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90" r:id="rId4"/>
    <p:sldId id="289" r:id="rId5"/>
    <p:sldId id="291" r:id="rId6"/>
    <p:sldId id="309" r:id="rId7"/>
    <p:sldId id="310" r:id="rId8"/>
    <p:sldId id="311" r:id="rId9"/>
    <p:sldId id="260" r:id="rId10"/>
    <p:sldId id="293" r:id="rId11"/>
    <p:sldId id="312" r:id="rId12"/>
    <p:sldId id="261" r:id="rId13"/>
    <p:sldId id="308" r:id="rId14"/>
    <p:sldId id="313" r:id="rId15"/>
    <p:sldId id="314" r:id="rId16"/>
    <p:sldId id="315" r:id="rId17"/>
    <p:sldId id="316" r:id="rId18"/>
    <p:sldId id="317" r:id="rId19"/>
    <p:sldId id="287"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6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47D581D1-0F18-4102-9BC5-ED03B26992E7}" type="datetimeFigureOut">
              <a:rPr lang="en-IN" smtClean="0"/>
              <a:t>20-07-2020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4609E9D-BAE5-402B-B90E-757CE905B098}" type="slidenum">
              <a:rPr lang="en-IN" smtClean="0"/>
              <a:t>‹#›</a:t>
            </a:fld>
            <a:endParaRPr lang="en-IN"/>
          </a:p>
        </p:txBody>
      </p:sp>
    </p:spTree>
    <p:extLst>
      <p:ext uri="{BB962C8B-B14F-4D97-AF65-F5344CB8AC3E}">
        <p14:creationId xmlns:p14="http://schemas.microsoft.com/office/powerpoint/2010/main" val="3986426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7D581D1-0F18-4102-9BC5-ED03B26992E7}" type="datetimeFigureOut">
              <a:rPr lang="en-IN" smtClean="0"/>
              <a:t>20-07-2020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4609E9D-BAE5-402B-B90E-757CE905B098}" type="slidenum">
              <a:rPr lang="en-IN" smtClean="0"/>
              <a:t>‹#›</a:t>
            </a:fld>
            <a:endParaRPr lang="en-IN"/>
          </a:p>
        </p:txBody>
      </p:sp>
    </p:spTree>
    <p:extLst>
      <p:ext uri="{BB962C8B-B14F-4D97-AF65-F5344CB8AC3E}">
        <p14:creationId xmlns:p14="http://schemas.microsoft.com/office/powerpoint/2010/main" val="2323540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7D581D1-0F18-4102-9BC5-ED03B26992E7}" type="datetimeFigureOut">
              <a:rPr lang="en-IN" smtClean="0"/>
              <a:t>20-07-2020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4609E9D-BAE5-402B-B90E-757CE905B098}" type="slidenum">
              <a:rPr lang="en-IN" smtClean="0"/>
              <a:t>‹#›</a:t>
            </a:fld>
            <a:endParaRPr lang="en-IN"/>
          </a:p>
        </p:txBody>
      </p:sp>
    </p:spTree>
    <p:extLst>
      <p:ext uri="{BB962C8B-B14F-4D97-AF65-F5344CB8AC3E}">
        <p14:creationId xmlns:p14="http://schemas.microsoft.com/office/powerpoint/2010/main" val="4153309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7D581D1-0F18-4102-9BC5-ED03B26992E7}" type="datetimeFigureOut">
              <a:rPr lang="en-IN" smtClean="0"/>
              <a:t>20-07-2020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4609E9D-BAE5-402B-B90E-757CE905B098}" type="slidenum">
              <a:rPr lang="en-IN" smtClean="0"/>
              <a:t>‹#›</a:t>
            </a:fld>
            <a:endParaRPr lang="en-IN"/>
          </a:p>
        </p:txBody>
      </p:sp>
    </p:spTree>
    <p:extLst>
      <p:ext uri="{BB962C8B-B14F-4D97-AF65-F5344CB8AC3E}">
        <p14:creationId xmlns:p14="http://schemas.microsoft.com/office/powerpoint/2010/main" val="339055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7D581D1-0F18-4102-9BC5-ED03B26992E7}" type="datetimeFigureOut">
              <a:rPr lang="en-IN" smtClean="0"/>
              <a:t>20-07-2020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4609E9D-BAE5-402B-B90E-757CE905B098}" type="slidenum">
              <a:rPr lang="en-IN" smtClean="0"/>
              <a:t>‹#›</a:t>
            </a:fld>
            <a:endParaRPr lang="en-IN"/>
          </a:p>
        </p:txBody>
      </p:sp>
    </p:spTree>
    <p:extLst>
      <p:ext uri="{BB962C8B-B14F-4D97-AF65-F5344CB8AC3E}">
        <p14:creationId xmlns:p14="http://schemas.microsoft.com/office/powerpoint/2010/main" val="3749413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47D581D1-0F18-4102-9BC5-ED03B26992E7}" type="datetimeFigureOut">
              <a:rPr lang="en-IN" smtClean="0"/>
              <a:t>20-07-2020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4609E9D-BAE5-402B-B90E-757CE905B098}" type="slidenum">
              <a:rPr lang="en-IN" smtClean="0"/>
              <a:t>‹#›</a:t>
            </a:fld>
            <a:endParaRPr lang="en-IN"/>
          </a:p>
        </p:txBody>
      </p:sp>
    </p:spTree>
    <p:extLst>
      <p:ext uri="{BB962C8B-B14F-4D97-AF65-F5344CB8AC3E}">
        <p14:creationId xmlns:p14="http://schemas.microsoft.com/office/powerpoint/2010/main" val="3507382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47D581D1-0F18-4102-9BC5-ED03B26992E7}" type="datetimeFigureOut">
              <a:rPr lang="en-IN" smtClean="0"/>
              <a:t>20-07-2020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4609E9D-BAE5-402B-B90E-757CE905B098}" type="slidenum">
              <a:rPr lang="en-IN" smtClean="0"/>
              <a:t>‹#›</a:t>
            </a:fld>
            <a:endParaRPr lang="en-IN"/>
          </a:p>
        </p:txBody>
      </p:sp>
    </p:spTree>
    <p:extLst>
      <p:ext uri="{BB962C8B-B14F-4D97-AF65-F5344CB8AC3E}">
        <p14:creationId xmlns:p14="http://schemas.microsoft.com/office/powerpoint/2010/main" val="610769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47D581D1-0F18-4102-9BC5-ED03B26992E7}" type="datetimeFigureOut">
              <a:rPr lang="en-IN" smtClean="0"/>
              <a:t>20-07-2020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4609E9D-BAE5-402B-B90E-757CE905B098}" type="slidenum">
              <a:rPr lang="en-IN" smtClean="0"/>
              <a:t>‹#›</a:t>
            </a:fld>
            <a:endParaRPr lang="en-IN"/>
          </a:p>
        </p:txBody>
      </p:sp>
    </p:spTree>
    <p:extLst>
      <p:ext uri="{BB962C8B-B14F-4D97-AF65-F5344CB8AC3E}">
        <p14:creationId xmlns:p14="http://schemas.microsoft.com/office/powerpoint/2010/main" val="490388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D581D1-0F18-4102-9BC5-ED03B26992E7}" type="datetimeFigureOut">
              <a:rPr lang="en-IN" smtClean="0"/>
              <a:t>20-07-2020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4609E9D-BAE5-402B-B90E-757CE905B098}" type="slidenum">
              <a:rPr lang="en-IN" smtClean="0"/>
              <a:t>‹#›</a:t>
            </a:fld>
            <a:endParaRPr lang="en-IN"/>
          </a:p>
        </p:txBody>
      </p:sp>
    </p:spTree>
    <p:extLst>
      <p:ext uri="{BB962C8B-B14F-4D97-AF65-F5344CB8AC3E}">
        <p14:creationId xmlns:p14="http://schemas.microsoft.com/office/powerpoint/2010/main" val="3158161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7D581D1-0F18-4102-9BC5-ED03B26992E7}" type="datetimeFigureOut">
              <a:rPr lang="en-IN" smtClean="0"/>
              <a:t>20-07-2020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4609E9D-BAE5-402B-B90E-757CE905B098}" type="slidenum">
              <a:rPr lang="en-IN" smtClean="0"/>
              <a:t>‹#›</a:t>
            </a:fld>
            <a:endParaRPr lang="en-IN"/>
          </a:p>
        </p:txBody>
      </p:sp>
    </p:spTree>
    <p:extLst>
      <p:ext uri="{BB962C8B-B14F-4D97-AF65-F5344CB8AC3E}">
        <p14:creationId xmlns:p14="http://schemas.microsoft.com/office/powerpoint/2010/main" val="3970128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7D581D1-0F18-4102-9BC5-ED03B26992E7}" type="datetimeFigureOut">
              <a:rPr lang="en-IN" smtClean="0"/>
              <a:t>20-07-2020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4609E9D-BAE5-402B-B90E-757CE905B098}" type="slidenum">
              <a:rPr lang="en-IN" smtClean="0"/>
              <a:t>‹#›</a:t>
            </a:fld>
            <a:endParaRPr lang="en-IN"/>
          </a:p>
        </p:txBody>
      </p:sp>
    </p:spTree>
    <p:extLst>
      <p:ext uri="{BB962C8B-B14F-4D97-AF65-F5344CB8AC3E}">
        <p14:creationId xmlns:p14="http://schemas.microsoft.com/office/powerpoint/2010/main" val="1655303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D581D1-0F18-4102-9BC5-ED03B26992E7}" type="datetimeFigureOut">
              <a:rPr lang="en-IN" smtClean="0"/>
              <a:t>20-07-2020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609E9D-BAE5-402B-B90E-757CE905B098}" type="slidenum">
              <a:rPr lang="en-IN" smtClean="0"/>
              <a:t>‹#›</a:t>
            </a:fld>
            <a:endParaRPr lang="en-IN"/>
          </a:p>
        </p:txBody>
      </p:sp>
    </p:spTree>
    <p:extLst>
      <p:ext uri="{BB962C8B-B14F-4D97-AF65-F5344CB8AC3E}">
        <p14:creationId xmlns:p14="http://schemas.microsoft.com/office/powerpoint/2010/main" val="2893569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Calcium" TargetMode="External"/><Relationship Id="rId2" Type="http://schemas.openxmlformats.org/officeDocument/2006/relationships/hyperlink" Target="https://en.wikipedia.org/wiki/Sodium" TargetMode="External"/><Relationship Id="rId1" Type="http://schemas.openxmlformats.org/officeDocument/2006/relationships/slideLayout" Target="../slideLayouts/slideLayout2.xml"/><Relationship Id="rId6" Type="http://schemas.openxmlformats.org/officeDocument/2006/relationships/hyperlink" Target="https://en.wikipedia.org/wiki/Ammonium" TargetMode="External"/><Relationship Id="rId5" Type="http://schemas.openxmlformats.org/officeDocument/2006/relationships/hyperlink" Target="https://en.wikipedia.org/wiki/Magnesium" TargetMode="External"/><Relationship Id="rId4" Type="http://schemas.openxmlformats.org/officeDocument/2006/relationships/hyperlink" Target="https://en.wikipedia.org/wiki/Potassiu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5178"/>
            <a:ext cx="9144000" cy="1174169"/>
          </a:xfrm>
        </p:spPr>
        <p:txBody>
          <a:bodyPr/>
          <a:lstStyle/>
          <a:p>
            <a:r>
              <a:rPr lang="en-IN" b="1" dirty="0">
                <a:solidFill>
                  <a:srgbClr val="FF0000"/>
                </a:solidFill>
              </a:rPr>
              <a:t>Paper and Board</a:t>
            </a:r>
            <a:endParaRPr lang="en-IN" dirty="0">
              <a:solidFill>
                <a:srgbClr val="FF0000"/>
              </a:solidFill>
            </a:endParaRPr>
          </a:p>
        </p:txBody>
      </p:sp>
      <p:sp>
        <p:nvSpPr>
          <p:cNvPr id="3" name="Subtitle 2"/>
          <p:cNvSpPr>
            <a:spLocks noGrp="1"/>
          </p:cNvSpPr>
          <p:nvPr>
            <p:ph type="subTitle" idx="1"/>
          </p:nvPr>
        </p:nvSpPr>
        <p:spPr>
          <a:xfrm>
            <a:off x="1524000" y="4353476"/>
            <a:ext cx="9144000" cy="1655762"/>
          </a:xfrm>
        </p:spPr>
        <p:txBody>
          <a:bodyPr>
            <a:normAutofit fontScale="77500" lnSpcReduction="20000"/>
          </a:bodyPr>
          <a:lstStyle/>
          <a:p>
            <a:r>
              <a:rPr lang="en-IN" dirty="0" smtClean="0"/>
              <a:t>By </a:t>
            </a:r>
          </a:p>
          <a:p>
            <a:r>
              <a:rPr lang="en-IN" dirty="0" smtClean="0"/>
              <a:t>Dr. Abhishek Thakur</a:t>
            </a:r>
          </a:p>
          <a:p>
            <a:r>
              <a:rPr lang="en-IN" dirty="0" smtClean="0"/>
              <a:t>(Assistant Professor)</a:t>
            </a:r>
          </a:p>
          <a:p>
            <a:r>
              <a:rPr lang="en-IN" dirty="0" smtClean="0"/>
              <a:t>College of Fisheries, Kishanganj</a:t>
            </a:r>
          </a:p>
          <a:p>
            <a:r>
              <a:rPr lang="en-IN" dirty="0" smtClean="0"/>
              <a:t>BASU, Patna</a:t>
            </a:r>
          </a:p>
          <a:p>
            <a:endParaRPr lang="en-IN"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00586" y="442646"/>
            <a:ext cx="1436443" cy="1019234"/>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0519224" y="442646"/>
            <a:ext cx="1377029" cy="1196031"/>
          </a:xfrm>
          <a:prstGeom prst="rect">
            <a:avLst/>
          </a:prstGeom>
        </p:spPr>
      </p:pic>
      <p:sp>
        <p:nvSpPr>
          <p:cNvPr id="6" name="TextBox 5"/>
          <p:cNvSpPr txBox="1"/>
          <p:nvPr/>
        </p:nvSpPr>
        <p:spPr>
          <a:xfrm>
            <a:off x="3612333" y="2713801"/>
            <a:ext cx="5468293" cy="954107"/>
          </a:xfrm>
          <a:prstGeom prst="rect">
            <a:avLst/>
          </a:prstGeom>
          <a:noFill/>
        </p:spPr>
        <p:txBody>
          <a:bodyPr wrap="square" rtlCol="0">
            <a:spAutoFit/>
          </a:bodyPr>
          <a:lstStyle/>
          <a:p>
            <a:r>
              <a:rPr lang="en-IN" sz="2800" dirty="0" smtClean="0">
                <a:solidFill>
                  <a:srgbClr val="FF0000"/>
                </a:solidFill>
              </a:rPr>
              <a:t>Subject: Fish Packaging Technology</a:t>
            </a:r>
          </a:p>
          <a:p>
            <a:r>
              <a:rPr lang="en-IN" sz="2800" dirty="0" smtClean="0">
                <a:solidFill>
                  <a:srgbClr val="FF0000"/>
                </a:solidFill>
              </a:rPr>
              <a:t>Date of Lecture: 29.04.2020</a:t>
            </a:r>
            <a:endParaRPr lang="en-IN" sz="2800" dirty="0">
              <a:solidFill>
                <a:srgbClr val="FF0000"/>
              </a:solidFill>
            </a:endParaRPr>
          </a:p>
        </p:txBody>
      </p:sp>
    </p:spTree>
    <p:extLst>
      <p:ext uri="{BB962C8B-B14F-4D97-AF65-F5344CB8AC3E}">
        <p14:creationId xmlns:p14="http://schemas.microsoft.com/office/powerpoint/2010/main" val="3945992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solidFill>
                  <a:srgbClr val="FF0000"/>
                </a:solidFill>
              </a:rPr>
              <a:t>Methods of producing wood pulp</a:t>
            </a:r>
          </a:p>
        </p:txBody>
      </p:sp>
      <p:sp>
        <p:nvSpPr>
          <p:cNvPr id="3" name="Content Placeholder 2"/>
          <p:cNvSpPr>
            <a:spLocks noGrp="1"/>
          </p:cNvSpPr>
          <p:nvPr>
            <p:ph idx="1"/>
          </p:nvPr>
        </p:nvSpPr>
        <p:spPr/>
        <p:txBody>
          <a:bodyPr>
            <a:normAutofit/>
          </a:bodyPr>
          <a:lstStyle/>
          <a:p>
            <a:pPr lvl="0" algn="just"/>
            <a:r>
              <a:rPr lang="en-IN" b="1" i="1" dirty="0" smtClean="0"/>
              <a:t>Chemical </a:t>
            </a:r>
            <a:r>
              <a:rPr lang="en-IN" b="1" i="1" dirty="0"/>
              <a:t>wood pulp</a:t>
            </a:r>
            <a:r>
              <a:rPr lang="en-IN" dirty="0"/>
              <a:t>: </a:t>
            </a:r>
            <a:endParaRPr lang="en-IN" dirty="0" smtClean="0"/>
          </a:p>
          <a:p>
            <a:pPr lvl="1" algn="just"/>
            <a:r>
              <a:rPr lang="en-IN" dirty="0" smtClean="0"/>
              <a:t>In </a:t>
            </a:r>
            <a:r>
              <a:rPr lang="en-IN" dirty="0"/>
              <a:t>this, there are two types (or processes)</a:t>
            </a:r>
          </a:p>
          <a:p>
            <a:pPr lvl="2" algn="just"/>
            <a:r>
              <a:rPr lang="en-IN" b="1" i="1" dirty="0"/>
              <a:t>Sulphate pulp</a:t>
            </a:r>
            <a:r>
              <a:rPr lang="en-IN" dirty="0"/>
              <a:t> (Kraft pulp</a:t>
            </a:r>
            <a:r>
              <a:rPr lang="en-IN" dirty="0" smtClean="0"/>
              <a:t>): Conversion of wood to wood pulp by treating wood chip with hot water, </a:t>
            </a:r>
            <a:r>
              <a:rPr lang="en-IN" dirty="0" err="1" smtClean="0"/>
              <a:t>NaOH</a:t>
            </a:r>
            <a:r>
              <a:rPr lang="en-IN" dirty="0" smtClean="0"/>
              <a:t>, Na2S.</a:t>
            </a:r>
          </a:p>
          <a:p>
            <a:pPr lvl="2" algn="just"/>
            <a:r>
              <a:rPr lang="en-US" dirty="0"/>
              <a:t>Kraft paper is the </a:t>
            </a:r>
            <a:r>
              <a:rPr lang="en-US" dirty="0">
                <a:solidFill>
                  <a:srgbClr val="FF0000"/>
                </a:solidFill>
              </a:rPr>
              <a:t>strongest of </a:t>
            </a:r>
            <a:r>
              <a:rPr lang="en-US" dirty="0" smtClean="0">
                <a:solidFill>
                  <a:srgbClr val="FF0000"/>
                </a:solidFill>
              </a:rPr>
              <a:t>papers.</a:t>
            </a:r>
          </a:p>
          <a:p>
            <a:pPr lvl="2" algn="just"/>
            <a:r>
              <a:rPr lang="en-US" dirty="0" smtClean="0"/>
              <a:t>Unbleached </a:t>
            </a:r>
            <a:r>
              <a:rPr lang="en-US" dirty="0"/>
              <a:t>form is commonly used for </a:t>
            </a:r>
            <a:r>
              <a:rPr lang="en-US" dirty="0">
                <a:solidFill>
                  <a:srgbClr val="FF0000"/>
                </a:solidFill>
              </a:rPr>
              <a:t>grocery bags</a:t>
            </a:r>
            <a:r>
              <a:rPr lang="en-US" dirty="0"/>
              <a:t>. If bleached and coated, it is commonly used as </a:t>
            </a:r>
            <a:r>
              <a:rPr lang="en-US" dirty="0">
                <a:solidFill>
                  <a:srgbClr val="FF0000"/>
                </a:solidFill>
              </a:rPr>
              <a:t>butcher warp</a:t>
            </a:r>
            <a:r>
              <a:rPr lang="en-US" dirty="0"/>
              <a:t>. The word Kraft comes from the German word for strong. </a:t>
            </a:r>
            <a:endParaRPr lang="en-US" dirty="0" smtClean="0"/>
          </a:p>
          <a:p>
            <a:pPr lvl="2" algn="just"/>
            <a:r>
              <a:rPr lang="en-US" dirty="0" smtClean="0"/>
              <a:t>Acid </a:t>
            </a:r>
            <a:r>
              <a:rPr lang="en-US" dirty="0"/>
              <a:t>treatment of paper pulp modifies the cellulose and gives rise to water and oil resistant parchments of considerable wet strength. These papers are called </a:t>
            </a:r>
            <a:r>
              <a:rPr lang="en-US" dirty="0">
                <a:solidFill>
                  <a:srgbClr val="FF0000"/>
                </a:solidFill>
              </a:rPr>
              <a:t>greaseproof or glassine papers </a:t>
            </a:r>
            <a:r>
              <a:rPr lang="en-US" dirty="0"/>
              <a:t>and are characterized by long wood pulp fibers which impart increased physical strength</a:t>
            </a:r>
            <a:r>
              <a:rPr lang="en-US" dirty="0" smtClean="0"/>
              <a:t>.</a:t>
            </a:r>
            <a:endParaRPr lang="en-IN" dirty="0"/>
          </a:p>
        </p:txBody>
      </p:sp>
      <p:pic>
        <p:nvPicPr>
          <p:cNvPr id="5" name="Picture 4"/>
          <p:cNvPicPr>
            <a:picLocks noChangeAspect="1"/>
          </p:cNvPicPr>
          <p:nvPr/>
        </p:nvPicPr>
        <p:blipFill>
          <a:blip r:embed="rId2"/>
          <a:stretch>
            <a:fillRect/>
          </a:stretch>
        </p:blipFill>
        <p:spPr>
          <a:xfrm>
            <a:off x="10190634" y="239124"/>
            <a:ext cx="1810929" cy="1810929"/>
          </a:xfrm>
          <a:prstGeom prst="rect">
            <a:avLst/>
          </a:prstGeom>
        </p:spPr>
      </p:pic>
      <p:pic>
        <p:nvPicPr>
          <p:cNvPr id="4100" name="Picture 4" descr="Butcher Paper | Butcher Paper Supplier | Cheever Specialty Paper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86795" y="5379434"/>
            <a:ext cx="2214767" cy="1478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25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solidFill>
                  <a:srgbClr val="FF0000"/>
                </a:solidFill>
              </a:rPr>
              <a:t>Methods of producing wood pulp</a:t>
            </a:r>
          </a:p>
        </p:txBody>
      </p:sp>
      <p:sp>
        <p:nvSpPr>
          <p:cNvPr id="3" name="Content Placeholder 2"/>
          <p:cNvSpPr>
            <a:spLocks noGrp="1"/>
          </p:cNvSpPr>
          <p:nvPr>
            <p:ph idx="1"/>
          </p:nvPr>
        </p:nvSpPr>
        <p:spPr/>
        <p:txBody>
          <a:bodyPr>
            <a:normAutofit/>
          </a:bodyPr>
          <a:lstStyle/>
          <a:p>
            <a:pPr lvl="0" algn="just"/>
            <a:r>
              <a:rPr lang="en-IN" b="1" i="1" dirty="0" smtClean="0"/>
              <a:t>Chemical </a:t>
            </a:r>
            <a:r>
              <a:rPr lang="en-IN" b="1" i="1" dirty="0"/>
              <a:t>wood pulp</a:t>
            </a:r>
            <a:r>
              <a:rPr lang="en-IN" dirty="0"/>
              <a:t>: </a:t>
            </a:r>
            <a:endParaRPr lang="en-IN" dirty="0" smtClean="0"/>
          </a:p>
          <a:p>
            <a:pPr lvl="1" algn="just"/>
            <a:r>
              <a:rPr lang="en-IN" dirty="0" smtClean="0"/>
              <a:t>In </a:t>
            </a:r>
            <a:r>
              <a:rPr lang="en-IN" dirty="0"/>
              <a:t>this, there are two types (or processes)</a:t>
            </a:r>
          </a:p>
          <a:p>
            <a:pPr lvl="2" algn="just"/>
            <a:r>
              <a:rPr lang="en-IN" b="1" i="1" dirty="0"/>
              <a:t>Sulphate pulp</a:t>
            </a:r>
            <a:r>
              <a:rPr lang="en-IN" dirty="0"/>
              <a:t> (Kraft pulp</a:t>
            </a:r>
            <a:r>
              <a:rPr lang="en-IN" dirty="0" smtClean="0"/>
              <a:t>): Conversion of wood to wood pulp by treating wood chip with hot water, </a:t>
            </a:r>
            <a:r>
              <a:rPr lang="en-IN" dirty="0" err="1" smtClean="0"/>
              <a:t>NaOH</a:t>
            </a:r>
            <a:r>
              <a:rPr lang="en-IN" dirty="0" smtClean="0"/>
              <a:t>, Na2S.</a:t>
            </a:r>
          </a:p>
          <a:p>
            <a:pPr lvl="2" algn="just"/>
            <a:r>
              <a:rPr lang="en-IN" b="1" i="1" dirty="0" smtClean="0"/>
              <a:t>Sulphite </a:t>
            </a:r>
            <a:r>
              <a:rPr lang="en-IN" b="1" i="1" dirty="0"/>
              <a:t>pulp</a:t>
            </a:r>
            <a:r>
              <a:rPr lang="en-IN" dirty="0"/>
              <a:t>: Conversion of wood to wood pulp </a:t>
            </a:r>
            <a:r>
              <a:rPr lang="en-IN" dirty="0" smtClean="0"/>
              <a:t>by treating </a:t>
            </a:r>
            <a:r>
              <a:rPr lang="en-IN" dirty="0"/>
              <a:t>wood chips with solutions of </a:t>
            </a:r>
            <a:r>
              <a:rPr lang="en-IN" dirty="0" err="1"/>
              <a:t>sulfite</a:t>
            </a:r>
            <a:r>
              <a:rPr lang="en-IN" dirty="0"/>
              <a:t> and </a:t>
            </a:r>
            <a:r>
              <a:rPr lang="en-IN" dirty="0" err="1"/>
              <a:t>bisulfite</a:t>
            </a:r>
            <a:r>
              <a:rPr lang="en-IN" dirty="0"/>
              <a:t> </a:t>
            </a:r>
            <a:r>
              <a:rPr lang="en-IN" dirty="0" smtClean="0"/>
              <a:t>ions (</a:t>
            </a:r>
            <a:r>
              <a:rPr lang="en-IN" dirty="0" err="1"/>
              <a:t>sulfite</a:t>
            </a:r>
            <a:r>
              <a:rPr lang="en-IN" dirty="0"/>
              <a:t>/</a:t>
            </a:r>
            <a:r>
              <a:rPr lang="en-IN" dirty="0" err="1"/>
              <a:t>bisulfite</a:t>
            </a:r>
            <a:r>
              <a:rPr lang="en-IN" dirty="0"/>
              <a:t> salts </a:t>
            </a:r>
            <a:r>
              <a:rPr lang="en-IN" dirty="0" smtClean="0"/>
              <a:t>of</a:t>
            </a:r>
            <a:r>
              <a:rPr lang="en-IN" dirty="0"/>
              <a:t> </a:t>
            </a:r>
            <a:r>
              <a:rPr lang="en-IN" dirty="0">
                <a:hlinkClick r:id="rId2" tooltip="Sodium"/>
              </a:rPr>
              <a:t>sodium</a:t>
            </a:r>
            <a:r>
              <a:rPr lang="en-IN" dirty="0"/>
              <a:t> (Na</a:t>
            </a:r>
            <a:r>
              <a:rPr lang="en-IN" baseline="30000" dirty="0"/>
              <a:t>+</a:t>
            </a:r>
            <a:r>
              <a:rPr lang="en-IN" dirty="0"/>
              <a:t>), </a:t>
            </a:r>
            <a:r>
              <a:rPr lang="en-IN" dirty="0">
                <a:hlinkClick r:id="rId3" tooltip="Calcium"/>
              </a:rPr>
              <a:t>calcium</a:t>
            </a:r>
            <a:r>
              <a:rPr lang="en-IN" dirty="0"/>
              <a:t> (Ca</a:t>
            </a:r>
            <a:r>
              <a:rPr lang="en-IN" baseline="30000" dirty="0"/>
              <a:t>2+</a:t>
            </a:r>
            <a:r>
              <a:rPr lang="en-IN" dirty="0"/>
              <a:t>), </a:t>
            </a:r>
            <a:r>
              <a:rPr lang="en-IN" dirty="0">
                <a:hlinkClick r:id="rId4" tooltip="Potassium"/>
              </a:rPr>
              <a:t>potassium</a:t>
            </a:r>
            <a:r>
              <a:rPr lang="en-IN" dirty="0"/>
              <a:t> (K</a:t>
            </a:r>
            <a:r>
              <a:rPr lang="en-IN" baseline="30000" dirty="0"/>
              <a:t>+</a:t>
            </a:r>
            <a:r>
              <a:rPr lang="en-IN" dirty="0"/>
              <a:t>), </a:t>
            </a:r>
            <a:r>
              <a:rPr lang="en-IN" dirty="0">
                <a:hlinkClick r:id="rId5" tooltip="Magnesium"/>
              </a:rPr>
              <a:t>magnesium</a:t>
            </a:r>
            <a:r>
              <a:rPr lang="en-IN" dirty="0"/>
              <a:t> (Mg</a:t>
            </a:r>
            <a:r>
              <a:rPr lang="en-IN" baseline="30000" dirty="0"/>
              <a:t>2+</a:t>
            </a:r>
            <a:r>
              <a:rPr lang="en-IN" dirty="0"/>
              <a:t>), and </a:t>
            </a:r>
            <a:r>
              <a:rPr lang="en-IN" dirty="0">
                <a:hlinkClick r:id="rId6" tooltip="Ammonium"/>
              </a:rPr>
              <a:t>ammonium</a:t>
            </a:r>
            <a:r>
              <a:rPr lang="en-IN" dirty="0"/>
              <a:t> (NH</a:t>
            </a:r>
            <a:r>
              <a:rPr lang="en-IN" baseline="-25000" dirty="0"/>
              <a:t>4</a:t>
            </a:r>
            <a:r>
              <a:rPr lang="en-IN" baseline="30000" dirty="0" smtClean="0"/>
              <a:t>+</a:t>
            </a:r>
            <a:r>
              <a:rPr lang="en-IN" dirty="0" smtClean="0"/>
              <a:t>)</a:t>
            </a:r>
          </a:p>
          <a:p>
            <a:pPr lvl="1" algn="just"/>
            <a:r>
              <a:rPr lang="en-IN" dirty="0" smtClean="0"/>
              <a:t>Both </a:t>
            </a:r>
            <a:r>
              <a:rPr lang="en-IN" dirty="0"/>
              <a:t>the above pulps may be bleached white or unbleached.</a:t>
            </a:r>
            <a:br>
              <a:rPr lang="en-IN" dirty="0"/>
            </a:br>
            <a:endParaRPr lang="en-IN" dirty="0"/>
          </a:p>
          <a:p>
            <a:pPr lvl="0" algn="just"/>
            <a:r>
              <a:rPr lang="en-IN" b="1" i="1" dirty="0"/>
              <a:t>Semi chemical pulp</a:t>
            </a:r>
            <a:r>
              <a:rPr lang="en-IN" dirty="0"/>
              <a:t>: Milder chemical processing combined with mechanical treatment.</a:t>
            </a:r>
          </a:p>
          <a:p>
            <a:pPr algn="just"/>
            <a:endParaRPr lang="en-IN" dirty="0"/>
          </a:p>
        </p:txBody>
      </p:sp>
    </p:spTree>
    <p:extLst>
      <p:ext uri="{BB962C8B-B14F-4D97-AF65-F5344CB8AC3E}">
        <p14:creationId xmlns:p14="http://schemas.microsoft.com/office/powerpoint/2010/main" val="247740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solidFill>
                  <a:srgbClr val="FF0000"/>
                </a:solidFill>
              </a:rPr>
              <a:t>Coatings used in paper and carton boards</a:t>
            </a:r>
          </a:p>
        </p:txBody>
      </p:sp>
      <p:sp>
        <p:nvSpPr>
          <p:cNvPr id="3" name="Content Placeholder 2"/>
          <p:cNvSpPr>
            <a:spLocks noGrp="1"/>
          </p:cNvSpPr>
          <p:nvPr>
            <p:ph idx="1"/>
          </p:nvPr>
        </p:nvSpPr>
        <p:spPr/>
        <p:txBody>
          <a:bodyPr>
            <a:normAutofit/>
          </a:bodyPr>
          <a:lstStyle/>
          <a:p>
            <a:pPr lvl="0" algn="just"/>
            <a:r>
              <a:rPr lang="en-IN" dirty="0"/>
              <a:t>Clay, Calcium carbonate and binder to enhance </a:t>
            </a:r>
            <a:r>
              <a:rPr lang="en-IN" dirty="0">
                <a:solidFill>
                  <a:srgbClr val="FF0000"/>
                </a:solidFill>
              </a:rPr>
              <a:t>appearance and printability</a:t>
            </a:r>
            <a:r>
              <a:rPr lang="en-IN" dirty="0"/>
              <a:t>.</a:t>
            </a:r>
          </a:p>
          <a:p>
            <a:pPr lvl="0" algn="just"/>
            <a:r>
              <a:rPr lang="en-IN" dirty="0"/>
              <a:t>Fluorocarbon to enhance </a:t>
            </a:r>
            <a:r>
              <a:rPr lang="en-IN" dirty="0">
                <a:solidFill>
                  <a:srgbClr val="FF0000"/>
                </a:solidFill>
              </a:rPr>
              <a:t>grease </a:t>
            </a:r>
            <a:r>
              <a:rPr lang="en-IN" dirty="0" smtClean="0">
                <a:solidFill>
                  <a:srgbClr val="FF0000"/>
                </a:solidFill>
              </a:rPr>
              <a:t>resistance </a:t>
            </a:r>
            <a:r>
              <a:rPr lang="en-IN" dirty="0"/>
              <a:t>for contact with fat containing foods.</a:t>
            </a:r>
          </a:p>
          <a:p>
            <a:pPr lvl="0" algn="just"/>
            <a:r>
              <a:rPr lang="en-IN" dirty="0"/>
              <a:t>Silicone: To obtain </a:t>
            </a:r>
            <a:r>
              <a:rPr lang="en-IN" dirty="0">
                <a:solidFill>
                  <a:srgbClr val="FF0000"/>
                </a:solidFill>
              </a:rPr>
              <a:t>release characteristics </a:t>
            </a:r>
            <a:r>
              <a:rPr lang="en-IN" dirty="0"/>
              <a:t>for </a:t>
            </a:r>
            <a:r>
              <a:rPr lang="en-IN" dirty="0" err="1"/>
              <a:t>ovenable</a:t>
            </a:r>
            <a:r>
              <a:rPr lang="en-IN" dirty="0"/>
              <a:t> boards.</a:t>
            </a:r>
          </a:p>
          <a:p>
            <a:pPr lvl="0" algn="just"/>
            <a:r>
              <a:rPr lang="en-IN" dirty="0"/>
              <a:t>Polyethylene (PE): To obtain </a:t>
            </a:r>
            <a:r>
              <a:rPr lang="en-IN" dirty="0">
                <a:solidFill>
                  <a:srgbClr val="FF0000"/>
                </a:solidFill>
              </a:rPr>
              <a:t>water resistant and water vapour barrier </a:t>
            </a:r>
            <a:r>
              <a:rPr lang="en-IN" dirty="0"/>
              <a:t>properties and a degree of grease resistance and heat seal-ability.</a:t>
            </a:r>
          </a:p>
          <a:p>
            <a:pPr lvl="0" algn="just"/>
            <a:r>
              <a:rPr lang="en-IN" dirty="0"/>
              <a:t>Polypropylene (PP): To get improved </a:t>
            </a:r>
            <a:r>
              <a:rPr lang="en-IN" dirty="0">
                <a:solidFill>
                  <a:srgbClr val="FF0000"/>
                </a:solidFill>
              </a:rPr>
              <a:t>grease resistance and heat resistance.</a:t>
            </a:r>
          </a:p>
          <a:p>
            <a:pPr marL="0" indent="0" algn="just">
              <a:buNone/>
            </a:pPr>
            <a:endParaRPr lang="en-IN" dirty="0"/>
          </a:p>
        </p:txBody>
      </p:sp>
    </p:spTree>
    <p:extLst>
      <p:ext uri="{BB962C8B-B14F-4D97-AF65-F5344CB8AC3E}">
        <p14:creationId xmlns:p14="http://schemas.microsoft.com/office/powerpoint/2010/main" val="2025978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solidFill>
                  <a:srgbClr val="FF0000"/>
                </a:solidFill>
              </a:rPr>
              <a:t>Coatings used in paper and carton boards</a:t>
            </a:r>
            <a:endParaRPr lang="en-IN" dirty="0"/>
          </a:p>
        </p:txBody>
      </p:sp>
      <p:sp>
        <p:nvSpPr>
          <p:cNvPr id="3" name="Content Placeholder 2"/>
          <p:cNvSpPr>
            <a:spLocks noGrp="1"/>
          </p:cNvSpPr>
          <p:nvPr>
            <p:ph idx="1"/>
          </p:nvPr>
        </p:nvSpPr>
        <p:spPr/>
        <p:txBody>
          <a:bodyPr/>
          <a:lstStyle/>
          <a:p>
            <a:pPr lvl="0" algn="just"/>
            <a:r>
              <a:rPr lang="en-IN" dirty="0"/>
              <a:t>Polyethylene </a:t>
            </a:r>
            <a:r>
              <a:rPr lang="en-IN" dirty="0" smtClean="0"/>
              <a:t>Terephthalate </a:t>
            </a:r>
            <a:r>
              <a:rPr lang="en-IN" dirty="0"/>
              <a:t>(PET): PET coated boards are more </a:t>
            </a:r>
            <a:r>
              <a:rPr lang="en-IN" dirty="0">
                <a:solidFill>
                  <a:srgbClr val="FF0000"/>
                </a:solidFill>
              </a:rPr>
              <a:t>heat resistant</a:t>
            </a:r>
            <a:r>
              <a:rPr lang="en-IN" dirty="0"/>
              <a:t> than PP. Therefore </a:t>
            </a:r>
            <a:r>
              <a:rPr lang="en-IN" dirty="0">
                <a:solidFill>
                  <a:srgbClr val="FF0000"/>
                </a:solidFill>
              </a:rPr>
              <a:t>used for dual purpose </a:t>
            </a:r>
            <a:r>
              <a:rPr lang="en-IN" dirty="0"/>
              <a:t>i.e. microwave or domestic </a:t>
            </a:r>
            <a:r>
              <a:rPr lang="en-IN" dirty="0" err="1"/>
              <a:t>ovenable</a:t>
            </a:r>
            <a:r>
              <a:rPr lang="en-IN" dirty="0"/>
              <a:t> board packaging.</a:t>
            </a:r>
          </a:p>
          <a:p>
            <a:pPr lvl="0" algn="just"/>
            <a:r>
              <a:rPr lang="en-IN" dirty="0"/>
              <a:t>Varnish applied after printing. To give high gloss or matte finish or to provide protection e.g. Resistance to deep freeze, resistance to water and minimize scuff.</a:t>
            </a:r>
          </a:p>
          <a:p>
            <a:pPr lvl="0" algn="just"/>
            <a:r>
              <a:rPr lang="en-IN" dirty="0"/>
              <a:t>Wax: to impart water resistant quality.</a:t>
            </a:r>
          </a:p>
          <a:p>
            <a:pPr algn="just"/>
            <a:endParaRPr lang="en-IN" dirty="0"/>
          </a:p>
        </p:txBody>
      </p:sp>
    </p:spTree>
    <p:extLst>
      <p:ext uri="{BB962C8B-B14F-4D97-AF65-F5344CB8AC3E}">
        <p14:creationId xmlns:p14="http://schemas.microsoft.com/office/powerpoint/2010/main" val="312356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FF0000"/>
                </a:solidFill>
              </a:rPr>
              <a:t>Paper and Board</a:t>
            </a:r>
            <a:endParaRPr lang="en-IN" dirty="0"/>
          </a:p>
        </p:txBody>
      </p:sp>
      <p:sp>
        <p:nvSpPr>
          <p:cNvPr id="3" name="Content Placeholder 2"/>
          <p:cNvSpPr>
            <a:spLocks noGrp="1"/>
          </p:cNvSpPr>
          <p:nvPr>
            <p:ph idx="1"/>
          </p:nvPr>
        </p:nvSpPr>
        <p:spPr/>
        <p:txBody>
          <a:bodyPr>
            <a:normAutofit fontScale="70000" lnSpcReduction="20000"/>
          </a:bodyPr>
          <a:lstStyle/>
          <a:p>
            <a:r>
              <a:rPr lang="en-IN" dirty="0"/>
              <a:t>paper bags, wrapping, packaging papers and infusible tissues, e.g. tea and coffee bags, sachets, pouches, overwrapping paper, sugar and flour bags, carrier bags</a:t>
            </a:r>
          </a:p>
          <a:p>
            <a:r>
              <a:rPr lang="en-IN" dirty="0"/>
              <a:t>multiwall paper sacks</a:t>
            </a:r>
          </a:p>
          <a:p>
            <a:r>
              <a:rPr lang="en-IN" dirty="0"/>
              <a:t>folding cartons and rigid boxes</a:t>
            </a:r>
          </a:p>
          <a:p>
            <a:r>
              <a:rPr lang="en-IN" dirty="0"/>
              <a:t>corrugated and solid </a:t>
            </a:r>
            <a:r>
              <a:rPr lang="en-IN" dirty="0" err="1"/>
              <a:t>fiberboard</a:t>
            </a:r>
            <a:r>
              <a:rPr lang="en-IN" dirty="0"/>
              <a:t> boxes (shipping cases)</a:t>
            </a:r>
          </a:p>
          <a:p>
            <a:r>
              <a:rPr lang="en-IN" dirty="0"/>
              <a:t>paper based tubes, tubs and composite containers</a:t>
            </a:r>
          </a:p>
          <a:p>
            <a:r>
              <a:rPr lang="en-IN" dirty="0"/>
              <a:t>fire drums</a:t>
            </a:r>
          </a:p>
          <a:p>
            <a:r>
              <a:rPr lang="en-IN" dirty="0"/>
              <a:t>liquid packaging</a:t>
            </a:r>
          </a:p>
          <a:p>
            <a:r>
              <a:rPr lang="en-IN" dirty="0"/>
              <a:t>moulded pulp containers</a:t>
            </a:r>
          </a:p>
          <a:p>
            <a:r>
              <a:rPr lang="en-IN" dirty="0"/>
              <a:t>labels</a:t>
            </a:r>
          </a:p>
          <a:p>
            <a:r>
              <a:rPr lang="en-IN" dirty="0"/>
              <a:t>sealing tapes</a:t>
            </a:r>
          </a:p>
          <a:p>
            <a:r>
              <a:rPr lang="en-IN" dirty="0"/>
              <a:t>cushioning materials</a:t>
            </a:r>
          </a:p>
          <a:p>
            <a:r>
              <a:rPr lang="en-IN" dirty="0"/>
              <a:t>cap liners (sealing wads) and diaphragms (membranes).</a:t>
            </a:r>
          </a:p>
          <a:p>
            <a:endParaRPr lang="en-IN" dirty="0"/>
          </a:p>
        </p:txBody>
      </p:sp>
    </p:spTree>
    <p:extLst>
      <p:ext uri="{BB962C8B-B14F-4D97-AF65-F5344CB8AC3E}">
        <p14:creationId xmlns:p14="http://schemas.microsoft.com/office/powerpoint/2010/main" val="1227796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solidFill>
                  <a:srgbClr val="FF0000"/>
                </a:solidFill>
              </a:rPr>
              <a:t>Types of paper</a:t>
            </a:r>
            <a:endParaRPr lang="en-IN" dirty="0">
              <a:solidFill>
                <a:srgbClr val="FF0000"/>
              </a:solidFill>
            </a:endParaRPr>
          </a:p>
        </p:txBody>
      </p:sp>
      <p:sp>
        <p:nvSpPr>
          <p:cNvPr id="3" name="Content Placeholder 2"/>
          <p:cNvSpPr>
            <a:spLocks noGrp="1"/>
          </p:cNvSpPr>
          <p:nvPr>
            <p:ph idx="1"/>
          </p:nvPr>
        </p:nvSpPr>
        <p:spPr/>
        <p:txBody>
          <a:bodyPr/>
          <a:lstStyle/>
          <a:p>
            <a:r>
              <a:rPr lang="en-US" dirty="0"/>
              <a:t>Fine </a:t>
            </a:r>
            <a:r>
              <a:rPr lang="en-US" dirty="0" smtClean="0"/>
              <a:t>papers:</a:t>
            </a:r>
          </a:p>
          <a:p>
            <a:pPr lvl="1"/>
            <a:r>
              <a:rPr lang="en-US" dirty="0" smtClean="0"/>
              <a:t>Generally </a:t>
            </a:r>
            <a:r>
              <a:rPr lang="en-US" dirty="0"/>
              <a:t>made of bleached pulp, and typically </a:t>
            </a:r>
            <a:r>
              <a:rPr lang="en-US" dirty="0">
                <a:solidFill>
                  <a:srgbClr val="FF0000"/>
                </a:solidFill>
              </a:rPr>
              <a:t>used for writing </a:t>
            </a:r>
            <a:r>
              <a:rPr lang="en-US" dirty="0"/>
              <a:t>paper, bond, book and cover </a:t>
            </a:r>
            <a:r>
              <a:rPr lang="en-US" dirty="0" smtClean="0"/>
              <a:t>papers.</a:t>
            </a:r>
          </a:p>
          <a:p>
            <a:r>
              <a:rPr lang="en-US" dirty="0" smtClean="0"/>
              <a:t>Coarse papers:</a:t>
            </a:r>
          </a:p>
          <a:p>
            <a:pPr lvl="1"/>
            <a:r>
              <a:rPr lang="en-US" dirty="0" smtClean="0"/>
              <a:t>generally </a:t>
            </a:r>
            <a:r>
              <a:rPr lang="en-US" dirty="0"/>
              <a:t>made of unbleached Kraft softwood pulps and </a:t>
            </a:r>
            <a:r>
              <a:rPr lang="en-US" dirty="0">
                <a:solidFill>
                  <a:srgbClr val="FF0000"/>
                </a:solidFill>
              </a:rPr>
              <a:t>used for packaging</a:t>
            </a:r>
            <a:r>
              <a:rPr lang="en-US" dirty="0"/>
              <a:t>. </a:t>
            </a:r>
            <a:endParaRPr lang="en-IN" dirty="0"/>
          </a:p>
        </p:txBody>
      </p:sp>
    </p:spTree>
    <p:extLst>
      <p:ext uri="{BB962C8B-B14F-4D97-AF65-F5344CB8AC3E}">
        <p14:creationId xmlns:p14="http://schemas.microsoft.com/office/powerpoint/2010/main" val="2122667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Main types of packaging papers</a:t>
            </a:r>
            <a:endParaRPr lang="en-IN" dirty="0">
              <a:solidFill>
                <a:srgbClr val="FF0000"/>
              </a:solidFill>
            </a:endParaRPr>
          </a:p>
        </p:txBody>
      </p:sp>
      <p:sp>
        <p:nvSpPr>
          <p:cNvPr id="3" name="Content Placeholder 2"/>
          <p:cNvSpPr>
            <a:spLocks noGrp="1"/>
          </p:cNvSpPr>
          <p:nvPr>
            <p:ph idx="1"/>
          </p:nvPr>
        </p:nvSpPr>
        <p:spPr/>
        <p:txBody>
          <a:bodyPr>
            <a:normAutofit lnSpcReduction="10000"/>
          </a:bodyPr>
          <a:lstStyle/>
          <a:p>
            <a:pPr algn="just"/>
            <a:r>
              <a:rPr lang="en-US" b="1" dirty="0"/>
              <a:t>Kraft paper</a:t>
            </a:r>
            <a:endParaRPr lang="en-US" dirty="0"/>
          </a:p>
          <a:p>
            <a:pPr lvl="1" algn="just"/>
            <a:r>
              <a:rPr lang="en-US" dirty="0"/>
              <a:t>This is typically a coarse paper with exceptional strength, </a:t>
            </a:r>
            <a:r>
              <a:rPr lang="en-US" dirty="0" smtClean="0"/>
              <a:t>glazed </a:t>
            </a:r>
            <a:r>
              <a:rPr lang="en-US" dirty="0"/>
              <a:t>on a Yankee dryer or machine.</a:t>
            </a:r>
          </a:p>
          <a:p>
            <a:pPr algn="just"/>
            <a:r>
              <a:rPr lang="en-US" b="1" dirty="0" smtClean="0"/>
              <a:t>Bleached </a:t>
            </a:r>
            <a:r>
              <a:rPr lang="en-US" b="1" dirty="0"/>
              <a:t>paper</a:t>
            </a:r>
            <a:endParaRPr lang="en-US" dirty="0"/>
          </a:p>
          <a:p>
            <a:pPr lvl="1" algn="just"/>
            <a:r>
              <a:rPr lang="en-US" dirty="0" smtClean="0"/>
              <a:t>They </a:t>
            </a:r>
            <a:r>
              <a:rPr lang="en-US" dirty="0"/>
              <a:t>are generally more expensive and weaker than unbleached papers. Their aesthetic appeal is frequently augmented by </a:t>
            </a:r>
            <a:r>
              <a:rPr lang="en-US" dirty="0" smtClean="0"/>
              <a:t>coating </a:t>
            </a:r>
            <a:r>
              <a:rPr lang="en-US" dirty="0"/>
              <a:t>on one or both sides.</a:t>
            </a:r>
          </a:p>
          <a:p>
            <a:pPr algn="just"/>
            <a:r>
              <a:rPr lang="en-US" b="1" dirty="0" smtClean="0"/>
              <a:t>Greaseproof </a:t>
            </a:r>
            <a:r>
              <a:rPr lang="en-US" b="1" dirty="0"/>
              <a:t>paper</a:t>
            </a:r>
            <a:endParaRPr lang="en-US" dirty="0"/>
          </a:p>
          <a:p>
            <a:pPr lvl="1" algn="just"/>
            <a:r>
              <a:rPr lang="en-US" dirty="0"/>
              <a:t>This is a translucent, machine finished paper which has been hydrated to give oil and grease resistance.  </a:t>
            </a:r>
            <a:endParaRPr lang="en-US" dirty="0" smtClean="0"/>
          </a:p>
          <a:p>
            <a:pPr lvl="1" algn="just"/>
            <a:r>
              <a:rPr lang="en-US" dirty="0" smtClean="0"/>
              <a:t>Prolonged </a:t>
            </a:r>
            <a:r>
              <a:rPr lang="en-US" dirty="0"/>
              <a:t>beating or mechanical refining is used to break the cellulose fibers which absorb so much water that they become superficially gelatinized and sticky.</a:t>
            </a:r>
          </a:p>
          <a:p>
            <a:pPr algn="just"/>
            <a:endParaRPr lang="en-IN" dirty="0"/>
          </a:p>
        </p:txBody>
      </p:sp>
    </p:spTree>
    <p:extLst>
      <p:ext uri="{BB962C8B-B14F-4D97-AF65-F5344CB8AC3E}">
        <p14:creationId xmlns:p14="http://schemas.microsoft.com/office/powerpoint/2010/main" val="386937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Main types of packaging papers</a:t>
            </a:r>
            <a:endParaRPr lang="en-IN" dirty="0"/>
          </a:p>
        </p:txBody>
      </p:sp>
      <p:sp>
        <p:nvSpPr>
          <p:cNvPr id="3" name="Content Placeholder 2"/>
          <p:cNvSpPr>
            <a:spLocks noGrp="1"/>
          </p:cNvSpPr>
          <p:nvPr>
            <p:ph idx="1"/>
          </p:nvPr>
        </p:nvSpPr>
        <p:spPr/>
        <p:txBody>
          <a:bodyPr>
            <a:normAutofit/>
          </a:bodyPr>
          <a:lstStyle/>
          <a:p>
            <a:pPr algn="just"/>
            <a:r>
              <a:rPr lang="en-US" b="1" dirty="0"/>
              <a:t>Glassine paper</a:t>
            </a:r>
            <a:endParaRPr lang="en-US" dirty="0"/>
          </a:p>
          <a:p>
            <a:pPr lvl="1" algn="just"/>
            <a:r>
              <a:rPr lang="en-US" dirty="0"/>
              <a:t>Glassine paper derives its name from its glassy, smooth surface, high density and transparency.  It is produced by further treating grease proof paper in a super calendar.</a:t>
            </a:r>
          </a:p>
          <a:p>
            <a:pPr algn="just"/>
            <a:r>
              <a:rPr lang="en-US" b="1" dirty="0" smtClean="0"/>
              <a:t>Vegetable </a:t>
            </a:r>
            <a:r>
              <a:rPr lang="en-US" b="1" dirty="0"/>
              <a:t>parchment</a:t>
            </a:r>
            <a:endParaRPr lang="en-US" dirty="0"/>
          </a:p>
          <a:p>
            <a:pPr lvl="1" algn="just"/>
            <a:r>
              <a:rPr lang="en-US" dirty="0"/>
              <a:t>Vegetable parchment takes its name from its physical similarity to animal parchment, which is made from animal skins.  Because of its grease resistance and wet strength, it strips away easily from food material without </a:t>
            </a:r>
            <a:r>
              <a:rPr lang="en-US" dirty="0" err="1"/>
              <a:t>defibering</a:t>
            </a:r>
            <a:r>
              <a:rPr lang="en-US" dirty="0"/>
              <a:t>, thus finding use as an </a:t>
            </a:r>
            <a:r>
              <a:rPr lang="en-US" dirty="0" err="1"/>
              <a:t>interleaver</a:t>
            </a:r>
            <a:r>
              <a:rPr lang="en-US" dirty="0"/>
              <a:t> between slices of food such as meat or pastry.  It was first used for wrapping fatty foods such as butter.</a:t>
            </a:r>
          </a:p>
          <a:p>
            <a:pPr algn="just"/>
            <a:endParaRPr lang="en-IN" dirty="0"/>
          </a:p>
        </p:txBody>
      </p:sp>
    </p:spTree>
    <p:extLst>
      <p:ext uri="{BB962C8B-B14F-4D97-AF65-F5344CB8AC3E}">
        <p14:creationId xmlns:p14="http://schemas.microsoft.com/office/powerpoint/2010/main" val="595095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Main types of packaging papers</a:t>
            </a:r>
            <a:endParaRPr lang="en-IN" dirty="0"/>
          </a:p>
        </p:txBody>
      </p:sp>
      <p:sp>
        <p:nvSpPr>
          <p:cNvPr id="3" name="Content Placeholder 2"/>
          <p:cNvSpPr>
            <a:spLocks noGrp="1"/>
          </p:cNvSpPr>
          <p:nvPr>
            <p:ph idx="1"/>
          </p:nvPr>
        </p:nvSpPr>
        <p:spPr/>
        <p:txBody>
          <a:bodyPr>
            <a:normAutofit fontScale="62500" lnSpcReduction="20000"/>
          </a:bodyPr>
          <a:lstStyle/>
          <a:p>
            <a:r>
              <a:rPr lang="en-US" b="1" dirty="0"/>
              <a:t>Glassine paper</a:t>
            </a:r>
            <a:endParaRPr lang="en-US" dirty="0"/>
          </a:p>
          <a:p>
            <a:pPr lvl="1"/>
            <a:r>
              <a:rPr lang="en-US" dirty="0"/>
              <a:t>Glassine paper derives its name from its glassy, smooth surface, high density and transparency.  It is produced by further treating grease proof paper in a super calendar.</a:t>
            </a:r>
          </a:p>
          <a:p>
            <a:r>
              <a:rPr lang="en-US" b="1" dirty="0" smtClean="0"/>
              <a:t>Vegetable </a:t>
            </a:r>
            <a:r>
              <a:rPr lang="en-US" b="1" dirty="0"/>
              <a:t>parchment</a:t>
            </a:r>
            <a:endParaRPr lang="en-US" dirty="0"/>
          </a:p>
          <a:p>
            <a:pPr lvl="1"/>
            <a:r>
              <a:rPr lang="en-US" dirty="0"/>
              <a:t>Vegetable parchment takes its name from its physical similarity to animal parchment, which is made from animal skins.  Because of its grease resistance and wet strength, it strips away easily from food material without </a:t>
            </a:r>
            <a:r>
              <a:rPr lang="en-US" dirty="0" err="1"/>
              <a:t>defibering</a:t>
            </a:r>
            <a:r>
              <a:rPr lang="en-US" dirty="0"/>
              <a:t>, thus finding use as an </a:t>
            </a:r>
            <a:r>
              <a:rPr lang="en-US" dirty="0" err="1"/>
              <a:t>interleaver</a:t>
            </a:r>
            <a:r>
              <a:rPr lang="en-US" dirty="0"/>
              <a:t> between slices of food such as meat or pastry.  It was first used for wrapping fatty foods such as butter.</a:t>
            </a:r>
          </a:p>
          <a:p>
            <a:r>
              <a:rPr lang="en-US" b="1" dirty="0"/>
              <a:t>6.3.6. Tissue paper</a:t>
            </a:r>
            <a:endParaRPr lang="en-US" dirty="0"/>
          </a:p>
          <a:p>
            <a:r>
              <a:rPr lang="en-US" dirty="0"/>
              <a:t>Tissue papers range from semitransparent to totally opaque, and can be waxed.  They are generally either machine – Finished (MF) or machine – Glazed (MG).  MG papers may also be machine finished to improve the smoothness on both sides.</a:t>
            </a:r>
          </a:p>
          <a:p>
            <a:r>
              <a:rPr lang="en-US" b="1" dirty="0"/>
              <a:t>6.3.7. Waxed paper</a:t>
            </a:r>
            <a:endParaRPr lang="en-US" dirty="0"/>
          </a:p>
          <a:p>
            <a:r>
              <a:rPr lang="en-US" dirty="0"/>
              <a:t>Waxed papers provide a barrier against penetration of liquids and vapors.  Wet waxed papers have a continuous surface film on one or both sides achieved by shock-chilling the waxed web immediately after application of the wax.  This also imparts a high degree of gloss on the coated surface.  Dry waxed papers are produced using heated rolls and do not have a continuous film on the surfaces.  Wax-laminated papers are bonded with a continuous film of wax which acts as an adhesive.  The primary purpose of the wax is to provide a moisture barrier and a heat sealable laminate.</a:t>
            </a:r>
          </a:p>
          <a:p>
            <a:endParaRPr lang="en-IN" dirty="0"/>
          </a:p>
        </p:txBody>
      </p:sp>
    </p:spTree>
    <p:extLst>
      <p:ext uri="{BB962C8B-B14F-4D97-AF65-F5344CB8AC3E}">
        <p14:creationId xmlns:p14="http://schemas.microsoft.com/office/powerpoint/2010/main" val="4083767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ctr"/>
            <a:r>
              <a:rPr lang="en-IN" dirty="0" smtClean="0"/>
              <a:t>Thank you</a:t>
            </a:r>
            <a:endParaRPr lang="en-IN" dirty="0"/>
          </a:p>
        </p:txBody>
      </p:sp>
    </p:spTree>
    <p:extLst>
      <p:ext uri="{BB962C8B-B14F-4D97-AF65-F5344CB8AC3E}">
        <p14:creationId xmlns:p14="http://schemas.microsoft.com/office/powerpoint/2010/main" val="1163285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solidFill>
                  <a:srgbClr val="FF0000"/>
                </a:solidFill>
              </a:rPr>
              <a:t>History of paper</a:t>
            </a:r>
          </a:p>
        </p:txBody>
      </p:sp>
      <p:sp>
        <p:nvSpPr>
          <p:cNvPr id="3" name="Content Placeholder 2"/>
          <p:cNvSpPr>
            <a:spLocks noGrp="1"/>
          </p:cNvSpPr>
          <p:nvPr>
            <p:ph idx="1"/>
          </p:nvPr>
        </p:nvSpPr>
        <p:spPr/>
        <p:txBody>
          <a:bodyPr>
            <a:normAutofit fontScale="92500" lnSpcReduction="10000"/>
          </a:bodyPr>
          <a:lstStyle/>
          <a:p>
            <a:pPr algn="just"/>
            <a:r>
              <a:rPr lang="en-IN" dirty="0"/>
              <a:t>The discovery of </a:t>
            </a:r>
            <a:r>
              <a:rPr lang="en-IN" dirty="0" smtClean="0"/>
              <a:t>paper : </a:t>
            </a:r>
            <a:r>
              <a:rPr lang="en-IN" dirty="0" smtClean="0">
                <a:hlinkClick r:id="rId2" action="ppaction://hlinksldjump"/>
              </a:rPr>
              <a:t>https://goo.gl/maps/JSNWwXJ7dUBqasGB7</a:t>
            </a:r>
            <a:endParaRPr lang="en-IN" dirty="0" smtClean="0"/>
          </a:p>
          <a:p>
            <a:pPr marL="0" indent="0" algn="just">
              <a:buNone/>
            </a:pPr>
            <a:r>
              <a:rPr lang="en-IN" dirty="0" smtClean="0">
                <a:solidFill>
                  <a:srgbClr val="FF0000"/>
                </a:solidFill>
              </a:rPr>
              <a:t>	(Tsai </a:t>
            </a:r>
            <a:r>
              <a:rPr lang="en-IN" dirty="0" err="1">
                <a:solidFill>
                  <a:srgbClr val="FF0000"/>
                </a:solidFill>
              </a:rPr>
              <a:t>Lun</a:t>
            </a:r>
            <a:r>
              <a:rPr lang="en-IN" dirty="0">
                <a:solidFill>
                  <a:srgbClr val="FF0000"/>
                </a:solidFill>
              </a:rPr>
              <a:t> in 105 </a:t>
            </a:r>
            <a:r>
              <a:rPr lang="en-IN" dirty="0" smtClean="0">
                <a:solidFill>
                  <a:srgbClr val="FF0000"/>
                </a:solidFill>
              </a:rPr>
              <a:t>AD)</a:t>
            </a:r>
            <a:r>
              <a:rPr lang="en-IN" dirty="0" smtClean="0"/>
              <a:t>. </a:t>
            </a:r>
          </a:p>
          <a:p>
            <a:pPr algn="just"/>
            <a:r>
              <a:rPr lang="en-IN" dirty="0" smtClean="0"/>
              <a:t>But </a:t>
            </a:r>
            <a:r>
              <a:rPr lang="en-IN" dirty="0"/>
              <a:t>it took some 500 years for this secret to </a:t>
            </a:r>
            <a:r>
              <a:rPr lang="en-IN" dirty="0">
                <a:solidFill>
                  <a:srgbClr val="FF0000"/>
                </a:solidFill>
              </a:rPr>
              <a:t>travel from china to Korea in 600 AD</a:t>
            </a:r>
            <a:r>
              <a:rPr lang="en-IN" dirty="0"/>
              <a:t>. </a:t>
            </a:r>
            <a:endParaRPr lang="en-IN" dirty="0" smtClean="0"/>
          </a:p>
          <a:p>
            <a:pPr algn="just"/>
            <a:r>
              <a:rPr lang="en-IN" dirty="0" smtClean="0"/>
              <a:t>10 </a:t>
            </a:r>
            <a:r>
              <a:rPr lang="en-IN" dirty="0"/>
              <a:t>years later, the art of paper making was brought to </a:t>
            </a:r>
            <a:r>
              <a:rPr lang="en-IN" dirty="0">
                <a:solidFill>
                  <a:srgbClr val="FF0000"/>
                </a:solidFill>
              </a:rPr>
              <a:t>Japan</a:t>
            </a:r>
            <a:r>
              <a:rPr lang="en-IN" dirty="0"/>
              <a:t> and 10th century it reached </a:t>
            </a:r>
            <a:r>
              <a:rPr lang="en-IN" dirty="0">
                <a:solidFill>
                  <a:srgbClr val="FF0000"/>
                </a:solidFill>
              </a:rPr>
              <a:t>Cairo and </a:t>
            </a:r>
            <a:r>
              <a:rPr lang="en-IN" dirty="0" smtClean="0">
                <a:solidFill>
                  <a:srgbClr val="FF0000"/>
                </a:solidFill>
              </a:rPr>
              <a:t>Damascus</a:t>
            </a:r>
            <a:r>
              <a:rPr lang="en-IN" dirty="0" smtClean="0"/>
              <a:t>. </a:t>
            </a:r>
          </a:p>
          <a:p>
            <a:pPr algn="just"/>
            <a:r>
              <a:rPr lang="en-IN" dirty="0" smtClean="0"/>
              <a:t>First </a:t>
            </a:r>
            <a:r>
              <a:rPr lang="en-IN" dirty="0"/>
              <a:t>known installation in Europe was brought by Moors to </a:t>
            </a:r>
            <a:r>
              <a:rPr lang="en-IN" dirty="0">
                <a:solidFill>
                  <a:srgbClr val="FF0000"/>
                </a:solidFill>
              </a:rPr>
              <a:t>Latvia, Spain </a:t>
            </a:r>
            <a:r>
              <a:rPr lang="en-IN" dirty="0"/>
              <a:t>in 1151 AD. </a:t>
            </a:r>
            <a:endParaRPr lang="en-IN" dirty="0" smtClean="0"/>
          </a:p>
          <a:p>
            <a:pPr algn="just"/>
            <a:r>
              <a:rPr lang="en-IN" dirty="0" smtClean="0"/>
              <a:t>Subsequently </a:t>
            </a:r>
            <a:r>
              <a:rPr lang="en-IN" dirty="0"/>
              <a:t>it spread to other countries like </a:t>
            </a:r>
            <a:r>
              <a:rPr lang="en-IN" dirty="0">
                <a:solidFill>
                  <a:srgbClr val="FF0000"/>
                </a:solidFill>
              </a:rPr>
              <a:t>France, Italy, Germany and England</a:t>
            </a:r>
            <a:r>
              <a:rPr lang="en-IN" dirty="0"/>
              <a:t> in 16th Century. In 1690, first paper will was built at Pennsylvania in the U.S.</a:t>
            </a:r>
          </a:p>
          <a:p>
            <a:pPr algn="just"/>
            <a:endParaRPr lang="en-IN" dirty="0"/>
          </a:p>
        </p:txBody>
      </p:sp>
    </p:spTree>
    <p:extLst>
      <p:ext uri="{BB962C8B-B14F-4D97-AF65-F5344CB8AC3E}">
        <p14:creationId xmlns:p14="http://schemas.microsoft.com/office/powerpoint/2010/main" val="3754628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dirty="0" smtClean="0">
                <a:solidFill>
                  <a:srgbClr val="FF0000"/>
                </a:solidFill>
              </a:rPr>
              <a:t>Raw materials for paper and board</a:t>
            </a:r>
            <a:endParaRPr lang="en-IN" dirty="0">
              <a:solidFill>
                <a:srgbClr val="FF0000"/>
              </a:solidFill>
            </a:endParaRPr>
          </a:p>
        </p:txBody>
      </p:sp>
      <p:pic>
        <p:nvPicPr>
          <p:cNvPr id="5" name="Content Placeholder 4"/>
          <p:cNvPicPr>
            <a:picLocks noGrp="1" noChangeAspect="1"/>
          </p:cNvPicPr>
          <p:nvPr>
            <p:ph idx="1"/>
          </p:nvPr>
        </p:nvPicPr>
        <p:blipFill>
          <a:blip r:embed="rId2"/>
          <a:stretch>
            <a:fillRect/>
          </a:stretch>
        </p:blipFill>
        <p:spPr>
          <a:xfrm>
            <a:off x="8043658" y="1611517"/>
            <a:ext cx="4148342" cy="2589291"/>
          </a:xfrm>
          <a:prstGeom prst="rect">
            <a:avLst/>
          </a:prstGeom>
        </p:spPr>
      </p:pic>
      <p:pic>
        <p:nvPicPr>
          <p:cNvPr id="3080" name="Picture 8" descr="Softwood lumber global demand reached record-high in 20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9701" y="4521268"/>
            <a:ext cx="4264708" cy="20148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0" y="1611517"/>
            <a:ext cx="4148342" cy="2670771"/>
          </a:xfrm>
          <a:prstGeom prst="rect">
            <a:avLst/>
          </a:prstGeom>
        </p:spPr>
      </p:pic>
      <p:sp>
        <p:nvSpPr>
          <p:cNvPr id="3" name="Rectangle 2"/>
          <p:cNvSpPr/>
          <p:nvPr/>
        </p:nvSpPr>
        <p:spPr>
          <a:xfrm>
            <a:off x="1097134" y="4282288"/>
            <a:ext cx="1197764" cy="373757"/>
          </a:xfrm>
          <a:prstGeom prst="rect">
            <a:avLst/>
          </a:prstGeom>
        </p:spPr>
        <p:txBody>
          <a:bodyPr wrap="none">
            <a:spAutoFit/>
          </a:bodyPr>
          <a:lstStyle/>
          <a:p>
            <a:pPr marR="152400" lvl="0" algn="just">
              <a:lnSpc>
                <a:spcPct val="107000"/>
              </a:lnSpc>
              <a:spcAft>
                <a:spcPts val="0"/>
              </a:spcAft>
              <a:buSzPts val="1000"/>
              <a:tabLst>
                <a:tab pos="457200" algn="l"/>
              </a:tabLst>
            </a:pPr>
            <a:r>
              <a:rPr lang="en-IN" dirty="0">
                <a:latin typeface="Arial" panose="020B0604020202020204" pitchFamily="34" charset="0"/>
                <a:ea typeface="Calibri" panose="020F0502020204030204" pitchFamily="34" charset="0"/>
                <a:cs typeface="Times New Roman" panose="02020603050405020304" pitchFamily="18" charset="0"/>
              </a:rPr>
              <a:t>Bamboo</a:t>
            </a:r>
            <a:endParaRPr lang="en-IN"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9204758" y="4200808"/>
            <a:ext cx="1826141" cy="373757"/>
          </a:xfrm>
          <a:prstGeom prst="rect">
            <a:avLst/>
          </a:prstGeom>
        </p:spPr>
        <p:txBody>
          <a:bodyPr wrap="none">
            <a:spAutoFit/>
          </a:bodyPr>
          <a:lstStyle/>
          <a:p>
            <a:pPr marR="152400" lvl="0" algn="just">
              <a:lnSpc>
                <a:spcPct val="107000"/>
              </a:lnSpc>
              <a:spcAft>
                <a:spcPts val="0"/>
              </a:spcAft>
              <a:buSzPts val="1000"/>
              <a:tabLst>
                <a:tab pos="457200" algn="l"/>
              </a:tabLst>
            </a:pPr>
            <a:r>
              <a:rPr lang="en-IN" dirty="0" smtClean="0">
                <a:latin typeface="Arial" panose="020B0604020202020204" pitchFamily="34" charset="0"/>
                <a:ea typeface="Calibri" panose="020F0502020204030204" pitchFamily="34" charset="0"/>
                <a:cs typeface="Times New Roman" panose="02020603050405020304" pitchFamily="18" charset="0"/>
              </a:rPr>
              <a:t>Cane bagasse</a:t>
            </a:r>
            <a:endParaRPr lang="en-IN"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489817" y="6484243"/>
            <a:ext cx="1364476" cy="373757"/>
          </a:xfrm>
          <a:prstGeom prst="rect">
            <a:avLst/>
          </a:prstGeom>
        </p:spPr>
        <p:txBody>
          <a:bodyPr wrap="none">
            <a:spAutoFit/>
          </a:bodyPr>
          <a:lstStyle/>
          <a:p>
            <a:pPr marR="152400" lvl="0" algn="just">
              <a:lnSpc>
                <a:spcPct val="107000"/>
              </a:lnSpc>
              <a:spcAft>
                <a:spcPts val="0"/>
              </a:spcAft>
              <a:buSzPts val="1000"/>
              <a:tabLst>
                <a:tab pos="457200" algn="l"/>
              </a:tabLst>
            </a:pPr>
            <a:r>
              <a:rPr lang="en-IN" dirty="0">
                <a:latin typeface="Arial" panose="020B0604020202020204" pitchFamily="34" charset="0"/>
                <a:ea typeface="Calibri" panose="020F0502020204030204" pitchFamily="34" charset="0"/>
                <a:cs typeface="Times New Roman" panose="02020603050405020304" pitchFamily="18" charset="0"/>
              </a:rPr>
              <a:t>Soft wood</a:t>
            </a:r>
            <a:endParaRPr lang="en-IN"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807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80"/>
                                        </p:tgtEl>
                                        <p:attrNameLst>
                                          <p:attrName>style.visibility</p:attrName>
                                        </p:attrNameLst>
                                      </p:cBhvr>
                                      <p:to>
                                        <p:strVal val="visible"/>
                                      </p:to>
                                    </p:set>
                                    <p:anim calcmode="lin" valueType="num">
                                      <p:cBhvr additive="base">
                                        <p:cTn id="31" dur="500" fill="hold"/>
                                        <p:tgtEl>
                                          <p:spTgt spid="3080"/>
                                        </p:tgtEl>
                                        <p:attrNameLst>
                                          <p:attrName>ppt_x</p:attrName>
                                        </p:attrNameLst>
                                      </p:cBhvr>
                                      <p:tavLst>
                                        <p:tav tm="0">
                                          <p:val>
                                            <p:strVal val="#ppt_x"/>
                                          </p:val>
                                        </p:tav>
                                        <p:tav tm="100000">
                                          <p:val>
                                            <p:strVal val="#ppt_x"/>
                                          </p:val>
                                        </p:tav>
                                      </p:tavLst>
                                    </p:anim>
                                    <p:anim calcmode="lin" valueType="num">
                                      <p:cBhvr additive="base">
                                        <p:cTn id="32"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rgbClr val="FF0000"/>
                </a:solidFill>
              </a:rPr>
              <a:t>Raw materials for paper and board</a:t>
            </a:r>
            <a:endParaRPr lang="en-IN" dirty="0"/>
          </a:p>
        </p:txBody>
      </p:sp>
      <p:pic>
        <p:nvPicPr>
          <p:cNvPr id="4098" name="Picture 2" descr="BBI JU OPTISOCHEM project: How to convert wheat straw waste into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011416"/>
            <a:ext cx="3920150" cy="262293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aste Paper Scrap Manufacturer in United States by legitsuppli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636" y="1787185"/>
            <a:ext cx="3796222" cy="28471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4055952" y="4695436"/>
            <a:ext cx="3757188" cy="1819589"/>
          </a:xfrm>
          <a:prstGeom prst="rect">
            <a:avLst/>
          </a:prstGeom>
        </p:spPr>
      </p:pic>
      <p:sp>
        <p:nvSpPr>
          <p:cNvPr id="3" name="Rectangle 2"/>
          <p:cNvSpPr/>
          <p:nvPr/>
        </p:nvSpPr>
        <p:spPr>
          <a:xfrm>
            <a:off x="1495845" y="4760733"/>
            <a:ext cx="928459" cy="373757"/>
          </a:xfrm>
          <a:prstGeom prst="rect">
            <a:avLst/>
          </a:prstGeom>
        </p:spPr>
        <p:txBody>
          <a:bodyPr wrap="none">
            <a:spAutoFit/>
          </a:bodyPr>
          <a:lstStyle/>
          <a:p>
            <a:pPr marR="152400" lvl="0" algn="just">
              <a:lnSpc>
                <a:spcPct val="107000"/>
              </a:lnSpc>
              <a:spcAft>
                <a:spcPts val="0"/>
              </a:spcAft>
              <a:buSzPts val="1000"/>
              <a:tabLst>
                <a:tab pos="457200" algn="l"/>
              </a:tabLst>
            </a:pPr>
            <a:r>
              <a:rPr lang="en-IN" dirty="0">
                <a:latin typeface="Arial" panose="020B0604020202020204" pitchFamily="34" charset="0"/>
                <a:ea typeface="Calibri" panose="020F0502020204030204" pitchFamily="34" charset="0"/>
                <a:cs typeface="Times New Roman" panose="02020603050405020304" pitchFamily="18" charset="0"/>
              </a:rPr>
              <a:t>Straw</a:t>
            </a:r>
            <a:endParaRPr lang="en-IN"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9229153" y="4634353"/>
            <a:ext cx="1531188" cy="373757"/>
          </a:xfrm>
          <a:prstGeom prst="rect">
            <a:avLst/>
          </a:prstGeom>
        </p:spPr>
        <p:txBody>
          <a:bodyPr wrap="none">
            <a:spAutoFit/>
          </a:bodyPr>
          <a:lstStyle/>
          <a:p>
            <a:pPr marR="152400" lvl="0" algn="just">
              <a:lnSpc>
                <a:spcPct val="107000"/>
              </a:lnSpc>
              <a:spcAft>
                <a:spcPts val="0"/>
              </a:spcAft>
              <a:buSzPts val="1000"/>
              <a:tabLst>
                <a:tab pos="457200" algn="l"/>
              </a:tabLst>
            </a:pPr>
            <a:r>
              <a:rPr lang="en-IN" dirty="0">
                <a:latin typeface="Arial" panose="020B0604020202020204" pitchFamily="34" charset="0"/>
                <a:ea typeface="Calibri" panose="020F0502020204030204" pitchFamily="34" charset="0"/>
                <a:cs typeface="Times New Roman" panose="02020603050405020304" pitchFamily="18" charset="0"/>
              </a:rPr>
              <a:t>Used paper</a:t>
            </a:r>
            <a:endParaRPr lang="en-IN"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284368" y="6488668"/>
            <a:ext cx="1300356" cy="369332"/>
          </a:xfrm>
          <a:prstGeom prst="rect">
            <a:avLst/>
          </a:prstGeom>
        </p:spPr>
        <p:txBody>
          <a:bodyPr wrap="none">
            <a:spAutoFit/>
          </a:bodyPr>
          <a:lstStyle/>
          <a:p>
            <a:r>
              <a:rPr lang="en-IN" dirty="0">
                <a:latin typeface="Arial" panose="020B0604020202020204" pitchFamily="34" charset="0"/>
                <a:ea typeface="Calibri" panose="020F0502020204030204" pitchFamily="34" charset="0"/>
              </a:rPr>
              <a:t>wood pulp </a:t>
            </a:r>
            <a:endParaRPr lang="en-IN" dirty="0"/>
          </a:p>
        </p:txBody>
      </p:sp>
    </p:spTree>
    <p:extLst>
      <p:ext uri="{BB962C8B-B14F-4D97-AF65-F5344CB8AC3E}">
        <p14:creationId xmlns:p14="http://schemas.microsoft.com/office/powerpoint/2010/main" val="197541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 calcmode="lin" valueType="num">
                                      <p:cBhvr additive="base">
                                        <p:cTn id="19" dur="500" fill="hold"/>
                                        <p:tgtEl>
                                          <p:spTgt spid="4100"/>
                                        </p:tgtEl>
                                        <p:attrNameLst>
                                          <p:attrName>ppt_x</p:attrName>
                                        </p:attrNameLst>
                                      </p:cBhvr>
                                      <p:tavLst>
                                        <p:tav tm="0">
                                          <p:val>
                                            <p:strVal val="#ppt_x"/>
                                          </p:val>
                                        </p:tav>
                                        <p:tav tm="100000">
                                          <p:val>
                                            <p:strVal val="#ppt_x"/>
                                          </p:val>
                                        </p:tav>
                                      </p:tavLst>
                                    </p:anim>
                                    <p:anim calcmode="lin" valueType="num">
                                      <p:cBhvr additive="base">
                                        <p:cTn id="20"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rgbClr val="FF0000"/>
                </a:solidFill>
              </a:rPr>
              <a:t>Raw materials for paper and board</a:t>
            </a:r>
            <a:endParaRPr lang="en-IN" dirty="0"/>
          </a:p>
        </p:txBody>
      </p:sp>
      <p:sp>
        <p:nvSpPr>
          <p:cNvPr id="3" name="Content Placeholder 2"/>
          <p:cNvSpPr>
            <a:spLocks noGrp="1"/>
          </p:cNvSpPr>
          <p:nvPr>
            <p:ph idx="1"/>
          </p:nvPr>
        </p:nvSpPr>
        <p:spPr/>
        <p:txBody>
          <a:bodyPr/>
          <a:lstStyle/>
          <a:p>
            <a:pPr algn="just"/>
            <a:r>
              <a:rPr lang="en-IN" dirty="0" smtClean="0"/>
              <a:t>Wood pulp is prepared directly using from timber from the forest and is of better quality and higher cost than waste paper pulp (Chip board pulp).</a:t>
            </a:r>
            <a:endParaRPr lang="en-IN" dirty="0"/>
          </a:p>
          <a:p>
            <a:pPr algn="just"/>
            <a:endParaRPr lang="en-IN" dirty="0" smtClean="0"/>
          </a:p>
          <a:p>
            <a:pPr algn="just"/>
            <a:r>
              <a:rPr lang="en-IN" dirty="0" smtClean="0"/>
              <a:t>Wood pulp may be prepared from soft wood which have </a:t>
            </a:r>
            <a:r>
              <a:rPr lang="en-IN" dirty="0" smtClean="0">
                <a:solidFill>
                  <a:srgbClr val="FF0000"/>
                </a:solidFill>
              </a:rPr>
              <a:t>long slender fibre </a:t>
            </a:r>
            <a:r>
              <a:rPr lang="en-IN" dirty="0" smtClean="0"/>
              <a:t>or from hard wood which have stout </a:t>
            </a:r>
            <a:r>
              <a:rPr lang="en-IN" dirty="0" smtClean="0">
                <a:solidFill>
                  <a:srgbClr val="FF0000"/>
                </a:solidFill>
              </a:rPr>
              <a:t>short fibres</a:t>
            </a:r>
            <a:r>
              <a:rPr lang="en-IN" dirty="0" smtClean="0"/>
              <a:t>. </a:t>
            </a:r>
          </a:p>
          <a:p>
            <a:pPr algn="just"/>
            <a:endParaRPr lang="en-IN" dirty="0" smtClean="0"/>
          </a:p>
          <a:p>
            <a:pPr algn="just"/>
            <a:r>
              <a:rPr lang="en-IN" dirty="0" smtClean="0"/>
              <a:t>Paper and board from soft wood pulp have </a:t>
            </a:r>
            <a:r>
              <a:rPr lang="en-IN" dirty="0" smtClean="0">
                <a:solidFill>
                  <a:srgbClr val="FF0000"/>
                </a:solidFill>
              </a:rPr>
              <a:t>better mechanical properties </a:t>
            </a:r>
            <a:r>
              <a:rPr lang="en-IN" dirty="0" smtClean="0"/>
              <a:t>and better </a:t>
            </a:r>
            <a:r>
              <a:rPr lang="en-IN" dirty="0" smtClean="0">
                <a:solidFill>
                  <a:srgbClr val="FF0000"/>
                </a:solidFill>
              </a:rPr>
              <a:t>suited for packaging applications</a:t>
            </a:r>
            <a:r>
              <a:rPr lang="en-IN" dirty="0" smtClean="0"/>
              <a:t>.</a:t>
            </a:r>
          </a:p>
          <a:p>
            <a:pPr algn="just"/>
            <a:endParaRPr lang="en-IN" dirty="0"/>
          </a:p>
        </p:txBody>
      </p:sp>
    </p:spTree>
    <p:extLst>
      <p:ext uri="{BB962C8B-B14F-4D97-AF65-F5344CB8AC3E}">
        <p14:creationId xmlns:p14="http://schemas.microsoft.com/office/powerpoint/2010/main" val="1862085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r>
              <a:rPr lang="en-US" dirty="0"/>
              <a:t>Pulp is the raw material for the production of paper, paperboard, corrugated board and similar manufactured products.  </a:t>
            </a:r>
            <a:endParaRPr lang="en-US" dirty="0" smtClean="0"/>
          </a:p>
          <a:p>
            <a:pPr algn="just"/>
            <a:r>
              <a:rPr lang="en-US" dirty="0" smtClean="0"/>
              <a:t>It </a:t>
            </a:r>
            <a:r>
              <a:rPr lang="en-US" dirty="0"/>
              <a:t>is obtained from plant fiber and is therefore a renewable resource.  </a:t>
            </a:r>
            <a:endParaRPr lang="en-US" dirty="0" smtClean="0"/>
          </a:p>
          <a:p>
            <a:pPr algn="just"/>
            <a:r>
              <a:rPr lang="en-US" dirty="0" smtClean="0"/>
              <a:t>Today </a:t>
            </a:r>
            <a:r>
              <a:rPr lang="en-US" dirty="0"/>
              <a:t>about 97 percent of the world's paper and board is made from wood </a:t>
            </a:r>
            <a:r>
              <a:rPr lang="en-US" dirty="0" smtClean="0"/>
              <a:t>pulp</a:t>
            </a:r>
            <a:r>
              <a:rPr lang="en-US" dirty="0"/>
              <a:t>.</a:t>
            </a:r>
            <a:endParaRPr lang="en-IN" dirty="0"/>
          </a:p>
        </p:txBody>
      </p:sp>
    </p:spTree>
    <p:extLst>
      <p:ext uri="{BB962C8B-B14F-4D97-AF65-F5344CB8AC3E}">
        <p14:creationId xmlns:p14="http://schemas.microsoft.com/office/powerpoint/2010/main" val="1556021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solidFill>
                  <a:srgbClr val="FF0000"/>
                </a:solidFill>
              </a:rPr>
              <a:t>M</a:t>
            </a:r>
            <a:r>
              <a:rPr lang="en-IN" dirty="0" smtClean="0">
                <a:solidFill>
                  <a:srgbClr val="FF0000"/>
                </a:solidFill>
              </a:rPr>
              <a:t>ain </a:t>
            </a:r>
            <a:r>
              <a:rPr lang="en-IN" dirty="0">
                <a:solidFill>
                  <a:srgbClr val="FF0000"/>
                </a:solidFill>
              </a:rPr>
              <a:t>constituents of wood</a:t>
            </a:r>
          </a:p>
        </p:txBody>
      </p:sp>
      <p:sp>
        <p:nvSpPr>
          <p:cNvPr id="3" name="Content Placeholder 2"/>
          <p:cNvSpPr>
            <a:spLocks noGrp="1"/>
          </p:cNvSpPr>
          <p:nvPr>
            <p:ph idx="1"/>
          </p:nvPr>
        </p:nvSpPr>
        <p:spPr/>
        <p:txBody>
          <a:bodyPr>
            <a:normAutofit/>
          </a:bodyPr>
          <a:lstStyle/>
          <a:p>
            <a:pPr algn="just"/>
            <a:r>
              <a:rPr lang="en-US" b="1" dirty="0"/>
              <a:t>Cellulose</a:t>
            </a:r>
            <a:endParaRPr lang="en-US" dirty="0"/>
          </a:p>
          <a:p>
            <a:pPr lvl="1" algn="just"/>
            <a:r>
              <a:rPr lang="en-US" dirty="0"/>
              <a:t>This is a long chain, </a:t>
            </a:r>
            <a:r>
              <a:rPr lang="en-US" dirty="0">
                <a:solidFill>
                  <a:srgbClr val="FF0000"/>
                </a:solidFill>
              </a:rPr>
              <a:t>linear polymer </a:t>
            </a:r>
            <a:r>
              <a:rPr lang="en-US" dirty="0"/>
              <a:t>built-up of a large numbers of glucose </a:t>
            </a:r>
            <a:r>
              <a:rPr lang="en-US" dirty="0" smtClean="0"/>
              <a:t>molecules.</a:t>
            </a:r>
          </a:p>
          <a:p>
            <a:pPr lvl="1" algn="just"/>
            <a:r>
              <a:rPr lang="en-US" dirty="0" smtClean="0">
                <a:solidFill>
                  <a:srgbClr val="FF0000"/>
                </a:solidFill>
              </a:rPr>
              <a:t>Most </a:t>
            </a:r>
            <a:r>
              <a:rPr lang="en-US" dirty="0">
                <a:solidFill>
                  <a:srgbClr val="FF0000"/>
                </a:solidFill>
              </a:rPr>
              <a:t>abundant</a:t>
            </a:r>
            <a:r>
              <a:rPr lang="en-US" dirty="0"/>
              <a:t>, naturally occurring organic compound.  </a:t>
            </a:r>
            <a:endParaRPr lang="en-US" dirty="0" smtClean="0"/>
          </a:p>
          <a:p>
            <a:pPr lvl="1" algn="just"/>
            <a:r>
              <a:rPr lang="en-US" dirty="0" smtClean="0"/>
              <a:t>Cellulose </a:t>
            </a:r>
            <a:r>
              <a:rPr lang="en-US" dirty="0"/>
              <a:t>is moderately resistant to the action of chlorine and dilute sodium hydroxide under mild conditions, but is modified or dissolved under more severe conditions. </a:t>
            </a:r>
            <a:endParaRPr lang="en-US" dirty="0" smtClean="0"/>
          </a:p>
          <a:p>
            <a:pPr lvl="1" algn="just"/>
            <a:r>
              <a:rPr lang="en-US" dirty="0" smtClean="0"/>
              <a:t>It </a:t>
            </a:r>
            <a:r>
              <a:rPr lang="en-US" dirty="0"/>
              <a:t>is relatively </a:t>
            </a:r>
            <a:r>
              <a:rPr lang="en-US" dirty="0">
                <a:solidFill>
                  <a:srgbClr val="FF0000"/>
                </a:solidFill>
              </a:rPr>
              <a:t>resistant to oxidation </a:t>
            </a:r>
            <a:r>
              <a:rPr lang="en-US" dirty="0"/>
              <a:t>and therefore bleaching operations can be used to remove small amounts of impurities such as lignin </a:t>
            </a:r>
            <a:r>
              <a:rPr lang="en-US" dirty="0" smtClean="0"/>
              <a:t>without appreciable </a:t>
            </a:r>
            <a:r>
              <a:rPr lang="en-US" dirty="0"/>
              <a:t>damage to the strength of the pulp</a:t>
            </a:r>
            <a:r>
              <a:rPr lang="en-US" dirty="0" smtClean="0"/>
              <a:t>.</a:t>
            </a:r>
            <a:endParaRPr lang="en-US" dirty="0"/>
          </a:p>
        </p:txBody>
      </p:sp>
    </p:spTree>
    <p:extLst>
      <p:ext uri="{BB962C8B-B14F-4D97-AF65-F5344CB8AC3E}">
        <p14:creationId xmlns:p14="http://schemas.microsoft.com/office/powerpoint/2010/main" val="3537827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solidFill>
                  <a:srgbClr val="FF0000"/>
                </a:solidFill>
              </a:rPr>
              <a:t>M</a:t>
            </a:r>
            <a:r>
              <a:rPr lang="en-IN" dirty="0" smtClean="0">
                <a:solidFill>
                  <a:srgbClr val="FF0000"/>
                </a:solidFill>
              </a:rPr>
              <a:t>ain </a:t>
            </a:r>
            <a:r>
              <a:rPr lang="en-IN" dirty="0">
                <a:solidFill>
                  <a:srgbClr val="FF0000"/>
                </a:solidFill>
              </a:rPr>
              <a:t>constituents of wood</a:t>
            </a:r>
          </a:p>
        </p:txBody>
      </p:sp>
      <p:sp>
        <p:nvSpPr>
          <p:cNvPr id="3" name="Content Placeholder 2"/>
          <p:cNvSpPr>
            <a:spLocks noGrp="1"/>
          </p:cNvSpPr>
          <p:nvPr>
            <p:ph idx="1"/>
          </p:nvPr>
        </p:nvSpPr>
        <p:spPr/>
        <p:txBody>
          <a:bodyPr>
            <a:normAutofit/>
          </a:bodyPr>
          <a:lstStyle/>
          <a:p>
            <a:r>
              <a:rPr lang="en-US" b="1" dirty="0" smtClean="0"/>
              <a:t>Hemicelluloses</a:t>
            </a:r>
            <a:endParaRPr lang="en-US" dirty="0"/>
          </a:p>
          <a:p>
            <a:pPr lvl="1" algn="just"/>
            <a:r>
              <a:rPr lang="en-US" dirty="0"/>
              <a:t>These are </a:t>
            </a:r>
            <a:r>
              <a:rPr lang="en-US" dirty="0" smtClean="0"/>
              <a:t>low </a:t>
            </a:r>
            <a:r>
              <a:rPr lang="en-US" dirty="0"/>
              <a:t>molecular weight mixed sugar polysaccharides consisting of one or more of the following molecules: </a:t>
            </a:r>
            <a:r>
              <a:rPr lang="en-US" dirty="0">
                <a:solidFill>
                  <a:srgbClr val="FF0000"/>
                </a:solidFill>
              </a:rPr>
              <a:t>Xylose, mannose, </a:t>
            </a:r>
            <a:r>
              <a:rPr lang="en-US" dirty="0" smtClean="0">
                <a:solidFill>
                  <a:srgbClr val="FF0000"/>
                </a:solidFill>
              </a:rPr>
              <a:t>arabinose</a:t>
            </a:r>
            <a:r>
              <a:rPr lang="en-US" dirty="0">
                <a:solidFill>
                  <a:srgbClr val="FF0000"/>
                </a:solidFill>
              </a:rPr>
              <a:t>, and </a:t>
            </a:r>
            <a:r>
              <a:rPr lang="en-US" dirty="0" smtClean="0">
                <a:solidFill>
                  <a:srgbClr val="FF0000"/>
                </a:solidFill>
              </a:rPr>
              <a:t>galactose</a:t>
            </a:r>
            <a:r>
              <a:rPr lang="en-US" dirty="0">
                <a:solidFill>
                  <a:srgbClr val="FF0000"/>
                </a:solidFill>
              </a:rPr>
              <a:t>.  </a:t>
            </a:r>
            <a:endParaRPr lang="en-US" dirty="0" smtClean="0">
              <a:solidFill>
                <a:srgbClr val="FF0000"/>
              </a:solidFill>
            </a:endParaRPr>
          </a:p>
          <a:p>
            <a:pPr lvl="1" algn="just"/>
            <a:r>
              <a:rPr lang="en-US" dirty="0" smtClean="0"/>
              <a:t>Hemicelluloses </a:t>
            </a:r>
            <a:r>
              <a:rPr lang="en-US" dirty="0"/>
              <a:t>are usually soluble in dilute alkalis.</a:t>
            </a:r>
          </a:p>
          <a:p>
            <a:r>
              <a:rPr lang="en-US" b="1" dirty="0"/>
              <a:t>Lignin</a:t>
            </a:r>
            <a:endParaRPr lang="en-US" dirty="0"/>
          </a:p>
          <a:p>
            <a:pPr lvl="1" algn="just"/>
            <a:r>
              <a:rPr lang="en-US" dirty="0"/>
              <a:t>This is highly </a:t>
            </a:r>
            <a:r>
              <a:rPr lang="en-US" dirty="0" smtClean="0"/>
              <a:t>branched polyphenolic polymer </a:t>
            </a:r>
          </a:p>
          <a:p>
            <a:pPr lvl="1" algn="just"/>
            <a:r>
              <a:rPr lang="en-US" dirty="0" smtClean="0"/>
              <a:t>It </a:t>
            </a:r>
            <a:r>
              <a:rPr lang="en-US" dirty="0"/>
              <a:t>has no fiber forming properties and is attacked by chlorine and sodium hydroxide with formation of soluble, dark brown derivatives.  </a:t>
            </a:r>
            <a:endParaRPr lang="en-US" dirty="0" smtClean="0"/>
          </a:p>
          <a:p>
            <a:pPr lvl="1" algn="just"/>
            <a:r>
              <a:rPr lang="en-US" dirty="0" smtClean="0"/>
              <a:t>It </a:t>
            </a:r>
            <a:r>
              <a:rPr lang="en-US" dirty="0"/>
              <a:t>softens at about 160</a:t>
            </a:r>
            <a:r>
              <a:rPr lang="en-US" baseline="30000" dirty="0"/>
              <a:t>o</a:t>
            </a:r>
            <a:r>
              <a:rPr lang="en-US" dirty="0"/>
              <a:t>C.</a:t>
            </a:r>
          </a:p>
        </p:txBody>
      </p:sp>
      <p:pic>
        <p:nvPicPr>
          <p:cNvPr id="3074" name="Picture 2" descr="https://upload.wikimedia.org/wikipedia/commons/thumb/c/c0/Lignin.png/1920px-Lign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2765" y="5305331"/>
            <a:ext cx="2789235" cy="1478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255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solidFill>
                  <a:srgbClr val="FF0000"/>
                </a:solidFill>
              </a:rPr>
              <a:t>Methods of producing wood pulp</a:t>
            </a:r>
          </a:p>
        </p:txBody>
      </p:sp>
      <p:sp>
        <p:nvSpPr>
          <p:cNvPr id="3" name="Content Placeholder 2"/>
          <p:cNvSpPr>
            <a:spLocks noGrp="1"/>
          </p:cNvSpPr>
          <p:nvPr>
            <p:ph idx="1"/>
          </p:nvPr>
        </p:nvSpPr>
        <p:spPr/>
        <p:txBody>
          <a:bodyPr>
            <a:normAutofit/>
          </a:bodyPr>
          <a:lstStyle/>
          <a:p>
            <a:pPr lvl="0" algn="just"/>
            <a:r>
              <a:rPr lang="en-IN" b="1" i="1" dirty="0"/>
              <a:t>Mechanical wood </a:t>
            </a:r>
            <a:r>
              <a:rPr lang="en-IN" b="1" i="1" dirty="0" smtClean="0"/>
              <a:t>pulp</a:t>
            </a:r>
            <a:r>
              <a:rPr lang="en-IN" dirty="0" smtClean="0"/>
              <a:t>: </a:t>
            </a:r>
          </a:p>
          <a:p>
            <a:pPr lvl="1" algn="just"/>
            <a:r>
              <a:rPr lang="en-IN" dirty="0" smtClean="0"/>
              <a:t>Pulp </a:t>
            </a:r>
            <a:r>
              <a:rPr lang="en-IN" dirty="0"/>
              <a:t>is obtained by </a:t>
            </a:r>
            <a:r>
              <a:rPr lang="en-IN" dirty="0">
                <a:solidFill>
                  <a:srgbClr val="FF0000"/>
                </a:solidFill>
              </a:rPr>
              <a:t>mechanically grinding the timber</a:t>
            </a:r>
            <a:r>
              <a:rPr lang="en-IN" dirty="0"/>
              <a:t>. The pulp may be bleached or unbleached.</a:t>
            </a:r>
          </a:p>
          <a:p>
            <a:pPr lvl="0" algn="just"/>
            <a:r>
              <a:rPr lang="en-IN" b="1" i="1" dirty="0"/>
              <a:t>Chemical wood pulp</a:t>
            </a:r>
            <a:r>
              <a:rPr lang="en-IN" dirty="0"/>
              <a:t>: </a:t>
            </a:r>
            <a:endParaRPr lang="en-IN" dirty="0" smtClean="0"/>
          </a:p>
          <a:p>
            <a:pPr lvl="1" algn="just"/>
            <a:r>
              <a:rPr lang="en-IN" dirty="0" smtClean="0"/>
              <a:t>Chipped </a:t>
            </a:r>
            <a:r>
              <a:rPr lang="en-IN" dirty="0"/>
              <a:t>wood is treated with chemicals at high temperature to remove </a:t>
            </a:r>
            <a:r>
              <a:rPr lang="en-IN" dirty="0" smtClean="0"/>
              <a:t>lignin. </a:t>
            </a:r>
            <a:endParaRPr lang="en-IN" dirty="0"/>
          </a:p>
          <a:p>
            <a:pPr algn="just"/>
            <a:endParaRPr lang="en-IN" dirty="0"/>
          </a:p>
        </p:txBody>
      </p:sp>
      <p:pic>
        <p:nvPicPr>
          <p:cNvPr id="4" name="Picture 3"/>
          <p:cNvPicPr>
            <a:picLocks noChangeAspect="1"/>
          </p:cNvPicPr>
          <p:nvPr/>
        </p:nvPicPr>
        <p:blipFill>
          <a:blip r:embed="rId2"/>
          <a:stretch>
            <a:fillRect/>
          </a:stretch>
        </p:blipFill>
        <p:spPr>
          <a:xfrm>
            <a:off x="389299" y="4606705"/>
            <a:ext cx="3376943" cy="2251295"/>
          </a:xfrm>
          <a:prstGeom prst="rect">
            <a:avLst/>
          </a:prstGeom>
        </p:spPr>
      </p:pic>
      <p:pic>
        <p:nvPicPr>
          <p:cNvPr id="5" name="Content Placeholder 4"/>
          <p:cNvPicPr>
            <a:picLocks noChangeAspect="1"/>
          </p:cNvPicPr>
          <p:nvPr/>
        </p:nvPicPr>
        <p:blipFill>
          <a:blip r:embed="rId3"/>
          <a:stretch>
            <a:fillRect/>
          </a:stretch>
        </p:blipFill>
        <p:spPr>
          <a:xfrm>
            <a:off x="7835773" y="4387339"/>
            <a:ext cx="2412749" cy="2423520"/>
          </a:xfrm>
          <a:prstGeom prst="rect">
            <a:avLst/>
          </a:prstGeom>
        </p:spPr>
      </p:pic>
    </p:spTree>
    <p:extLst>
      <p:ext uri="{BB962C8B-B14F-4D97-AF65-F5344CB8AC3E}">
        <p14:creationId xmlns:p14="http://schemas.microsoft.com/office/powerpoint/2010/main" val="3594172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685</TotalTime>
  <Words>705</Words>
  <Application>Microsoft Office PowerPoint</Application>
  <PresentationFormat>Widescreen</PresentationFormat>
  <Paragraphs>116</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Paper and Board</vt:lpstr>
      <vt:lpstr>History of paper</vt:lpstr>
      <vt:lpstr>Raw materials for paper and board</vt:lpstr>
      <vt:lpstr>Raw materials for paper and board</vt:lpstr>
      <vt:lpstr>Raw materials for paper and board</vt:lpstr>
      <vt:lpstr>PowerPoint Presentation</vt:lpstr>
      <vt:lpstr>Main constituents of wood</vt:lpstr>
      <vt:lpstr>Main constituents of wood</vt:lpstr>
      <vt:lpstr>Methods of producing wood pulp</vt:lpstr>
      <vt:lpstr>Methods of producing wood pulp</vt:lpstr>
      <vt:lpstr>Methods of producing wood pulp</vt:lpstr>
      <vt:lpstr>Coatings used in paper and carton boards</vt:lpstr>
      <vt:lpstr>Coatings used in paper and carton boards</vt:lpstr>
      <vt:lpstr>Paper and Board</vt:lpstr>
      <vt:lpstr>Types of paper</vt:lpstr>
      <vt:lpstr>Main types of packaging papers</vt:lpstr>
      <vt:lpstr>Main types of packaging papers</vt:lpstr>
      <vt:lpstr>Main types of packaging papers</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Paper and Board</dc:title>
  <dc:creator>HP</dc:creator>
  <cp:lastModifiedBy>HP</cp:lastModifiedBy>
  <cp:revision>60</cp:revision>
  <cp:lastPrinted>2020-04-29T05:05:28Z</cp:lastPrinted>
  <dcterms:created xsi:type="dcterms:W3CDTF">2020-04-22T03:58:35Z</dcterms:created>
  <dcterms:modified xsi:type="dcterms:W3CDTF">2020-07-20T09:16:04Z</dcterms:modified>
</cp:coreProperties>
</file>