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80" r:id="rId3"/>
    <p:sldId id="282" r:id="rId4"/>
    <p:sldId id="283" r:id="rId5"/>
    <p:sldId id="314" r:id="rId6"/>
    <p:sldId id="315" r:id="rId7"/>
    <p:sldId id="284" r:id="rId8"/>
    <p:sldId id="316" r:id="rId9"/>
    <p:sldId id="285" r:id="rId10"/>
    <p:sldId id="286" r:id="rId11"/>
    <p:sldId id="317" r:id="rId12"/>
    <p:sldId id="318" r:id="rId13"/>
    <p:sldId id="319" r:id="rId14"/>
    <p:sldId id="287" r:id="rId15"/>
    <p:sldId id="288" r:id="rId16"/>
    <p:sldId id="289" r:id="rId17"/>
    <p:sldId id="320" r:id="rId18"/>
    <p:sldId id="321" r:id="rId19"/>
    <p:sldId id="290" r:id="rId20"/>
    <p:sldId id="322" r:id="rId21"/>
    <p:sldId id="33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IN" b="1" dirty="0">
                <a:latin typeface="Times New Roman" pitchFamily="18" charset="0"/>
                <a:cs typeface="Times New Roman" pitchFamily="18" charset="0"/>
              </a:rPr>
              <a:t>Pre-slaughter handling and inspection of animals </a:t>
            </a:r>
            <a:br>
              <a:rPr lang="en-IN" b="1" dirty="0">
                <a:latin typeface="Times New Roman" pitchFamily="18" charset="0"/>
                <a:cs typeface="Times New Roman" pitchFamily="18" charset="0"/>
              </a:rPr>
            </a:br>
            <a:endParaRPr lang="en-IN" dirty="0"/>
          </a:p>
        </p:txBody>
      </p:sp>
      <p:sp>
        <p:nvSpPr>
          <p:cNvPr id="6" name="Subtitle 2"/>
          <p:cNvSpPr txBox="1">
            <a:spLocks/>
          </p:cNvSpPr>
          <p:nvPr/>
        </p:nvSpPr>
        <p:spPr>
          <a:xfrm>
            <a:off x="1371600" y="4495800"/>
            <a:ext cx="6400800" cy="175260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dirty="0" smtClean="0">
                <a:solidFill>
                  <a:schemeClr val="tx1"/>
                </a:solidFill>
                <a:latin typeface="Times New Roman" pitchFamily="18" charset="0"/>
                <a:cs typeface="Times New Roman" pitchFamily="18" charset="0"/>
              </a:rPr>
              <a:t>By:</a:t>
            </a:r>
          </a:p>
          <a:p>
            <a:r>
              <a:rPr lang="en-IN" b="1" dirty="0" err="1" smtClean="0">
                <a:solidFill>
                  <a:schemeClr val="tx1"/>
                </a:solidFill>
                <a:latin typeface="Times New Roman" pitchFamily="18" charset="0"/>
                <a:cs typeface="Times New Roman" pitchFamily="18" charset="0"/>
              </a:rPr>
              <a:t>Dr.</a:t>
            </a:r>
            <a:r>
              <a:rPr lang="en-IN" b="1" dirty="0" smtClean="0">
                <a:solidFill>
                  <a:schemeClr val="tx1"/>
                </a:solidFill>
                <a:latin typeface="Times New Roman" pitchFamily="18" charset="0"/>
                <a:cs typeface="Times New Roman" pitchFamily="18" charset="0"/>
              </a:rPr>
              <a:t> R. K. </a:t>
            </a:r>
            <a:r>
              <a:rPr lang="en-IN" b="1" dirty="0" err="1" smtClean="0">
                <a:solidFill>
                  <a:schemeClr val="tx1"/>
                </a:solidFill>
                <a:latin typeface="Times New Roman" pitchFamily="18" charset="0"/>
                <a:cs typeface="Times New Roman" pitchFamily="18" charset="0"/>
              </a:rPr>
              <a:t>Jaiswal</a:t>
            </a:r>
            <a:endParaRPr lang="en-IN" b="1" dirty="0" smtClean="0">
              <a:solidFill>
                <a:schemeClr val="tx1"/>
              </a:solidFill>
              <a:latin typeface="Times New Roman" pitchFamily="18" charset="0"/>
              <a:cs typeface="Times New Roman" pitchFamily="18" charset="0"/>
            </a:endParaRPr>
          </a:p>
          <a:p>
            <a:r>
              <a:rPr lang="en-IN" dirty="0" err="1" smtClean="0">
                <a:solidFill>
                  <a:schemeClr val="tx1"/>
                </a:solidFill>
                <a:latin typeface="Times New Roman" pitchFamily="18" charset="0"/>
                <a:cs typeface="Times New Roman" pitchFamily="18" charset="0"/>
              </a:rPr>
              <a:t>Asstt</a:t>
            </a:r>
            <a:r>
              <a:rPr lang="en-IN" dirty="0" smtClean="0">
                <a:solidFill>
                  <a:schemeClr val="tx1"/>
                </a:solidFill>
                <a:latin typeface="Times New Roman" pitchFamily="18" charset="0"/>
                <a:cs typeface="Times New Roman" pitchFamily="18" charset="0"/>
              </a:rPr>
              <a:t>. Prof.-cum-Jr. Scientist</a:t>
            </a:r>
          </a:p>
          <a:p>
            <a:r>
              <a:rPr lang="en-IN" dirty="0" smtClean="0">
                <a:solidFill>
                  <a:schemeClr val="tx1"/>
                </a:solidFill>
                <a:latin typeface="Times New Roman" pitchFamily="18" charset="0"/>
                <a:cs typeface="Times New Roman" pitchFamily="18" charset="0"/>
              </a:rPr>
              <a:t>Dept. of LPT</a:t>
            </a:r>
          </a:p>
          <a:p>
            <a:r>
              <a:rPr lang="en-IN" dirty="0" smtClean="0">
                <a:solidFill>
                  <a:schemeClr val="tx1"/>
                </a:solidFill>
                <a:latin typeface="Times New Roman" pitchFamily="18" charset="0"/>
                <a:cs typeface="Times New Roman" pitchFamily="18" charset="0"/>
              </a:rPr>
              <a:t>Bihar Veterinary College</a:t>
            </a:r>
          </a:p>
          <a:p>
            <a:r>
              <a:rPr lang="en-IN" dirty="0" smtClean="0">
                <a:solidFill>
                  <a:schemeClr val="tx1"/>
                </a:solidFill>
                <a:latin typeface="Times New Roman" pitchFamily="18" charset="0"/>
                <a:cs typeface="Times New Roman" pitchFamily="18" charset="0"/>
              </a:rPr>
              <a:t>Bihar Animal Sciences University</a:t>
            </a:r>
          </a:p>
          <a:p>
            <a:r>
              <a:rPr lang="en-IN" dirty="0" smtClean="0">
                <a:solidFill>
                  <a:schemeClr val="tx1"/>
                </a:solidFill>
                <a:latin typeface="Times New Roman" pitchFamily="18" charset="0"/>
                <a:cs typeface="Times New Roman" pitchFamily="18" charset="0"/>
              </a:rPr>
              <a:t>Patna-800014 (Bihar)</a:t>
            </a:r>
          </a:p>
          <a:p>
            <a:endParaRPr lang="en-IN"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68317"/>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127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latin typeface="Times New Roman" pitchFamily="18" charset="0"/>
                <a:cs typeface="Times New Roman" pitchFamily="18" charset="0"/>
              </a:rPr>
              <a:t>Procedure for ante-mortem inspection</a:t>
            </a:r>
            <a:br>
              <a:rPr lang="en-IN" sz="4000"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IN" sz="2800" dirty="0">
                <a:latin typeface="Times New Roman" pitchFamily="18" charset="0"/>
                <a:cs typeface="Times New Roman" pitchFamily="18" charset="0"/>
              </a:rPr>
              <a:t>C</a:t>
            </a:r>
            <a:r>
              <a:rPr lang="en-IN" sz="2800" dirty="0" smtClean="0">
                <a:latin typeface="Times New Roman" pitchFamily="18" charset="0"/>
                <a:cs typeface="Times New Roman" pitchFamily="18" charset="0"/>
              </a:rPr>
              <a:t>an </a:t>
            </a:r>
            <a:r>
              <a:rPr lang="en-IN" sz="2800" dirty="0">
                <a:latin typeface="Times New Roman" pitchFamily="18" charset="0"/>
                <a:cs typeface="Times New Roman" pitchFamily="18" charset="0"/>
              </a:rPr>
              <a:t>be carried out in two stages</a:t>
            </a:r>
            <a:r>
              <a:rPr lang="en-IN" sz="2800" dirty="0" smtClean="0">
                <a:latin typeface="Times New Roman" pitchFamily="18" charset="0"/>
                <a:cs typeface="Times New Roman" pitchFamily="18" charset="0"/>
              </a:rPr>
              <a:t>:</a:t>
            </a:r>
          </a:p>
          <a:p>
            <a:pPr marL="0" indent="0">
              <a:buNone/>
            </a:pPr>
            <a:r>
              <a:rPr lang="en-IN" sz="2800" b="1" i="1" dirty="0">
                <a:latin typeface="Times New Roman" pitchFamily="18" charset="0"/>
                <a:cs typeface="Times New Roman" pitchFamily="18" charset="0"/>
              </a:rPr>
              <a:t>Stage-I: General examination</a:t>
            </a:r>
          </a:p>
          <a:p>
            <a:pPr marL="0" indent="0">
              <a:buNone/>
            </a:pPr>
            <a:r>
              <a:rPr lang="en-IN" sz="2800" dirty="0">
                <a:latin typeface="Times New Roman" pitchFamily="18" charset="0"/>
                <a:cs typeface="Times New Roman" pitchFamily="18" charset="0"/>
              </a:rPr>
              <a:t>The animals are to be examined collectively to assess the overall health status so as to segregate </a:t>
            </a:r>
            <a:r>
              <a:rPr lang="en-IN" sz="2800" dirty="0" smtClean="0">
                <a:latin typeface="Times New Roman" pitchFamily="18" charset="0"/>
                <a:cs typeface="Times New Roman" pitchFamily="18" charset="0"/>
              </a:rPr>
              <a:t>them into </a:t>
            </a:r>
            <a:r>
              <a:rPr lang="en-IN" sz="2800" dirty="0">
                <a:latin typeface="Times New Roman" pitchFamily="18" charset="0"/>
                <a:cs typeface="Times New Roman" pitchFamily="18" charset="0"/>
              </a:rPr>
              <a:t>three groups:</a:t>
            </a:r>
          </a:p>
          <a:p>
            <a:pPr marL="0" indent="0">
              <a:buNone/>
            </a:pPr>
            <a:r>
              <a:rPr lang="en-IN" sz="2800" dirty="0">
                <a:latin typeface="Times New Roman" pitchFamily="18" charset="0"/>
                <a:cs typeface="Times New Roman" pitchFamily="18" charset="0"/>
              </a:rPr>
              <a:t>1) </a:t>
            </a:r>
            <a:r>
              <a:rPr lang="en-IN" sz="2800" dirty="0" smtClean="0">
                <a:latin typeface="Times New Roman" pitchFamily="18" charset="0"/>
                <a:cs typeface="Times New Roman" pitchFamily="18" charset="0"/>
              </a:rPr>
              <a:t>Healthy      2</a:t>
            </a:r>
            <a:r>
              <a:rPr lang="en-IN" sz="2800" dirty="0">
                <a:latin typeface="Times New Roman" pitchFamily="18" charset="0"/>
                <a:cs typeface="Times New Roman" pitchFamily="18" charset="0"/>
              </a:rPr>
              <a:t>) Unhealthy (</a:t>
            </a:r>
            <a:r>
              <a:rPr lang="en-IN" sz="2800" dirty="0" smtClean="0">
                <a:latin typeface="Times New Roman" pitchFamily="18" charset="0"/>
                <a:cs typeface="Times New Roman" pitchFamily="18" charset="0"/>
              </a:rPr>
              <a:t>diseased)     3</a:t>
            </a:r>
            <a:r>
              <a:rPr lang="en-IN" sz="2800" dirty="0">
                <a:latin typeface="Times New Roman" pitchFamily="18" charset="0"/>
                <a:cs typeface="Times New Roman" pitchFamily="18" charset="0"/>
              </a:rPr>
              <a:t>) Apparently healthy (doubtful cases)</a:t>
            </a:r>
          </a:p>
          <a:p>
            <a:r>
              <a:rPr lang="en-IN" sz="2800" dirty="0">
                <a:latin typeface="Times New Roman" pitchFamily="18" charset="0"/>
                <a:cs typeface="Times New Roman" pitchFamily="18" charset="0"/>
              </a:rPr>
              <a:t>The animals are examined while they are at rest and also in </a:t>
            </a:r>
            <a:r>
              <a:rPr lang="en-IN" sz="2800" dirty="0" smtClean="0">
                <a:latin typeface="Times New Roman" pitchFamily="18" charset="0"/>
                <a:cs typeface="Times New Roman" pitchFamily="18" charset="0"/>
              </a:rPr>
              <a:t>motion</a:t>
            </a:r>
          </a:p>
          <a:p>
            <a:r>
              <a:rPr lang="en-IN" sz="2800" dirty="0" smtClean="0">
                <a:latin typeface="Times New Roman" pitchFamily="18" charset="0"/>
                <a:cs typeface="Times New Roman" pitchFamily="18" charset="0"/>
              </a:rPr>
              <a:t>They </a:t>
            </a:r>
            <a:r>
              <a:rPr lang="en-IN" sz="2800" dirty="0">
                <a:latin typeface="Times New Roman" pitchFamily="18" charset="0"/>
                <a:cs typeface="Times New Roman" pitchFamily="18" charset="0"/>
              </a:rPr>
              <a:t>are observed for the gait, posture, </a:t>
            </a:r>
            <a:r>
              <a:rPr lang="en-IN" sz="2800" dirty="0" err="1">
                <a:latin typeface="Times New Roman" pitchFamily="18" charset="0"/>
                <a:cs typeface="Times New Roman" pitchFamily="18" charset="0"/>
              </a:rPr>
              <a:t>fatigueness</a:t>
            </a:r>
            <a:r>
              <a:rPr lang="en-IN" sz="2800" dirty="0">
                <a:latin typeface="Times New Roman" pitchFamily="18" charset="0"/>
                <a:cs typeface="Times New Roman" pitchFamily="18" charset="0"/>
              </a:rPr>
              <a:t> and for their response to external </a:t>
            </a:r>
            <a:r>
              <a:rPr lang="en-IN" sz="2800" dirty="0" smtClean="0">
                <a:latin typeface="Times New Roman" pitchFamily="18" charset="0"/>
                <a:cs typeface="Times New Roman" pitchFamily="18" charset="0"/>
              </a:rPr>
              <a:t>stimuli.</a:t>
            </a:r>
          </a:p>
        </p:txBody>
      </p:sp>
    </p:spTree>
    <p:extLst>
      <p:ext uri="{BB962C8B-B14F-4D97-AF65-F5344CB8AC3E}">
        <p14:creationId xmlns:p14="http://schemas.microsoft.com/office/powerpoint/2010/main" val="137474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r>
              <a:rPr lang="en-IN" sz="2800" dirty="0">
                <a:latin typeface="Times New Roman" pitchFamily="18" charset="0"/>
                <a:cs typeface="Times New Roman" pitchFamily="18" charset="0"/>
              </a:rPr>
              <a:t>They are examined for abnormal </a:t>
            </a:r>
            <a:r>
              <a:rPr lang="en-IN" sz="2800" dirty="0" err="1">
                <a:latin typeface="Times New Roman" pitchFamily="18" charset="0"/>
                <a:cs typeface="Times New Roman" pitchFamily="18" charset="0"/>
              </a:rPr>
              <a:t>behavior</a:t>
            </a:r>
            <a:r>
              <a:rPr lang="en-IN" sz="2800" dirty="0">
                <a:latin typeface="Times New Roman" pitchFamily="18" charset="0"/>
                <a:cs typeface="Times New Roman" pitchFamily="18" charset="0"/>
              </a:rPr>
              <a:t> like walking in circles, state of alertness, symptoms of tiredness and agitation</a:t>
            </a:r>
          </a:p>
          <a:p>
            <a:r>
              <a:rPr lang="en-IN" sz="2800" dirty="0">
                <a:latin typeface="Times New Roman" pitchFamily="18" charset="0"/>
                <a:cs typeface="Times New Roman" pitchFamily="18" charset="0"/>
              </a:rPr>
              <a:t>Animals are examined for abnormal discharge from natural orifices like eyes, nose, mouth, anus, vagina etc. and/or swellings on any part of the body.</a:t>
            </a:r>
          </a:p>
          <a:p>
            <a:r>
              <a:rPr lang="en-IN" sz="2800" dirty="0">
                <a:latin typeface="Times New Roman" pitchFamily="18" charset="0"/>
                <a:cs typeface="Times New Roman" pitchFamily="18" charset="0"/>
              </a:rPr>
              <a:t>It is also important to observe for any evidence of cruelty to animals such as any sign of bruises, torn skin, and fractured bone indicating carelessness during transportation.</a:t>
            </a:r>
          </a:p>
          <a:p>
            <a:endParaRPr lang="en-IN" sz="2800" dirty="0"/>
          </a:p>
        </p:txBody>
      </p:sp>
    </p:spTree>
    <p:extLst>
      <p:ext uri="{BB962C8B-B14F-4D97-AF65-F5344CB8AC3E}">
        <p14:creationId xmlns:p14="http://schemas.microsoft.com/office/powerpoint/2010/main" val="3548939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At the end of the first stage of examination, healthy </a:t>
            </a:r>
            <a:r>
              <a:rPr lang="en-IN" sz="2800" b="1" dirty="0">
                <a:latin typeface="Times New Roman" pitchFamily="18" charset="0"/>
                <a:cs typeface="Times New Roman" pitchFamily="18" charset="0"/>
              </a:rPr>
              <a:t>animals are cleared as “fit” for slaughter </a:t>
            </a:r>
            <a:r>
              <a:rPr lang="en-IN" sz="2800" dirty="0">
                <a:latin typeface="Times New Roman" pitchFamily="18" charset="0"/>
                <a:cs typeface="Times New Roman" pitchFamily="18" charset="0"/>
              </a:rPr>
              <a:t>whereas the other two groups are taken to the next stage of examination</a:t>
            </a:r>
            <a:r>
              <a:rPr lang="en-IN" sz="2800" dirty="0" smtClean="0">
                <a:latin typeface="Times New Roman" pitchFamily="18" charset="0"/>
                <a:cs typeface="Times New Roman" pitchFamily="18" charset="0"/>
              </a:rPr>
              <a:t>.</a:t>
            </a:r>
            <a:r>
              <a:rPr lang="en-IN" sz="2800" b="1" i="1" dirty="0">
                <a:latin typeface="Times New Roman" pitchFamily="18" charset="0"/>
                <a:cs typeface="Times New Roman" pitchFamily="18" charset="0"/>
              </a:rPr>
              <a:t> </a:t>
            </a:r>
            <a:endParaRPr lang="en-IN" sz="2800" b="1" i="1" dirty="0" smtClean="0">
              <a:latin typeface="Times New Roman" pitchFamily="18" charset="0"/>
              <a:cs typeface="Times New Roman" pitchFamily="18" charset="0"/>
            </a:endParaRPr>
          </a:p>
          <a:p>
            <a:pPr marL="0" indent="0" algn="just">
              <a:buNone/>
            </a:pPr>
            <a:r>
              <a:rPr lang="en-IN" sz="2800" b="1" i="1" dirty="0" smtClean="0">
                <a:latin typeface="Times New Roman" pitchFamily="18" charset="0"/>
                <a:cs typeface="Times New Roman" pitchFamily="18" charset="0"/>
              </a:rPr>
              <a:t>Stage-II</a:t>
            </a:r>
            <a:r>
              <a:rPr lang="en-IN" sz="2800" b="1" i="1" dirty="0">
                <a:latin typeface="Times New Roman" pitchFamily="18" charset="0"/>
                <a:cs typeface="Times New Roman" pitchFamily="18" charset="0"/>
              </a:rPr>
              <a:t>. Detailed clinical examination</a:t>
            </a:r>
          </a:p>
          <a:p>
            <a:pPr marL="0" indent="0" algn="just">
              <a:buNone/>
            </a:pPr>
            <a:r>
              <a:rPr lang="en-IN" sz="2800" dirty="0">
                <a:latin typeface="Times New Roman" pitchFamily="18" charset="0"/>
                <a:cs typeface="Times New Roman" pitchFamily="18" charset="0"/>
              </a:rPr>
              <a:t>The animals classified as</a:t>
            </a:r>
          </a:p>
          <a:p>
            <a:pPr algn="just"/>
            <a:r>
              <a:rPr lang="en-IN" sz="2800" dirty="0">
                <a:latin typeface="Times New Roman" pitchFamily="18" charset="0"/>
                <a:cs typeface="Times New Roman" pitchFamily="18" charset="0"/>
              </a:rPr>
              <a:t> Unhealthy (diseased) are subjected to further examination to correctly diagnose the illness </a:t>
            </a:r>
          </a:p>
          <a:p>
            <a:pPr algn="just"/>
            <a:r>
              <a:rPr lang="en-IN" sz="2800" dirty="0">
                <a:latin typeface="Times New Roman" pitchFamily="18" charset="0"/>
                <a:cs typeface="Times New Roman" pitchFamily="18" charset="0"/>
              </a:rPr>
              <a:t>Animals placed in group three (Apparently healthy or doubtful cases) are </a:t>
            </a:r>
            <a:r>
              <a:rPr lang="en-IN" sz="2800" dirty="0" smtClean="0">
                <a:latin typeface="Times New Roman" pitchFamily="18" charset="0"/>
                <a:cs typeface="Times New Roman" pitchFamily="18" charset="0"/>
              </a:rPr>
              <a:t>examined</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2759164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smtClean="0">
                <a:latin typeface="Times New Roman" pitchFamily="18" charset="0"/>
                <a:cs typeface="Times New Roman" pitchFamily="18" charset="0"/>
              </a:rPr>
              <a:t>To </a:t>
            </a:r>
            <a:r>
              <a:rPr lang="en-IN" sz="2800" dirty="0">
                <a:latin typeface="Times New Roman" pitchFamily="18" charset="0"/>
                <a:cs typeface="Times New Roman" pitchFamily="18" charset="0"/>
              </a:rPr>
              <a:t>ascertain whether these animals are really sick and if so what could be the nature of illness.</a:t>
            </a:r>
          </a:p>
          <a:p>
            <a:pPr marL="0" indent="0" algn="just">
              <a:buNone/>
            </a:pPr>
            <a:r>
              <a:rPr lang="en-IN" sz="2800" dirty="0">
                <a:latin typeface="Times New Roman" pitchFamily="18" charset="0"/>
                <a:cs typeface="Times New Roman" pitchFamily="18" charset="0"/>
              </a:rPr>
              <a:t>Animals are subjected to the following investigations:</a:t>
            </a:r>
          </a:p>
          <a:p>
            <a:pPr marL="0" indent="0" algn="just">
              <a:buNone/>
            </a:pPr>
            <a:r>
              <a:rPr lang="en-IN" sz="2800" dirty="0">
                <a:latin typeface="Times New Roman" pitchFamily="18" charset="0"/>
                <a:cs typeface="Times New Roman" pitchFamily="18" charset="0"/>
              </a:rPr>
              <a:t>(i) Temperature, pulse and respiration rate should be recorded and animals suffering from fever must be retained for treatment preferably outside the meat plant.</a:t>
            </a:r>
          </a:p>
          <a:p>
            <a:pPr marL="0" indent="0" algn="just">
              <a:buNone/>
            </a:pPr>
            <a:r>
              <a:rPr lang="en-IN" sz="2800" dirty="0">
                <a:latin typeface="Times New Roman" pitchFamily="18" charset="0"/>
                <a:cs typeface="Times New Roman" pitchFamily="18" charset="0"/>
              </a:rPr>
              <a:t>(ii) The lymph nodes are palpated and examined for any swelling and abnormalities and on this basis the animals are either rejected or passed with clear instructions for careful post-mortem examination</a:t>
            </a:r>
          </a:p>
          <a:p>
            <a:pPr algn="just"/>
            <a:endParaRPr lang="en-IN" sz="2800" dirty="0"/>
          </a:p>
        </p:txBody>
      </p:sp>
    </p:spTree>
    <p:extLst>
      <p:ext uri="{BB962C8B-B14F-4D97-AF65-F5344CB8AC3E}">
        <p14:creationId xmlns:p14="http://schemas.microsoft.com/office/powerpoint/2010/main" val="1544111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6400800"/>
          </a:xfrm>
        </p:spPr>
        <p:txBody>
          <a:bodyPr>
            <a:noAutofit/>
          </a:bodyPr>
          <a:lstStyle/>
          <a:p>
            <a:pPr marL="0" indent="0" algn="just">
              <a:buNone/>
            </a:pPr>
            <a:r>
              <a:rPr lang="en-IN" sz="2800" dirty="0" smtClean="0">
                <a:latin typeface="Times New Roman" pitchFamily="18" charset="0"/>
                <a:cs typeface="Times New Roman" pitchFamily="18" charset="0"/>
              </a:rPr>
              <a:t>(</a:t>
            </a:r>
            <a:r>
              <a:rPr lang="en-IN" sz="2800" dirty="0">
                <a:latin typeface="Times New Roman" pitchFamily="18" charset="0"/>
                <a:cs typeface="Times New Roman" pitchFamily="18" charset="0"/>
              </a:rPr>
              <a:t>iii) Pregnant animals or animals having delivered a calf within the last 48 hours are not permitted </a:t>
            </a:r>
            <a:r>
              <a:rPr lang="en-IN" sz="2800" dirty="0" smtClean="0">
                <a:latin typeface="Times New Roman" pitchFamily="18" charset="0"/>
                <a:cs typeface="Times New Roman" pitchFamily="18" charset="0"/>
              </a:rPr>
              <a:t>for slaughter</a:t>
            </a: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Animals </a:t>
            </a:r>
            <a:r>
              <a:rPr lang="en-IN" sz="2800" dirty="0">
                <a:latin typeface="Times New Roman" pitchFamily="18" charset="0"/>
                <a:cs typeface="Times New Roman" pitchFamily="18" charset="0"/>
              </a:rPr>
              <a:t>undergoing treatment or with a recent history of treatment as also </a:t>
            </a:r>
            <a:r>
              <a:rPr lang="en-IN" sz="2800" dirty="0" smtClean="0">
                <a:latin typeface="Times New Roman" pitchFamily="18" charset="0"/>
                <a:cs typeface="Times New Roman" pitchFamily="18" charset="0"/>
              </a:rPr>
              <a:t>experimental animals </a:t>
            </a:r>
            <a:r>
              <a:rPr lang="en-IN" sz="2800" dirty="0">
                <a:latin typeface="Times New Roman" pitchFamily="18" charset="0"/>
                <a:cs typeface="Times New Roman" pitchFamily="18" charset="0"/>
              </a:rPr>
              <a:t>are not to be </a:t>
            </a:r>
            <a:r>
              <a:rPr lang="en-IN" sz="2800" dirty="0" smtClean="0">
                <a:latin typeface="Times New Roman" pitchFamily="18" charset="0"/>
                <a:cs typeface="Times New Roman" pitchFamily="18" charset="0"/>
              </a:rPr>
              <a:t>slaughtered </a:t>
            </a:r>
            <a:r>
              <a:rPr lang="en-IN" sz="2800" dirty="0">
                <a:latin typeface="Times New Roman" pitchFamily="18" charset="0"/>
                <a:cs typeface="Times New Roman" pitchFamily="18" charset="0"/>
              </a:rPr>
              <a:t>unless a ‘no objection certificate’ has been issued </a:t>
            </a:r>
            <a:r>
              <a:rPr lang="en-IN" sz="2800" dirty="0" smtClean="0">
                <a:latin typeface="Times New Roman" pitchFamily="18" charset="0"/>
                <a:cs typeface="Times New Roman" pitchFamily="18" charset="0"/>
              </a:rPr>
              <a:t>by veterinarians</a:t>
            </a:r>
            <a:r>
              <a:rPr lang="en-IN" sz="2800" dirty="0">
                <a:latin typeface="Times New Roman" pitchFamily="18" charset="0"/>
                <a:cs typeface="Times New Roman" pitchFamily="18" charset="0"/>
              </a:rPr>
              <a:t>.</a:t>
            </a:r>
          </a:p>
          <a:p>
            <a:pPr marL="0" indent="0" algn="just">
              <a:buNone/>
            </a:pPr>
            <a:r>
              <a:rPr lang="en-IN" sz="2800" dirty="0">
                <a:latin typeface="Times New Roman" pitchFamily="18" charset="0"/>
                <a:cs typeface="Times New Roman" pitchFamily="18" charset="0"/>
              </a:rPr>
              <a:t>(iv) Blood, urine and faeces samples to be drawn for laboratory </a:t>
            </a:r>
            <a:r>
              <a:rPr lang="en-IN" sz="2800" dirty="0" smtClean="0">
                <a:latin typeface="Times New Roman" pitchFamily="18" charset="0"/>
                <a:cs typeface="Times New Roman" pitchFamily="18" charset="0"/>
              </a:rPr>
              <a:t>tests</a:t>
            </a:r>
          </a:p>
          <a:p>
            <a:pPr marL="0" indent="0" algn="just">
              <a:buNone/>
            </a:pPr>
            <a:r>
              <a:rPr lang="en-IN" sz="2800" dirty="0" smtClean="0">
                <a:latin typeface="Times New Roman" pitchFamily="18" charset="0"/>
                <a:cs typeface="Times New Roman" pitchFamily="18" charset="0"/>
              </a:rPr>
              <a:t>(</a:t>
            </a:r>
            <a:r>
              <a:rPr lang="en-IN" sz="2800" dirty="0">
                <a:latin typeface="Times New Roman" pitchFamily="18" charset="0"/>
                <a:cs typeface="Times New Roman" pitchFamily="18" charset="0"/>
              </a:rPr>
              <a:t>v) </a:t>
            </a:r>
            <a:r>
              <a:rPr lang="en-IN" sz="2800" dirty="0" smtClean="0">
                <a:latin typeface="Times New Roman" pitchFamily="18" charset="0"/>
                <a:cs typeface="Times New Roman" pitchFamily="18" charset="0"/>
              </a:rPr>
              <a:t>Pathognomonic </a:t>
            </a:r>
            <a:r>
              <a:rPr lang="en-IN" sz="2800" dirty="0">
                <a:latin typeface="Times New Roman" pitchFamily="18" charset="0"/>
                <a:cs typeface="Times New Roman" pitchFamily="18" charset="0"/>
              </a:rPr>
              <a:t>clinical symptoms of the diseases for suspected animal to be carefully studied.</a:t>
            </a:r>
          </a:p>
          <a:p>
            <a:pPr marL="0" indent="0" algn="just">
              <a:buNone/>
            </a:pPr>
            <a:r>
              <a:rPr lang="en-IN" sz="2800" dirty="0">
                <a:latin typeface="Times New Roman" pitchFamily="18" charset="0"/>
                <a:cs typeface="Times New Roman" pitchFamily="18" charset="0"/>
              </a:rPr>
              <a:t>(vi) The species, class, age, condition, colour and markings re recorded in case of diseased or </a:t>
            </a:r>
            <a:r>
              <a:rPr lang="en-IN" sz="2800" dirty="0" smtClean="0">
                <a:latin typeface="Times New Roman" pitchFamily="18" charset="0"/>
                <a:cs typeface="Times New Roman" pitchFamily="18" charset="0"/>
              </a:rPr>
              <a:t>sick animals </a:t>
            </a:r>
            <a:r>
              <a:rPr lang="en-IN" sz="2800" dirty="0">
                <a:latin typeface="Times New Roman" pitchFamily="18" charset="0"/>
                <a:cs typeface="Times New Roman" pitchFamily="18" charset="0"/>
              </a:rPr>
              <a:t>and in case of the animals in poor condition.</a:t>
            </a:r>
          </a:p>
        </p:txBody>
      </p:sp>
    </p:spTree>
    <p:extLst>
      <p:ext uri="{BB962C8B-B14F-4D97-AF65-F5344CB8AC3E}">
        <p14:creationId xmlns:p14="http://schemas.microsoft.com/office/powerpoint/2010/main" val="3309712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IN" sz="2800" b="1" dirty="0">
                <a:latin typeface="Times New Roman" pitchFamily="18" charset="0"/>
                <a:cs typeface="Times New Roman" pitchFamily="18" charset="0"/>
              </a:rPr>
              <a:t>Diseases and abnormalities encountered in ante-mortem inspection</a:t>
            </a:r>
            <a:endParaRPr lang="en-IN" sz="2800" dirty="0">
              <a:latin typeface="Times New Roman" pitchFamily="18" charset="0"/>
              <a:cs typeface="Times New Roman" pitchFamily="18" charset="0"/>
            </a:endParaRP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838201"/>
            <a:ext cx="7162800" cy="5970672"/>
          </a:xfrm>
        </p:spPr>
      </p:pic>
    </p:spTree>
    <p:extLst>
      <p:ext uri="{BB962C8B-B14F-4D97-AF65-F5344CB8AC3E}">
        <p14:creationId xmlns:p14="http://schemas.microsoft.com/office/powerpoint/2010/main" val="1365744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latin typeface="Times New Roman" pitchFamily="18" charset="0"/>
                <a:cs typeface="Times New Roman" pitchFamily="18" charset="0"/>
              </a:rPr>
              <a:t/>
            </a:r>
            <a:br>
              <a:rPr lang="en-IN" sz="4000" b="1" dirty="0" smtClean="0">
                <a:latin typeface="Times New Roman" pitchFamily="18" charset="0"/>
                <a:cs typeface="Times New Roman" pitchFamily="18" charset="0"/>
              </a:rPr>
            </a:br>
            <a:r>
              <a:rPr lang="en-IN" sz="4000" b="1" dirty="0" smtClean="0">
                <a:latin typeface="Times New Roman" pitchFamily="18" charset="0"/>
                <a:cs typeface="Times New Roman" pitchFamily="18" charset="0"/>
              </a:rPr>
              <a:t>Judgment </a:t>
            </a:r>
            <a:r>
              <a:rPr lang="en-IN" sz="4000" b="1" dirty="0">
                <a:latin typeface="Times New Roman" pitchFamily="18" charset="0"/>
                <a:cs typeface="Times New Roman" pitchFamily="18" charset="0"/>
              </a:rPr>
              <a:t>decisions at ante-mortem inspection</a:t>
            </a:r>
            <a:br>
              <a:rPr lang="en-IN" sz="4000"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a:noAutofit/>
          </a:bodyPr>
          <a:lstStyle/>
          <a:p>
            <a:pPr marL="0" indent="0" algn="just">
              <a:lnSpc>
                <a:spcPct val="120000"/>
              </a:lnSpc>
              <a:buNone/>
            </a:pPr>
            <a:r>
              <a:rPr lang="en-IN" sz="2800" dirty="0" smtClean="0">
                <a:latin typeface="Times New Roman" pitchFamily="18" charset="0"/>
                <a:cs typeface="Times New Roman" pitchFamily="18" charset="0"/>
              </a:rPr>
              <a:t>Post ante-mortem </a:t>
            </a:r>
            <a:r>
              <a:rPr lang="en-IN" sz="2800" dirty="0">
                <a:latin typeface="Times New Roman" pitchFamily="18" charset="0"/>
                <a:cs typeface="Times New Roman" pitchFamily="18" charset="0"/>
              </a:rPr>
              <a:t>inspections, the animals can be subjected to any of the following three decisions.</a:t>
            </a:r>
          </a:p>
          <a:p>
            <a:pPr marL="514350" indent="-514350" algn="just">
              <a:lnSpc>
                <a:spcPct val="120000"/>
              </a:lnSpc>
              <a:buAutoNum type="arabicPeriod"/>
            </a:pPr>
            <a:r>
              <a:rPr lang="en-IN" sz="2800" b="1" dirty="0" smtClean="0">
                <a:latin typeface="Times New Roman" pitchFamily="18" charset="0"/>
                <a:cs typeface="Times New Roman" pitchFamily="18" charset="0"/>
              </a:rPr>
              <a:t>Passed/Accepted</a:t>
            </a:r>
            <a:r>
              <a:rPr lang="en-IN" sz="2800" b="1" dirty="0">
                <a:latin typeface="Times New Roman" pitchFamily="18" charset="0"/>
                <a:cs typeface="Times New Roman" pitchFamily="18" charset="0"/>
              </a:rPr>
              <a:t>/ Fit for slaughter: </a:t>
            </a:r>
            <a:r>
              <a:rPr lang="en-IN" sz="2800" dirty="0">
                <a:latin typeface="Times New Roman" pitchFamily="18" charset="0"/>
                <a:cs typeface="Times New Roman" pitchFamily="18" charset="0"/>
              </a:rPr>
              <a:t>The animals free from any disease and </a:t>
            </a:r>
            <a:r>
              <a:rPr lang="en-IN" sz="2800" dirty="0" smtClean="0">
                <a:latin typeface="Times New Roman" pitchFamily="18" charset="0"/>
                <a:cs typeface="Times New Roman" pitchFamily="18" charset="0"/>
              </a:rPr>
              <a:t> normal </a:t>
            </a:r>
            <a:r>
              <a:rPr lang="en-IN" sz="2800" dirty="0">
                <a:latin typeface="Times New Roman" pitchFamily="18" charset="0"/>
                <a:cs typeface="Times New Roman" pitchFamily="18" charset="0"/>
              </a:rPr>
              <a:t>can </a:t>
            </a:r>
            <a:r>
              <a:rPr lang="en-IN" sz="2800" dirty="0" smtClean="0">
                <a:latin typeface="Times New Roman" pitchFamily="18" charset="0"/>
                <a:cs typeface="Times New Roman" pitchFamily="18" charset="0"/>
              </a:rPr>
              <a:t>be directly </a:t>
            </a:r>
            <a:r>
              <a:rPr lang="en-IN" sz="2800" dirty="0">
                <a:latin typeface="Times New Roman" pitchFamily="18" charset="0"/>
                <a:cs typeface="Times New Roman" pitchFamily="18" charset="0"/>
              </a:rPr>
              <a:t>sent for slaughter.</a:t>
            </a:r>
          </a:p>
          <a:p>
            <a:pPr marL="514350" indent="-514350" algn="just">
              <a:lnSpc>
                <a:spcPct val="120000"/>
              </a:lnSpc>
              <a:buAutoNum type="arabicPeriod" startAt="2"/>
            </a:pPr>
            <a:r>
              <a:rPr lang="en-IN" sz="2800" b="1" dirty="0" smtClean="0">
                <a:latin typeface="Times New Roman" pitchFamily="18" charset="0"/>
                <a:cs typeface="Times New Roman" pitchFamily="18" charset="0"/>
              </a:rPr>
              <a:t>Rejected</a:t>
            </a:r>
            <a:r>
              <a:rPr lang="en-IN" sz="2800" b="1" dirty="0">
                <a:latin typeface="Times New Roman" pitchFamily="18" charset="0"/>
                <a:cs typeface="Times New Roman" pitchFamily="18" charset="0"/>
              </a:rPr>
              <a:t>/ Condemned/ Unfit for slaughter: </a:t>
            </a:r>
            <a:r>
              <a:rPr lang="en-IN" sz="2800" dirty="0">
                <a:latin typeface="Times New Roman" pitchFamily="18" charset="0"/>
                <a:cs typeface="Times New Roman" pitchFamily="18" charset="0"/>
              </a:rPr>
              <a:t>Animals suffering </a:t>
            </a:r>
            <a:r>
              <a:rPr lang="en-IN" sz="2800" dirty="0" smtClean="0">
                <a:latin typeface="Times New Roman" pitchFamily="18" charset="0"/>
                <a:cs typeface="Times New Roman" pitchFamily="18" charset="0"/>
              </a:rPr>
              <a:t>from fever (106 degrees F </a:t>
            </a:r>
            <a:r>
              <a:rPr lang="en-IN" sz="2800" dirty="0">
                <a:latin typeface="Times New Roman" pitchFamily="18" charset="0"/>
                <a:cs typeface="Times New Roman" pitchFamily="18" charset="0"/>
              </a:rPr>
              <a:t>or more</a:t>
            </a:r>
            <a:r>
              <a:rPr lang="en-IN" sz="2800" dirty="0" smtClean="0">
                <a:latin typeface="Times New Roman" pitchFamily="18" charset="0"/>
                <a:cs typeface="Times New Roman" pitchFamily="18" charset="0"/>
              </a:rPr>
              <a:t>), emaciated </a:t>
            </a:r>
            <a:r>
              <a:rPr lang="en-IN" sz="2800" dirty="0">
                <a:latin typeface="Times New Roman" pitchFamily="18" charset="0"/>
                <a:cs typeface="Times New Roman" pitchFamily="18" charset="0"/>
              </a:rPr>
              <a:t>or dead animals, immature or </a:t>
            </a:r>
            <a:r>
              <a:rPr lang="en-IN" sz="2800" dirty="0" smtClean="0">
                <a:latin typeface="Times New Roman" pitchFamily="18" charset="0"/>
                <a:cs typeface="Times New Roman" pitchFamily="18" charset="0"/>
              </a:rPr>
              <a:t> pregnant </a:t>
            </a:r>
            <a:r>
              <a:rPr lang="en-IN" sz="2800" dirty="0">
                <a:latin typeface="Times New Roman" pitchFamily="18" charset="0"/>
                <a:cs typeface="Times New Roman" pitchFamily="18" charset="0"/>
              </a:rPr>
              <a:t>animals are considered unfit and not </a:t>
            </a:r>
            <a:r>
              <a:rPr lang="en-IN" sz="2800" dirty="0" smtClean="0">
                <a:latin typeface="Times New Roman" pitchFamily="18" charset="0"/>
                <a:cs typeface="Times New Roman" pitchFamily="18" charset="0"/>
              </a:rPr>
              <a:t>passed</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824226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lnSpc>
                <a:spcPct val="120000"/>
              </a:lnSpc>
            </a:pPr>
            <a:r>
              <a:rPr lang="en-IN" sz="2800" dirty="0" smtClean="0">
                <a:latin typeface="Times New Roman" pitchFamily="18" charset="0"/>
                <a:cs typeface="Times New Roman" pitchFamily="18" charset="0"/>
              </a:rPr>
              <a:t>Animals </a:t>
            </a:r>
            <a:r>
              <a:rPr lang="en-IN" sz="2800" dirty="0">
                <a:latin typeface="Times New Roman" pitchFamily="18" charset="0"/>
                <a:cs typeface="Times New Roman" pitchFamily="18" charset="0"/>
              </a:rPr>
              <a:t>with symptoms of diseases are not sent for slaughter.</a:t>
            </a:r>
          </a:p>
          <a:p>
            <a:pPr marL="514350" indent="-514350" algn="just">
              <a:lnSpc>
                <a:spcPct val="120000"/>
              </a:lnSpc>
              <a:buAutoNum type="arabicPeriod" startAt="3"/>
            </a:pPr>
            <a:r>
              <a:rPr lang="en-IN" sz="2800" b="1" dirty="0">
                <a:latin typeface="Times New Roman" pitchFamily="18" charset="0"/>
                <a:cs typeface="Times New Roman" pitchFamily="18" charset="0"/>
              </a:rPr>
              <a:t>Suspect: </a:t>
            </a:r>
            <a:r>
              <a:rPr lang="en-IN" sz="2800" dirty="0">
                <a:latin typeface="Times New Roman" pitchFamily="18" charset="0"/>
                <a:cs typeface="Times New Roman" pitchFamily="18" charset="0"/>
              </a:rPr>
              <a:t>Animals falling under this category are those for which decision </a:t>
            </a:r>
            <a:r>
              <a:rPr lang="en-IN" sz="2800" dirty="0" smtClean="0">
                <a:latin typeface="Times New Roman" pitchFamily="18" charset="0"/>
                <a:cs typeface="Times New Roman" pitchFamily="18" charset="0"/>
              </a:rPr>
              <a:t>regarding </a:t>
            </a:r>
            <a:r>
              <a:rPr lang="en-IN" sz="2800" dirty="0">
                <a:latin typeface="Times New Roman" pitchFamily="18" charset="0"/>
                <a:cs typeface="Times New Roman" pitchFamily="18" charset="0"/>
              </a:rPr>
              <a:t>fitness for slaughter cannot be made at the ante-mortem </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inspection stage. </a:t>
            </a:r>
          </a:p>
          <a:p>
            <a:pPr marL="0" indent="0" algn="just">
              <a:lnSpc>
                <a:spcPct val="120000"/>
              </a:lnSpc>
              <a:buNone/>
            </a:pPr>
            <a:r>
              <a:rPr lang="en-IN" sz="2800" dirty="0" smtClean="0">
                <a:latin typeface="Times New Roman" pitchFamily="18" charset="0"/>
                <a:cs typeface="Times New Roman" pitchFamily="18" charset="0"/>
              </a:rPr>
              <a:t>The following </a:t>
            </a:r>
            <a:r>
              <a:rPr lang="en-IN" sz="2800" dirty="0">
                <a:latin typeface="Times New Roman" pitchFamily="18" charset="0"/>
                <a:cs typeface="Times New Roman" pitchFamily="18" charset="0"/>
              </a:rPr>
              <a:t>possibilities exist under these circumstances.</a:t>
            </a:r>
          </a:p>
          <a:p>
            <a:endParaRPr lang="en-IN" sz="2800" dirty="0"/>
          </a:p>
        </p:txBody>
      </p:sp>
    </p:spTree>
    <p:extLst>
      <p:ext uri="{BB962C8B-B14F-4D97-AF65-F5344CB8AC3E}">
        <p14:creationId xmlns:p14="http://schemas.microsoft.com/office/powerpoint/2010/main" val="1539161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lgn="just">
              <a:buAutoNum type="alphaLcParenBoth"/>
            </a:pPr>
            <a:r>
              <a:rPr lang="en-IN" sz="2800" b="1" dirty="0" smtClean="0">
                <a:latin typeface="Times New Roman" pitchFamily="18" charset="0"/>
                <a:cs typeface="Times New Roman" pitchFamily="18" charset="0"/>
              </a:rPr>
              <a:t>Slaughter </a:t>
            </a:r>
            <a:r>
              <a:rPr lang="en-IN" sz="2800" b="1" dirty="0">
                <a:latin typeface="Times New Roman" pitchFamily="18" charset="0"/>
                <a:cs typeface="Times New Roman" pitchFamily="18" charset="0"/>
              </a:rPr>
              <a:t>under special precautions: </a:t>
            </a:r>
            <a:r>
              <a:rPr lang="en-IN" sz="2800" dirty="0">
                <a:latin typeface="Times New Roman" pitchFamily="18" charset="0"/>
                <a:cs typeface="Times New Roman" pitchFamily="18" charset="0"/>
              </a:rPr>
              <a:t>Animals under suspect category if having symptoms of diseases</a:t>
            </a:r>
            <a:r>
              <a:rPr lang="en-IN" sz="2800" dirty="0" smtClean="0">
                <a:latin typeface="Times New Roman" pitchFamily="18" charset="0"/>
                <a:cs typeface="Times New Roman" pitchFamily="18" charset="0"/>
              </a:rPr>
              <a:t>.</a:t>
            </a:r>
          </a:p>
          <a:p>
            <a:pPr marL="514350" indent="-514350" algn="just">
              <a:buFont typeface="Arial" pitchFamily="34" charset="0"/>
              <a:buAutoNum type="alphaLcParenBoth"/>
            </a:pPr>
            <a:r>
              <a:rPr lang="en-IN" sz="2800" b="1" dirty="0">
                <a:latin typeface="Times New Roman" pitchFamily="18" charset="0"/>
                <a:cs typeface="Times New Roman" pitchFamily="18" charset="0"/>
              </a:rPr>
              <a:t> </a:t>
            </a:r>
            <a:r>
              <a:rPr lang="en-IN" sz="2800" b="1" dirty="0" smtClean="0">
                <a:latin typeface="Times New Roman" pitchFamily="18" charset="0"/>
                <a:cs typeface="Times New Roman" pitchFamily="18" charset="0"/>
              </a:rPr>
              <a:t>Delayed/Detained </a:t>
            </a:r>
            <a:r>
              <a:rPr lang="en-IN" sz="2800" b="1" dirty="0">
                <a:latin typeface="Times New Roman" pitchFamily="18" charset="0"/>
                <a:cs typeface="Times New Roman" pitchFamily="18" charset="0"/>
              </a:rPr>
              <a:t>slaughter: </a:t>
            </a:r>
            <a:r>
              <a:rPr lang="en-IN" sz="2800" dirty="0">
                <a:latin typeface="Times New Roman" pitchFamily="18" charset="0"/>
                <a:cs typeface="Times New Roman" pitchFamily="18" charset="0"/>
              </a:rPr>
              <a:t>If the animals require treatment, or have history of recent treatment/vaccination, animals in febrile condition, fatigued and exited state may require treatment before they are slaughtered.</a:t>
            </a:r>
          </a:p>
          <a:p>
            <a:pPr marL="514350" indent="-514350" algn="just">
              <a:buAutoNum type="alphaLcParenBoth"/>
            </a:pPr>
            <a:endParaRPr lang="en-IN" sz="2800" dirty="0">
              <a:latin typeface="Times New Roman" pitchFamily="18" charset="0"/>
              <a:cs typeface="Times New Roman" pitchFamily="18" charset="0"/>
            </a:endParaRPr>
          </a:p>
          <a:p>
            <a:pPr algn="just"/>
            <a:endParaRPr lang="en-IN" sz="2800" dirty="0"/>
          </a:p>
        </p:txBody>
      </p:sp>
    </p:spTree>
    <p:extLst>
      <p:ext uri="{BB962C8B-B14F-4D97-AF65-F5344CB8AC3E}">
        <p14:creationId xmlns:p14="http://schemas.microsoft.com/office/powerpoint/2010/main" val="37779567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71600"/>
            <a:ext cx="8229600" cy="4525963"/>
          </a:xfrm>
        </p:spPr>
        <p:txBody>
          <a:bodyPr>
            <a:noAutofit/>
          </a:bodyPr>
          <a:lstStyle/>
          <a:p>
            <a:pPr marL="0" indent="0" algn="just">
              <a:buNone/>
            </a:pPr>
            <a:r>
              <a:rPr lang="en-IN" sz="2800" b="1" dirty="0" smtClean="0">
                <a:latin typeface="Times New Roman" pitchFamily="18" charset="0"/>
                <a:cs typeface="Times New Roman" pitchFamily="18" charset="0"/>
              </a:rPr>
              <a:t>(</a:t>
            </a:r>
            <a:r>
              <a:rPr lang="en-IN" sz="2800" b="1" dirty="0">
                <a:latin typeface="Times New Roman" pitchFamily="18" charset="0"/>
                <a:cs typeface="Times New Roman" pitchFamily="18" charset="0"/>
              </a:rPr>
              <a:t>c) Segregated slaughter: </a:t>
            </a:r>
            <a:r>
              <a:rPr lang="en-IN" sz="2800" dirty="0">
                <a:latin typeface="Times New Roman" pitchFamily="18" charset="0"/>
                <a:cs typeface="Times New Roman" pitchFamily="18" charset="0"/>
              </a:rPr>
              <a:t>Such decisions are made under special conditions such as </a:t>
            </a:r>
            <a:r>
              <a:rPr lang="en-IN" sz="2800" dirty="0" smtClean="0">
                <a:latin typeface="Times New Roman" pitchFamily="18" charset="0"/>
                <a:cs typeface="Times New Roman" pitchFamily="18" charset="0"/>
              </a:rPr>
              <a:t>dirty stock </a:t>
            </a:r>
            <a:r>
              <a:rPr lang="en-IN" sz="2800" dirty="0">
                <a:latin typeface="Times New Roman" pitchFamily="18" charset="0"/>
                <a:cs typeface="Times New Roman" pitchFamily="18" charset="0"/>
              </a:rPr>
              <a:t>or animal suspected for some contagious diseases etc. Such animals are </a:t>
            </a:r>
            <a:r>
              <a:rPr lang="en-IN" sz="2800" dirty="0" smtClean="0">
                <a:latin typeface="Times New Roman" pitchFamily="18" charset="0"/>
                <a:cs typeface="Times New Roman" pitchFamily="18" charset="0"/>
              </a:rPr>
              <a:t>slaughtered at </a:t>
            </a:r>
            <a:r>
              <a:rPr lang="en-IN" sz="2800" dirty="0">
                <a:latin typeface="Times New Roman" pitchFamily="18" charset="0"/>
                <a:cs typeface="Times New Roman" pitchFamily="18" charset="0"/>
              </a:rPr>
              <a:t>the end of the day’s kill or separately slaughtered and a thorough post- </a:t>
            </a:r>
            <a:r>
              <a:rPr lang="en-IN" sz="2800" dirty="0" smtClean="0">
                <a:latin typeface="Times New Roman" pitchFamily="18" charset="0"/>
                <a:cs typeface="Times New Roman" pitchFamily="18" charset="0"/>
              </a:rPr>
              <a:t>mortem examination </a:t>
            </a:r>
            <a:r>
              <a:rPr lang="en-IN" sz="2800" dirty="0">
                <a:latin typeface="Times New Roman" pitchFamily="18" charset="0"/>
                <a:cs typeface="Times New Roman" pitchFamily="18" charset="0"/>
              </a:rPr>
              <a:t>is performed</a:t>
            </a:r>
            <a:r>
              <a:rPr lang="en-IN" sz="2800" dirty="0" smtClean="0">
                <a:latin typeface="Times New Roman" pitchFamily="18" charset="0"/>
                <a:cs typeface="Times New Roman" pitchFamily="18" charset="0"/>
              </a:rPr>
              <a:t>.</a:t>
            </a:r>
          </a:p>
          <a:p>
            <a:pPr marL="0" indent="0" algn="just">
              <a:buNone/>
            </a:pPr>
            <a:r>
              <a:rPr lang="en-IN" sz="2800" b="1" dirty="0">
                <a:latin typeface="Times New Roman" pitchFamily="18" charset="0"/>
                <a:cs typeface="Times New Roman" pitchFamily="18" charset="0"/>
              </a:rPr>
              <a:t>(d) Casualty and emergency slaughter: </a:t>
            </a:r>
            <a:endParaRPr lang="en-IN" sz="2800" b="1"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Casualty </a:t>
            </a:r>
            <a:r>
              <a:rPr lang="en-IN" sz="2800" dirty="0">
                <a:latin typeface="Times New Roman" pitchFamily="18" charset="0"/>
                <a:cs typeface="Times New Roman" pitchFamily="18" charset="0"/>
              </a:rPr>
              <a:t>slaughter is required when an animal </a:t>
            </a:r>
            <a:r>
              <a:rPr lang="en-IN" sz="2800" dirty="0" smtClean="0">
                <a:latin typeface="Times New Roman" pitchFamily="18" charset="0"/>
                <a:cs typeface="Times New Roman" pitchFamily="18" charset="0"/>
              </a:rPr>
              <a:t>is not </a:t>
            </a:r>
            <a:r>
              <a:rPr lang="en-IN" sz="2800" dirty="0">
                <a:latin typeface="Times New Roman" pitchFamily="18" charset="0"/>
                <a:cs typeface="Times New Roman" pitchFamily="18" charset="0"/>
              </a:rPr>
              <a:t>in acute pain or immediate danger of death but affected with a more chronic </a:t>
            </a:r>
            <a:r>
              <a:rPr lang="en-IN" sz="2800" dirty="0" smtClean="0">
                <a:latin typeface="Times New Roman" pitchFamily="18" charset="0"/>
                <a:cs typeface="Times New Roman" pitchFamily="18" charset="0"/>
              </a:rPr>
              <a:t>condition like </a:t>
            </a:r>
            <a:r>
              <a:rPr lang="en-IN" sz="2800" dirty="0">
                <a:latin typeface="Times New Roman" pitchFamily="18" charset="0"/>
                <a:cs typeface="Times New Roman" pitchFamily="18" charset="0"/>
              </a:rPr>
              <a:t>benign superficial </a:t>
            </a:r>
            <a:r>
              <a:rPr lang="en-IN" sz="2800" dirty="0" err="1">
                <a:latin typeface="Times New Roman" pitchFamily="18" charset="0"/>
                <a:cs typeface="Times New Roman" pitchFamily="18" charset="0"/>
              </a:rPr>
              <a:t>tumors</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obturator</a:t>
            </a:r>
            <a:r>
              <a:rPr lang="en-IN" sz="2800" dirty="0">
                <a:latin typeface="Times New Roman" pitchFamily="18" charset="0"/>
                <a:cs typeface="Times New Roman" pitchFamily="18" charset="0"/>
              </a:rPr>
              <a:t> paralysis and post- partum paraplegia etc. </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9464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IN" b="1" dirty="0" smtClean="0">
                <a:latin typeface="Times New Roman" pitchFamily="18" charset="0"/>
                <a:cs typeface="Times New Roman" pitchFamily="18" charset="0"/>
              </a:rPr>
              <a:t>Introduction</a:t>
            </a:r>
            <a:endParaRPr lang="en-IN" b="1" dirty="0"/>
          </a:p>
        </p:txBody>
      </p:sp>
      <p:sp>
        <p:nvSpPr>
          <p:cNvPr id="5" name="Content Placeholder 4"/>
          <p:cNvSpPr>
            <a:spLocks noGrp="1"/>
          </p:cNvSpPr>
          <p:nvPr>
            <p:ph idx="1"/>
          </p:nvPr>
        </p:nvSpPr>
        <p:spPr/>
        <p:txBody>
          <a:bodyPr>
            <a:normAutofit/>
          </a:bodyPr>
          <a:lstStyle/>
          <a:p>
            <a:pPr algn="just"/>
            <a:r>
              <a:rPr lang="en-IN" sz="2800" dirty="0">
                <a:latin typeface="Times New Roman" pitchFamily="18" charset="0"/>
                <a:cs typeface="Times New Roman" pitchFamily="18" charset="0"/>
              </a:rPr>
              <a:t>Pre-slaughter handling of meat animals includes procedures adopted during </a:t>
            </a:r>
            <a:endParaRPr lang="en-IN" sz="2800" dirty="0" smtClean="0">
              <a:latin typeface="Times New Roman" pitchFamily="18" charset="0"/>
              <a:cs typeface="Times New Roman" pitchFamily="18" charset="0"/>
            </a:endParaRPr>
          </a:p>
          <a:p>
            <a:pPr marL="514350" indent="-514350" algn="just">
              <a:buAutoNum type="arabicPeriod"/>
            </a:pPr>
            <a:r>
              <a:rPr lang="en-IN" sz="2800" dirty="0" smtClean="0">
                <a:latin typeface="Times New Roman" pitchFamily="18" charset="0"/>
                <a:cs typeface="Times New Roman" pitchFamily="18" charset="0"/>
              </a:rPr>
              <a:t>Transportation</a:t>
            </a:r>
          </a:p>
          <a:p>
            <a:pPr marL="514350" indent="-514350" algn="just">
              <a:buAutoNum type="arabicPeriod"/>
            </a:pPr>
            <a:r>
              <a:rPr lang="en-IN" sz="2800" dirty="0">
                <a:latin typeface="Times New Roman" pitchFamily="18" charset="0"/>
                <a:cs typeface="Times New Roman" pitchFamily="18" charset="0"/>
              </a:rPr>
              <a:t>P</a:t>
            </a:r>
            <a:r>
              <a:rPr lang="en-IN" sz="2800" dirty="0" smtClean="0">
                <a:latin typeface="Times New Roman" pitchFamily="18" charset="0"/>
                <a:cs typeface="Times New Roman" pitchFamily="18" charset="0"/>
              </a:rPr>
              <a:t>re-slaughter rest</a:t>
            </a:r>
          </a:p>
          <a:p>
            <a:pPr marL="514350" indent="-514350" algn="just">
              <a:buAutoNum type="arabicPeriod"/>
            </a:pPr>
            <a:r>
              <a:rPr lang="en-IN" sz="2800" dirty="0">
                <a:latin typeface="Times New Roman" pitchFamily="18" charset="0"/>
                <a:cs typeface="Times New Roman" pitchFamily="18" charset="0"/>
              </a:rPr>
              <a:t>A</a:t>
            </a:r>
            <a:r>
              <a:rPr lang="en-IN" sz="2800" dirty="0" smtClean="0">
                <a:latin typeface="Times New Roman" pitchFamily="18" charset="0"/>
                <a:cs typeface="Times New Roman" pitchFamily="18" charset="0"/>
              </a:rPr>
              <a:t>nte </a:t>
            </a:r>
            <a:r>
              <a:rPr lang="en-IN" sz="2800" dirty="0">
                <a:latin typeface="Times New Roman" pitchFamily="18" charset="0"/>
                <a:cs typeface="Times New Roman" pitchFamily="18" charset="0"/>
              </a:rPr>
              <a:t>mortem inspection.</a:t>
            </a: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6376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dirty="0">
                <a:latin typeface="Times New Roman" pitchFamily="18" charset="0"/>
                <a:cs typeface="Times New Roman" pitchFamily="18" charset="0"/>
              </a:rPr>
              <a:t>When an animal is in acute pain or suffering from condition like, fractures, severe injuries, uterine prolapsed etc., where a delay in slaughter would be contrary to the animal welfare, then animals requires emergency slaughter.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Prolonged </a:t>
            </a:r>
            <a:r>
              <a:rPr lang="en-IN" dirty="0" err="1">
                <a:latin typeface="Times New Roman" pitchFamily="18" charset="0"/>
                <a:cs typeface="Times New Roman" pitchFamily="18" charset="0"/>
              </a:rPr>
              <a:t>recumbency</a:t>
            </a:r>
            <a:r>
              <a:rPr lang="en-IN" dirty="0">
                <a:latin typeface="Times New Roman" pitchFamily="18" charset="0"/>
                <a:cs typeface="Times New Roman" pitchFamily="18" charset="0"/>
              </a:rPr>
              <a:t> in cows and sows after parturition, abscess formation in pigs due to </a:t>
            </a:r>
            <a:r>
              <a:rPr lang="en-IN" i="1" dirty="0" err="1">
                <a:latin typeface="Times New Roman" pitchFamily="18" charset="0"/>
                <a:cs typeface="Times New Roman" pitchFamily="18" charset="0"/>
              </a:rPr>
              <a:t>Corynaebacterium</a:t>
            </a:r>
            <a:r>
              <a:rPr lang="en-IN" i="1" dirty="0">
                <a:latin typeface="Times New Roman" pitchFamily="18" charset="0"/>
                <a:cs typeface="Times New Roman" pitchFamily="18" charset="0"/>
              </a:rPr>
              <a:t> </a:t>
            </a:r>
            <a:r>
              <a:rPr lang="en-IN" i="1" dirty="0" err="1">
                <a:latin typeface="Times New Roman" pitchFamily="18" charset="0"/>
                <a:cs typeface="Times New Roman" pitchFamily="18" charset="0"/>
              </a:rPr>
              <a:t>pyogenes</a:t>
            </a:r>
            <a:r>
              <a:rPr lang="en-IN" i="1" dirty="0">
                <a:latin typeface="Times New Roman" pitchFamily="18" charset="0"/>
                <a:cs typeface="Times New Roman" pitchFamily="18" charset="0"/>
              </a:rPr>
              <a:t>, </a:t>
            </a:r>
            <a:r>
              <a:rPr lang="en-IN" dirty="0">
                <a:latin typeface="Times New Roman" pitchFamily="18" charset="0"/>
                <a:cs typeface="Times New Roman" pitchFamily="18" charset="0"/>
              </a:rPr>
              <a:t>pregnancy toxaemia and enterotoxaemia in sheep and injuries and affections of udder and uterus in cattle are the several other causes of emergency slaughter. </a:t>
            </a:r>
          </a:p>
          <a:p>
            <a:pPr algn="just"/>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251985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a:bodyPr>
          <a:lstStyle/>
          <a:p>
            <a:r>
              <a:rPr lang="en-IN" sz="6600" b="1" dirty="0" smtClean="0">
                <a:latin typeface="Times New Roman" pitchFamily="18" charset="0"/>
                <a:cs typeface="Times New Roman" pitchFamily="18" charset="0"/>
              </a:rPr>
              <a:t>Thank You</a:t>
            </a:r>
            <a:endParaRPr lang="en-IN" sz="6600" b="1" dirty="0">
              <a:latin typeface="Times New Roman" pitchFamily="18" charset="0"/>
              <a:cs typeface="Times New Roman" pitchFamily="18" charset="0"/>
            </a:endParaRPr>
          </a:p>
        </p:txBody>
      </p:sp>
    </p:spTree>
    <p:extLst>
      <p:ext uri="{BB962C8B-B14F-4D97-AF65-F5344CB8AC3E}">
        <p14:creationId xmlns:p14="http://schemas.microsoft.com/office/powerpoint/2010/main" val="82254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b="1" dirty="0" smtClean="0">
                <a:latin typeface="Times New Roman" pitchFamily="18" charset="0"/>
                <a:cs typeface="Times New Roman" pitchFamily="18" charset="0"/>
              </a:rPr>
              <a:t>Transport of food animals</a:t>
            </a:r>
            <a:endParaRPr lang="en-IN" b="1"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a:bodyPr>
          <a:lstStyle/>
          <a:p>
            <a:pPr algn="just"/>
            <a:r>
              <a:rPr lang="en-IN" sz="2800" dirty="0">
                <a:latin typeface="Times New Roman" pitchFamily="18" charset="0"/>
                <a:cs typeface="Times New Roman" pitchFamily="18" charset="0"/>
              </a:rPr>
              <a:t>Animals are taken to the slaughter house either on hoof or through road/rail/sea transport.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Food animals </a:t>
            </a:r>
            <a:r>
              <a:rPr lang="en-IN" sz="2800" dirty="0">
                <a:latin typeface="Times New Roman" pitchFamily="18" charset="0"/>
                <a:cs typeface="Times New Roman" pitchFamily="18" charset="0"/>
              </a:rPr>
              <a:t>must not be subjected to cruelty.</a:t>
            </a:r>
          </a:p>
          <a:p>
            <a:pPr algn="just"/>
            <a:r>
              <a:rPr lang="en-IN" sz="2800" dirty="0">
                <a:latin typeface="Times New Roman" pitchFamily="18" charset="0"/>
                <a:cs typeface="Times New Roman" pitchFamily="18" charset="0"/>
              </a:rPr>
              <a:t>L</a:t>
            </a:r>
            <a:r>
              <a:rPr lang="en-IN" sz="2800" dirty="0" smtClean="0">
                <a:latin typeface="Times New Roman" pitchFamily="18" charset="0"/>
                <a:cs typeface="Times New Roman" pitchFamily="18" charset="0"/>
              </a:rPr>
              <a:t>egislations </a:t>
            </a:r>
            <a:r>
              <a:rPr lang="en-IN" sz="2800" dirty="0">
                <a:latin typeface="Times New Roman" pitchFamily="18" charset="0"/>
                <a:cs typeface="Times New Roman" pitchFamily="18" charset="0"/>
              </a:rPr>
              <a:t>against cruelty to </a:t>
            </a:r>
            <a:r>
              <a:rPr lang="en-IN" sz="2800" dirty="0" smtClean="0">
                <a:latin typeface="Times New Roman" pitchFamily="18" charset="0"/>
                <a:cs typeface="Times New Roman" pitchFamily="18" charset="0"/>
              </a:rPr>
              <a:t>animals.</a:t>
            </a:r>
          </a:p>
          <a:p>
            <a:pPr algn="just"/>
            <a:r>
              <a:rPr lang="en-IN" sz="2800" dirty="0">
                <a:latin typeface="Times New Roman" pitchFamily="18" charset="0"/>
                <a:cs typeface="Times New Roman" pitchFamily="18" charset="0"/>
              </a:rPr>
              <a:t>R</a:t>
            </a:r>
            <a:r>
              <a:rPr lang="en-IN" sz="2800" dirty="0" smtClean="0">
                <a:latin typeface="Times New Roman" pitchFamily="18" charset="0"/>
                <a:cs typeface="Times New Roman" pitchFamily="18" charset="0"/>
              </a:rPr>
              <a:t>oad </a:t>
            </a:r>
            <a:r>
              <a:rPr lang="en-IN" sz="2800" dirty="0">
                <a:latin typeface="Times New Roman" pitchFamily="18" charset="0"/>
                <a:cs typeface="Times New Roman" pitchFamily="18" charset="0"/>
              </a:rPr>
              <a:t>or rail </a:t>
            </a:r>
            <a:r>
              <a:rPr lang="en-IN" sz="2800" dirty="0" smtClean="0">
                <a:latin typeface="Times New Roman" pitchFamily="18" charset="0"/>
                <a:cs typeface="Times New Roman" pitchFamily="18" charset="0"/>
              </a:rPr>
              <a:t>--avoid overcrowding--suffocation </a:t>
            </a:r>
            <a:r>
              <a:rPr lang="en-IN" sz="2800" dirty="0">
                <a:latin typeface="Times New Roman" pitchFamily="18" charset="0"/>
                <a:cs typeface="Times New Roman" pitchFamily="18" charset="0"/>
              </a:rPr>
              <a:t>and physical injuries in the form of bruises, fractures </a:t>
            </a:r>
            <a:r>
              <a:rPr lang="en-IN" sz="2800" dirty="0" smtClean="0">
                <a:latin typeface="Times New Roman" pitchFamily="18" charset="0"/>
                <a:cs typeface="Times New Roman" pitchFamily="18" charset="0"/>
              </a:rPr>
              <a:t>etc..</a:t>
            </a:r>
          </a:p>
          <a:p>
            <a:pPr algn="just"/>
            <a:r>
              <a:rPr lang="en-IN" sz="2800" dirty="0" smtClean="0">
                <a:latin typeface="Times New Roman" pitchFamily="18" charset="0"/>
                <a:cs typeface="Times New Roman" pitchFamily="18" charset="0"/>
              </a:rPr>
              <a:t>Tying or chaining </a:t>
            </a:r>
            <a:r>
              <a:rPr lang="en-IN" sz="2800" dirty="0">
                <a:latin typeface="Times New Roman" pitchFamily="18" charset="0"/>
                <a:cs typeface="Times New Roman" pitchFamily="18" charset="0"/>
              </a:rPr>
              <a:t>of the animals is to be avoided. </a:t>
            </a:r>
            <a:endParaRPr lang="en-IN" sz="2800" dirty="0" smtClean="0">
              <a:latin typeface="Times New Roman" pitchFamily="18" charset="0"/>
              <a:cs typeface="Times New Roman" pitchFamily="18" charset="0"/>
            </a:endParaRPr>
          </a:p>
          <a:p>
            <a:pPr algn="just"/>
            <a:r>
              <a:rPr lang="en-IN" sz="2800" dirty="0">
                <a:latin typeface="Times New Roman" pitchFamily="18" charset="0"/>
                <a:cs typeface="Times New Roman" pitchFamily="18" charset="0"/>
              </a:rPr>
              <a:t>S</a:t>
            </a:r>
            <a:r>
              <a:rPr lang="en-IN" sz="2800" dirty="0" smtClean="0">
                <a:latin typeface="Times New Roman" pitchFamily="18" charset="0"/>
                <a:cs typeface="Times New Roman" pitchFamily="18" charset="0"/>
              </a:rPr>
              <a:t>pecially </a:t>
            </a:r>
            <a:r>
              <a:rPr lang="en-IN" sz="2800" dirty="0">
                <a:latin typeface="Times New Roman" pitchFamily="18" charset="0"/>
                <a:cs typeface="Times New Roman" pitchFamily="18" charset="0"/>
              </a:rPr>
              <a:t>designed trucks and </a:t>
            </a:r>
            <a:r>
              <a:rPr lang="en-IN" sz="2800" dirty="0" smtClean="0">
                <a:latin typeface="Times New Roman" pitchFamily="18" charset="0"/>
                <a:cs typeface="Times New Roman" pitchFamily="18" charset="0"/>
              </a:rPr>
              <a:t>wagons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6656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Pre-slaughter </a:t>
            </a:r>
            <a:r>
              <a:rPr lang="en-IN" b="1" dirty="0">
                <a:latin typeface="Times New Roman" pitchFamily="18" charset="0"/>
                <a:cs typeface="Times New Roman" pitchFamily="18" charset="0"/>
              </a:rPr>
              <a:t>rest</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49362"/>
            <a:ext cx="8229600" cy="5303839"/>
          </a:xfrm>
        </p:spPr>
        <p:txBody>
          <a:bodyPr>
            <a:noAutofit/>
          </a:bodyPr>
          <a:lstStyle/>
          <a:p>
            <a:pPr algn="just"/>
            <a:r>
              <a:rPr lang="en-IN" sz="2800" dirty="0" smtClean="0">
                <a:latin typeface="Times New Roman" pitchFamily="18" charset="0"/>
                <a:cs typeface="Times New Roman" pitchFamily="18" charset="0"/>
              </a:rPr>
              <a:t>Pre-slaughter </a:t>
            </a:r>
            <a:r>
              <a:rPr lang="en-IN" sz="2800" dirty="0">
                <a:latin typeface="Times New Roman" pitchFamily="18" charset="0"/>
                <a:cs typeface="Times New Roman" pitchFamily="18" charset="0"/>
              </a:rPr>
              <a:t>rest is the period before slaughter when animals are rested in order to improve the </a:t>
            </a:r>
            <a:r>
              <a:rPr lang="en-IN" sz="2800" dirty="0" smtClean="0">
                <a:latin typeface="Times New Roman" pitchFamily="18" charset="0"/>
                <a:cs typeface="Times New Roman" pitchFamily="18" charset="0"/>
              </a:rPr>
              <a:t>meat quality </a:t>
            </a:r>
            <a:r>
              <a:rPr lang="en-IN" sz="2800" dirty="0">
                <a:latin typeface="Times New Roman" pitchFamily="18" charset="0"/>
                <a:cs typeface="Times New Roman" pitchFamily="18" charset="0"/>
              </a:rPr>
              <a:t>and reduce the chances of contamination with gastrointestinal bacteria.</a:t>
            </a:r>
          </a:p>
          <a:p>
            <a:pPr algn="just"/>
            <a:r>
              <a:rPr lang="en-IN" sz="2800" dirty="0">
                <a:latin typeface="Times New Roman" pitchFamily="18" charset="0"/>
                <a:cs typeface="Times New Roman" pitchFamily="18" charset="0"/>
              </a:rPr>
              <a:t>During pre-slaughter </a:t>
            </a:r>
            <a:r>
              <a:rPr lang="en-IN" sz="2800" dirty="0" smtClean="0">
                <a:latin typeface="Times New Roman" pitchFamily="18" charset="0"/>
                <a:cs typeface="Times New Roman" pitchFamily="18" charset="0"/>
              </a:rPr>
              <a:t>rest, fatigue </a:t>
            </a:r>
            <a:r>
              <a:rPr lang="en-IN" sz="2800" dirty="0">
                <a:latin typeface="Times New Roman" pitchFamily="18" charset="0"/>
                <a:cs typeface="Times New Roman" pitchFamily="18" charset="0"/>
              </a:rPr>
              <a:t>could have negative influence on protective functions of </a:t>
            </a:r>
            <a:r>
              <a:rPr lang="en-IN" sz="2800" dirty="0" smtClean="0">
                <a:latin typeface="Times New Roman" pitchFamily="18" charset="0"/>
                <a:cs typeface="Times New Roman" pitchFamily="18" charset="0"/>
              </a:rPr>
              <a:t>the animals </a:t>
            </a:r>
            <a:r>
              <a:rPr lang="en-IN" sz="2800" dirty="0">
                <a:latin typeface="Times New Roman" pitchFamily="18" charset="0"/>
                <a:cs typeface="Times New Roman" pitchFamily="18" charset="0"/>
              </a:rPr>
              <a:t>(low </a:t>
            </a:r>
            <a:r>
              <a:rPr lang="en-IN" sz="2800" dirty="0" smtClean="0">
                <a:latin typeface="Times New Roman" pitchFamily="18" charset="0"/>
                <a:cs typeface="Times New Roman" pitchFamily="18" charset="0"/>
              </a:rPr>
              <a:t>immunity).</a:t>
            </a:r>
          </a:p>
          <a:p>
            <a:pPr algn="just"/>
            <a:r>
              <a:rPr lang="en-IN" sz="2800" dirty="0" smtClean="0">
                <a:latin typeface="Times New Roman" pitchFamily="18" charset="0"/>
                <a:cs typeface="Times New Roman" pitchFamily="18" charset="0"/>
              </a:rPr>
              <a:t>Causes </a:t>
            </a:r>
            <a:r>
              <a:rPr lang="en-IN" sz="2800" dirty="0">
                <a:latin typeface="Times New Roman" pitchFamily="18" charset="0"/>
                <a:cs typeface="Times New Roman" pitchFamily="18" charset="0"/>
              </a:rPr>
              <a:t>rapid penetration of the microorganisms especially </a:t>
            </a:r>
            <a:r>
              <a:rPr lang="en-IN" sz="2800" i="1" dirty="0" smtClean="0">
                <a:latin typeface="Times New Roman" pitchFamily="18" charset="0"/>
                <a:cs typeface="Times New Roman" pitchFamily="18" charset="0"/>
              </a:rPr>
              <a:t>E. Coli </a:t>
            </a:r>
            <a:r>
              <a:rPr lang="en-IN" sz="2800" dirty="0" smtClean="0">
                <a:latin typeface="Times New Roman" pitchFamily="18" charset="0"/>
                <a:cs typeface="Times New Roman" pitchFamily="18" charset="0"/>
              </a:rPr>
              <a:t>through </a:t>
            </a:r>
            <a:r>
              <a:rPr lang="en-IN" sz="2800" dirty="0">
                <a:latin typeface="Times New Roman" pitchFamily="18" charset="0"/>
                <a:cs typeface="Times New Roman" pitchFamily="18" charset="0"/>
              </a:rPr>
              <a:t>mucous membrane of the intestine to the blood stream and ultimately to the organs</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659604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Normal feeding and resting for 48 hours brings gradual freeing of muscles and other organs from microorganisms, improve bleeding and keeping quality of meat.</a:t>
            </a:r>
          </a:p>
          <a:p>
            <a:pPr algn="just"/>
            <a:r>
              <a:rPr lang="en-IN" sz="2800" dirty="0">
                <a:latin typeface="Times New Roman" pitchFamily="18" charset="0"/>
                <a:cs typeface="Times New Roman" pitchFamily="18" charset="0"/>
              </a:rPr>
              <a:t>Pre-slaughter rest also helps in preserving glycogen level in the muscles and during the later phase this glycogen undergoes anaerobic respiration and results in production of lactic acid which has mild preservation effect on meat quality.</a:t>
            </a:r>
          </a:p>
          <a:p>
            <a:pPr algn="just"/>
            <a:endParaRPr lang="en-IN" sz="2800" dirty="0"/>
          </a:p>
        </p:txBody>
      </p:sp>
    </p:spTree>
    <p:extLst>
      <p:ext uri="{BB962C8B-B14F-4D97-AF65-F5344CB8AC3E}">
        <p14:creationId xmlns:p14="http://schemas.microsoft.com/office/powerpoint/2010/main" val="2925411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Under stressed conditions muscles do not receive enough oxygen which leads to higher lactic acid production often associated with comprised quality in terms of colour, texture and water holding capacity.</a:t>
            </a:r>
          </a:p>
          <a:p>
            <a:pPr algn="just"/>
            <a:endParaRPr lang="en-IN" sz="2800" dirty="0"/>
          </a:p>
        </p:txBody>
      </p:sp>
    </p:spTree>
    <p:extLst>
      <p:ext uri="{BB962C8B-B14F-4D97-AF65-F5344CB8AC3E}">
        <p14:creationId xmlns:p14="http://schemas.microsoft.com/office/powerpoint/2010/main" val="2970043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Ante-mortem </a:t>
            </a:r>
            <a:r>
              <a:rPr lang="en-IN" b="1" dirty="0">
                <a:latin typeface="Times New Roman" pitchFamily="18" charset="0"/>
                <a:cs typeface="Times New Roman" pitchFamily="18" charset="0"/>
              </a:rPr>
              <a:t>inspection</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1"/>
            <a:ext cx="8229600" cy="4525963"/>
          </a:xfrm>
        </p:spPr>
        <p:txBody>
          <a:bodyPr>
            <a:noAutofit/>
          </a:bodyPr>
          <a:lstStyle/>
          <a:p>
            <a:pPr algn="just"/>
            <a:r>
              <a:rPr lang="en-IN" sz="2800" dirty="0" smtClean="0">
                <a:latin typeface="Times New Roman" pitchFamily="18" charset="0"/>
                <a:cs typeface="Times New Roman" pitchFamily="18" charset="0"/>
              </a:rPr>
              <a:t>It </a:t>
            </a:r>
            <a:r>
              <a:rPr lang="en-IN" sz="2800" dirty="0">
                <a:latin typeface="Times New Roman" pitchFamily="18" charset="0"/>
                <a:cs typeface="Times New Roman" pitchFamily="18" charset="0"/>
              </a:rPr>
              <a:t>refers to inspection of food animals conducted prior to (12 to 24 </a:t>
            </a:r>
            <a:r>
              <a:rPr lang="en-IN" sz="2800" dirty="0" err="1" smtClean="0">
                <a:latin typeface="Times New Roman" pitchFamily="18" charset="0"/>
                <a:cs typeface="Times New Roman" pitchFamily="18" charset="0"/>
              </a:rPr>
              <a:t>hr</a:t>
            </a:r>
            <a:r>
              <a:rPr lang="en-IN" sz="2800" dirty="0" smtClean="0">
                <a:latin typeface="Times New Roman" pitchFamily="18" charset="0"/>
                <a:cs typeface="Times New Roman" pitchFamily="18" charset="0"/>
              </a:rPr>
              <a:t> in </a:t>
            </a:r>
            <a:r>
              <a:rPr lang="en-IN" sz="2800" dirty="0" err="1" smtClean="0">
                <a:latin typeface="Times New Roman" pitchFamily="18" charset="0"/>
                <a:cs typeface="Times New Roman" pitchFamily="18" charset="0"/>
              </a:rPr>
              <a:t>lairage</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slaughter to ascertain fitness </a:t>
            </a:r>
            <a:r>
              <a:rPr lang="en-IN" sz="2800" dirty="0" smtClean="0">
                <a:latin typeface="Times New Roman" pitchFamily="18" charset="0"/>
                <a:cs typeface="Times New Roman" pitchFamily="18" charset="0"/>
              </a:rPr>
              <a:t>or otherwise </a:t>
            </a:r>
            <a:r>
              <a:rPr lang="en-IN" sz="2800" dirty="0">
                <a:latin typeface="Times New Roman" pitchFamily="18" charset="0"/>
                <a:cs typeface="Times New Roman" pitchFamily="18" charset="0"/>
              </a:rPr>
              <a:t>of the animals for slaughter.</a:t>
            </a:r>
          </a:p>
          <a:p>
            <a:pPr marL="0" indent="0" algn="just">
              <a:buNone/>
            </a:pPr>
            <a:r>
              <a:rPr lang="en-IN" sz="2800" b="1" dirty="0" smtClean="0">
                <a:latin typeface="Times New Roman" pitchFamily="18" charset="0"/>
                <a:cs typeface="Times New Roman" pitchFamily="18" charset="0"/>
              </a:rPr>
              <a:t>Objectives </a:t>
            </a:r>
            <a:r>
              <a:rPr lang="en-IN" sz="2800" b="1" dirty="0">
                <a:latin typeface="Times New Roman" pitchFamily="18" charset="0"/>
                <a:cs typeface="Times New Roman" pitchFamily="18" charset="0"/>
              </a:rPr>
              <a:t>of ante-mortem inspection</a:t>
            </a:r>
          </a:p>
          <a:p>
            <a:pPr algn="just"/>
            <a:r>
              <a:rPr lang="en-IN" sz="2800" dirty="0" smtClean="0">
                <a:latin typeface="Times New Roman" pitchFamily="18" charset="0"/>
                <a:cs typeface="Times New Roman" pitchFamily="18" charset="0"/>
              </a:rPr>
              <a:t>To </a:t>
            </a:r>
            <a:r>
              <a:rPr lang="en-IN" sz="2800" dirty="0">
                <a:latin typeface="Times New Roman" pitchFamily="18" charset="0"/>
                <a:cs typeface="Times New Roman" pitchFamily="18" charset="0"/>
              </a:rPr>
              <a:t>detect the animals suffering from infectious or scheduled diseases </a:t>
            </a:r>
            <a:r>
              <a:rPr lang="en-IN" sz="2800" dirty="0" smtClean="0">
                <a:latin typeface="Times New Roman" pitchFamily="18" charset="0"/>
                <a:cs typeface="Times New Roman" pitchFamily="18" charset="0"/>
              </a:rPr>
              <a:t>such </a:t>
            </a:r>
            <a:r>
              <a:rPr lang="en-IN" sz="2800" dirty="0">
                <a:latin typeface="Times New Roman" pitchFamily="18" charset="0"/>
                <a:cs typeface="Times New Roman" pitchFamily="18" charset="0"/>
              </a:rPr>
              <a:t>as FMD, Rabies, Anthrax, etc.</a:t>
            </a:r>
          </a:p>
          <a:p>
            <a:pPr algn="just"/>
            <a:r>
              <a:rPr lang="en-IN" sz="2800" dirty="0" smtClean="0">
                <a:latin typeface="Times New Roman" pitchFamily="18" charset="0"/>
                <a:cs typeface="Times New Roman" pitchFamily="18" charset="0"/>
              </a:rPr>
              <a:t>To </a:t>
            </a:r>
            <a:r>
              <a:rPr lang="en-IN" sz="2800" dirty="0">
                <a:latin typeface="Times New Roman" pitchFamily="18" charset="0"/>
                <a:cs typeface="Times New Roman" pitchFamily="18" charset="0"/>
              </a:rPr>
              <a:t>detect diseases causing toxic or infectious conditions and which may escape detection in </a:t>
            </a:r>
            <a:r>
              <a:rPr lang="en-IN" sz="2800" dirty="0" smtClean="0">
                <a:latin typeface="Times New Roman" pitchFamily="18" charset="0"/>
                <a:cs typeface="Times New Roman" pitchFamily="18" charset="0"/>
              </a:rPr>
              <a:t>post mortem </a:t>
            </a:r>
            <a:r>
              <a:rPr lang="en-IN" sz="2800" dirty="0">
                <a:latin typeface="Times New Roman" pitchFamily="18" charset="0"/>
                <a:cs typeface="Times New Roman" pitchFamily="18" charset="0"/>
              </a:rPr>
              <a:t>examination.</a:t>
            </a:r>
          </a:p>
          <a:p>
            <a:pPr algn="just"/>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271255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To prevent outbreaks of food poisoning resulting from the consumption of meat from animals which were ill at slaughter</a:t>
            </a:r>
          </a:p>
          <a:p>
            <a:pPr algn="just"/>
            <a:r>
              <a:rPr lang="en-IN" sz="2800" dirty="0">
                <a:latin typeface="Times New Roman" pitchFamily="18" charset="0"/>
                <a:cs typeface="Times New Roman" pitchFamily="18" charset="0"/>
              </a:rPr>
              <a:t>To make post-mortem inspection more efficient and less laborious.</a:t>
            </a:r>
          </a:p>
          <a:p>
            <a:pPr algn="just"/>
            <a:r>
              <a:rPr lang="en-IN" sz="2800" dirty="0">
                <a:latin typeface="Times New Roman" pitchFamily="18" charset="0"/>
                <a:cs typeface="Times New Roman" pitchFamily="18" charset="0"/>
              </a:rPr>
              <a:t>To document information on animal diseases prevalent in the region.</a:t>
            </a:r>
          </a:p>
          <a:p>
            <a:pPr algn="just"/>
            <a:r>
              <a:rPr lang="en-IN" sz="2800" dirty="0">
                <a:latin typeface="Times New Roman" pitchFamily="18" charset="0"/>
                <a:cs typeface="Times New Roman" pitchFamily="18" charset="0"/>
              </a:rPr>
              <a:t>To prevent the use of meat from animals suffering from febrile condition</a:t>
            </a:r>
            <a:endParaRPr lang="en-IN" sz="2800" dirty="0"/>
          </a:p>
        </p:txBody>
      </p:sp>
    </p:spTree>
    <p:extLst>
      <p:ext uri="{BB962C8B-B14F-4D97-AF65-F5344CB8AC3E}">
        <p14:creationId xmlns:p14="http://schemas.microsoft.com/office/powerpoint/2010/main" val="1900976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Facilities </a:t>
            </a:r>
            <a:r>
              <a:rPr lang="en-IN" b="1" dirty="0">
                <a:latin typeface="Times New Roman" pitchFamily="18" charset="0"/>
                <a:cs typeface="Times New Roman" pitchFamily="18" charset="0"/>
              </a:rPr>
              <a:t>for conducting ante-mortem inspection</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I</a:t>
            </a:r>
            <a:r>
              <a:rPr lang="en-IN" sz="2800" dirty="0" smtClean="0">
                <a:latin typeface="Times New Roman" pitchFamily="18" charset="0"/>
                <a:cs typeface="Times New Roman" pitchFamily="18" charset="0"/>
              </a:rPr>
              <a:t>dentification </a:t>
            </a:r>
            <a:r>
              <a:rPr lang="en-IN" sz="2800" dirty="0">
                <a:latin typeface="Times New Roman" pitchFamily="18" charset="0"/>
                <a:cs typeface="Times New Roman" pitchFamily="18" charset="0"/>
              </a:rPr>
              <a:t>of the </a:t>
            </a:r>
            <a:r>
              <a:rPr lang="en-IN" sz="2800" dirty="0" smtClean="0">
                <a:latin typeface="Times New Roman" pitchFamily="18" charset="0"/>
                <a:cs typeface="Times New Roman" pitchFamily="18" charset="0"/>
              </a:rPr>
              <a:t>animals</a:t>
            </a:r>
            <a:endParaRPr lang="en-IN" sz="2800" dirty="0">
              <a:latin typeface="Times New Roman" pitchFamily="18" charset="0"/>
              <a:cs typeface="Times New Roman" pitchFamily="18" charset="0"/>
            </a:endParaRPr>
          </a:p>
          <a:p>
            <a:pPr algn="just"/>
            <a:r>
              <a:rPr lang="en-IN" sz="2800" dirty="0" err="1" smtClean="0">
                <a:latin typeface="Times New Roman" pitchFamily="18" charset="0"/>
                <a:cs typeface="Times New Roman" pitchFamily="18" charset="0"/>
              </a:rPr>
              <a:t>Lairage</a:t>
            </a:r>
            <a:r>
              <a:rPr lang="en-IN" sz="2800" dirty="0" smtClean="0">
                <a:latin typeface="Times New Roman" pitchFamily="18" charset="0"/>
                <a:cs typeface="Times New Roman" pitchFamily="18" charset="0"/>
              </a:rPr>
              <a:t>: designed</a:t>
            </a:r>
            <a:r>
              <a:rPr lang="en-IN" sz="2800" dirty="0">
                <a:latin typeface="Times New Roman" pitchFamily="18" charset="0"/>
                <a:cs typeface="Times New Roman" pitchFamily="18" charset="0"/>
              </a:rPr>
              <a:t>, well lighted and </a:t>
            </a:r>
            <a:r>
              <a:rPr lang="en-IN" sz="2800" dirty="0" smtClean="0">
                <a:latin typeface="Times New Roman" pitchFamily="18" charset="0"/>
                <a:cs typeface="Times New Roman" pitchFamily="18" charset="0"/>
              </a:rPr>
              <a:t>ventilated with isolation </a:t>
            </a:r>
            <a:r>
              <a:rPr lang="en-IN" sz="2800" dirty="0">
                <a:latin typeface="Times New Roman" pitchFamily="18" charset="0"/>
                <a:cs typeface="Times New Roman" pitchFamily="18" charset="0"/>
              </a:rPr>
              <a:t>pens</a:t>
            </a:r>
          </a:p>
          <a:p>
            <a:pPr algn="just"/>
            <a:r>
              <a:rPr lang="en-IN" sz="2800" dirty="0">
                <a:latin typeface="Times New Roman" pitchFamily="18" charset="0"/>
                <a:cs typeface="Times New Roman" pitchFamily="18" charset="0"/>
              </a:rPr>
              <a:t>A</a:t>
            </a:r>
            <a:r>
              <a:rPr lang="en-IN" sz="2800" dirty="0" smtClean="0">
                <a:latin typeface="Times New Roman" pitchFamily="18" charset="0"/>
                <a:cs typeface="Times New Roman" pitchFamily="18" charset="0"/>
              </a:rPr>
              <a:t>ssistant </a:t>
            </a:r>
            <a:r>
              <a:rPr lang="en-IN" sz="2800" dirty="0">
                <a:latin typeface="Times New Roman" pitchFamily="18" charset="0"/>
                <a:cs typeface="Times New Roman" pitchFamily="18" charset="0"/>
              </a:rPr>
              <a:t>staff </a:t>
            </a:r>
            <a:r>
              <a:rPr lang="en-IN" sz="2800" dirty="0" smtClean="0">
                <a:latin typeface="Times New Roman" pitchFamily="18" charset="0"/>
                <a:cs typeface="Times New Roman" pitchFamily="18" charset="0"/>
              </a:rPr>
              <a:t>and veterinary </a:t>
            </a:r>
            <a:r>
              <a:rPr lang="en-IN" sz="2800" dirty="0">
                <a:latin typeface="Times New Roman" pitchFamily="18" charset="0"/>
                <a:cs typeface="Times New Roman" pitchFamily="18" charset="0"/>
              </a:rPr>
              <a:t>officer </a:t>
            </a:r>
          </a:p>
          <a:p>
            <a:pPr algn="just"/>
            <a:r>
              <a:rPr lang="en-IN" sz="2800" dirty="0">
                <a:latin typeface="Times New Roman" pitchFamily="18" charset="0"/>
                <a:cs typeface="Times New Roman" pitchFamily="18" charset="0"/>
              </a:rPr>
              <a:t>W</a:t>
            </a:r>
            <a:r>
              <a:rPr lang="en-IN" sz="2800" dirty="0" smtClean="0">
                <a:latin typeface="Times New Roman" pitchFamily="18" charset="0"/>
                <a:cs typeface="Times New Roman" pitchFamily="18" charset="0"/>
              </a:rPr>
              <a:t>ell </a:t>
            </a:r>
            <a:r>
              <a:rPr lang="en-IN" sz="2800" dirty="0">
                <a:latin typeface="Times New Roman" pitchFamily="18" charset="0"/>
                <a:cs typeface="Times New Roman" pitchFamily="18" charset="0"/>
              </a:rPr>
              <a:t>designed code on veterinary ante-mortem inspection procedures, judgement </a:t>
            </a:r>
            <a:r>
              <a:rPr lang="en-IN" sz="2800" dirty="0" smtClean="0">
                <a:latin typeface="Times New Roman" pitchFamily="18" charset="0"/>
                <a:cs typeface="Times New Roman" pitchFamily="18" charset="0"/>
              </a:rPr>
              <a:t>principles</a:t>
            </a:r>
          </a:p>
          <a:p>
            <a:pPr algn="just"/>
            <a:r>
              <a:rPr lang="en-IN" sz="2800" dirty="0">
                <a:latin typeface="Times New Roman" pitchFamily="18" charset="0"/>
                <a:cs typeface="Times New Roman" pitchFamily="18" charset="0"/>
              </a:rPr>
              <a:t>D</a:t>
            </a:r>
            <a:r>
              <a:rPr lang="en-IN" sz="2800" dirty="0" smtClean="0">
                <a:latin typeface="Times New Roman" pitchFamily="18" charset="0"/>
                <a:cs typeface="Times New Roman" pitchFamily="18" charset="0"/>
              </a:rPr>
              <a:t>ocumentation </a:t>
            </a:r>
            <a:r>
              <a:rPr lang="en-IN" sz="2800" dirty="0">
                <a:latin typeface="Times New Roman" pitchFamily="18" charset="0"/>
                <a:cs typeface="Times New Roman" pitchFamily="18" charset="0"/>
              </a:rPr>
              <a:t>of </a:t>
            </a:r>
            <a:r>
              <a:rPr lang="en-IN" sz="2800" dirty="0" smtClean="0">
                <a:latin typeface="Times New Roman" pitchFamily="18" charset="0"/>
                <a:cs typeface="Times New Roman" pitchFamily="18" charset="0"/>
              </a:rPr>
              <a:t>findings</a:t>
            </a:r>
          </a:p>
          <a:p>
            <a:pPr algn="just"/>
            <a:r>
              <a:rPr lang="en-IN" sz="2800" dirty="0" smtClean="0">
                <a:latin typeface="Times New Roman" pitchFamily="18" charset="0"/>
                <a:cs typeface="Times New Roman" pitchFamily="18" charset="0"/>
              </a:rPr>
              <a:t>Light: 540 lux</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494457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5893</TotalTime>
  <Words>1254</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Pre-slaughter handling and inspection of animals  </vt:lpstr>
      <vt:lpstr>Introduction</vt:lpstr>
      <vt:lpstr>Transport of food animals</vt:lpstr>
      <vt:lpstr> Pre-slaughter rest </vt:lpstr>
      <vt:lpstr>PowerPoint Presentation</vt:lpstr>
      <vt:lpstr>PowerPoint Presentation</vt:lpstr>
      <vt:lpstr> Ante-mortem inspection </vt:lpstr>
      <vt:lpstr>PowerPoint Presentation</vt:lpstr>
      <vt:lpstr> Facilities for conducting ante-mortem inspection </vt:lpstr>
      <vt:lpstr>Procedure for ante-mortem inspection </vt:lpstr>
      <vt:lpstr>PowerPoint Presentation</vt:lpstr>
      <vt:lpstr>PowerPoint Presentation</vt:lpstr>
      <vt:lpstr>PowerPoint Presentation</vt:lpstr>
      <vt:lpstr>PowerPoint Presentation</vt:lpstr>
      <vt:lpstr>Diseases and abnormalities encountered in ante-mortem inspection</vt:lpstr>
      <vt:lpstr> Judgment decisions at ante-mortem inspection </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Technology II</dc:title>
  <dc:creator>ROHIT</dc:creator>
  <cp:lastModifiedBy>Rohit Kumar Jaiswal</cp:lastModifiedBy>
  <cp:revision>62</cp:revision>
  <dcterms:created xsi:type="dcterms:W3CDTF">2006-08-16T00:00:00Z</dcterms:created>
  <dcterms:modified xsi:type="dcterms:W3CDTF">2020-07-23T06:55:08Z</dcterms:modified>
</cp:coreProperties>
</file>