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Processing of Egg</a:t>
            </a:r>
            <a:endParaRPr lang="en-I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168317"/>
            <a:ext cx="2857500" cy="150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"/>
            <a:ext cx="1447800" cy="1527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349188" y="4724400"/>
            <a:ext cx="6858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</a:t>
            </a:r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R. K. </a:t>
            </a:r>
            <a:r>
              <a:rPr lang="en-IN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Jaiswal</a:t>
            </a:r>
            <a:endParaRPr lang="en-IN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Asstt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Prof.-cum-Jr. Scientist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Livestock Products Technology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Bihar Veterinary College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Bihar Animal Sciences University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Patna-800014 (Bihar)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41630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2400" b="1" dirty="0" smtClean="0"/>
              <a:t>2 Dry </a:t>
            </a:r>
            <a:r>
              <a:rPr lang="en-IN" sz="2400" b="1" dirty="0"/>
              <a:t>methods</a:t>
            </a:r>
          </a:p>
          <a:p>
            <a:pPr marL="0" indent="0" algn="just">
              <a:buNone/>
            </a:pPr>
            <a:r>
              <a:rPr lang="en-IN" sz="2400" b="1" i="1" dirty="0" smtClean="0"/>
              <a:t>2.1 </a:t>
            </a:r>
            <a:r>
              <a:rPr lang="en-IN" sz="2400" b="1" i="1" dirty="0"/>
              <a:t>Oiling</a:t>
            </a:r>
          </a:p>
          <a:p>
            <a:pPr marL="0" indent="0" algn="just">
              <a:buNone/>
            </a:pPr>
            <a:r>
              <a:rPr lang="en-IN" sz="2400" dirty="0"/>
              <a:t>In this method the quality of eggs is preserved by sealing the shell pores using suitable oil and </a:t>
            </a:r>
            <a:r>
              <a:rPr lang="en-IN" sz="2400" dirty="0" smtClean="0"/>
              <a:t>thus evaporation </a:t>
            </a:r>
            <a:r>
              <a:rPr lang="en-IN" sz="2400" dirty="0"/>
              <a:t>of water, CO2 and other changes. </a:t>
            </a:r>
            <a:endParaRPr lang="en-IN" sz="2400" dirty="0" smtClean="0"/>
          </a:p>
          <a:p>
            <a:pPr marL="0" indent="0" algn="just">
              <a:buNone/>
            </a:pPr>
            <a:r>
              <a:rPr lang="en-IN" sz="2400" dirty="0" smtClean="0"/>
              <a:t>Oiling </a:t>
            </a:r>
            <a:r>
              <a:rPr lang="en-IN" sz="2400" dirty="0"/>
              <a:t>can be done by Dip method </a:t>
            </a:r>
            <a:r>
              <a:rPr lang="en-IN" sz="2400" dirty="0" smtClean="0"/>
              <a:t>or Spray </a:t>
            </a:r>
            <a:r>
              <a:rPr lang="en-IN" sz="2400" dirty="0"/>
              <a:t>method. Oiled eggs can be preserved </a:t>
            </a:r>
            <a:r>
              <a:rPr lang="en-IN" sz="2400" dirty="0" err="1"/>
              <a:t>upto</a:t>
            </a:r>
            <a:r>
              <a:rPr lang="en-IN" sz="2400" dirty="0"/>
              <a:t> 3 weeks at room temperature</a:t>
            </a:r>
            <a:r>
              <a:rPr lang="en-IN" sz="2400" dirty="0" smtClean="0"/>
              <a:t>.</a:t>
            </a:r>
          </a:p>
          <a:p>
            <a:pPr marL="0" indent="0" algn="just">
              <a:buNone/>
            </a:pPr>
            <a:r>
              <a:rPr lang="en-IN" sz="2400" b="1" i="1" dirty="0" smtClean="0"/>
              <a:t>2.2 </a:t>
            </a:r>
            <a:r>
              <a:rPr lang="en-IN" sz="2400" b="1" i="1" dirty="0"/>
              <a:t>Gaseous atmosphere</a:t>
            </a:r>
          </a:p>
          <a:p>
            <a:pPr marL="0" indent="0" algn="just">
              <a:buNone/>
            </a:pPr>
            <a:r>
              <a:rPr lang="en-IN" sz="2400" dirty="0"/>
              <a:t>Modified atmosphere packing of eggs proved to improve its shelf life. </a:t>
            </a:r>
            <a:endParaRPr lang="en-IN" sz="2400" dirty="0" smtClean="0"/>
          </a:p>
          <a:p>
            <a:pPr marL="0" indent="0" algn="just">
              <a:buNone/>
            </a:pPr>
            <a:r>
              <a:rPr lang="en-IN" sz="2400" dirty="0" smtClean="0"/>
              <a:t>Maintenance </a:t>
            </a:r>
            <a:r>
              <a:rPr lang="en-IN" sz="2400" dirty="0"/>
              <a:t>of higher </a:t>
            </a:r>
            <a:r>
              <a:rPr lang="en-IN" sz="2400" dirty="0" smtClean="0"/>
              <a:t>CO2 pressure </a:t>
            </a:r>
            <a:r>
              <a:rPr lang="en-IN" sz="2400" dirty="0"/>
              <a:t>surrounding the eggs prevent CO2 loss from the egg thus improves the egg quality.</a:t>
            </a:r>
          </a:p>
        </p:txBody>
      </p:sp>
    </p:spTree>
    <p:extLst>
      <p:ext uri="{BB962C8B-B14F-4D97-AF65-F5344CB8AC3E}">
        <p14:creationId xmlns:p14="http://schemas.microsoft.com/office/powerpoint/2010/main" val="946606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IN" b="1" dirty="0" smtClean="0"/>
              <a:t>3 </a:t>
            </a:r>
            <a:r>
              <a:rPr lang="en-IN" b="1" dirty="0" err="1"/>
              <a:t>Thermization</a:t>
            </a:r>
            <a:r>
              <a:rPr lang="en-IN" b="1" dirty="0"/>
              <a:t> or heat treatment methods</a:t>
            </a:r>
          </a:p>
          <a:p>
            <a:pPr algn="just"/>
            <a:r>
              <a:rPr lang="en-IN" dirty="0"/>
              <a:t>Fertile, fresh eggs can be preserved by this method. Eggs are thermo- stabilized by immersing </a:t>
            </a:r>
            <a:r>
              <a:rPr lang="en-IN" dirty="0" smtClean="0"/>
              <a:t>it in </a:t>
            </a:r>
            <a:r>
              <a:rPr lang="en-IN" dirty="0"/>
              <a:t>boiling water for 3 to 5 min while keeping the water stirred constantly. </a:t>
            </a:r>
            <a:endParaRPr lang="en-IN" dirty="0" smtClean="0"/>
          </a:p>
          <a:p>
            <a:pPr algn="just"/>
            <a:r>
              <a:rPr lang="en-IN" dirty="0" smtClean="0"/>
              <a:t>This </a:t>
            </a:r>
            <a:r>
              <a:rPr lang="en-IN" dirty="0"/>
              <a:t>heat </a:t>
            </a:r>
            <a:r>
              <a:rPr lang="en-IN" dirty="0" smtClean="0"/>
              <a:t>treatment coagulates </a:t>
            </a:r>
            <a:r>
              <a:rPr lang="en-IN" dirty="0"/>
              <a:t>the albumin very close to the shell and thus prevents CO2 loss. </a:t>
            </a:r>
            <a:endParaRPr lang="en-IN" dirty="0" smtClean="0"/>
          </a:p>
          <a:p>
            <a:pPr algn="just"/>
            <a:r>
              <a:rPr lang="en-IN" dirty="0" err="1" smtClean="0"/>
              <a:t>Thermized</a:t>
            </a:r>
            <a:r>
              <a:rPr lang="en-IN" dirty="0" smtClean="0"/>
              <a:t> </a:t>
            </a:r>
            <a:r>
              <a:rPr lang="en-IN" dirty="0"/>
              <a:t>eggs can </a:t>
            </a:r>
            <a:r>
              <a:rPr lang="en-IN" dirty="0" smtClean="0"/>
              <a:t>be stored </a:t>
            </a:r>
            <a:r>
              <a:rPr lang="en-IN" dirty="0"/>
              <a:t>at room temperature for 3-4 </a:t>
            </a:r>
            <a:r>
              <a:rPr lang="en-IN" dirty="0" smtClean="0"/>
              <a:t>weeks.</a:t>
            </a:r>
          </a:p>
          <a:p>
            <a:pPr marL="0" indent="0" algn="just">
              <a:buNone/>
            </a:pPr>
            <a:r>
              <a:rPr lang="en-IN" b="1" dirty="0" smtClean="0"/>
              <a:t>4 Cold storage or refrigeration</a:t>
            </a:r>
            <a:r>
              <a:rPr lang="en-IN" dirty="0" smtClean="0"/>
              <a:t>:</a:t>
            </a:r>
          </a:p>
          <a:p>
            <a:pPr algn="just"/>
            <a:r>
              <a:rPr lang="en-IN" dirty="0" smtClean="0"/>
              <a:t>Eggs </a:t>
            </a:r>
            <a:r>
              <a:rPr lang="en-IN" dirty="0"/>
              <a:t>can be stored well for a long time up to 5 – 6 months at -1.1oC and 85-90% relative humidity.</a:t>
            </a:r>
          </a:p>
          <a:p>
            <a:pPr algn="just"/>
            <a:r>
              <a:rPr lang="en-IN" dirty="0"/>
              <a:t>For storage up to 3 – 4 weeks a temperature of -12.8oC and relative humidity of 60-70% </a:t>
            </a:r>
            <a:r>
              <a:rPr lang="en-IN" dirty="0" smtClean="0"/>
              <a:t>is sufficient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7302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Introduction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 smtClean="0"/>
              <a:t>Egg </a:t>
            </a:r>
            <a:r>
              <a:rPr lang="en-IN" dirty="0"/>
              <a:t>products are processed and convenience forms of eggs for commercial, foodservice and </a:t>
            </a:r>
            <a:r>
              <a:rPr lang="en-IN" dirty="0" smtClean="0"/>
              <a:t>home use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These </a:t>
            </a:r>
            <a:r>
              <a:rPr lang="en-IN" dirty="0"/>
              <a:t>are refrigerated liquid products, frozen products, dried and specialty products. </a:t>
            </a:r>
            <a:endParaRPr lang="en-IN" dirty="0" smtClean="0"/>
          </a:p>
          <a:p>
            <a:r>
              <a:rPr lang="en-IN" dirty="0" smtClean="0"/>
              <a:t>When</a:t>
            </a:r>
            <a:r>
              <a:rPr lang="en-IN" dirty="0"/>
              <a:t> </a:t>
            </a:r>
            <a:r>
              <a:rPr lang="en-IN" dirty="0" smtClean="0"/>
              <a:t>shell </a:t>
            </a:r>
            <a:r>
              <a:rPr lang="en-IN" dirty="0"/>
              <a:t>eggs are delivered to the breaking plant, they are put into refrigerated holding rooms. </a:t>
            </a:r>
            <a:endParaRPr lang="en-IN" dirty="0" smtClean="0"/>
          </a:p>
          <a:p>
            <a:r>
              <a:rPr lang="en-IN" dirty="0" smtClean="0"/>
              <a:t>Before</a:t>
            </a:r>
            <a:r>
              <a:rPr lang="en-IN" dirty="0"/>
              <a:t> </a:t>
            </a:r>
            <a:r>
              <a:rPr lang="en-IN" dirty="0" smtClean="0"/>
              <a:t>breaking</a:t>
            </a:r>
            <a:r>
              <a:rPr lang="en-IN" dirty="0"/>
              <a:t>, they are washed in water at least 20 degrees warmer than that of the egg and </a:t>
            </a:r>
            <a:r>
              <a:rPr lang="en-IN" dirty="0" smtClean="0"/>
              <a:t>spray-rinsed with </a:t>
            </a:r>
            <a:r>
              <a:rPr lang="en-IN" dirty="0"/>
              <a:t>a sanitizing agent. </a:t>
            </a:r>
            <a:endParaRPr lang="en-IN" dirty="0" smtClean="0"/>
          </a:p>
          <a:p>
            <a:r>
              <a:rPr lang="en-IN" dirty="0" smtClean="0"/>
              <a:t>They </a:t>
            </a:r>
            <a:r>
              <a:rPr lang="en-IN" dirty="0"/>
              <a:t>may be moist, but not wet, when they are broken.</a:t>
            </a:r>
          </a:p>
        </p:txBody>
      </p:sp>
    </p:spTree>
    <p:extLst>
      <p:ext uri="{BB962C8B-B14F-4D97-AF65-F5344CB8AC3E}">
        <p14:creationId xmlns:p14="http://schemas.microsoft.com/office/powerpoint/2010/main" val="3028618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Classification </a:t>
            </a:r>
            <a:r>
              <a:rPr lang="en-IN" b="1" dirty="0"/>
              <a:t>of Egg Products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IN" dirty="0" smtClean="0"/>
              <a:t>Egg </a:t>
            </a:r>
            <a:r>
              <a:rPr lang="en-IN" dirty="0"/>
              <a:t>is processed to produce convenience forms of eggs for commercial, food service and </a:t>
            </a:r>
            <a:r>
              <a:rPr lang="en-IN" dirty="0" smtClean="0"/>
              <a:t>home uses</a:t>
            </a:r>
            <a:r>
              <a:rPr lang="en-IN" dirty="0"/>
              <a:t>. Egg products can be classified as follows</a:t>
            </a:r>
          </a:p>
          <a:p>
            <a:pPr marL="0" indent="0" algn="just">
              <a:buNone/>
            </a:pPr>
            <a:r>
              <a:rPr lang="en-IN" b="1" dirty="0"/>
              <a:t>1. Refrigerated Liquid products</a:t>
            </a:r>
          </a:p>
          <a:p>
            <a:pPr marL="0" indent="0" algn="just">
              <a:buNone/>
            </a:pPr>
            <a:r>
              <a:rPr lang="en-IN" dirty="0"/>
              <a:t>Egg whites, Egg yolk, various blends of Yolk and white</a:t>
            </a:r>
          </a:p>
          <a:p>
            <a:pPr marL="0" indent="0" algn="just">
              <a:buNone/>
            </a:pPr>
            <a:r>
              <a:rPr lang="en-IN" b="1" dirty="0"/>
              <a:t>2. Frozen products</a:t>
            </a:r>
          </a:p>
          <a:p>
            <a:pPr marL="0" indent="0" algn="just">
              <a:buNone/>
            </a:pPr>
            <a:r>
              <a:rPr lang="en-IN" dirty="0"/>
              <a:t>Egg white, Egg yolk, Salted yolks, Sugared yolks, Whole eggs, Salted whole egg</a:t>
            </a:r>
          </a:p>
          <a:p>
            <a:pPr marL="0" indent="0" algn="just">
              <a:buNone/>
            </a:pPr>
            <a:r>
              <a:rPr lang="en-IN" b="1" dirty="0"/>
              <a:t>3. Dried/Dehydrated products</a:t>
            </a:r>
          </a:p>
          <a:p>
            <a:pPr marL="0" indent="0" algn="just">
              <a:buNone/>
            </a:pPr>
            <a:r>
              <a:rPr lang="en-IN" dirty="0"/>
              <a:t>Spray dried egg white solids, Instant egg white solids, whole egg or yolk solids, free flowing </a:t>
            </a:r>
            <a:r>
              <a:rPr lang="en-IN" dirty="0" smtClean="0"/>
              <a:t>whole egg </a:t>
            </a:r>
            <a:r>
              <a:rPr lang="en-IN" dirty="0"/>
              <a:t>or Yolk solids (sodium </a:t>
            </a:r>
            <a:r>
              <a:rPr lang="en-IN" dirty="0" err="1"/>
              <a:t>silicoaluminate</a:t>
            </a:r>
            <a:r>
              <a:rPr lang="en-IN" dirty="0"/>
              <a:t> added as a free flowing agent).</a:t>
            </a:r>
          </a:p>
        </p:txBody>
      </p:sp>
    </p:spTree>
    <p:extLst>
      <p:ext uri="{BB962C8B-B14F-4D97-AF65-F5344CB8AC3E}">
        <p14:creationId xmlns:p14="http://schemas.microsoft.com/office/powerpoint/2010/main" val="3882168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IN" b="1" dirty="0"/>
              <a:t>4. Specialty Products</a:t>
            </a:r>
          </a:p>
          <a:p>
            <a:pPr algn="just"/>
            <a:r>
              <a:rPr lang="en-IN" dirty="0"/>
              <a:t>Freeze dried scrambled eggs, Frozen precooked products like Egg patties, Fried eggs, crepes, </a:t>
            </a:r>
            <a:r>
              <a:rPr lang="en-IN" dirty="0" smtClean="0"/>
              <a:t>Egg pizza </a:t>
            </a:r>
            <a:r>
              <a:rPr lang="en-IN" dirty="0"/>
              <a:t>etc.</a:t>
            </a:r>
          </a:p>
          <a:p>
            <a:pPr algn="just"/>
            <a:r>
              <a:rPr lang="en-IN" dirty="0"/>
              <a:t>Egg products are preferred to shell eggs by commercial bakers, food manufacturers and </a:t>
            </a:r>
            <a:r>
              <a:rPr lang="en-IN" dirty="0" smtClean="0"/>
              <a:t>the foodservice </a:t>
            </a:r>
            <a:r>
              <a:rPr lang="en-IN" dirty="0"/>
              <a:t>industry because they have many advantages including convenience, </a:t>
            </a:r>
            <a:r>
              <a:rPr lang="en-IN" dirty="0" err="1"/>
              <a:t>labor</a:t>
            </a:r>
            <a:r>
              <a:rPr lang="en-IN" dirty="0"/>
              <a:t> </a:t>
            </a:r>
            <a:r>
              <a:rPr lang="en-IN" dirty="0" smtClean="0"/>
              <a:t>savings, minimal </a:t>
            </a:r>
            <a:r>
              <a:rPr lang="en-IN" dirty="0"/>
              <a:t>storage requirements, ease of portion control, and product quality, stability </a:t>
            </a:r>
            <a:r>
              <a:rPr lang="en-IN" dirty="0" smtClean="0"/>
              <a:t>and uniformity</a:t>
            </a:r>
            <a:r>
              <a:rPr lang="en-IN" dirty="0"/>
              <a:t>.</a:t>
            </a:r>
          </a:p>
          <a:p>
            <a:pPr algn="just"/>
            <a:r>
              <a:rPr lang="en-IN" dirty="0"/>
              <a:t>As per egg product inspection </a:t>
            </a:r>
            <a:r>
              <a:rPr lang="en-IN" dirty="0" smtClean="0"/>
              <a:t>act, </a:t>
            </a:r>
            <a:r>
              <a:rPr lang="en-IN" dirty="0"/>
              <a:t>all egg processing plants must follow below conditions:</a:t>
            </a:r>
          </a:p>
          <a:p>
            <a:pPr marL="0" indent="0" algn="just">
              <a:buNone/>
            </a:pPr>
            <a:r>
              <a:rPr lang="en-IN" dirty="0" smtClean="0"/>
              <a:t>1. Pasteurization </a:t>
            </a:r>
            <a:r>
              <a:rPr lang="en-IN" dirty="0"/>
              <a:t>of all egg products is mandatory.</a:t>
            </a:r>
          </a:p>
          <a:p>
            <a:pPr marL="0" indent="0" algn="just">
              <a:buNone/>
            </a:pPr>
            <a:r>
              <a:rPr lang="en-IN" dirty="0" smtClean="0"/>
              <a:t>2. Shell </a:t>
            </a:r>
            <a:r>
              <a:rPr lang="en-IN" dirty="0"/>
              <a:t>eggs used for egg products must be clean and of edible interior quality.</a:t>
            </a:r>
          </a:p>
        </p:txBody>
      </p:sp>
    </p:spTree>
    <p:extLst>
      <p:ext uri="{BB962C8B-B14F-4D97-AF65-F5344CB8AC3E}">
        <p14:creationId xmlns:p14="http://schemas.microsoft.com/office/powerpoint/2010/main" val="4187157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Frozen Egg Products</a:t>
            </a:r>
            <a:endParaRPr lang="en-IN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95400"/>
            <a:ext cx="7315199" cy="5105400"/>
          </a:xfrm>
        </p:spPr>
      </p:pic>
    </p:spTree>
    <p:extLst>
      <p:ext uri="{BB962C8B-B14F-4D97-AF65-F5344CB8AC3E}">
        <p14:creationId xmlns:p14="http://schemas.microsoft.com/office/powerpoint/2010/main" val="2251384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Production of spray dried whole egg</a:t>
            </a:r>
            <a:endParaRPr lang="en-IN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0200"/>
            <a:ext cx="7543800" cy="5029200"/>
          </a:xfrm>
        </p:spPr>
      </p:pic>
    </p:spTree>
    <p:extLst>
      <p:ext uri="{BB962C8B-B14F-4D97-AF65-F5344CB8AC3E}">
        <p14:creationId xmlns:p14="http://schemas.microsoft.com/office/powerpoint/2010/main" val="3608051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Functional </a:t>
            </a:r>
            <a:r>
              <a:rPr lang="en-IN" b="1" dirty="0"/>
              <a:t>Properties of Egg content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2000" dirty="0" smtClean="0"/>
              <a:t>Eggs </a:t>
            </a:r>
            <a:r>
              <a:rPr lang="en-IN" sz="2000" dirty="0"/>
              <a:t>provide many desirable attributes as a food ingredient. The functional properties derived </a:t>
            </a:r>
            <a:r>
              <a:rPr lang="en-IN" sz="2000" dirty="0" smtClean="0"/>
              <a:t>by egg </a:t>
            </a:r>
            <a:r>
              <a:rPr lang="en-IN" sz="2000" dirty="0"/>
              <a:t>contents are Coagulation, Emulsification and Foam formation.</a:t>
            </a:r>
          </a:p>
          <a:p>
            <a:pPr marL="0" indent="0" algn="just">
              <a:buNone/>
            </a:pPr>
            <a:r>
              <a:rPr lang="en-IN" sz="2000" b="1" dirty="0" smtClean="0"/>
              <a:t>1 </a:t>
            </a:r>
            <a:r>
              <a:rPr lang="en-IN" sz="2000" b="1" dirty="0"/>
              <a:t>Coagulation</a:t>
            </a:r>
          </a:p>
          <a:p>
            <a:pPr marL="0" indent="0" algn="just">
              <a:buNone/>
            </a:pPr>
            <a:r>
              <a:rPr lang="en-IN" sz="2000" dirty="0"/>
              <a:t>The egg protein coagulates upon heating accompanied by binding of moisture and increase </a:t>
            </a:r>
            <a:r>
              <a:rPr lang="en-IN" sz="2000" dirty="0" smtClean="0"/>
              <a:t>in viscosity</a:t>
            </a:r>
            <a:r>
              <a:rPr lang="en-IN" sz="2000" dirty="0"/>
              <a:t>. </a:t>
            </a:r>
            <a:endParaRPr lang="en-IN" sz="2000" dirty="0" smtClean="0"/>
          </a:p>
          <a:p>
            <a:pPr marL="0" indent="0" algn="just">
              <a:buNone/>
            </a:pPr>
            <a:r>
              <a:rPr lang="en-IN" sz="2000" dirty="0" smtClean="0"/>
              <a:t>Heating </a:t>
            </a:r>
            <a:r>
              <a:rPr lang="en-IN" sz="2000" dirty="0"/>
              <a:t>causes denaturation of egg protein and gradually aggregates to form a </a:t>
            </a:r>
            <a:r>
              <a:rPr lang="en-IN" sz="2000" dirty="0" smtClean="0"/>
              <a:t>three dimensional </a:t>
            </a:r>
            <a:r>
              <a:rPr lang="en-IN" sz="2000" dirty="0"/>
              <a:t>gel network. </a:t>
            </a:r>
            <a:endParaRPr lang="en-IN" sz="2000" dirty="0" smtClean="0"/>
          </a:p>
          <a:p>
            <a:pPr marL="0" indent="0" algn="just">
              <a:buNone/>
            </a:pPr>
            <a:r>
              <a:rPr lang="en-IN" sz="2000" dirty="0" smtClean="0"/>
              <a:t>Thus </a:t>
            </a:r>
            <a:r>
              <a:rPr lang="en-IN" sz="2000" dirty="0"/>
              <a:t>eggs can be used as </a:t>
            </a:r>
            <a:r>
              <a:rPr lang="en-IN" sz="2000" b="1" dirty="0"/>
              <a:t>thickening agent </a:t>
            </a:r>
            <a:r>
              <a:rPr lang="en-IN" sz="2000" dirty="0"/>
              <a:t>in many food </a:t>
            </a:r>
            <a:r>
              <a:rPr lang="en-IN" sz="2000" dirty="0" smtClean="0"/>
              <a:t>formulations mainly </a:t>
            </a:r>
            <a:r>
              <a:rPr lang="en-IN" sz="2000" dirty="0"/>
              <a:t>custards, cakes, pie fillings, cream puddings etc. </a:t>
            </a:r>
            <a:endParaRPr lang="en-IN" sz="2000" dirty="0" smtClean="0"/>
          </a:p>
          <a:p>
            <a:pPr marL="0" indent="0" algn="just">
              <a:buNone/>
            </a:pPr>
            <a:r>
              <a:rPr lang="en-IN" sz="2000" dirty="0" smtClean="0"/>
              <a:t>The </a:t>
            </a:r>
            <a:r>
              <a:rPr lang="en-IN" sz="2000" dirty="0"/>
              <a:t>coagulation temperature is </a:t>
            </a:r>
            <a:r>
              <a:rPr lang="en-IN" sz="2000" dirty="0" smtClean="0"/>
              <a:t>influence by </a:t>
            </a:r>
            <a:r>
              <a:rPr lang="en-IN" sz="2000" dirty="0"/>
              <a:t>pH, salts, other ingredients and duration of heating. Egg white coagulates at 62 – 65oC and </a:t>
            </a:r>
            <a:r>
              <a:rPr lang="en-IN" sz="2000" dirty="0" smtClean="0"/>
              <a:t>egg yolk </a:t>
            </a:r>
            <a:r>
              <a:rPr lang="en-IN" sz="2000" dirty="0"/>
              <a:t>at 65-70oC.</a:t>
            </a:r>
          </a:p>
          <a:p>
            <a:pPr marL="0" indent="0" algn="just">
              <a:buNone/>
            </a:pPr>
            <a:r>
              <a:rPr lang="en-IN" sz="2000" dirty="0"/>
              <a:t>Heat coagulated protein helps to hold the shape of the product in which these are used. Thus </a:t>
            </a:r>
            <a:r>
              <a:rPr lang="en-IN" sz="2000" dirty="0" smtClean="0"/>
              <a:t>eggs are </a:t>
            </a:r>
            <a:r>
              <a:rPr lang="en-IN" sz="2000" dirty="0"/>
              <a:t>used as binding agent in cutlets, chops etc</a:t>
            </a:r>
            <a:r>
              <a:rPr lang="en-IN" sz="2000" dirty="0" smtClean="0"/>
              <a:t>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904801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IN" b="1" dirty="0" smtClean="0"/>
              <a:t>2 </a:t>
            </a:r>
            <a:r>
              <a:rPr lang="en-IN" b="1" dirty="0"/>
              <a:t>Emulsification</a:t>
            </a:r>
          </a:p>
          <a:p>
            <a:pPr marL="0" indent="0" algn="just">
              <a:buNone/>
            </a:pPr>
            <a:r>
              <a:rPr lang="en-IN" dirty="0"/>
              <a:t>The phospholipids i.e. lecithin and certain proteins present in egg acts as an excellent </a:t>
            </a:r>
            <a:r>
              <a:rPr lang="en-IN" dirty="0" smtClean="0"/>
              <a:t>emulsifying agent</a:t>
            </a:r>
            <a:r>
              <a:rPr lang="en-IN" dirty="0"/>
              <a:t>. </a:t>
            </a:r>
            <a:endParaRPr lang="en-IN" dirty="0" smtClean="0"/>
          </a:p>
          <a:p>
            <a:pPr marL="0" indent="0" algn="just">
              <a:buNone/>
            </a:pPr>
            <a:r>
              <a:rPr lang="en-IN" dirty="0" smtClean="0"/>
              <a:t>In </a:t>
            </a:r>
            <a:r>
              <a:rPr lang="en-IN" dirty="0"/>
              <a:t>mayonnaise egg yolk acts as an emulsifier to keep oil suspended in vinegar.</a:t>
            </a:r>
          </a:p>
          <a:p>
            <a:pPr marL="0" indent="0" algn="just">
              <a:buNone/>
            </a:pPr>
            <a:r>
              <a:rPr lang="en-IN" b="1" dirty="0" smtClean="0"/>
              <a:t>3 </a:t>
            </a:r>
            <a:r>
              <a:rPr lang="en-IN" b="1" dirty="0"/>
              <a:t>Foaming</a:t>
            </a:r>
          </a:p>
          <a:p>
            <a:pPr marL="0" indent="0" algn="just">
              <a:buNone/>
            </a:pPr>
            <a:r>
              <a:rPr lang="en-IN" dirty="0"/>
              <a:t>Eggs when beaten form elastic films, which can trap air. Egg and egg products are good </a:t>
            </a:r>
            <a:r>
              <a:rPr lang="en-IN" dirty="0" smtClean="0"/>
              <a:t>foaming agents</a:t>
            </a:r>
            <a:r>
              <a:rPr lang="en-IN" dirty="0"/>
              <a:t>. </a:t>
            </a:r>
            <a:endParaRPr lang="en-IN" dirty="0" smtClean="0"/>
          </a:p>
          <a:p>
            <a:pPr marL="0" indent="0" algn="just">
              <a:buNone/>
            </a:pPr>
            <a:r>
              <a:rPr lang="en-IN" dirty="0" smtClean="0"/>
              <a:t>They </a:t>
            </a:r>
            <a:r>
              <a:rPr lang="en-IN" dirty="0"/>
              <a:t>produce large foam volume and relatively stable for cooking. </a:t>
            </a:r>
            <a:endParaRPr lang="en-IN" dirty="0" smtClean="0"/>
          </a:p>
          <a:p>
            <a:pPr marL="0" indent="0" algn="just">
              <a:buNone/>
            </a:pPr>
            <a:r>
              <a:rPr lang="en-IN" dirty="0" smtClean="0"/>
              <a:t>Thus </a:t>
            </a:r>
            <a:r>
              <a:rPr lang="en-IN" dirty="0"/>
              <a:t>entrapped </a:t>
            </a:r>
            <a:r>
              <a:rPr lang="en-IN" dirty="0" smtClean="0"/>
              <a:t>air expands </a:t>
            </a:r>
            <a:r>
              <a:rPr lang="en-IN" dirty="0"/>
              <a:t>during baking and gives fluffy and spongy product. </a:t>
            </a:r>
            <a:endParaRPr lang="en-IN" dirty="0" smtClean="0"/>
          </a:p>
          <a:p>
            <a:pPr marL="0" indent="0" algn="just">
              <a:buNone/>
            </a:pPr>
            <a:r>
              <a:rPr lang="en-IN" dirty="0" smtClean="0"/>
              <a:t>Thus </a:t>
            </a:r>
            <a:r>
              <a:rPr lang="en-IN" dirty="0"/>
              <a:t>eggs are extensively used </a:t>
            </a:r>
            <a:r>
              <a:rPr lang="en-IN" dirty="0" smtClean="0"/>
              <a:t>as leavening </a:t>
            </a:r>
            <a:r>
              <a:rPr lang="en-IN" dirty="0"/>
              <a:t>agent in baked products such as cakes and muffins.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3984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Preservation </a:t>
            </a:r>
            <a:r>
              <a:rPr lang="en-IN" b="1" dirty="0"/>
              <a:t>of the Shell Eggs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1800" dirty="0" smtClean="0"/>
              <a:t>Eggs </a:t>
            </a:r>
            <a:r>
              <a:rPr lang="en-IN" sz="1800" dirty="0"/>
              <a:t>can be preserved by 4 different methods</a:t>
            </a:r>
          </a:p>
          <a:p>
            <a:pPr marL="0" indent="0" algn="just">
              <a:buNone/>
            </a:pPr>
            <a:r>
              <a:rPr lang="en-IN" sz="1800" b="1" dirty="0" smtClean="0"/>
              <a:t>1 </a:t>
            </a:r>
            <a:r>
              <a:rPr lang="en-IN" sz="1800" b="1" dirty="0"/>
              <a:t>Wet immersion method</a:t>
            </a:r>
          </a:p>
          <a:p>
            <a:pPr marL="0" indent="0" algn="just">
              <a:buNone/>
            </a:pPr>
            <a:r>
              <a:rPr lang="en-IN" sz="1800" dirty="0"/>
              <a:t>In this method only infertile, fresh, good quality eggs should be used</a:t>
            </a:r>
          </a:p>
          <a:p>
            <a:pPr marL="0" indent="0" algn="just">
              <a:buNone/>
            </a:pPr>
            <a:r>
              <a:rPr lang="en-IN" sz="1800" b="1" i="1" dirty="0" smtClean="0"/>
              <a:t>1.1 </a:t>
            </a:r>
            <a:r>
              <a:rPr lang="en-IN" sz="1800" b="1" i="1" dirty="0"/>
              <a:t>Lime sealing method</a:t>
            </a:r>
          </a:p>
          <a:p>
            <a:pPr marL="0" indent="0" algn="just">
              <a:buNone/>
            </a:pPr>
            <a:r>
              <a:rPr lang="en-IN" sz="1800" dirty="0"/>
              <a:t>In this method saturated solution of lime water is used. Eggs are held in lime water for 14 -</a:t>
            </a:r>
            <a:r>
              <a:rPr lang="en-IN" sz="1800" dirty="0" smtClean="0"/>
              <a:t>16hr, during </a:t>
            </a:r>
            <a:r>
              <a:rPr lang="en-IN" sz="1800" dirty="0"/>
              <a:t>immersion CO2 released from the egg combined with lime to form calcium carbonate </a:t>
            </a:r>
            <a:r>
              <a:rPr lang="en-IN" sz="1800" dirty="0" smtClean="0"/>
              <a:t>which deposits </a:t>
            </a:r>
            <a:r>
              <a:rPr lang="en-IN" sz="1800" dirty="0"/>
              <a:t>and seals shell pores. Then it is removed and stored at room temperature. Such eggs </a:t>
            </a:r>
            <a:r>
              <a:rPr lang="en-IN" sz="1800" dirty="0" smtClean="0"/>
              <a:t>can be </a:t>
            </a:r>
            <a:r>
              <a:rPr lang="en-IN" sz="1800" dirty="0"/>
              <a:t>stored for 3 -4 weeks at room temperature</a:t>
            </a:r>
          </a:p>
          <a:p>
            <a:pPr marL="0" indent="0" algn="just">
              <a:buNone/>
            </a:pPr>
            <a:r>
              <a:rPr lang="en-IN" sz="1800" b="1" i="1" dirty="0" smtClean="0"/>
              <a:t>1.2 </a:t>
            </a:r>
            <a:r>
              <a:rPr lang="en-IN" sz="1800" b="1" i="1" dirty="0"/>
              <a:t>Water glass method</a:t>
            </a:r>
          </a:p>
          <a:p>
            <a:pPr marL="0" indent="0" algn="just">
              <a:buNone/>
            </a:pPr>
            <a:r>
              <a:rPr lang="en-IN" sz="1800" dirty="0"/>
              <a:t>10% solution of sodium silicate is commonly called water glass. In this method Water should </a:t>
            </a:r>
            <a:r>
              <a:rPr lang="en-IN" sz="1800" dirty="0" smtClean="0"/>
              <a:t>be boiled </a:t>
            </a:r>
            <a:r>
              <a:rPr lang="en-IN" sz="1800" dirty="0"/>
              <a:t>and cooled to 24 – 26oC, to remove the dissolved CO2, before the addition of </a:t>
            </a:r>
            <a:r>
              <a:rPr lang="en-IN" sz="1800" dirty="0" smtClean="0"/>
              <a:t>calculated amount </a:t>
            </a:r>
            <a:r>
              <a:rPr lang="en-IN" sz="1800" dirty="0"/>
              <a:t>of sodium silicate. Eggs are kept overnight and then removed and stored at </a:t>
            </a:r>
            <a:r>
              <a:rPr lang="en-IN" sz="1800" dirty="0" smtClean="0"/>
              <a:t>room temperature</a:t>
            </a:r>
            <a:r>
              <a:rPr lang="en-IN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1337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955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Processing of Egg</vt:lpstr>
      <vt:lpstr> Introduction </vt:lpstr>
      <vt:lpstr> Classification of Egg Products </vt:lpstr>
      <vt:lpstr>PowerPoint Presentation</vt:lpstr>
      <vt:lpstr>Frozen Egg Products</vt:lpstr>
      <vt:lpstr>Production of spray dried whole egg</vt:lpstr>
      <vt:lpstr> Functional Properties of Egg content </vt:lpstr>
      <vt:lpstr>PowerPoint Presentation</vt:lpstr>
      <vt:lpstr> Preservation of the Shell Eggs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of Egg</dc:title>
  <dc:creator>ROHIT</dc:creator>
  <cp:lastModifiedBy>Rohit Kumar Jaiswal</cp:lastModifiedBy>
  <cp:revision>7</cp:revision>
  <dcterms:created xsi:type="dcterms:W3CDTF">2006-08-16T00:00:00Z</dcterms:created>
  <dcterms:modified xsi:type="dcterms:W3CDTF">2020-05-30T09:33:41Z</dcterms:modified>
</cp:coreProperties>
</file>