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4F0840-3604-4A45-B343-093BC720BB79}" type="datetimeFigureOut">
              <a:rPr lang="en-IN" smtClean="0"/>
              <a:pPr/>
              <a:t>14-05-2020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9F0B33-2267-4C66-A66D-E9654A50EB3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804688"/>
            <a:ext cx="7406640" cy="1472184"/>
          </a:xfrm>
        </p:spPr>
        <p:txBody>
          <a:bodyPr/>
          <a:lstStyle/>
          <a:p>
            <a:pPr algn="ctr"/>
            <a:r>
              <a:rPr lang="en-IN" b="1" dirty="0" smtClean="0"/>
              <a:t>Profit and Loss Account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332584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en-IN" sz="2800" dirty="0" smtClean="0"/>
              <a:t>Financial Management and Cost Accounting (DBM-422)</a:t>
            </a:r>
          </a:p>
          <a:p>
            <a:pPr algn="ctr"/>
            <a:endParaRPr lang="en-IN" sz="2800" dirty="0" smtClean="0"/>
          </a:p>
          <a:p>
            <a:pPr algn="ctr"/>
            <a:r>
              <a:rPr lang="en-IN" sz="2800" dirty="0" smtClean="0"/>
              <a:t>A K JHA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Profit and Loss </a:t>
            </a:r>
            <a:r>
              <a:rPr lang="en-IN" sz="3200" b="1" dirty="0"/>
              <a:t>A</a:t>
            </a:r>
            <a:r>
              <a:rPr lang="en-IN" sz="3200" b="1" dirty="0" smtClean="0"/>
              <a:t>ccount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920880" cy="5184576"/>
          </a:xfrm>
        </p:spPr>
        <p:txBody>
          <a:bodyPr>
            <a:normAutofit/>
          </a:bodyPr>
          <a:lstStyle/>
          <a:p>
            <a:pPr marL="4763" indent="0" algn="just">
              <a:spcAft>
                <a:spcPts val="600"/>
              </a:spcAft>
              <a:buNone/>
            </a:pPr>
            <a:r>
              <a:rPr lang="en-IN" dirty="0" smtClean="0"/>
              <a:t>It is an account prepared to ascertain the net profit or net loss made by a concern during an accounting period. </a:t>
            </a:r>
          </a:p>
          <a:p>
            <a:pPr indent="0" algn="just">
              <a:spcAft>
                <a:spcPts val="600"/>
              </a:spcAft>
            </a:pPr>
            <a:r>
              <a:rPr lang="en-IN" dirty="0" smtClean="0"/>
              <a:t>Profit </a:t>
            </a:r>
            <a:r>
              <a:rPr lang="en-IN" dirty="0" smtClean="0"/>
              <a:t>and Loss Account is prepared to estimate the net profit or net loss of the business for a given accounting period.</a:t>
            </a:r>
          </a:p>
          <a:p>
            <a:pPr indent="0" algn="just">
              <a:spcAft>
                <a:spcPts val="600"/>
              </a:spcAft>
            </a:pPr>
            <a:r>
              <a:rPr lang="en-IN" dirty="0" smtClean="0"/>
              <a:t>It is prepared after preparing the trading Account.</a:t>
            </a:r>
          </a:p>
          <a:p>
            <a:pPr indent="0" algn="just">
              <a:spcAft>
                <a:spcPts val="600"/>
              </a:spcAft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5976664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IN" dirty="0" smtClean="0"/>
              <a:t>The Profit and Loss Account starts with the credit from the Trading Account in respect of gross profit or debit if there is gross loss.</a:t>
            </a:r>
          </a:p>
          <a:p>
            <a:pPr algn="just">
              <a:spcAft>
                <a:spcPts val="600"/>
              </a:spcAft>
            </a:pPr>
            <a:r>
              <a:rPr lang="en-IN" dirty="0" smtClean="0"/>
              <a:t>Then all indirect expenses and losses are debited to the Profit and Loss Account.</a:t>
            </a:r>
          </a:p>
          <a:p>
            <a:pPr algn="just">
              <a:spcAft>
                <a:spcPts val="600"/>
              </a:spcAft>
            </a:pPr>
            <a:r>
              <a:rPr lang="en-IN" smtClean="0"/>
              <a:t>It means that </a:t>
            </a:r>
            <a:r>
              <a:rPr lang="en-IN" dirty="0" smtClean="0"/>
              <a:t>all those expenses or incomes which have not been debited or credited to the Trading Account are debited or credited in the Profit and Loss Account.</a:t>
            </a:r>
          </a:p>
          <a:p>
            <a:pPr algn="just">
              <a:spcAft>
                <a:spcPts val="600"/>
              </a:spcAft>
            </a:pPr>
            <a:r>
              <a:rPr lang="en-IN" dirty="0" smtClean="0"/>
              <a:t>Indirect expenses include all administrative, selling and distribution expenses like salaries, rent and taxes, postage, and stationery, insurance, depreciation,  interest paid, office lighting, advertising, packing, carriage outwards, etc.</a:t>
            </a:r>
          </a:p>
          <a:p>
            <a:pPr algn="just">
              <a:spcAft>
                <a:spcPts val="600"/>
              </a:spcAft>
            </a:pPr>
            <a:r>
              <a:rPr lang="en-IN" dirty="0" smtClean="0"/>
              <a:t>Losses include items like loss by fire, loss by theft,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597666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IN" sz="2800" dirty="0" smtClean="0"/>
              <a:t>If there is any income and gain beside the  gross profit, it will also be transferred to the credit of the Profit and Loss Account.</a:t>
            </a:r>
          </a:p>
          <a:p>
            <a:pPr algn="just">
              <a:spcAft>
                <a:spcPts val="600"/>
              </a:spcAft>
            </a:pPr>
            <a:r>
              <a:rPr lang="en-IN" sz="2800" dirty="0" smtClean="0"/>
              <a:t>If the total of the credit side exceeds the total of the debit side, the difference represent the net profit. </a:t>
            </a:r>
          </a:p>
          <a:p>
            <a:pPr algn="just">
              <a:spcAft>
                <a:spcPts val="600"/>
              </a:spcAft>
            </a:pPr>
            <a:r>
              <a:rPr lang="en-IN" sz="2800" dirty="0" smtClean="0"/>
              <a:t>In adverse situation, the difference will represent the net loss.</a:t>
            </a:r>
          </a:p>
          <a:p>
            <a:pPr algn="just">
              <a:spcAft>
                <a:spcPts val="600"/>
              </a:spcAft>
            </a:pPr>
            <a:r>
              <a:rPr lang="en-IN" sz="2800" dirty="0" smtClean="0"/>
              <a:t>This net profit or net loss is transferred to the capital account of the proprietor.</a:t>
            </a:r>
          </a:p>
          <a:p>
            <a:pPr algn="just">
              <a:spcAft>
                <a:spcPts val="600"/>
              </a:spcAft>
            </a:pPr>
            <a:r>
              <a:rPr lang="en-IN" sz="2800" dirty="0" smtClean="0"/>
              <a:t>The net profit increases the capital or </a:t>
            </a:r>
            <a:r>
              <a:rPr lang="en-IN" sz="2800" dirty="0" err="1" smtClean="0"/>
              <a:t>nt</a:t>
            </a:r>
            <a:r>
              <a:rPr lang="en-IN" sz="2800" dirty="0" smtClean="0"/>
              <a:t> loss reduces the capital. </a:t>
            </a: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800" dirty="0" smtClean="0"/>
              <a:t>Format of Profit and Loss Account </a:t>
            </a:r>
            <a:endParaRPr lang="en-IN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1" y="908720"/>
          <a:ext cx="8712968" cy="5338693"/>
        </p:xfrm>
        <a:graphic>
          <a:graphicData uri="http://schemas.openxmlformats.org/drawingml/2006/table">
            <a:tbl>
              <a:tblPr/>
              <a:tblGrid>
                <a:gridCol w="3100470"/>
                <a:gridCol w="1043283"/>
                <a:gridCol w="3226499"/>
                <a:gridCol w="1342716"/>
              </a:tblGrid>
              <a:tr h="70366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Particulars</a:t>
                      </a:r>
                      <a:endParaRPr lang="en-IN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Amount(Rs.)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Particulars</a:t>
                      </a:r>
                      <a:endParaRPr lang="en-IN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Amount(Rs.)</a:t>
                      </a:r>
                      <a:endParaRPr lang="en-IN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7700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Gross loss transferred from Trading a/c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Gross Profit transferred from Trading a/c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management expenses: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interest received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salaries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discount received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rent, rates and taxes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commission received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stationery and printing charges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Income form investments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Telephone expenses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apprenticeship premium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legal charges and law costs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rent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entertainment expenses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 miscellaneous income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7700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Insurance premium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net loss transferred to capital account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general expenses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Audit fees</a:t>
                      </a:r>
                      <a:endParaRPr lang="en-IN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67" marR="66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766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Dr.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7884368" y="5486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Cr.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800" dirty="0" smtClean="0"/>
              <a:t>Format of Profit and Loss Account contd.. </a:t>
            </a:r>
            <a:endParaRPr lang="en-IN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620683"/>
          <a:ext cx="8748462" cy="5645986"/>
        </p:xfrm>
        <a:graphic>
          <a:graphicData uri="http://schemas.openxmlformats.org/drawingml/2006/table">
            <a:tbl>
              <a:tblPr/>
              <a:tblGrid>
                <a:gridCol w="3113102"/>
                <a:gridCol w="1047531"/>
                <a:gridCol w="3239644"/>
                <a:gridCol w="1348185"/>
              </a:tblGrid>
              <a:tr h="59783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Particulars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Amount(Rs.)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Particulars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Amount(Rs.)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1028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</a:t>
                      </a:r>
                      <a:r>
                        <a:rPr lang="en-IN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selling expenses :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Advertising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salesmen salaries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Selling commission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Brokerage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travelling expenses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Free samples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Bad debts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Distribution expenses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warehouse rent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carriage outward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warehouse insurance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Packing expenses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558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Delivery van expenses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377" marR="593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800" dirty="0" smtClean="0"/>
              <a:t>Format of Profit and Loss Account </a:t>
            </a:r>
            <a:endParaRPr lang="en-IN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764704"/>
          <a:ext cx="8568952" cy="5616624"/>
        </p:xfrm>
        <a:graphic>
          <a:graphicData uri="http://schemas.openxmlformats.org/drawingml/2006/table">
            <a:tbl>
              <a:tblPr/>
              <a:tblGrid>
                <a:gridCol w="4104456"/>
                <a:gridCol w="1152128"/>
                <a:gridCol w="1991846"/>
                <a:gridCol w="1320522"/>
              </a:tblGrid>
              <a:tr h="86409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Particulars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Amount(Rs.)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Particulars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Amount(Rs.)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67" marR="6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Depreciation :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Maintenance expenses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Depreciation of assets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Finance expenses: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Discount on bills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Discount allowed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Interest on capital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Interest on loans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Loss by fire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net profit transferred to capital account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Advantages of Profit and Loss Account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The net result –profit or loss , revealed by this account is an index by which progress can be measured.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Various expenses can be effectively controlled by comparing various expenses, year by </a:t>
            </a:r>
            <a:r>
              <a:rPr lang="en-IN" dirty="0" smtClean="0"/>
              <a:t>year</a:t>
            </a:r>
            <a:r>
              <a:rPr lang="en-IN" dirty="0" smtClean="0"/>
              <a:t>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IN" dirty="0" smtClean="0"/>
              <a:t>Profitability is the basis and helps in planning of action.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effectLst/>
              </a:rPr>
              <a:t>Difference between Trading and Profit and Loss Account</a:t>
            </a:r>
            <a:r>
              <a:rPr lang="en-IN" sz="3200" dirty="0" smtClean="0">
                <a:effectLst/>
              </a:rPr>
              <a:t/>
            </a:r>
            <a:br>
              <a:rPr lang="en-IN" sz="3200" dirty="0" smtClean="0">
                <a:effectLst/>
              </a:rPr>
            </a:br>
            <a:endParaRPr lang="en-IN" sz="32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447800"/>
          <a:ext cx="8538914" cy="52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457"/>
                <a:gridCol w="4269457"/>
              </a:tblGrid>
              <a:tr h="62181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Trading Account</a:t>
                      </a:r>
                      <a:endParaRPr lang="en-IN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Profit and Loss Account</a:t>
                      </a:r>
                      <a:endParaRPr lang="en-IN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9743">
                <a:tc>
                  <a:txBody>
                    <a:bodyPr/>
                    <a:lstStyle/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section of revenue account is trading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account.</a:t>
                      </a:r>
                    </a:p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 prepared to know only the result of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trading.</a:t>
                      </a:r>
                      <a:endParaRPr lang="en-IN" sz="2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deals with purchasing and manufacturing costs of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goods.</a:t>
                      </a:r>
                      <a:endParaRPr lang="en-IN" sz="2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Balance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 this account is transferred to profit and loss account.</a:t>
                      </a:r>
                      <a:endParaRPr lang="en-IN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section of revenue account is known as the profit and loss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account.</a:t>
                      </a:r>
                      <a:endParaRPr lang="en-IN" sz="2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 prepared to know the ultimate result of the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business.</a:t>
                      </a:r>
                      <a:endParaRPr lang="en-IN" sz="2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deals with administration, selling, distribution expenses </a:t>
                      </a: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etc.</a:t>
                      </a:r>
                      <a:endParaRPr lang="en-IN" sz="2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54038" indent="-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Balance 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 this account is transferred to capital account.</a:t>
                      </a:r>
                      <a:endParaRPr lang="en-IN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618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Profit and Loss Account</vt:lpstr>
      <vt:lpstr>Profit and Loss Account</vt:lpstr>
      <vt:lpstr>Slide 3</vt:lpstr>
      <vt:lpstr>Slide 4</vt:lpstr>
      <vt:lpstr>Format of Profit and Loss Account </vt:lpstr>
      <vt:lpstr>Format of Profit and Loss Account contd.. </vt:lpstr>
      <vt:lpstr>Format of Profit and Loss Account </vt:lpstr>
      <vt:lpstr>Advantages of Profit and Loss Account</vt:lpstr>
      <vt:lpstr>Difference between Trading and Profit and Loss Account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and Loss Account</dc:title>
  <dc:creator>My</dc:creator>
  <cp:lastModifiedBy>My</cp:lastModifiedBy>
  <cp:revision>16</cp:revision>
  <dcterms:created xsi:type="dcterms:W3CDTF">2020-05-11T13:51:14Z</dcterms:created>
  <dcterms:modified xsi:type="dcterms:W3CDTF">2020-05-14T04:16:50Z</dcterms:modified>
</cp:coreProperties>
</file>