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notesMasterIdLst>
    <p:notesMasterId r:id="rId24"/>
  </p:notesMasterIdLst>
  <p:sldIdLst>
    <p:sldId id="278" r:id="rId2"/>
    <p:sldId id="256" r:id="rId3"/>
    <p:sldId id="257" r:id="rId4"/>
    <p:sldId id="258" r:id="rId5"/>
    <p:sldId id="259" r:id="rId6"/>
    <p:sldId id="260" r:id="rId7"/>
    <p:sldId id="261" r:id="rId8"/>
    <p:sldId id="262" r:id="rId9"/>
    <p:sldId id="263" r:id="rId10"/>
    <p:sldId id="264" r:id="rId11"/>
    <p:sldId id="265" r:id="rId12"/>
    <p:sldId id="268" r:id="rId13"/>
    <p:sldId id="267" r:id="rId14"/>
    <p:sldId id="271" r:id="rId15"/>
    <p:sldId id="269" r:id="rId16"/>
    <p:sldId id="276" r:id="rId17"/>
    <p:sldId id="270" r:id="rId18"/>
    <p:sldId id="272" r:id="rId19"/>
    <p:sldId id="277" r:id="rId20"/>
    <p:sldId id="273" r:id="rId21"/>
    <p:sldId id="275" r:id="rId22"/>
    <p:sldId id="274" r:id="rId23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119" autoAdjust="0"/>
    <p:restoredTop sz="88270" autoAdjust="0"/>
  </p:normalViewPr>
  <p:slideViewPr>
    <p:cSldViewPr>
      <p:cViewPr varScale="1">
        <p:scale>
          <a:sx n="80" d="100"/>
          <a:sy n="80" d="100"/>
        </p:scale>
        <p:origin x="1728" y="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AC5C92E-C361-452D-A9C7-AF1A11C43F5F}" type="datetimeFigureOut">
              <a:rPr lang="en-IN" smtClean="0"/>
              <a:t>16-07-2020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AAF8CFA-9E84-46AC-B8ED-89506A9F999A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07440524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AAF8CFA-9E84-46AC-B8ED-89506A9F999A}" type="slidenum">
              <a:rPr lang="en-IN" smtClean="0"/>
              <a:t>13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1686535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AAF8CFA-9E84-46AC-B8ED-89506A9F999A}" type="slidenum">
              <a:rPr lang="en-IN" smtClean="0"/>
              <a:t>18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15462373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Rectangle 22"/>
          <p:cNvSpPr/>
          <p:nvPr/>
        </p:nvSpPr>
        <p:spPr>
          <a:xfrm flipV="1">
            <a:off x="5410182" y="3810000"/>
            <a:ext cx="3733819" cy="91087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4" name="Rectangle 23"/>
          <p:cNvSpPr/>
          <p:nvPr/>
        </p:nvSpPr>
        <p:spPr>
          <a:xfrm flipV="1">
            <a:off x="5410200" y="3897010"/>
            <a:ext cx="3733801" cy="192024"/>
          </a:xfrm>
          <a:prstGeom prst="rect">
            <a:avLst/>
          </a:prstGeom>
          <a:solidFill>
            <a:schemeClr val="accent2">
              <a:alpha val="5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5" name="Rectangle 24"/>
          <p:cNvSpPr/>
          <p:nvPr/>
        </p:nvSpPr>
        <p:spPr>
          <a:xfrm flipV="1">
            <a:off x="5410200" y="4115167"/>
            <a:ext cx="3733801" cy="9144"/>
          </a:xfrm>
          <a:prstGeom prst="rect">
            <a:avLst/>
          </a:prstGeom>
          <a:solidFill>
            <a:schemeClr val="accent2">
              <a:alpha val="65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6" name="Rectangle 25"/>
          <p:cNvSpPr/>
          <p:nvPr/>
        </p:nvSpPr>
        <p:spPr>
          <a:xfrm flipV="1">
            <a:off x="5410200" y="4164403"/>
            <a:ext cx="1965960" cy="18288"/>
          </a:xfrm>
          <a:prstGeom prst="rect">
            <a:avLst/>
          </a:prstGeom>
          <a:solidFill>
            <a:schemeClr val="accent2">
              <a:alpha val="6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7" name="Rectangle 26"/>
          <p:cNvSpPr/>
          <p:nvPr/>
        </p:nvSpPr>
        <p:spPr>
          <a:xfrm flipV="1">
            <a:off x="5410200" y="4199572"/>
            <a:ext cx="1965960" cy="9144"/>
          </a:xfrm>
          <a:prstGeom prst="rect">
            <a:avLst/>
          </a:prstGeom>
          <a:solidFill>
            <a:schemeClr val="accent2">
              <a:alpha val="65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 useBgFill="1">
        <p:nvSpPr>
          <p:cNvPr id="30" name="Rounded Rectangle 29"/>
          <p:cNvSpPr/>
          <p:nvPr/>
        </p:nvSpPr>
        <p:spPr bwMode="white">
          <a:xfrm>
            <a:off x="5410200" y="3962400"/>
            <a:ext cx="3063240" cy="27432"/>
          </a:xfrm>
          <a:prstGeom prst="roundRect">
            <a:avLst>
              <a:gd name="adj" fmla="val 16667"/>
            </a:avLst>
          </a:prstGeom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 useBgFill="1">
        <p:nvSpPr>
          <p:cNvPr id="31" name="Rounded Rectangle 30"/>
          <p:cNvSpPr/>
          <p:nvPr/>
        </p:nvSpPr>
        <p:spPr bwMode="white">
          <a:xfrm>
            <a:off x="7376507" y="4060983"/>
            <a:ext cx="1600200" cy="36576"/>
          </a:xfrm>
          <a:prstGeom prst="roundRect">
            <a:avLst>
              <a:gd name="adj" fmla="val 16667"/>
            </a:avLst>
          </a:prstGeom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7" name="Rectangle 6"/>
          <p:cNvSpPr/>
          <p:nvPr/>
        </p:nvSpPr>
        <p:spPr>
          <a:xfrm>
            <a:off x="1" y="3649662"/>
            <a:ext cx="9144000" cy="244170"/>
          </a:xfrm>
          <a:prstGeom prst="rect">
            <a:avLst/>
          </a:prstGeom>
          <a:solidFill>
            <a:schemeClr val="accent2">
              <a:alpha val="5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0" y="3675527"/>
            <a:ext cx="9144001" cy="140677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Rectangle 10"/>
          <p:cNvSpPr/>
          <p:nvPr/>
        </p:nvSpPr>
        <p:spPr>
          <a:xfrm flipV="1">
            <a:off x="6414051" y="3643090"/>
            <a:ext cx="2729950" cy="2484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9" name="Rectangle 18"/>
          <p:cNvSpPr/>
          <p:nvPr/>
        </p:nvSpPr>
        <p:spPr>
          <a:xfrm>
            <a:off x="0" y="0"/>
            <a:ext cx="9144000" cy="3701700"/>
          </a:xfrm>
          <a:prstGeom prst="rect">
            <a:avLst/>
          </a:prstGeom>
          <a:solidFill>
            <a:schemeClr val="tx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457200" y="2401887"/>
            <a:ext cx="8458200" cy="1470025"/>
          </a:xfrm>
        </p:spPr>
        <p:txBody>
          <a:bodyPr anchor="b"/>
          <a:lstStyle>
            <a:lvl1pPr>
              <a:defRPr sz="4400">
                <a:solidFill>
                  <a:schemeClr val="bg1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457200" y="3899938"/>
            <a:ext cx="4953000" cy="1752600"/>
          </a:xfrm>
        </p:spPr>
        <p:txBody>
          <a:bodyPr/>
          <a:lstStyle>
            <a:lvl1pPr marL="64008" indent="0" algn="l">
              <a:buNone/>
              <a:defRPr sz="240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>
          <a:xfrm>
            <a:off x="6705600" y="4206240"/>
            <a:ext cx="960120" cy="457200"/>
          </a:xfrm>
        </p:spPr>
        <p:txBody>
          <a:bodyPr/>
          <a:lstStyle/>
          <a:p>
            <a:fld id="{1D8BD707-D9CF-40AE-B4C6-C98DA3205C09}" type="datetimeFigureOut">
              <a:rPr lang="en-US" smtClean="0"/>
              <a:pPr/>
              <a:t>7/16/2020</a:t>
            </a:fld>
            <a:endParaRPr lang="en-US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>
          <a:xfrm>
            <a:off x="5410200" y="4205288"/>
            <a:ext cx="1295400" cy="457200"/>
          </a:xfrm>
        </p:spPr>
        <p:txBody>
          <a:bodyPr/>
          <a:lstStyle/>
          <a:p>
            <a:endParaRPr lang="en-US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8320088" y="1136"/>
            <a:ext cx="747712" cy="365760"/>
          </a:xfrm>
        </p:spPr>
        <p:txBody>
          <a:bodyPr/>
          <a:lstStyle>
            <a:lvl1pPr algn="r">
              <a:defRPr sz="1800">
                <a:solidFill>
                  <a:schemeClr val="bg1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7/16/2020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1981200"/>
            <a:ext cx="7772400" cy="1362075"/>
          </a:xfrm>
        </p:spPr>
        <p:txBody>
          <a:bodyPr anchor="b">
            <a:noAutofit/>
          </a:bodyPr>
          <a:lstStyle>
            <a:lvl1pPr algn="l">
              <a:buNone/>
              <a:defRPr sz="4300" b="1" cap="none" baseline="0">
                <a:ln w="12700">
                  <a:solidFill>
                    <a:schemeClr val="accent2">
                      <a:shade val="90000"/>
                      <a:satMod val="150000"/>
                    </a:schemeClr>
                  </a:solidFill>
                </a:ln>
                <a:solidFill>
                  <a:srgbClr val="FFFFFF"/>
                </a:solidFill>
                <a:effectLst>
                  <a:outerShdw blurRad="38100" dist="381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3367088"/>
            <a:ext cx="7772400" cy="1509712"/>
          </a:xfrm>
        </p:spPr>
        <p:txBody>
          <a:bodyPr anchor="t"/>
          <a:lstStyle>
            <a:lvl1pPr marL="45720" indent="0">
              <a:buNone/>
              <a:defRPr sz="2100" b="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7/16/2020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2249424"/>
            <a:ext cx="4038600" cy="4525963"/>
          </a:xfrm>
        </p:spPr>
        <p:txBody>
          <a:bodyPr/>
          <a:lstStyle>
            <a:lvl1pPr>
              <a:defRPr sz="2000"/>
            </a:lvl1pPr>
            <a:lvl2pPr>
              <a:defRPr sz="19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2249424"/>
            <a:ext cx="4038600" cy="4525963"/>
          </a:xfrm>
        </p:spPr>
        <p:txBody>
          <a:bodyPr/>
          <a:lstStyle>
            <a:lvl1pPr>
              <a:defRPr sz="2000"/>
            </a:lvl1pPr>
            <a:lvl2pPr>
              <a:defRPr sz="19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7/16/2020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1143000"/>
            <a:ext cx="8382000" cy="1069848"/>
          </a:xfrm>
        </p:spPr>
        <p:txBody>
          <a:bodyPr anchor="ctr"/>
          <a:lstStyle>
            <a:lvl1pPr>
              <a:defRPr sz="4000" b="0" i="0" cap="none" baseline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81000" y="2244970"/>
            <a:ext cx="4041648" cy="457200"/>
          </a:xfrm>
          <a:solidFill>
            <a:schemeClr val="accent2">
              <a:satMod val="150000"/>
              <a:alpha val="25000"/>
            </a:schemeClr>
          </a:solidFill>
          <a:ln w="12700">
            <a:solidFill>
              <a:schemeClr val="accent2"/>
            </a:solidFill>
          </a:ln>
        </p:spPr>
        <p:txBody>
          <a:bodyPr anchor="ctr">
            <a:noAutofit/>
          </a:bodyPr>
          <a:lstStyle>
            <a:lvl1pPr marL="45720" indent="0">
              <a:buNone/>
              <a:defRPr sz="1900" b="1">
                <a:solidFill>
                  <a:schemeClr val="tx1">
                    <a:tint val="95000"/>
                  </a:schemeClr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721225" y="2244970"/>
            <a:ext cx="4041775" cy="457200"/>
          </a:xfrm>
          <a:solidFill>
            <a:schemeClr val="accent2">
              <a:satMod val="150000"/>
              <a:alpha val="25000"/>
            </a:schemeClr>
          </a:solidFill>
          <a:ln w="12700">
            <a:solidFill>
              <a:schemeClr val="accent2"/>
            </a:solidFill>
          </a:ln>
        </p:spPr>
        <p:txBody>
          <a:bodyPr anchor="ctr">
            <a:noAutofit/>
          </a:bodyPr>
          <a:lstStyle>
            <a:lvl1pPr marL="45720" indent="0">
              <a:buNone/>
              <a:defRPr sz="1900" b="1">
                <a:solidFill>
                  <a:schemeClr val="tx1">
                    <a:tint val="95000"/>
                  </a:schemeClr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381000" y="2708519"/>
            <a:ext cx="4041648" cy="3886200"/>
          </a:xfrm>
        </p:spPr>
        <p:txBody>
          <a:bodyPr/>
          <a:lstStyle>
            <a:lvl1pPr>
              <a:defRPr sz="20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718304" y="2708519"/>
            <a:ext cx="4041775" cy="3886200"/>
          </a:xfrm>
        </p:spPr>
        <p:txBody>
          <a:bodyPr/>
          <a:lstStyle>
            <a:lvl1pPr>
              <a:defRPr sz="20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26" name="Date Placeholder 25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fld id="{1D8BD707-D9CF-40AE-B4C6-C98DA3205C09}" type="datetimeFigureOut">
              <a:rPr lang="en-US" smtClean="0"/>
              <a:pPr/>
              <a:t>7/16/2020</a:t>
            </a:fld>
            <a:endParaRPr lang="en-US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1"/>
          </p:nvPr>
        </p:nvSpPr>
        <p:spPr/>
        <p:txBody>
          <a:bodyPr rtlCol="0"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28" name="Footer Placeholder 27"/>
          <p:cNvSpPr>
            <a:spLocks noGrp="1"/>
          </p:cNvSpPr>
          <p:nvPr>
            <p:ph type="ftr" sz="quarter" idx="12"/>
          </p:nvPr>
        </p:nvSpPr>
        <p:spPr/>
        <p:txBody>
          <a:bodyPr rtlCol="0"/>
          <a:lstStyle/>
          <a:p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143000"/>
            <a:ext cx="8229600" cy="1069848"/>
          </a:xfrm>
        </p:spPr>
        <p:txBody>
          <a:bodyPr anchor="ctr"/>
          <a:lstStyle>
            <a:lvl1pPr>
              <a:defRPr sz="4000">
                <a:solidFill>
                  <a:schemeClr val="tx2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6583680" y="612648"/>
            <a:ext cx="957264" cy="457200"/>
          </a:xfrm>
        </p:spPr>
        <p:txBody>
          <a:bodyPr/>
          <a:lstStyle/>
          <a:p>
            <a:fld id="{1D8BD707-D9CF-40AE-B4C6-C98DA3205C09}" type="datetimeFigureOut">
              <a:rPr lang="en-US" smtClean="0"/>
              <a:pPr/>
              <a:t>7/16/2020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5257800" y="612648"/>
            <a:ext cx="1325880" cy="457200"/>
          </a:xfrm>
        </p:spPr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8174736" y="2272"/>
            <a:ext cx="762000" cy="365760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7/16/2020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53496" y="1101970"/>
            <a:ext cx="3383280" cy="877824"/>
          </a:xfrm>
        </p:spPr>
        <p:txBody>
          <a:bodyPr anchor="b"/>
          <a:lstStyle>
            <a:lvl1pPr algn="l">
              <a:buNone/>
              <a:defRPr sz="1800" b="1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5353496" y="2010727"/>
            <a:ext cx="3383280" cy="4617720"/>
          </a:xfrm>
        </p:spPr>
        <p:txBody>
          <a:bodyPr/>
          <a:lstStyle>
            <a:lvl1pPr marL="9144" indent="0"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152400" y="776287"/>
            <a:ext cx="5102352" cy="585216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7/16/2020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40434" y="1109160"/>
            <a:ext cx="586803" cy="4681637"/>
          </a:xfrm>
        </p:spPr>
        <p:txBody>
          <a:bodyPr vert="vert270" lIns="45720" tIns="0" rIns="45720" anchor="t"/>
          <a:lstStyle>
            <a:lvl1pPr algn="ctr">
              <a:buNone/>
              <a:defRPr sz="2000" b="1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03671" y="1143000"/>
            <a:ext cx="4572000" cy="4572000"/>
          </a:xfrm>
          <a:solidFill>
            <a:srgbClr val="EAEAEA"/>
          </a:solidFill>
          <a:ln w="50800">
            <a:solidFill>
              <a:srgbClr val="FFFFFF"/>
            </a:solidFill>
            <a:miter lim="800000"/>
          </a:ln>
          <a:effectLst>
            <a:outerShdw blurRad="57150" dist="31750" dir="4800000" algn="tl" rotWithShape="0">
              <a:srgbClr val="000000">
                <a:alpha val="25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 contourW="2540">
            <a:bevelT w="25400" h="19050"/>
            <a:contourClr>
              <a:srgbClr val="AEAEAE"/>
            </a:contourClr>
          </a:sp3d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88443" y="3274308"/>
            <a:ext cx="2590800" cy="2516489"/>
          </a:xfrm>
        </p:spPr>
        <p:txBody>
          <a:bodyPr lIns="0" tIns="0" rIns="45720" anchor="t"/>
          <a:lstStyle>
            <a:lvl1pPr marL="0" indent="0">
              <a:lnSpc>
                <a:spcPct val="100000"/>
              </a:lnSpc>
              <a:spcBef>
                <a:spcPts val="0"/>
              </a:spcBef>
              <a:buFontTx/>
              <a:buNone/>
              <a:defRPr sz="1300"/>
            </a:lvl1pPr>
            <a:lvl2pPr>
              <a:buFontTx/>
              <a:buNone/>
              <a:defRPr sz="1200"/>
            </a:lvl2pPr>
            <a:lvl3pPr>
              <a:buFontTx/>
              <a:buNone/>
              <a:defRPr sz="1000"/>
            </a:lvl3pPr>
            <a:lvl4pPr>
              <a:buFontTx/>
              <a:buNone/>
              <a:defRPr sz="900"/>
            </a:lvl4pPr>
            <a:lvl5pPr>
              <a:buFontTx/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7/16/2020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7/16/2020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781800" y="1143000"/>
            <a:ext cx="1905000" cy="5486400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143000"/>
            <a:ext cx="6248400" cy="5486400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7/16/2020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Rectangle 27"/>
          <p:cNvSpPr/>
          <p:nvPr/>
        </p:nvSpPr>
        <p:spPr>
          <a:xfrm>
            <a:off x="1" y="366818"/>
            <a:ext cx="9144000" cy="84407"/>
          </a:xfrm>
          <a:prstGeom prst="rect">
            <a:avLst/>
          </a:prstGeom>
          <a:solidFill>
            <a:schemeClr val="accent2">
              <a:alpha val="5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9" name="Rectangle 28"/>
          <p:cNvSpPr/>
          <p:nvPr/>
        </p:nvSpPr>
        <p:spPr>
          <a:xfrm>
            <a:off x="0" y="-1"/>
            <a:ext cx="9144000" cy="310663"/>
          </a:xfrm>
          <a:prstGeom prst="rect">
            <a:avLst/>
          </a:prstGeom>
          <a:solidFill>
            <a:schemeClr val="tx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30" name="Rectangle 29"/>
          <p:cNvSpPr/>
          <p:nvPr/>
        </p:nvSpPr>
        <p:spPr>
          <a:xfrm>
            <a:off x="0" y="308276"/>
            <a:ext cx="9144001" cy="91441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31" name="Rectangle 30"/>
          <p:cNvSpPr/>
          <p:nvPr/>
        </p:nvSpPr>
        <p:spPr>
          <a:xfrm flipV="1">
            <a:off x="5410182" y="360246"/>
            <a:ext cx="3733819" cy="91087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32" name="Rectangle 31"/>
          <p:cNvSpPr/>
          <p:nvPr/>
        </p:nvSpPr>
        <p:spPr>
          <a:xfrm flipV="1">
            <a:off x="5410200" y="440112"/>
            <a:ext cx="3733801" cy="180035"/>
          </a:xfrm>
          <a:prstGeom prst="rect">
            <a:avLst/>
          </a:prstGeom>
          <a:solidFill>
            <a:schemeClr val="accent2">
              <a:alpha val="5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 useBgFill="1">
        <p:nvSpPr>
          <p:cNvPr id="33" name="Rounded Rectangle 32"/>
          <p:cNvSpPr/>
          <p:nvPr/>
        </p:nvSpPr>
        <p:spPr bwMode="white">
          <a:xfrm>
            <a:off x="5407339" y="497504"/>
            <a:ext cx="3063240" cy="27432"/>
          </a:xfrm>
          <a:prstGeom prst="roundRect">
            <a:avLst>
              <a:gd name="adj" fmla="val 16667"/>
            </a:avLst>
          </a:prstGeom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 useBgFill="1">
        <p:nvSpPr>
          <p:cNvPr id="34" name="Rounded Rectangle 33"/>
          <p:cNvSpPr/>
          <p:nvPr/>
        </p:nvSpPr>
        <p:spPr bwMode="white">
          <a:xfrm>
            <a:off x="7373646" y="588943"/>
            <a:ext cx="1600200" cy="36576"/>
          </a:xfrm>
          <a:prstGeom prst="roundRect">
            <a:avLst>
              <a:gd name="adj" fmla="val 16667"/>
            </a:avLst>
          </a:prstGeom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35" name="Rectangle 34"/>
          <p:cNvSpPr/>
          <p:nvPr/>
        </p:nvSpPr>
        <p:spPr bwMode="invGray">
          <a:xfrm>
            <a:off x="9084966" y="-2001"/>
            <a:ext cx="57626" cy="621792"/>
          </a:xfrm>
          <a:prstGeom prst="rect">
            <a:avLst/>
          </a:prstGeom>
          <a:solidFill>
            <a:srgbClr val="FFFFFF">
              <a:alpha val="65098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36" name="Rectangle 35"/>
          <p:cNvSpPr/>
          <p:nvPr/>
        </p:nvSpPr>
        <p:spPr bwMode="invGray">
          <a:xfrm>
            <a:off x="9044481" y="-2001"/>
            <a:ext cx="27432" cy="621792"/>
          </a:xfrm>
          <a:prstGeom prst="rect">
            <a:avLst/>
          </a:prstGeom>
          <a:solidFill>
            <a:srgbClr val="FFFFFF">
              <a:alpha val="65098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37" name="Rectangle 36"/>
          <p:cNvSpPr/>
          <p:nvPr/>
        </p:nvSpPr>
        <p:spPr bwMode="invGray">
          <a:xfrm>
            <a:off x="9025428" y="-2001"/>
            <a:ext cx="9144" cy="621792"/>
          </a:xfrm>
          <a:prstGeom prst="rect">
            <a:avLst/>
          </a:prstGeom>
          <a:solidFill>
            <a:srgbClr val="FFFFFF">
              <a:alpha val="60000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38" name="Rectangle 37"/>
          <p:cNvSpPr/>
          <p:nvPr/>
        </p:nvSpPr>
        <p:spPr bwMode="invGray">
          <a:xfrm>
            <a:off x="8975423" y="-2001"/>
            <a:ext cx="27432" cy="621792"/>
          </a:xfrm>
          <a:prstGeom prst="rect">
            <a:avLst/>
          </a:prstGeom>
          <a:solidFill>
            <a:srgbClr val="FFFFFF">
              <a:alpha val="40000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39" name="Rectangle 38"/>
          <p:cNvSpPr/>
          <p:nvPr/>
        </p:nvSpPr>
        <p:spPr bwMode="invGray">
          <a:xfrm>
            <a:off x="8915677" y="380"/>
            <a:ext cx="54864" cy="585216"/>
          </a:xfrm>
          <a:prstGeom prst="rect">
            <a:avLst/>
          </a:prstGeom>
          <a:solidFill>
            <a:srgbClr val="FFFFFF">
              <a:alpha val="20000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40" name="Rectangle 39"/>
          <p:cNvSpPr/>
          <p:nvPr/>
        </p:nvSpPr>
        <p:spPr bwMode="invGray">
          <a:xfrm>
            <a:off x="8873475" y="380"/>
            <a:ext cx="9144" cy="585216"/>
          </a:xfrm>
          <a:prstGeom prst="rect">
            <a:avLst/>
          </a:prstGeom>
          <a:solidFill>
            <a:srgbClr val="FFFFFF">
              <a:alpha val="30196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457200" y="1143000"/>
            <a:ext cx="8229600" cy="1066800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457200" y="2249424"/>
            <a:ext cx="8229600" cy="4325112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6586536" y="612648"/>
            <a:ext cx="957264" cy="457200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800">
                <a:solidFill>
                  <a:schemeClr val="accent2"/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7/16/2020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5257800" y="612648"/>
            <a:ext cx="1325880" cy="457200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800">
                <a:solidFill>
                  <a:schemeClr val="accent2"/>
                </a:solidFill>
              </a:defRPr>
            </a:lvl1pPr>
          </a:lstStyle>
          <a:p>
            <a:endParaRPr lang="en-US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8174736" y="2272"/>
            <a:ext cx="762000" cy="365760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800"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rtl="0" eaLnBrk="1" latinLnBrk="0" hangingPunct="1">
        <a:spcBef>
          <a:spcPct val="0"/>
        </a:spcBef>
        <a:buNone/>
        <a:defRPr kumimoji="0" sz="4000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65760" indent="-256032" algn="l" rtl="0" eaLnBrk="1" latinLnBrk="0" hangingPunct="1">
        <a:spcBef>
          <a:spcPts val="300"/>
        </a:spcBef>
        <a:buClr>
          <a:schemeClr val="accent3"/>
        </a:buClr>
        <a:buFont typeface="Georgia"/>
        <a:buChar char="•"/>
        <a:defRPr kumimoji="0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58368" indent="-246888" algn="l" rtl="0" eaLnBrk="1" latinLnBrk="0" hangingPunct="1">
        <a:spcBef>
          <a:spcPts val="300"/>
        </a:spcBef>
        <a:buClr>
          <a:schemeClr val="accent2"/>
        </a:buClr>
        <a:buFont typeface="Georgia"/>
        <a:buChar char="▫"/>
        <a:defRPr kumimoji="0" sz="2600" kern="1200">
          <a:solidFill>
            <a:schemeClr val="accent2"/>
          </a:solidFill>
          <a:latin typeface="+mn-lt"/>
          <a:ea typeface="+mn-ea"/>
          <a:cs typeface="+mn-cs"/>
        </a:defRPr>
      </a:lvl2pPr>
      <a:lvl3pPr marL="923544" indent="-219456" algn="l" rtl="0" eaLnBrk="1" latinLnBrk="0" hangingPunct="1">
        <a:spcBef>
          <a:spcPts val="300"/>
        </a:spcBef>
        <a:buClr>
          <a:schemeClr val="accent1"/>
        </a:buClr>
        <a:buFont typeface="Wingdings 2"/>
        <a:buChar char=""/>
        <a:defRPr kumimoji="0" sz="2400" kern="1200">
          <a:solidFill>
            <a:schemeClr val="accent1"/>
          </a:solidFill>
          <a:latin typeface="+mn-lt"/>
          <a:ea typeface="+mn-ea"/>
          <a:cs typeface="+mn-cs"/>
        </a:defRPr>
      </a:lvl3pPr>
      <a:lvl4pPr marL="1179576" indent="-201168" algn="l" rtl="0" eaLnBrk="1" latinLnBrk="0" hangingPunct="1">
        <a:spcBef>
          <a:spcPts val="300"/>
        </a:spcBef>
        <a:buClr>
          <a:schemeClr val="accent1"/>
        </a:buClr>
        <a:buFont typeface="Wingdings 2"/>
        <a:buChar char=""/>
        <a:defRPr kumimoji="0" sz="2200" kern="1200">
          <a:solidFill>
            <a:schemeClr val="accent1"/>
          </a:solidFill>
          <a:latin typeface="+mn-lt"/>
          <a:ea typeface="+mn-ea"/>
          <a:cs typeface="+mn-cs"/>
        </a:defRPr>
      </a:lvl4pPr>
      <a:lvl5pPr marL="1389888" indent="-182880" algn="l" rtl="0" eaLnBrk="1" latinLnBrk="0" hangingPunct="1">
        <a:spcBef>
          <a:spcPts val="300"/>
        </a:spcBef>
        <a:buClr>
          <a:schemeClr val="accent3"/>
        </a:buClr>
        <a:buFont typeface="Georgia"/>
        <a:buChar char="▫"/>
        <a:defRPr kumimoji="0" sz="2000" kern="1200">
          <a:solidFill>
            <a:schemeClr val="accent3"/>
          </a:solidFill>
          <a:latin typeface="+mn-lt"/>
          <a:ea typeface="+mn-ea"/>
          <a:cs typeface="+mn-cs"/>
        </a:defRPr>
      </a:lvl5pPr>
      <a:lvl6pPr marL="1609344" indent="-182880" algn="l" rtl="0" eaLnBrk="1" latinLnBrk="0" hangingPunct="1">
        <a:spcBef>
          <a:spcPts val="300"/>
        </a:spcBef>
        <a:buClr>
          <a:schemeClr val="accent3"/>
        </a:buClr>
        <a:buFont typeface="Georgia"/>
        <a:buChar char="▫"/>
        <a:defRPr kumimoji="0" sz="1800" kern="1200">
          <a:solidFill>
            <a:schemeClr val="accent3"/>
          </a:solidFill>
          <a:latin typeface="+mn-lt"/>
          <a:ea typeface="+mn-ea"/>
          <a:cs typeface="+mn-cs"/>
        </a:defRPr>
      </a:lvl6pPr>
      <a:lvl7pPr marL="1828800" indent="-182880" algn="l" rtl="0" eaLnBrk="1" latinLnBrk="0" hangingPunct="1">
        <a:spcBef>
          <a:spcPts val="300"/>
        </a:spcBef>
        <a:buClr>
          <a:schemeClr val="accent3"/>
        </a:buClr>
        <a:buFont typeface="Georgia"/>
        <a:buChar char="▫"/>
        <a:defRPr kumimoji="0" sz="1600" kern="1200">
          <a:solidFill>
            <a:schemeClr val="accent3"/>
          </a:solidFill>
          <a:latin typeface="+mn-lt"/>
          <a:ea typeface="+mn-ea"/>
          <a:cs typeface="+mn-cs"/>
        </a:defRPr>
      </a:lvl7pPr>
      <a:lvl8pPr marL="2029968" indent="-182880" algn="l" rtl="0" eaLnBrk="1" latinLnBrk="0" hangingPunct="1">
        <a:spcBef>
          <a:spcPts val="300"/>
        </a:spcBef>
        <a:buClr>
          <a:schemeClr val="accent3"/>
        </a:buClr>
        <a:buFont typeface="Georgia"/>
        <a:buChar char="◦"/>
        <a:defRPr kumimoji="0" sz="1500" kern="1200">
          <a:solidFill>
            <a:schemeClr val="accent3"/>
          </a:solidFill>
          <a:latin typeface="+mn-lt"/>
          <a:ea typeface="+mn-ea"/>
          <a:cs typeface="+mn-cs"/>
        </a:defRPr>
      </a:lvl8pPr>
      <a:lvl9pPr marL="2240280" indent="-182880" algn="l" rtl="0" eaLnBrk="1" latinLnBrk="0" hangingPunct="1">
        <a:spcBef>
          <a:spcPts val="300"/>
        </a:spcBef>
        <a:buClr>
          <a:schemeClr val="accent3"/>
        </a:buClr>
        <a:buFont typeface="Georgia"/>
        <a:buChar char="◦"/>
        <a:defRPr kumimoji="0" sz="1400" kern="1200" baseline="0">
          <a:solidFill>
            <a:schemeClr val="accent3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gif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0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9.jpeg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676400" y="2971800"/>
            <a:ext cx="6172200" cy="2225675"/>
          </a:xfr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>
            <a:normAutofit fontScale="77500" lnSpcReduction="20000"/>
          </a:bodyPr>
          <a:lstStyle/>
          <a:p>
            <a:pPr algn="ctr">
              <a:buFont typeface="Arial" panose="020B0604020202020204" pitchFamily="34" charset="0"/>
              <a:buNone/>
              <a:defRPr/>
            </a:pPr>
            <a:r>
              <a:rPr lang="en-US" sz="5400" dirty="0">
                <a:latin typeface="Times New Roman" pitchFamily="18" charset="0"/>
                <a:cs typeface="Times New Roman" pitchFamily="18" charset="0"/>
              </a:rPr>
              <a:t>‘Veterinary Epidemiology &amp; </a:t>
            </a:r>
            <a:r>
              <a:rPr lang="en-US" sz="5400" dirty="0" err="1">
                <a:latin typeface="Times New Roman" pitchFamily="18" charset="0"/>
                <a:cs typeface="Times New Roman" pitchFamily="18" charset="0"/>
              </a:rPr>
              <a:t>Zoonoses</a:t>
            </a:r>
            <a:r>
              <a:rPr lang="en-US" sz="5400" dirty="0">
                <a:latin typeface="Times New Roman" pitchFamily="18" charset="0"/>
                <a:cs typeface="Times New Roman" pitchFamily="18" charset="0"/>
              </a:rPr>
              <a:t>’</a:t>
            </a:r>
          </a:p>
          <a:p>
            <a:pPr algn="ctr">
              <a:buFont typeface="Arial" panose="020B0604020202020204" pitchFamily="34" charset="0"/>
              <a:buNone/>
              <a:defRPr/>
            </a:pPr>
            <a:r>
              <a:rPr lang="en-US" sz="5400" dirty="0">
                <a:latin typeface="Times New Roman" pitchFamily="18" charset="0"/>
                <a:cs typeface="Times New Roman" pitchFamily="18" charset="0"/>
              </a:rPr>
              <a:t>VPH-321</a:t>
            </a:r>
            <a:endParaRPr lang="en-US" sz="4500" dirty="0">
              <a:latin typeface="Times New Roman" pitchFamily="18" charset="0"/>
              <a:cs typeface="Times New Roman" pitchFamily="18" charset="0"/>
            </a:endParaRPr>
          </a:p>
          <a:p>
            <a:pPr algn="ctr">
              <a:buFont typeface="Arial" panose="020B0604020202020204" pitchFamily="34" charset="0"/>
              <a:buNone/>
              <a:defRPr/>
            </a:pPr>
            <a:r>
              <a:rPr lang="en-US" sz="4500" dirty="0">
                <a:latin typeface="Times New Roman" pitchFamily="18" charset="0"/>
                <a:cs typeface="Times New Roman" pitchFamily="18" charset="0"/>
              </a:rPr>
              <a:t>(Credit Hours-2+1)</a:t>
            </a:r>
          </a:p>
        </p:txBody>
      </p:sp>
      <p:pic>
        <p:nvPicPr>
          <p:cNvPr id="3075" name="Picture 14" descr="Our Clients | Jivesna Tech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47800" y="648708"/>
            <a:ext cx="1905000" cy="192043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6" name="Picture 16" descr="Bihar Veterinary College - Wikipedia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72200" y="767218"/>
            <a:ext cx="1524000" cy="16834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13513368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57200" y="1447800"/>
            <a:ext cx="8458200" cy="1524000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>
            <a:normAutofit fontScale="90000"/>
          </a:bodyPr>
          <a:lstStyle/>
          <a:p>
            <a:pPr algn="ctr"/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sz="5300" b="1" dirty="0" smtClean="0">
                <a:solidFill>
                  <a:srgbClr val="0070C0"/>
                </a:solidFill>
                <a:latin typeface="Cambria" pitchFamily="18" charset="0"/>
              </a:rPr>
              <a:t>Rabies/</a:t>
            </a:r>
            <a:r>
              <a:rPr lang="en-US" sz="5300" b="1" dirty="0" err="1" smtClean="0">
                <a:solidFill>
                  <a:srgbClr val="0070C0"/>
                </a:solidFill>
                <a:latin typeface="Cambria" pitchFamily="18" charset="0"/>
              </a:rPr>
              <a:t>Lyssa</a:t>
            </a:r>
            <a:r>
              <a:rPr lang="en-US" sz="5300" b="1" dirty="0" smtClean="0">
                <a:solidFill>
                  <a:srgbClr val="0070C0"/>
                </a:solidFill>
                <a:latin typeface="Cambria" pitchFamily="18" charset="0"/>
              </a:rPr>
              <a:t>/ </a:t>
            </a:r>
            <a:r>
              <a:rPr lang="en-US" sz="5300" b="1" dirty="0" err="1" smtClean="0">
                <a:solidFill>
                  <a:srgbClr val="0070C0"/>
                </a:solidFill>
                <a:latin typeface="Cambria" pitchFamily="18" charset="0"/>
              </a:rPr>
              <a:t>Hdrophobia</a:t>
            </a:r>
            <a:r>
              <a:rPr lang="en-US" sz="4900" dirty="0" smtClean="0">
                <a:solidFill>
                  <a:srgbClr val="FFC000"/>
                </a:solidFill>
                <a:latin typeface="Cambria" pitchFamily="18" charset="0"/>
              </a:rPr>
              <a:t/>
            </a:r>
            <a:br>
              <a:rPr lang="en-US" sz="4900" dirty="0" smtClean="0">
                <a:solidFill>
                  <a:srgbClr val="FFC000"/>
                </a:solidFill>
                <a:latin typeface="Cambria" pitchFamily="18" charset="0"/>
              </a:rPr>
            </a:br>
            <a:endParaRPr lang="en-US" sz="4900" dirty="0">
              <a:solidFill>
                <a:srgbClr val="FFC000"/>
              </a:solidFill>
              <a:latin typeface="Cambria" pitchFamily="18" charset="0"/>
            </a:endParaRPr>
          </a:p>
        </p:txBody>
      </p:sp>
      <p:pic>
        <p:nvPicPr>
          <p:cNvPr id="1026" name="Picture 2" descr="C:\Users\user\Desktop\is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524000" y="3886200"/>
            <a:ext cx="5715000" cy="2667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762000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/>
          <a:lstStyle/>
          <a:p>
            <a:pPr algn="ctr"/>
            <a:r>
              <a:rPr lang="en-US" dirty="0" smtClean="0">
                <a:solidFill>
                  <a:srgbClr val="00B0F0"/>
                </a:solidFill>
                <a:latin typeface="Cambria" pitchFamily="18" charset="0"/>
              </a:rPr>
              <a:t>Introduction</a:t>
            </a:r>
            <a:endParaRPr lang="en-US" dirty="0">
              <a:solidFill>
                <a:srgbClr val="00B0F0"/>
              </a:solidFill>
              <a:latin typeface="Cambria" pitchFamily="18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974336"/>
          </a:xfr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pPr algn="just">
              <a:buNone/>
            </a:pPr>
            <a:r>
              <a:rPr lang="en-US" sz="2200" dirty="0" smtClean="0">
                <a:solidFill>
                  <a:srgbClr val="FF0000"/>
                </a:solidFill>
                <a:latin typeface="Cambria" pitchFamily="18" charset="0"/>
              </a:rPr>
              <a:t>It is an acute fatal disease in man &amp; other warm blooded animals</a:t>
            </a:r>
          </a:p>
          <a:p>
            <a:pPr algn="just">
              <a:buNone/>
            </a:pPr>
            <a:endParaRPr lang="en-US" sz="2200" dirty="0" smtClean="0">
              <a:solidFill>
                <a:srgbClr val="FF0000"/>
              </a:solidFill>
              <a:latin typeface="Cambria" pitchFamily="18" charset="0"/>
            </a:endParaRPr>
          </a:p>
          <a:p>
            <a:pPr algn="just">
              <a:buNone/>
            </a:pPr>
            <a:r>
              <a:rPr lang="en-US" sz="2200" b="1" dirty="0" smtClean="0">
                <a:latin typeface="Cambria" pitchFamily="18" charset="0"/>
              </a:rPr>
              <a:t>Characterized by: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200" dirty="0" smtClean="0">
                <a:latin typeface="Cambria" pitchFamily="18" charset="0"/>
              </a:rPr>
              <a:t>Abnormal behavior,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200" dirty="0" smtClean="0">
                <a:latin typeface="Cambria" pitchFamily="18" charset="0"/>
              </a:rPr>
              <a:t>Nervous disturbances such as motor nerve irritability,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200" dirty="0" smtClean="0">
                <a:latin typeface="Cambria" pitchFamily="18" charset="0"/>
              </a:rPr>
              <a:t>Mania,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200" dirty="0" smtClean="0">
                <a:latin typeface="Cambria" pitchFamily="18" charset="0"/>
              </a:rPr>
              <a:t>An attacking complex,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200" dirty="0" smtClean="0">
                <a:latin typeface="Cambria" pitchFamily="18" charset="0"/>
              </a:rPr>
              <a:t>Inability to swallow,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200" dirty="0" smtClean="0">
                <a:latin typeface="Cambria" pitchFamily="18" charset="0"/>
              </a:rPr>
              <a:t>Excessive salivation,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200" dirty="0" smtClean="0">
                <a:latin typeface="Cambria" pitchFamily="18" charset="0"/>
              </a:rPr>
              <a:t>Impairment of consciousness,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200" dirty="0" smtClean="0">
                <a:latin typeface="Cambria" pitchFamily="18" charset="0"/>
              </a:rPr>
              <a:t>Progressive ascending paralysis &amp;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200" dirty="0" smtClean="0">
                <a:latin typeface="Cambria" pitchFamily="18" charset="0"/>
              </a:rPr>
              <a:t>Death due to respiratory paralysis</a:t>
            </a:r>
            <a:endParaRPr lang="en-US" sz="2200" dirty="0">
              <a:latin typeface="Cambria" pitchFamily="18" charset="0"/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974336"/>
          </a:xfr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/>
          <a:lstStyle/>
          <a:p>
            <a:pPr algn="just"/>
            <a:r>
              <a:rPr lang="en-US" sz="2200" dirty="0" smtClean="0">
                <a:latin typeface="Cambria" pitchFamily="18" charset="0"/>
              </a:rPr>
              <a:t>Rabies claims nearly </a:t>
            </a:r>
            <a:r>
              <a:rPr lang="en-US" sz="2200" b="1" dirty="0" smtClean="0">
                <a:solidFill>
                  <a:srgbClr val="C00000"/>
                </a:solidFill>
                <a:latin typeface="Cambria" pitchFamily="18" charset="0"/>
              </a:rPr>
              <a:t>55000 human deaths</a:t>
            </a:r>
            <a:r>
              <a:rPr lang="en-US" sz="2200" dirty="0" smtClean="0">
                <a:latin typeface="Cambria" pitchFamily="18" charset="0"/>
              </a:rPr>
              <a:t>, worldwide</a:t>
            </a:r>
          </a:p>
          <a:p>
            <a:pPr algn="just"/>
            <a:r>
              <a:rPr lang="en-US" sz="2200" dirty="0">
                <a:latin typeface="Cambria" pitchFamily="18" charset="0"/>
              </a:rPr>
              <a:t>M</a:t>
            </a:r>
            <a:r>
              <a:rPr lang="en-US" sz="2200" dirty="0" smtClean="0">
                <a:latin typeface="Cambria" pitchFamily="18" charset="0"/>
              </a:rPr>
              <a:t>ostly children</a:t>
            </a:r>
          </a:p>
          <a:p>
            <a:pPr algn="just"/>
            <a:r>
              <a:rPr lang="en-US" sz="2200" dirty="0" smtClean="0">
                <a:latin typeface="Cambria" pitchFamily="18" charset="0"/>
              </a:rPr>
              <a:t>Presently the efforts at rabies control have enabled a marginal reduction of rabies deaths from 30,000 to 20,000 in India annually</a:t>
            </a:r>
            <a:r>
              <a:rPr lang="en-US" dirty="0" smtClean="0"/>
              <a:t> </a:t>
            </a:r>
          </a:p>
          <a:p>
            <a:pPr algn="just"/>
            <a:endParaRPr lang="en-US" dirty="0"/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762000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/>
          <a:lstStyle/>
          <a:p>
            <a:pPr algn="ctr"/>
            <a:r>
              <a:rPr lang="en-US" dirty="0" smtClean="0">
                <a:solidFill>
                  <a:srgbClr val="00B0F0"/>
                </a:solidFill>
                <a:latin typeface="Cambria" pitchFamily="18" charset="0"/>
              </a:rPr>
              <a:t>Introduction</a:t>
            </a:r>
            <a:endParaRPr lang="en-US" dirty="0">
              <a:solidFill>
                <a:srgbClr val="00B0F0"/>
              </a:solidFill>
              <a:latin typeface="Cambria" pitchFamily="18" charset="0"/>
            </a:endParaRPr>
          </a:p>
        </p:txBody>
      </p:sp>
      <p:pic>
        <p:nvPicPr>
          <p:cNvPr id="6146" name="Picture 2" descr="World Health Organization (WHO) on Twitter: &quot;Today is World ...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07456" y="3200400"/>
            <a:ext cx="4129087" cy="32004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371600"/>
            <a:ext cx="8229600" cy="3428570"/>
          </a:xfrm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pPr algn="just">
              <a:buFont typeface="Wingdings" pitchFamily="2" charset="2"/>
              <a:buChar char="ü"/>
            </a:pPr>
            <a:r>
              <a:rPr lang="en-US" sz="2200" dirty="0" err="1" smtClean="0">
                <a:latin typeface="Cambria" pitchFamily="18" charset="0"/>
              </a:rPr>
              <a:t>Lyssa</a:t>
            </a:r>
            <a:r>
              <a:rPr lang="en-US" sz="2200" dirty="0" smtClean="0">
                <a:latin typeface="Cambria" pitchFamily="18" charset="0"/>
              </a:rPr>
              <a:t> virus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200" b="1" dirty="0" smtClean="0">
                <a:solidFill>
                  <a:srgbClr val="0070C0"/>
                </a:solidFill>
                <a:latin typeface="Cambria" pitchFamily="18" charset="0"/>
              </a:rPr>
              <a:t>Family: </a:t>
            </a:r>
            <a:r>
              <a:rPr lang="en-US" sz="2200" dirty="0" err="1" smtClean="0">
                <a:latin typeface="Cambria" pitchFamily="18" charset="0"/>
              </a:rPr>
              <a:t>Rhabdoviridae</a:t>
            </a:r>
            <a:endParaRPr lang="en-US" sz="2200" dirty="0" smtClean="0">
              <a:latin typeface="Cambria" pitchFamily="18" charset="0"/>
            </a:endParaRPr>
          </a:p>
          <a:p>
            <a:pPr algn="just">
              <a:buFont typeface="Wingdings" pitchFamily="2" charset="2"/>
              <a:buChar char="ü"/>
            </a:pPr>
            <a:r>
              <a:rPr lang="en-US" sz="2200" dirty="0" smtClean="0">
                <a:latin typeface="Cambria" pitchFamily="18" charset="0"/>
              </a:rPr>
              <a:t>RNA virus,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200" dirty="0" smtClean="0">
                <a:latin typeface="Cambria" pitchFamily="18" charset="0"/>
              </a:rPr>
              <a:t>Bullet shaped (180 nm X 75 nm in dia.)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200" dirty="0" smtClean="0">
                <a:latin typeface="Cambria" pitchFamily="18" charset="0"/>
              </a:rPr>
              <a:t>Highly fragile viruses 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200" dirty="0" smtClean="0">
                <a:latin typeface="Cambria" pitchFamily="18" charset="0"/>
              </a:rPr>
              <a:t>susceptible to standard disinfectants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200" dirty="0" smtClean="0">
                <a:latin typeface="Cambria" pitchFamily="18" charset="0"/>
              </a:rPr>
              <a:t>Sunlight &amp; moderate heat destroy the virus</a:t>
            </a:r>
          </a:p>
          <a:p>
            <a:pPr algn="just">
              <a:buFont typeface="Wingdings" pitchFamily="2" charset="2"/>
              <a:buChar char="ü"/>
            </a:pPr>
            <a:r>
              <a:rPr lang="en-US" sz="2200" dirty="0" smtClean="0">
                <a:latin typeface="Cambria" pitchFamily="18" charset="0"/>
              </a:rPr>
              <a:t>There are 25 viruses in this genus, of which closely related rabies viruses are called “</a:t>
            </a:r>
            <a:r>
              <a:rPr lang="en-US" sz="2200" b="1" dirty="0" smtClean="0">
                <a:solidFill>
                  <a:srgbClr val="FF0000"/>
                </a:solidFill>
                <a:latin typeface="Cambria" pitchFamily="18" charset="0"/>
              </a:rPr>
              <a:t>Classical rabies viruses</a:t>
            </a:r>
            <a:r>
              <a:rPr lang="en-US" sz="2200" dirty="0" smtClean="0">
                <a:latin typeface="Cambria" pitchFamily="18" charset="0"/>
              </a:rPr>
              <a:t>”</a:t>
            </a:r>
          </a:p>
          <a:p>
            <a:pPr algn="just">
              <a:buNone/>
            </a:pPr>
            <a:endParaRPr lang="en-US" sz="3200" dirty="0" smtClean="0">
              <a:latin typeface="Cambria" pitchFamily="18" charset="0"/>
            </a:endParaRPr>
          </a:p>
          <a:p>
            <a:pPr>
              <a:buNone/>
            </a:pPr>
            <a:endParaRPr lang="en-US" dirty="0"/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762000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/>
          <a:lstStyle/>
          <a:p>
            <a:pPr algn="ctr"/>
            <a:r>
              <a:rPr lang="en-US" dirty="0" smtClean="0">
                <a:solidFill>
                  <a:srgbClr val="00B0F0"/>
                </a:solidFill>
                <a:latin typeface="Cambria" pitchFamily="18" charset="0"/>
              </a:rPr>
              <a:t>Etiology</a:t>
            </a:r>
            <a:endParaRPr lang="en-US" dirty="0">
              <a:solidFill>
                <a:srgbClr val="00B0F0"/>
              </a:solidFill>
              <a:latin typeface="Cambria" pitchFamily="18" charset="0"/>
            </a:endParaRPr>
          </a:p>
        </p:txBody>
      </p:sp>
      <p:pic>
        <p:nvPicPr>
          <p:cNvPr id="7170" name="Picture 2" descr="Infection Landscapes: Rabies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0" y="5043529"/>
            <a:ext cx="4114800" cy="181447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5181600"/>
          </a:xfrm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/>
          <a:lstStyle/>
          <a:p>
            <a:pPr algn="just">
              <a:buNone/>
            </a:pPr>
            <a:r>
              <a:rPr lang="en-US" sz="2200" b="1" dirty="0" smtClean="0">
                <a:solidFill>
                  <a:srgbClr val="FF0000"/>
                </a:solidFill>
                <a:latin typeface="Cambria" pitchFamily="18" charset="0"/>
              </a:rPr>
              <a:t>Serotypes of rabies viruses are</a:t>
            </a:r>
            <a:r>
              <a:rPr lang="en-US" sz="2200" dirty="0" smtClean="0">
                <a:solidFill>
                  <a:srgbClr val="FF0000"/>
                </a:solidFill>
                <a:latin typeface="Cambria" pitchFamily="18" charset="0"/>
              </a:rPr>
              <a:t>: </a:t>
            </a:r>
          </a:p>
          <a:p>
            <a:pPr marL="859536" lvl="1" indent="-457200" algn="just">
              <a:buFont typeface="+mj-lt"/>
              <a:buAutoNum type="arabicPeriod"/>
            </a:pPr>
            <a:r>
              <a:rPr lang="en-US" sz="2200" dirty="0" smtClean="0">
                <a:latin typeface="Cambria" pitchFamily="18" charset="0"/>
              </a:rPr>
              <a:t>Lagos bat virus, </a:t>
            </a:r>
          </a:p>
          <a:p>
            <a:pPr marL="859536" lvl="1" indent="-457200" algn="just">
              <a:buFont typeface="+mj-lt"/>
              <a:buAutoNum type="arabicPeriod"/>
            </a:pPr>
            <a:r>
              <a:rPr lang="en-US" sz="2200" dirty="0" err="1" smtClean="0">
                <a:latin typeface="Cambria" pitchFamily="18" charset="0"/>
              </a:rPr>
              <a:t>Mokola</a:t>
            </a:r>
            <a:r>
              <a:rPr lang="en-US" sz="2200" dirty="0" smtClean="0">
                <a:latin typeface="Cambria" pitchFamily="18" charset="0"/>
              </a:rPr>
              <a:t> virus, </a:t>
            </a:r>
          </a:p>
          <a:p>
            <a:pPr marL="859536" lvl="1" indent="-457200" algn="just">
              <a:buFont typeface="+mj-lt"/>
              <a:buAutoNum type="arabicPeriod"/>
            </a:pPr>
            <a:r>
              <a:rPr lang="en-US" sz="2200" dirty="0" err="1" smtClean="0">
                <a:latin typeface="Cambria" pitchFamily="18" charset="0"/>
              </a:rPr>
              <a:t>Duvenhage</a:t>
            </a:r>
            <a:r>
              <a:rPr lang="en-US" sz="2200" dirty="0" smtClean="0">
                <a:latin typeface="Cambria" pitchFamily="18" charset="0"/>
              </a:rPr>
              <a:t> virus, </a:t>
            </a:r>
          </a:p>
          <a:p>
            <a:pPr marL="859536" lvl="1" indent="-457200" algn="just">
              <a:buFont typeface="+mj-lt"/>
              <a:buAutoNum type="arabicPeriod"/>
            </a:pPr>
            <a:r>
              <a:rPr lang="en-US" sz="2200" dirty="0" smtClean="0">
                <a:latin typeface="Cambria" pitchFamily="18" charset="0"/>
              </a:rPr>
              <a:t>European bat </a:t>
            </a:r>
            <a:r>
              <a:rPr lang="en-US" sz="2200" dirty="0" err="1" smtClean="0">
                <a:latin typeface="Cambria" pitchFamily="18" charset="0"/>
              </a:rPr>
              <a:t>lyssa</a:t>
            </a:r>
            <a:r>
              <a:rPr lang="en-US" sz="2200" dirty="0" smtClean="0">
                <a:latin typeface="Cambria" pitchFamily="18" charset="0"/>
              </a:rPr>
              <a:t> virus I (EBL I), </a:t>
            </a:r>
          </a:p>
          <a:p>
            <a:pPr marL="859536" lvl="1" indent="-457200" algn="just">
              <a:buFont typeface="+mj-lt"/>
              <a:buAutoNum type="arabicPeriod"/>
            </a:pPr>
            <a:r>
              <a:rPr lang="en-US" sz="2200" dirty="0" smtClean="0">
                <a:latin typeface="Cambria" pitchFamily="18" charset="0"/>
              </a:rPr>
              <a:t>European bat </a:t>
            </a:r>
            <a:r>
              <a:rPr lang="en-US" sz="2200" dirty="0" err="1" smtClean="0">
                <a:latin typeface="Cambria" pitchFamily="18" charset="0"/>
              </a:rPr>
              <a:t>lyssa</a:t>
            </a:r>
            <a:r>
              <a:rPr lang="en-US" sz="2200" dirty="0" smtClean="0">
                <a:latin typeface="Cambria" pitchFamily="18" charset="0"/>
              </a:rPr>
              <a:t> virus II (EBL II) &amp;</a:t>
            </a:r>
          </a:p>
          <a:p>
            <a:pPr marL="859536" lvl="1" indent="-457200" algn="just">
              <a:buFont typeface="+mj-lt"/>
              <a:buAutoNum type="arabicPeriod"/>
            </a:pPr>
            <a:r>
              <a:rPr lang="en-US" sz="2200" dirty="0" smtClean="0">
                <a:latin typeface="Cambria" pitchFamily="18" charset="0"/>
              </a:rPr>
              <a:t>Australian bat </a:t>
            </a:r>
            <a:r>
              <a:rPr lang="en-US" sz="2200" dirty="0" err="1" smtClean="0">
                <a:latin typeface="Cambria" pitchFamily="18" charset="0"/>
              </a:rPr>
              <a:t>lyssa</a:t>
            </a:r>
            <a:r>
              <a:rPr lang="en-US" sz="2200" dirty="0" smtClean="0">
                <a:latin typeface="Cambria" pitchFamily="18" charset="0"/>
              </a:rPr>
              <a:t> virus </a:t>
            </a:r>
          </a:p>
          <a:p>
            <a:endParaRPr lang="en-US" dirty="0"/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762000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/>
          <a:lstStyle/>
          <a:p>
            <a:pPr algn="ctr"/>
            <a:r>
              <a:rPr lang="en-US" dirty="0" smtClean="0">
                <a:solidFill>
                  <a:srgbClr val="00B0F0"/>
                </a:solidFill>
                <a:latin typeface="Cambria" pitchFamily="18" charset="0"/>
              </a:rPr>
              <a:t>Etiology</a:t>
            </a:r>
            <a:endParaRPr lang="en-US" dirty="0">
              <a:solidFill>
                <a:srgbClr val="00B0F0"/>
              </a:solidFill>
              <a:latin typeface="Cambria" pitchFamily="18" charset="0"/>
            </a:endParaRPr>
          </a:p>
        </p:txBody>
      </p:sp>
      <p:pic>
        <p:nvPicPr>
          <p:cNvPr id="9218" name="Picture 2" descr="02/01/2013 - 03/01/201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57400" y="4191000"/>
            <a:ext cx="5257800" cy="2362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371600"/>
            <a:ext cx="8229600" cy="5202936"/>
          </a:xfr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/>
          <a:lstStyle/>
          <a:p>
            <a:r>
              <a:rPr lang="en-US" sz="2200" dirty="0" smtClean="0">
                <a:latin typeface="Cambria" pitchFamily="18" charset="0"/>
              </a:rPr>
              <a:t>Based on </a:t>
            </a:r>
            <a:r>
              <a:rPr lang="en-US" sz="2200" dirty="0" err="1" smtClean="0">
                <a:latin typeface="Cambria" pitchFamily="18" charset="0"/>
              </a:rPr>
              <a:t>antigenicity</a:t>
            </a:r>
            <a:r>
              <a:rPr lang="en-US" sz="2200" dirty="0" smtClean="0">
                <a:latin typeface="Cambria" pitchFamily="18" charset="0"/>
              </a:rPr>
              <a:t>, the virus is classified as fixed or street rabies virus</a:t>
            </a:r>
          </a:p>
          <a:p>
            <a:pPr algn="just"/>
            <a:endParaRPr lang="en-US" dirty="0" smtClean="0">
              <a:latin typeface="Cambria" pitchFamily="18" charset="0"/>
            </a:endParaRPr>
          </a:p>
          <a:p>
            <a:endParaRPr lang="en-US" dirty="0"/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685800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algn="ctr"/>
            <a:r>
              <a:rPr lang="en-US" dirty="0" smtClean="0">
                <a:solidFill>
                  <a:srgbClr val="00B0F0"/>
                </a:solidFill>
                <a:latin typeface="Cambria" pitchFamily="18" charset="0"/>
              </a:rPr>
              <a:t>Etiology</a:t>
            </a:r>
            <a:endParaRPr lang="en-US" dirty="0">
              <a:solidFill>
                <a:srgbClr val="00B0F0"/>
              </a:solidFill>
              <a:latin typeface="Cambria" pitchFamily="18" charset="0"/>
            </a:endParaRPr>
          </a:p>
        </p:txBody>
      </p:sp>
      <p:graphicFrame>
        <p:nvGraphicFramePr>
          <p:cNvPr id="5" name="Table 4"/>
          <p:cNvGraphicFramePr>
            <a:graphicFrameLocks noGrp="1"/>
          </p:cNvGraphicFramePr>
          <p:nvPr/>
        </p:nvGraphicFramePr>
        <p:xfrm>
          <a:off x="609600" y="2362200"/>
          <a:ext cx="7467600" cy="3990848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714983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41603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3336587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457200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600" b="1" dirty="0">
                          <a:latin typeface="Times New Roman"/>
                          <a:ea typeface="Calibri"/>
                          <a:cs typeface="Times New Roman"/>
                        </a:rPr>
                        <a:t>Sl. No. </a:t>
                      </a:r>
                      <a:endParaRPr lang="en-US" sz="14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600" b="1" dirty="0">
                          <a:latin typeface="Times New Roman"/>
                          <a:ea typeface="Calibri"/>
                          <a:cs typeface="Times New Roman"/>
                        </a:rPr>
                        <a:t>Fixed rabies virus</a:t>
                      </a:r>
                      <a:endParaRPr lang="en-US" sz="14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600" b="1" dirty="0">
                          <a:latin typeface="Times New Roman"/>
                          <a:ea typeface="Calibri"/>
                          <a:cs typeface="Times New Roman"/>
                        </a:rPr>
                        <a:t>Street rabies virus</a:t>
                      </a:r>
                      <a:endParaRPr lang="en-US" sz="14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673100"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600">
                          <a:latin typeface="Times New Roman"/>
                          <a:ea typeface="Calibri"/>
                          <a:cs typeface="Times New Roman"/>
                        </a:rPr>
                        <a:t>1.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600" dirty="0">
                          <a:latin typeface="Times New Roman"/>
                          <a:ea typeface="Calibri"/>
                          <a:cs typeface="Times New Roman"/>
                        </a:rPr>
                        <a:t>The virus is </a:t>
                      </a:r>
                      <a:r>
                        <a:rPr lang="en-US" sz="1600" dirty="0" err="1">
                          <a:latin typeface="Times New Roman"/>
                          <a:ea typeface="Calibri"/>
                          <a:cs typeface="Times New Roman"/>
                        </a:rPr>
                        <a:t>passaged</a:t>
                      </a:r>
                      <a:r>
                        <a:rPr lang="en-US" sz="1600" dirty="0">
                          <a:latin typeface="Times New Roman"/>
                          <a:ea typeface="Calibri"/>
                          <a:cs typeface="Times New Roman"/>
                        </a:rPr>
                        <a:t> by serial </a:t>
                      </a:r>
                      <a:r>
                        <a:rPr lang="en-US" sz="1600" dirty="0" err="1">
                          <a:latin typeface="Times New Roman"/>
                          <a:ea typeface="Calibri"/>
                          <a:cs typeface="Times New Roman"/>
                        </a:rPr>
                        <a:t>intradermal</a:t>
                      </a:r>
                      <a:r>
                        <a:rPr lang="en-US" sz="1600" dirty="0">
                          <a:latin typeface="Times New Roman"/>
                          <a:ea typeface="Calibri"/>
                          <a:cs typeface="Times New Roman"/>
                        </a:rPr>
                        <a:t> route in rabbits</a:t>
                      </a:r>
                      <a:endParaRPr lang="en-US" sz="14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600" dirty="0">
                          <a:latin typeface="Times New Roman"/>
                          <a:ea typeface="Calibri"/>
                          <a:cs typeface="Times New Roman"/>
                        </a:rPr>
                        <a:t>It is from naturally occurring infection</a:t>
                      </a:r>
                      <a:endParaRPr lang="en-US" sz="14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673100"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600">
                          <a:latin typeface="Times New Roman"/>
                          <a:ea typeface="Calibri"/>
                          <a:cs typeface="Times New Roman"/>
                        </a:rPr>
                        <a:t>2.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600" dirty="0">
                          <a:latin typeface="Times New Roman"/>
                          <a:ea typeface="Calibri"/>
                          <a:cs typeface="Times New Roman"/>
                        </a:rPr>
                        <a:t>Incubation period is fixed and shorter (6-7 days)</a:t>
                      </a:r>
                      <a:endParaRPr lang="en-US" sz="14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600" dirty="0">
                          <a:latin typeface="Times New Roman"/>
                          <a:ea typeface="Calibri"/>
                          <a:cs typeface="Times New Roman"/>
                        </a:rPr>
                        <a:t>Incubation period is variable (11-47 days)</a:t>
                      </a:r>
                      <a:endParaRPr lang="en-US" sz="14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673100"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600">
                          <a:latin typeface="Times New Roman"/>
                          <a:ea typeface="Calibri"/>
                          <a:cs typeface="Times New Roman"/>
                        </a:rPr>
                        <a:t>3.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600" dirty="0">
                          <a:latin typeface="Times New Roman"/>
                          <a:ea typeface="Calibri"/>
                          <a:cs typeface="Times New Roman"/>
                        </a:rPr>
                        <a:t>It does not produce Negri bodies</a:t>
                      </a:r>
                      <a:endParaRPr lang="en-US" sz="14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600" dirty="0">
                          <a:latin typeface="Times New Roman"/>
                          <a:ea typeface="Calibri"/>
                          <a:cs typeface="Times New Roman"/>
                        </a:rPr>
                        <a:t>It produces Negri bodies (Intracytoplasmic inclusion bodies)</a:t>
                      </a:r>
                      <a:endParaRPr lang="en-US" sz="14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673100"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600">
                          <a:latin typeface="Times New Roman"/>
                          <a:ea typeface="Calibri"/>
                          <a:cs typeface="Times New Roman"/>
                        </a:rPr>
                        <a:t>4.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600">
                          <a:latin typeface="Times New Roman"/>
                          <a:ea typeface="Calibri"/>
                          <a:cs typeface="Times New Roman"/>
                        </a:rPr>
                        <a:t>No shedding of virus in the saliva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600" dirty="0">
                          <a:latin typeface="Times New Roman"/>
                          <a:ea typeface="Calibri"/>
                          <a:cs typeface="Times New Roman"/>
                        </a:rPr>
                        <a:t>Shedding of virus in the saliva</a:t>
                      </a:r>
                      <a:endParaRPr lang="en-US" sz="14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673100"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600">
                          <a:latin typeface="Times New Roman"/>
                          <a:ea typeface="Calibri"/>
                          <a:cs typeface="Times New Roman"/>
                        </a:rPr>
                        <a:t>5.</a:t>
                      </a:r>
                      <a:endParaRPr lang="en-US" sz="140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600" dirty="0">
                          <a:latin typeface="Times New Roman"/>
                          <a:ea typeface="Calibri"/>
                          <a:cs typeface="Times New Roman"/>
                        </a:rPr>
                        <a:t>The virus is not virulent and self-limiting. Used for vaccine production.</a:t>
                      </a:r>
                      <a:endParaRPr lang="en-US" sz="14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600" dirty="0">
                          <a:latin typeface="Times New Roman"/>
                          <a:ea typeface="Calibri"/>
                          <a:cs typeface="Times New Roman"/>
                        </a:rPr>
                        <a:t>The virus is virulent and not self-limiting. Pathogenic to warm blooded animals.</a:t>
                      </a:r>
                      <a:endParaRPr lang="en-US" sz="1400" dirty="0"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</a:tbl>
          </a:graphicData>
        </a:graphic>
      </p:graphicFrame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371600"/>
            <a:ext cx="8229600" cy="5202936"/>
          </a:xfr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pPr algn="just"/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Worldwide distribution </a:t>
            </a:r>
          </a:p>
          <a:p>
            <a:pPr algn="just"/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r>
              <a:rPr lang="en-US" sz="2200" b="1" dirty="0" smtClean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Primary reservoirs: 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F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oxes, bats, raccoons, skunks, dogs, cats &amp;  cattle</a:t>
            </a:r>
          </a:p>
          <a:p>
            <a:pPr algn="just"/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r>
              <a:rPr lang="en-US" sz="2200" b="1" dirty="0" smtClean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Transmission: 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From fresh saliva via bite, scratch or abrasion by an rabid animal 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R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abid dogs shed virus in saliva 5-7 days before showing signs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Cat does so for only 3 days before signs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Contamination of skin wounds by fresh saliva from infected animals also a source of infection</a:t>
            </a:r>
            <a:endParaRPr lang="en-US" sz="20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914400" y="609600"/>
            <a:ext cx="7162800" cy="685800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algn="ctr"/>
            <a:r>
              <a:rPr lang="en-US" b="1" dirty="0" smtClean="0">
                <a:solidFill>
                  <a:srgbClr val="00B0F0"/>
                </a:solidFill>
                <a:latin typeface="Cambria" pitchFamily="18" charset="0"/>
              </a:rPr>
              <a:t>Source &amp; Transmission</a:t>
            </a:r>
            <a:endParaRPr lang="en-US" dirty="0">
              <a:solidFill>
                <a:srgbClr val="00B0F0"/>
              </a:solidFill>
              <a:latin typeface="Cambria" pitchFamily="18" charset="0"/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5050536"/>
          </a:xfr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pPr algn="just"/>
            <a:r>
              <a:rPr lang="en-US" sz="2200" dirty="0">
                <a:latin typeface="Cambria" pitchFamily="18" charset="0"/>
              </a:rPr>
              <a:t>C</a:t>
            </a:r>
            <a:r>
              <a:rPr lang="en-US" sz="2200" dirty="0" smtClean="0">
                <a:latin typeface="Cambria" pitchFamily="18" charset="0"/>
              </a:rPr>
              <a:t>entral </a:t>
            </a:r>
            <a:r>
              <a:rPr lang="en-US" sz="2200" dirty="0">
                <a:latin typeface="Cambria" pitchFamily="18" charset="0"/>
              </a:rPr>
              <a:t>nervous system </a:t>
            </a:r>
            <a:r>
              <a:rPr lang="en-US" sz="2200" dirty="0" smtClean="0">
                <a:latin typeface="Cambria" pitchFamily="18" charset="0"/>
              </a:rPr>
              <a:t>disturbances</a:t>
            </a:r>
            <a:endParaRPr lang="en-US" sz="2200" dirty="0">
              <a:latin typeface="Cambria" pitchFamily="18" charset="0"/>
            </a:endParaRPr>
          </a:p>
          <a:p>
            <a:pPr algn="just"/>
            <a:r>
              <a:rPr lang="en-US" sz="2200" dirty="0" smtClean="0">
                <a:latin typeface="Cambria" pitchFamily="18" charset="0"/>
              </a:rPr>
              <a:t>The clinical course especially (in dogs)</a:t>
            </a:r>
          </a:p>
          <a:p>
            <a:pPr algn="just"/>
            <a:endParaRPr lang="en-US" sz="2200" dirty="0" smtClean="0">
              <a:latin typeface="Cambria" pitchFamily="18" charset="0"/>
            </a:endParaRPr>
          </a:p>
          <a:p>
            <a:pPr algn="just"/>
            <a:r>
              <a:rPr lang="en-US" sz="2200" b="1" dirty="0" smtClean="0">
                <a:latin typeface="Cambria" pitchFamily="18" charset="0"/>
              </a:rPr>
              <a:t>Can be divided into 3 phases: </a:t>
            </a:r>
          </a:p>
          <a:p>
            <a:pPr lvl="1" algn="just"/>
            <a:r>
              <a:rPr lang="en-US" sz="2200" dirty="0" smtClean="0">
                <a:latin typeface="Cambria" pitchFamily="18" charset="0"/>
              </a:rPr>
              <a:t>The </a:t>
            </a:r>
            <a:r>
              <a:rPr lang="en-US" sz="2200" dirty="0" err="1" smtClean="0">
                <a:latin typeface="Cambria" pitchFamily="18" charset="0"/>
              </a:rPr>
              <a:t>prodromal</a:t>
            </a:r>
            <a:r>
              <a:rPr lang="en-US" sz="2200" dirty="0" smtClean="0">
                <a:latin typeface="Cambria" pitchFamily="18" charset="0"/>
              </a:rPr>
              <a:t> form</a:t>
            </a:r>
          </a:p>
          <a:p>
            <a:pPr lvl="1" algn="just"/>
            <a:r>
              <a:rPr lang="en-US" sz="2200" dirty="0" smtClean="0">
                <a:latin typeface="Cambria" pitchFamily="18" charset="0"/>
              </a:rPr>
              <a:t>The </a:t>
            </a:r>
            <a:r>
              <a:rPr lang="en-US" sz="2200" dirty="0" err="1" smtClean="0">
                <a:latin typeface="Cambria" pitchFamily="18" charset="0"/>
              </a:rPr>
              <a:t>excitative</a:t>
            </a:r>
            <a:r>
              <a:rPr lang="en-US" sz="2200" dirty="0" smtClean="0">
                <a:latin typeface="Cambria" pitchFamily="18" charset="0"/>
              </a:rPr>
              <a:t> form </a:t>
            </a:r>
          </a:p>
          <a:p>
            <a:pPr lvl="1" algn="just"/>
            <a:r>
              <a:rPr lang="en-US" sz="2200" dirty="0" smtClean="0">
                <a:latin typeface="Cambria" pitchFamily="18" charset="0"/>
              </a:rPr>
              <a:t>The paralytic form</a:t>
            </a:r>
          </a:p>
          <a:p>
            <a:pPr lvl="1" algn="just"/>
            <a:endParaRPr lang="en-US" sz="2200" dirty="0" smtClean="0">
              <a:latin typeface="Cambria" pitchFamily="18" charset="0"/>
            </a:endParaRPr>
          </a:p>
          <a:p>
            <a:pPr algn="just">
              <a:buFont typeface="Wingdings" panose="05000000000000000000" pitchFamily="2" charset="2"/>
              <a:buChar char="ü"/>
            </a:pPr>
            <a:r>
              <a:rPr lang="en-US" sz="2200" dirty="0">
                <a:solidFill>
                  <a:schemeClr val="accent3">
                    <a:lumMod val="75000"/>
                  </a:schemeClr>
                </a:solidFill>
                <a:latin typeface="Cambria" pitchFamily="18" charset="0"/>
              </a:rPr>
              <a:t>P</a:t>
            </a:r>
            <a:r>
              <a:rPr lang="en-US" sz="2200" dirty="0" smtClean="0">
                <a:solidFill>
                  <a:schemeClr val="accent3">
                    <a:lumMod val="75000"/>
                  </a:schemeClr>
                </a:solidFill>
                <a:latin typeface="Cambria" pitchFamily="18" charset="0"/>
              </a:rPr>
              <a:t>rodromal period: 1-3 </a:t>
            </a:r>
            <a:r>
              <a:rPr lang="en-US" sz="2200" dirty="0">
                <a:solidFill>
                  <a:schemeClr val="accent3">
                    <a:lumMod val="75000"/>
                  </a:schemeClr>
                </a:solidFill>
                <a:latin typeface="Cambria" pitchFamily="18" charset="0"/>
              </a:rPr>
              <a:t>days, animals either show signs of paralysis or become </a:t>
            </a:r>
            <a:r>
              <a:rPr lang="en-US" sz="2200" dirty="0" smtClean="0">
                <a:solidFill>
                  <a:schemeClr val="accent3">
                    <a:lumMod val="75000"/>
                  </a:schemeClr>
                </a:solidFill>
                <a:latin typeface="Cambria" pitchFamily="18" charset="0"/>
              </a:rPr>
              <a:t>vicious</a:t>
            </a:r>
          </a:p>
          <a:p>
            <a:pPr algn="just">
              <a:buFont typeface="Wingdings" panose="05000000000000000000" pitchFamily="2" charset="2"/>
              <a:buChar char="ü"/>
            </a:pPr>
            <a:endParaRPr lang="en-US" sz="2200" dirty="0" smtClean="0">
              <a:solidFill>
                <a:schemeClr val="accent3">
                  <a:lumMod val="75000"/>
                </a:schemeClr>
              </a:solidFill>
              <a:latin typeface="Cambria" pitchFamily="18" charset="0"/>
            </a:endParaRPr>
          </a:p>
          <a:p>
            <a:pPr algn="just">
              <a:buNone/>
            </a:pPr>
            <a:r>
              <a:rPr lang="en-US" sz="2200" dirty="0" smtClean="0">
                <a:latin typeface="Cambria" pitchFamily="18" charset="0"/>
              </a:rPr>
              <a:t> </a:t>
            </a:r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914400" y="609600"/>
            <a:ext cx="7162800" cy="685800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algn="ctr"/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b="1" dirty="0" smtClean="0">
                <a:solidFill>
                  <a:srgbClr val="00B0F0"/>
                </a:solidFill>
                <a:latin typeface="Cambria" pitchFamily="18" charset="0"/>
              </a:rPr>
              <a:t>Disease in animals</a:t>
            </a:r>
            <a:r>
              <a:rPr lang="en-US" dirty="0" smtClean="0"/>
              <a:t/>
            </a:r>
            <a:br>
              <a:rPr lang="en-US" dirty="0" smtClean="0"/>
            </a:br>
            <a:endParaRPr lang="en-US" sz="22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7975" y="1387642"/>
            <a:ext cx="6591300" cy="5257800"/>
          </a:xfr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>
            <a:normAutofit fontScale="92500"/>
          </a:bodyPr>
          <a:lstStyle/>
          <a:p>
            <a:pPr marL="566928" indent="-457200" algn="just">
              <a:buFont typeface="+mj-lt"/>
              <a:buAutoNum type="arabicPeriod"/>
            </a:pPr>
            <a:r>
              <a:rPr lang="en-US" sz="2200" b="1" dirty="0">
                <a:latin typeface="Cambria" panose="02040503050406030204" pitchFamily="18" charset="0"/>
                <a:ea typeface="Cambria" panose="02040503050406030204" pitchFamily="18" charset="0"/>
              </a:rPr>
              <a:t>In </a:t>
            </a:r>
            <a:r>
              <a:rPr lang="en-US" sz="22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dogs</a:t>
            </a:r>
          </a:p>
          <a:p>
            <a:pPr marL="109728" indent="0" algn="just">
              <a:buNone/>
            </a:pPr>
            <a:r>
              <a:rPr lang="en-US" sz="2200" b="1" dirty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Furious form</a:t>
            </a:r>
            <a:r>
              <a:rPr lang="en-US" sz="2200" dirty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(changes in </a:t>
            </a:r>
            <a:r>
              <a:rPr lang="en-US" sz="2200" dirty="0" err="1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behaviour</a:t>
            </a:r>
            <a:r>
              <a:rPr lang="en-US" sz="2200" dirty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00" dirty="0" smtClean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&amp; </a:t>
            </a:r>
            <a:r>
              <a:rPr lang="en-US" sz="2200" dirty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stage of </a:t>
            </a:r>
            <a:r>
              <a:rPr lang="en-US" sz="2200" dirty="0" smtClean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excitement)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Tendency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to bite either 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inanimate/animate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objects till 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death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T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ravel to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long 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distance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Shows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imaginary catching 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stance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A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ttempt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to lick water but unable to drink water due to the paralysis of 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pharyngeal &amp; laryngeal muscles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Drooling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of 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saliva 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Photophobia 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Changes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in barking due to paralysis of vocal 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chords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Finally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, dropped jaw 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&amp;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tongue will protrude &amp;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head will drop down</a:t>
            </a:r>
            <a:endParaRPr lang="en-I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endParaRPr lang="en-I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914400" y="609600"/>
            <a:ext cx="7162800" cy="685800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algn="ctr"/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b="1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Disease in animals</a:t>
            </a:r>
            <a:r>
              <a:rPr lang="en-US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/>
            </a:r>
            <a:br>
              <a:rPr lang="en-US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</a:br>
            <a:endParaRPr lang="en-US" dirty="0">
              <a:solidFill>
                <a:srgbClr val="00B0F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2" name="AutoShape 2" descr="Rabies alert for animal owners | News24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IN"/>
          </a:p>
        </p:txBody>
      </p:sp>
      <p:pic>
        <p:nvPicPr>
          <p:cNvPr id="2052" name="Picture 4" descr="Explainer: what's behind the rabies outbreak in South Africa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18841" y="4876800"/>
            <a:ext cx="1976770" cy="176864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4" name="Picture 6" descr="Rabies Medical Briefing | Infectious Disease Reports | Healix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18841" y="3137985"/>
            <a:ext cx="1976770" cy="157262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6" name="Picture 8" descr="How Long Does Rabies Vaccine actually work in Human?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18841" y="1387642"/>
            <a:ext cx="1976770" cy="158415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371600"/>
            <a:ext cx="8229600" cy="5202936"/>
          </a:xfr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pPr marL="566928" indent="-457200" algn="just">
              <a:buFont typeface="+mj-lt"/>
              <a:buAutoNum type="arabicPeriod"/>
            </a:pPr>
            <a:r>
              <a:rPr lang="en-US" sz="2200" b="1" dirty="0">
                <a:latin typeface="Cambria" panose="02040503050406030204" pitchFamily="18" charset="0"/>
                <a:ea typeface="Cambria" panose="02040503050406030204" pitchFamily="18" charset="0"/>
              </a:rPr>
              <a:t>In </a:t>
            </a:r>
            <a:r>
              <a:rPr lang="en-US" sz="22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dogs</a:t>
            </a:r>
          </a:p>
          <a:p>
            <a:pPr marL="109728" indent="0" algn="just">
              <a:buNone/>
            </a:pPr>
            <a:r>
              <a:rPr lang="en-US" sz="2200" b="1" dirty="0" smtClean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Dump </a:t>
            </a:r>
            <a:r>
              <a:rPr lang="en-US" sz="2200" b="1" dirty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form or paralytic form: </a:t>
            </a:r>
            <a:endParaRPr lang="en-US" sz="2200" b="1" dirty="0" smtClean="0">
              <a:solidFill>
                <a:srgbClr val="C0000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Isolated themselves in dark 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places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Paralysis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of lower jaw (dropped jaw ), tongue, larynx 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&amp; hindquarters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Not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capable to 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bite</a:t>
            </a:r>
          </a:p>
          <a:p>
            <a:pPr lvl="1" algn="just">
              <a:buFont typeface="Wingdings" panose="05000000000000000000" pitchFamily="2" charset="2"/>
              <a:buChar char="ü"/>
            </a:pPr>
            <a:endParaRPr lang="en-IN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109728" indent="0" algn="just">
              <a:buNone/>
            </a:pPr>
            <a:endParaRPr lang="en-US" sz="2400" b="1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109728" indent="0" algn="just">
              <a:buNone/>
            </a:pPr>
            <a:endParaRPr lang="en-US" sz="2400" b="1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109728" indent="0" algn="just">
              <a:buNone/>
            </a:pPr>
            <a:endParaRPr lang="en-US" sz="2400" b="1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109728" indent="0" algn="just">
              <a:buNone/>
            </a:pPr>
            <a:r>
              <a:rPr lang="en-US" sz="24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2. In cats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Furious form is more common</a:t>
            </a:r>
          </a:p>
          <a:p>
            <a:pPr lvl="1" algn="just">
              <a:buFont typeface="Wingdings" panose="05000000000000000000" pitchFamily="2" charset="2"/>
              <a:buChar char="ü"/>
            </a:pPr>
            <a:endParaRPr lang="en-I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411480" lvl="1" indent="0" algn="just">
              <a:buNone/>
            </a:pPr>
            <a:endParaRPr lang="en-I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914400" y="609600"/>
            <a:ext cx="7162800" cy="685800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algn="ctr"/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b="1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Disease in animals</a:t>
            </a:r>
            <a:r>
              <a:rPr lang="en-US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/>
            </a:r>
            <a:br>
              <a:rPr lang="en-US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</a:br>
            <a:endParaRPr lang="en-US" dirty="0">
              <a:solidFill>
                <a:srgbClr val="00B0F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2" name="AutoShape 2" descr="Mission Rabies - Taking up the fight against rabies in India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IN"/>
          </a:p>
        </p:txBody>
      </p:sp>
      <p:pic>
        <p:nvPicPr>
          <p:cNvPr id="3076" name="Picture 4" descr="Mission Rabies - Taking up the fight against rabies in India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19200" y="3690326"/>
            <a:ext cx="2421555" cy="152399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8" name="Picture 6" descr="Rabies: The Ultimate Guide on The Mad Dog Disease – DawgieBowl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69356" y="3096768"/>
            <a:ext cx="4588843" cy="21295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886764358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371600"/>
            <a:ext cx="8534400" cy="5334000"/>
          </a:xfr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pPr marL="109728" indent="0" algn="just">
              <a:buNone/>
            </a:pPr>
            <a:r>
              <a:rPr lang="en-US" sz="24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3. </a:t>
            </a:r>
            <a:r>
              <a:rPr lang="en-US" sz="2400" b="1" dirty="0">
                <a:latin typeface="Cambria" panose="02040503050406030204" pitchFamily="18" charset="0"/>
                <a:ea typeface="Cambria" panose="02040503050406030204" pitchFamily="18" charset="0"/>
              </a:rPr>
              <a:t>In </a:t>
            </a:r>
            <a:r>
              <a:rPr lang="en-US" sz="24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cattle</a:t>
            </a:r>
            <a:endParaRPr lang="en-US" sz="2400" b="1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411480" lvl="1" indent="0" algn="just">
              <a:buNone/>
            </a:pPr>
            <a:r>
              <a:rPr lang="en-US" sz="2200" dirty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Furious form is more common: </a:t>
            </a:r>
            <a:endParaRPr lang="en-US" sz="2200" dirty="0" smtClean="0">
              <a:solidFill>
                <a:srgbClr val="C0000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Violently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attack other animals or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Attack to inanimate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objects,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loud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bellowing,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I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ncoordination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of gait,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E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xcessive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salivation,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B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ehavioral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changes,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M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uzzle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tremor,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A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ggression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,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S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exual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excitement,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H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yper excitability &amp;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P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haryngeal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paralysis</a:t>
            </a:r>
            <a:endParaRPr lang="en-I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endParaRPr lang="en-I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411480" lvl="1" indent="0" algn="just">
              <a:buNone/>
            </a:pPr>
            <a:endParaRPr lang="en-I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914400" y="609600"/>
            <a:ext cx="7162800" cy="685800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algn="ctr"/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b="1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Disease in animals</a:t>
            </a:r>
            <a:r>
              <a:rPr lang="en-US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/>
            </a:r>
            <a:br>
              <a:rPr lang="en-US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</a:br>
            <a:endParaRPr lang="en-US" dirty="0">
              <a:solidFill>
                <a:srgbClr val="00B0F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2" name="Rectangle 1"/>
          <p:cNvSpPr/>
          <p:nvPr/>
        </p:nvSpPr>
        <p:spPr>
          <a:xfrm>
            <a:off x="5181600" y="1600200"/>
            <a:ext cx="3705726" cy="3048000"/>
          </a:xfrm>
          <a:prstGeom prst="rect">
            <a:avLst/>
          </a:prstGeom>
          <a:ln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r>
              <a:rPr lang="en-US" sz="2200" dirty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Paralytic form: </a:t>
            </a:r>
            <a:endParaRPr lang="en-US" sz="2200" dirty="0" smtClean="0">
              <a:solidFill>
                <a:srgbClr val="C0000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342900" indent="-342900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Knuckling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of hind fetlock, 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Sagging &amp; swaying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of hind quarter while walking,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342900" indent="-342900">
              <a:buFont typeface="Wingdings" panose="05000000000000000000" pitchFamily="2" charset="2"/>
              <a:buChar char="ü"/>
            </a:pP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D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eviation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of tail to one side,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342900" indent="-342900">
              <a:buFont typeface="Wingdings" panose="05000000000000000000" pitchFamily="2" charset="2"/>
              <a:buChar char="ü"/>
            </a:pP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D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rooling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of saliva 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&amp; yawing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movement</a:t>
            </a:r>
            <a:endParaRPr lang="en-I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pic>
        <p:nvPicPr>
          <p:cNvPr id="4100" name="Picture 4" descr="Rabies | Dairy Knowledge Portal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15326" y="4719637"/>
            <a:ext cx="4572000" cy="19145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44910227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5050536"/>
          </a:xfr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pPr algn="just"/>
            <a:r>
              <a:rPr lang="en-US" sz="2200" b="1" dirty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In sheep</a:t>
            </a:r>
            <a:r>
              <a:rPr lang="en-US" sz="2200" dirty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: </a:t>
            </a:r>
            <a:endParaRPr lang="en-US" sz="2200" dirty="0" smtClean="0">
              <a:solidFill>
                <a:srgbClr val="C0000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Hyperexcitability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,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salivation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,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vocalization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,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recumbency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,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vigorous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wool plucking,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excessive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bleating does not occur but continuous bleating is common 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&amp;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starring of eyes 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&amp; twitching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of lips</a:t>
            </a:r>
            <a:endParaRPr lang="en-I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endParaRPr lang="en-US" sz="2200" b="1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411480" lvl="1" indent="0" algn="just">
              <a:buNone/>
            </a:pPr>
            <a:endParaRPr lang="en-I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914400" y="609600"/>
            <a:ext cx="7162800" cy="685800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algn="ctr"/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b="1" dirty="0" smtClean="0">
                <a:solidFill>
                  <a:srgbClr val="00B0F0"/>
                </a:solidFill>
                <a:latin typeface="Cambria" pitchFamily="18" charset="0"/>
              </a:rPr>
              <a:t>Disease in animals</a:t>
            </a:r>
            <a:r>
              <a:rPr lang="en-US" dirty="0" smtClean="0"/>
              <a:t/>
            </a:r>
            <a:br>
              <a:rPr lang="en-US" dirty="0" smtClean="0"/>
            </a:br>
            <a:endParaRPr lang="en-US" dirty="0">
              <a:latin typeface="Cambria" pitchFamily="18" charset="0"/>
            </a:endParaRPr>
          </a:p>
        </p:txBody>
      </p:sp>
      <p:pic>
        <p:nvPicPr>
          <p:cNvPr id="1026" name="Picture 2" descr="RABIES – НИИПББ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95400" y="4648200"/>
            <a:ext cx="6400800" cy="16764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896496892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5050536"/>
          </a:xfr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pPr algn="just"/>
            <a:r>
              <a:rPr lang="en-US" sz="2200" b="1" dirty="0" smtClean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In </a:t>
            </a:r>
            <a:r>
              <a:rPr lang="en-US" sz="2200" b="1" dirty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horse</a:t>
            </a:r>
            <a:r>
              <a:rPr lang="en-US" sz="2200" dirty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: </a:t>
            </a:r>
            <a:endParaRPr lang="en-US" sz="2200" dirty="0" smtClean="0">
              <a:solidFill>
                <a:srgbClr val="C0000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Muscle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tremors are frequent 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&amp;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common,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pharyngeal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paralysis,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ataxia &amp;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lethargy,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S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udden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onset of lameness in one limb followed by </a:t>
            </a:r>
            <a:r>
              <a:rPr lang="en-US" sz="2200" dirty="0" err="1">
                <a:latin typeface="Cambria" panose="02040503050406030204" pitchFamily="18" charset="0"/>
                <a:ea typeface="Cambria" panose="02040503050406030204" pitchFamily="18" charset="0"/>
              </a:rPr>
              <a:t>recumbency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&amp; violent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head tossing</a:t>
            </a:r>
            <a:endParaRPr lang="en-I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endParaRPr lang="en-US" sz="2200" b="1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r>
              <a:rPr lang="en-US" sz="2200" b="1" dirty="0" smtClean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In </a:t>
            </a:r>
            <a:r>
              <a:rPr lang="en-US" sz="2200" b="1" dirty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pigs</a:t>
            </a:r>
            <a:r>
              <a:rPr lang="en-US" sz="2200" dirty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: </a:t>
            </a:r>
            <a:endParaRPr lang="en-US" sz="2200" dirty="0" smtClean="0">
              <a:solidFill>
                <a:srgbClr val="C0000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Twitching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of nose,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excessive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salivation,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chronic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convulsion, </a:t>
            </a:r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rapid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chewing movement </a:t>
            </a:r>
            <a:r>
              <a:rPr lang="en-US" sz="2200" dirty="0" smtClean="0">
                <a:latin typeface="Cambria" panose="02040503050406030204" pitchFamily="18" charset="0"/>
                <a:ea typeface="Cambria" panose="02040503050406030204" pitchFamily="18" charset="0"/>
              </a:rPr>
              <a:t>&amp; 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may walk backward</a:t>
            </a:r>
            <a:endParaRPr lang="en-I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2" algn="just">
              <a:buFont typeface="Wingdings" panose="05000000000000000000" pitchFamily="2" charset="2"/>
              <a:buChar char="ü"/>
            </a:pPr>
            <a:endParaRPr lang="en-I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914400" y="609600"/>
            <a:ext cx="7162800" cy="685800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algn="ctr"/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b="1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Disease in animals</a:t>
            </a:r>
            <a:r>
              <a:rPr lang="en-US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/>
            </a:r>
            <a:br>
              <a:rPr lang="en-US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</a:br>
            <a:endParaRPr lang="en-US" dirty="0">
              <a:solidFill>
                <a:srgbClr val="00B0F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pic>
        <p:nvPicPr>
          <p:cNvPr id="5122" name="Picture 2" descr="Rabies in horses | Horses, Animals, Western horseman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24600" y="1600200"/>
            <a:ext cx="2209800" cy="139164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124" name="Picture 4" descr="RABIES – НИИПББ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0" y="4191000"/>
            <a:ext cx="4495800" cy="14954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96487439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5050536"/>
          </a:xfr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pPr algn="just">
              <a:buFont typeface="Wingdings" panose="05000000000000000000" pitchFamily="2" charset="2"/>
              <a:buChar char="ü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The incubation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period: few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months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(usually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30 to 60 days), </a:t>
            </a:r>
            <a:endParaRPr lang="en-US" sz="20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>
              <a:buFont typeface="Wingdings" panose="05000000000000000000" pitchFamily="2" charset="2"/>
              <a:buChar char="ü"/>
            </a:pPr>
            <a:endParaRPr lang="en-US" sz="20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>
              <a:buFont typeface="Wingdings" panose="05000000000000000000" pitchFamily="2" charset="2"/>
              <a:buChar char="ü"/>
            </a:pPr>
            <a:r>
              <a:rPr lang="en-US" sz="2000" b="1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D</a:t>
            </a:r>
            <a:r>
              <a:rPr lang="en-US" sz="2000" b="1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epending </a:t>
            </a:r>
            <a:r>
              <a:rPr lang="en-US" sz="2000" b="1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on </a:t>
            </a:r>
            <a:endParaRPr lang="en-US" sz="2000" b="1" dirty="0" smtClean="0">
              <a:solidFill>
                <a:srgbClr val="00B0F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§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T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he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distance of bite, </a:t>
            </a:r>
            <a:endParaRPr lang="en-US" sz="20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§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S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everity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of bite, </a:t>
            </a:r>
            <a:endParaRPr lang="en-US" sz="20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§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A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mount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of virus inoculated </a:t>
            </a:r>
            <a:endParaRPr lang="en-US" sz="20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§"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Aggressive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status of the rabid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animal </a:t>
            </a:r>
          </a:p>
          <a:p>
            <a:pPr lvl="1" algn="just">
              <a:buFont typeface="Wingdings" panose="05000000000000000000" pitchFamily="2" charset="2"/>
              <a:buChar char="§"/>
            </a:pPr>
            <a:endParaRPr lang="en-US" sz="20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>
              <a:buFont typeface="Wingdings" panose="05000000000000000000" pitchFamily="2" charset="2"/>
              <a:buChar char="ü"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Infection reaches to CNS symptoms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begin to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show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T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he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infection is effectively untreatable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&amp; usually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fatal within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days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Death almost invariably results </a:t>
            </a:r>
            <a:r>
              <a:rPr lang="en-US" sz="2000" b="1" dirty="0" smtClean="0">
                <a:solidFill>
                  <a:srgbClr val="FF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2-10 days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after first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symptoms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D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rinking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cause extremely painful laryngeal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spasm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P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atient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refuses to drink (</a:t>
            </a:r>
            <a:r>
              <a:rPr lang="en-US" sz="2000" b="1" dirty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hydrophobia-fear of water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) 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Muscle spasm, laryngospasm &amp; extreme excitability are present</a:t>
            </a:r>
            <a:endParaRPr lang="en-IN" sz="20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1143000" y="685800"/>
            <a:ext cx="7162800" cy="685800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algn="ctr"/>
            <a:r>
              <a:rPr lang="en-US" b="1" dirty="0" smtClean="0">
                <a:solidFill>
                  <a:srgbClr val="00B0F0"/>
                </a:solidFill>
                <a:latin typeface="Cambria" pitchFamily="18" charset="0"/>
              </a:rPr>
              <a:t>Disease in human</a:t>
            </a:r>
            <a:endParaRPr lang="en-US" dirty="0">
              <a:solidFill>
                <a:srgbClr val="00B0F0"/>
              </a:solidFill>
              <a:latin typeface="Cambria" pitchFamily="18" charset="0"/>
            </a:endParaRPr>
          </a:p>
        </p:txBody>
      </p:sp>
      <p:pic>
        <p:nvPicPr>
          <p:cNvPr id="6" name="Picture 2" descr="PDF] Development of a process of rabies virus production using BHK ...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86400" y="1905000"/>
            <a:ext cx="3124200" cy="24384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490833098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5050536"/>
          </a:xfr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pPr algn="just">
              <a:buFont typeface="Wingdings" panose="05000000000000000000" pitchFamily="2" charset="2"/>
              <a:buChar char="ü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Convulsions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occur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T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hick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tenacious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saliva </a:t>
            </a:r>
          </a:p>
          <a:p>
            <a:pPr algn="just">
              <a:buFont typeface="Wingdings" panose="05000000000000000000" pitchFamily="2" charset="2"/>
              <a:buChar char="ü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I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ncreased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lacrimation, </a:t>
            </a:r>
            <a:endParaRPr lang="en-US" sz="20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>
              <a:buFont typeface="Wingdings" panose="05000000000000000000" pitchFamily="2" charset="2"/>
              <a:buChar char="ü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F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requent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micturition </a:t>
            </a:r>
            <a:endParaRPr lang="en-US" sz="20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>
              <a:buFont typeface="Wingdings" panose="05000000000000000000" pitchFamily="2" charset="2"/>
              <a:buChar char="ü"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I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ncreased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perspiration. </a:t>
            </a:r>
            <a:endParaRPr lang="en-US" sz="20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>
              <a:buFont typeface="Wingdings" panose="05000000000000000000" pitchFamily="2" charset="2"/>
              <a:buChar char="ü"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The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initial symptoms of rabies are often mild fever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&amp; pain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or paresthesia at the wound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site</a:t>
            </a:r>
          </a:p>
          <a:p>
            <a:pPr algn="just">
              <a:buFont typeface="Wingdings" panose="05000000000000000000" pitchFamily="2" charset="2"/>
              <a:buChar char="ü"/>
            </a:pPr>
            <a:endParaRPr lang="en-US" sz="20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>
              <a:buFont typeface="Wingdings" panose="05000000000000000000" pitchFamily="2" charset="2"/>
              <a:buChar char="ü"/>
            </a:pPr>
            <a:r>
              <a:rPr lang="en-US" sz="2000" b="1" dirty="0">
                <a:latin typeface="Cambria" panose="02040503050406030204" pitchFamily="18" charset="0"/>
                <a:ea typeface="Cambria" panose="02040503050406030204" pitchFamily="18" charset="0"/>
              </a:rPr>
              <a:t>Furious rabies is rapidly </a:t>
            </a:r>
            <a:r>
              <a:rPr lang="en-US" sz="20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fatal: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hydrophobia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or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aerophobia, phobia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towards sound, hyperactivity and fluctuating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consciousness</a:t>
            </a:r>
          </a:p>
          <a:p>
            <a:pPr algn="just">
              <a:buFont typeface="Wingdings" panose="05000000000000000000" pitchFamily="2" charset="2"/>
              <a:buChar char="ü"/>
            </a:pPr>
            <a:endParaRPr lang="en-US" sz="20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>
              <a:buFont typeface="Wingdings" panose="05000000000000000000" pitchFamily="2" charset="2"/>
              <a:buChar char="ü"/>
            </a:pPr>
            <a:r>
              <a:rPr lang="en-US" sz="2000" b="1" dirty="0">
                <a:latin typeface="Cambria" panose="02040503050406030204" pitchFamily="18" charset="0"/>
                <a:ea typeface="Cambria" panose="02040503050406030204" pitchFamily="18" charset="0"/>
              </a:rPr>
              <a:t>Flaccid paralysis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ascending with pain in the affected muscles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&amp; mild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sensory disturbances will precede death from respiratory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paralysis</a:t>
            </a:r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1143000" y="685800"/>
            <a:ext cx="7162800" cy="685800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algn="ctr"/>
            <a:r>
              <a:rPr lang="en-US" b="1" dirty="0" smtClean="0">
                <a:solidFill>
                  <a:srgbClr val="00B0F0"/>
                </a:solidFill>
                <a:latin typeface="Cambria" pitchFamily="18" charset="0"/>
              </a:rPr>
              <a:t>Disease in human</a:t>
            </a:r>
            <a:endParaRPr lang="en-US" dirty="0">
              <a:solidFill>
                <a:srgbClr val="00B0F0"/>
              </a:solidFill>
              <a:latin typeface="Cambria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83051980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1524000"/>
            <a:ext cx="8686800" cy="5050536"/>
          </a:xfr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algn="just">
              <a:buFont typeface="Wingdings" panose="05000000000000000000" pitchFamily="2" charset="2"/>
              <a:buChar char="ü"/>
            </a:pPr>
            <a:endParaRPr lang="en-IN" sz="20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228600" y="471578"/>
            <a:ext cx="8458200" cy="1052422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marL="109728" algn="ctr"/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sz="3200" b="1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Classification of exposure based involvement of risk</a:t>
            </a:r>
            <a:r>
              <a:rPr lang="en-IN" sz="3200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/>
            </a:r>
            <a:br>
              <a:rPr lang="en-IN" sz="3200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</a:br>
            <a:endParaRPr lang="en-IN" sz="28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2" name="Rectangle 1"/>
          <p:cNvSpPr/>
          <p:nvPr/>
        </p:nvSpPr>
        <p:spPr>
          <a:xfrm>
            <a:off x="387017" y="1833413"/>
            <a:ext cx="3505200" cy="1948514"/>
          </a:xfrm>
          <a:prstGeom prst="rect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indent="-54864" algn="just"/>
            <a:r>
              <a:rPr lang="en-US" sz="2000" b="1" dirty="0">
                <a:latin typeface="Cambria" panose="02040503050406030204" pitchFamily="18" charset="0"/>
                <a:ea typeface="Cambria" panose="02040503050406030204" pitchFamily="18" charset="0"/>
              </a:rPr>
              <a:t>Class </a:t>
            </a:r>
            <a:r>
              <a:rPr lang="en-US" sz="20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I-</a:t>
            </a:r>
          </a:p>
          <a:p>
            <a:pPr marL="288036" indent="-342900" algn="just">
              <a:buFont typeface="Wingdings" panose="05000000000000000000" pitchFamily="2" charset="2"/>
              <a:buChar char="§"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Slight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or negligible risk</a:t>
            </a:r>
            <a:endParaRPr lang="en-IN" sz="20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288036" indent="-342900" algn="just">
              <a:buFont typeface="Wingdings" panose="05000000000000000000" pitchFamily="2" charset="2"/>
              <a:buChar char="§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Licks on healthy/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unbroken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skin</a:t>
            </a:r>
            <a:endParaRPr lang="en-IN" sz="20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288036" indent="-342900" algn="just">
              <a:buFont typeface="Wingdings" panose="05000000000000000000" pitchFamily="2" charset="2"/>
              <a:buChar char="§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Scratches without oozing of blood</a:t>
            </a:r>
            <a:endParaRPr lang="en-IN" sz="20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ctr"/>
            <a:endParaRPr lang="en-IN" dirty="0"/>
          </a:p>
        </p:txBody>
      </p:sp>
      <p:sp>
        <p:nvSpPr>
          <p:cNvPr id="5" name="Rectangle 4"/>
          <p:cNvSpPr/>
          <p:nvPr/>
        </p:nvSpPr>
        <p:spPr>
          <a:xfrm>
            <a:off x="3962400" y="2590800"/>
            <a:ext cx="4724400" cy="3308604"/>
          </a:xfrm>
          <a:prstGeom prst="rect">
            <a:avLst/>
          </a:prstGeom>
          <a:ln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indent="-54864" algn="just"/>
            <a:r>
              <a:rPr lang="en-US" sz="2000" b="1" dirty="0">
                <a:latin typeface="Cambria" panose="02040503050406030204" pitchFamily="18" charset="0"/>
                <a:ea typeface="Cambria" panose="02040503050406030204" pitchFamily="18" charset="0"/>
              </a:rPr>
              <a:t>Class </a:t>
            </a:r>
            <a:r>
              <a:rPr lang="en-US" sz="20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II-</a:t>
            </a:r>
          </a:p>
          <a:p>
            <a:pPr marL="288036" indent="-342900" algn="just">
              <a:buFont typeface="Wingdings" panose="05000000000000000000" pitchFamily="2" charset="2"/>
              <a:buChar char="§"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Definite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but moderate risk</a:t>
            </a:r>
            <a:endParaRPr lang="en-IN" sz="20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288036" indent="-342900" algn="just">
              <a:buFont typeface="Wingdings" panose="05000000000000000000" pitchFamily="2" charset="2"/>
              <a:buChar char="§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Consumption of </a:t>
            </a:r>
            <a:r>
              <a:rPr lang="en-US" sz="2000" dirty="0" err="1">
                <a:latin typeface="Cambria" panose="02040503050406030204" pitchFamily="18" charset="0"/>
                <a:ea typeface="Cambria" panose="02040503050406030204" pitchFamily="18" charset="0"/>
              </a:rPr>
              <a:t>unboiled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 milk from suspected animals</a:t>
            </a:r>
            <a:endParaRPr lang="en-IN" sz="20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288036" indent="-342900" algn="just">
              <a:buFont typeface="Wingdings" panose="05000000000000000000" pitchFamily="2" charset="2"/>
              <a:buChar char="§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Licks on fresh cuts</a:t>
            </a:r>
            <a:endParaRPr lang="en-IN" sz="20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288036" indent="-342900" algn="just">
              <a:buFont typeface="Wingdings" panose="05000000000000000000" pitchFamily="2" charset="2"/>
              <a:buChar char="§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Scratches with oozing of blood</a:t>
            </a:r>
            <a:endParaRPr lang="en-IN" sz="20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288036" indent="-342900" algn="just">
              <a:buFont typeface="Wingdings" panose="05000000000000000000" pitchFamily="2" charset="2"/>
              <a:buChar char="§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All bites except on head, neck, face, palm and fingers</a:t>
            </a:r>
            <a:endParaRPr lang="en-IN" sz="20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288036" indent="-342900" algn="just">
              <a:buFont typeface="Wingdings" panose="05000000000000000000" pitchFamily="2" charset="2"/>
              <a:buChar char="§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Minor wounds less than five in number</a:t>
            </a:r>
            <a:endParaRPr lang="en-IN" sz="20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285750" indent="-285750" algn="ctr">
              <a:buFont typeface="Wingdings" panose="05000000000000000000" pitchFamily="2" charset="2"/>
              <a:buChar char="§"/>
            </a:pPr>
            <a:endParaRPr lang="en-IN" dirty="0"/>
          </a:p>
        </p:txBody>
      </p:sp>
      <p:sp>
        <p:nvSpPr>
          <p:cNvPr id="6" name="Rectangle 5"/>
          <p:cNvSpPr/>
          <p:nvPr/>
        </p:nvSpPr>
        <p:spPr>
          <a:xfrm>
            <a:off x="381000" y="3933645"/>
            <a:ext cx="3483143" cy="2489173"/>
          </a:xfrm>
          <a:prstGeom prst="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rtlCol="0" anchor="ctr"/>
          <a:lstStyle/>
          <a:p>
            <a:pPr marL="402336" lvl="1" indent="0" algn="just">
              <a:buNone/>
            </a:pPr>
            <a:r>
              <a:rPr lang="en-US" sz="2000" b="1" dirty="0">
                <a:latin typeface="Cambria" panose="02040503050406030204" pitchFamily="18" charset="0"/>
                <a:ea typeface="Cambria" panose="02040503050406030204" pitchFamily="18" charset="0"/>
              </a:rPr>
              <a:t>Class </a:t>
            </a:r>
            <a:r>
              <a:rPr lang="en-US" sz="20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III-</a:t>
            </a:r>
          </a:p>
          <a:p>
            <a:pPr marL="288036" indent="-342900" algn="just">
              <a:buFont typeface="Wingdings" panose="05000000000000000000" pitchFamily="2" charset="2"/>
              <a:buChar char="§"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Severe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/ grave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risk</a:t>
            </a:r>
          </a:p>
          <a:p>
            <a:pPr marL="288036" indent="-342900" algn="just">
              <a:buFont typeface="Wingdings" panose="05000000000000000000" pitchFamily="2" charset="2"/>
              <a:buChar char="§"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Licks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on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mucosa</a:t>
            </a:r>
            <a:endParaRPr lang="en-IN" sz="20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288036" indent="-342900" algn="just">
              <a:buFont typeface="Wingdings" panose="05000000000000000000" pitchFamily="2" charset="2"/>
              <a:buChar char="§"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Bites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on head,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Neck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, face,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   </a:t>
            </a:r>
          </a:p>
          <a:p>
            <a:pPr algn="just"/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     palm &amp; fingers</a:t>
            </a:r>
            <a:endParaRPr lang="en-IN" sz="20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288036" indent="-342900" algn="just">
              <a:buFont typeface="Wingdings" panose="05000000000000000000" pitchFamily="2" charset="2"/>
              <a:buChar char="§"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Lacerated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wounds on any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    </a:t>
            </a:r>
          </a:p>
          <a:p>
            <a:pPr algn="just"/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      part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of the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body</a:t>
            </a:r>
            <a:endParaRPr lang="en-IN" sz="20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288036" indent="-342900" algn="just">
              <a:buFont typeface="Wingdings" panose="05000000000000000000" pitchFamily="2" charset="2"/>
              <a:buChar char="§"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Bites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from wild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animals</a:t>
            </a:r>
            <a:endParaRPr lang="en-IN" sz="20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8825507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447800"/>
            <a:ext cx="8229600" cy="5334000"/>
          </a:xfr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marL="566928" indent="-457200">
              <a:buFont typeface="+mj-lt"/>
              <a:buAutoNum type="arabicPeriod"/>
            </a:pPr>
            <a:r>
              <a:rPr lang="en-US" sz="2200" dirty="0" smtClean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Sign &amp; symptoms</a:t>
            </a:r>
          </a:p>
          <a:p>
            <a:pPr marL="566928" indent="-457200">
              <a:buFont typeface="+mj-lt"/>
              <a:buAutoNum type="arabicPeriod"/>
            </a:pPr>
            <a:endParaRPr lang="en-IN" sz="2200" dirty="0">
              <a:solidFill>
                <a:srgbClr val="C0000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566928" indent="-457200">
              <a:buFont typeface="+mj-lt"/>
              <a:buAutoNum type="arabicPeriod"/>
            </a:pPr>
            <a:r>
              <a:rPr lang="en-US" sz="2200" dirty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Fluorescent antibody test (</a:t>
            </a:r>
            <a:r>
              <a:rPr lang="en-US" sz="2200" dirty="0" smtClean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FAT)</a:t>
            </a:r>
          </a:p>
          <a:p>
            <a:pPr lvl="1"/>
            <a:r>
              <a:rPr lang="en-US" sz="2000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</a:t>
            </a:r>
            <a:r>
              <a:rPr lang="en-US" sz="2000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orneal </a:t>
            </a:r>
            <a:r>
              <a:rPr lang="en-US" sz="2000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impression smear, as well as </a:t>
            </a:r>
            <a:r>
              <a:rPr lang="en-US" sz="2000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brain </a:t>
            </a:r>
          </a:p>
          <a:p>
            <a:pPr lvl="1"/>
            <a:r>
              <a:rPr lang="en-US" sz="2000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H</a:t>
            </a:r>
            <a:r>
              <a:rPr lang="en-US" sz="2000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ighly </a:t>
            </a:r>
            <a:r>
              <a:rPr lang="en-US" sz="2000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specific </a:t>
            </a:r>
            <a:r>
              <a:rPr lang="en-US" sz="2000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&amp; </a:t>
            </a:r>
            <a:r>
              <a:rPr lang="en-US" sz="2000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rapid test (99.9</a:t>
            </a:r>
            <a:r>
              <a:rPr lang="en-US" sz="2000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%)</a:t>
            </a:r>
          </a:p>
          <a:p>
            <a:pPr lvl="1"/>
            <a:r>
              <a:rPr lang="en-US" sz="2000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Detects </a:t>
            </a:r>
            <a:r>
              <a:rPr lang="en-US" sz="2000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different strains using monoclonal </a:t>
            </a:r>
            <a:r>
              <a:rPr lang="en-US" sz="2000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antibody </a:t>
            </a:r>
          </a:p>
          <a:p>
            <a:pPr lvl="1"/>
            <a:r>
              <a:rPr lang="en-US" sz="2000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The </a:t>
            </a:r>
            <a:r>
              <a:rPr lang="en-US" sz="2000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identifiable strains correlate well with species </a:t>
            </a:r>
            <a:r>
              <a:rPr lang="en-US" sz="2000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&amp; geographic </a:t>
            </a:r>
            <a:r>
              <a:rPr lang="en-US" sz="2000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distributions </a:t>
            </a:r>
            <a:r>
              <a:rPr lang="en-US" sz="2000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observed </a:t>
            </a:r>
          </a:p>
          <a:p>
            <a:pPr lvl="1"/>
            <a:endParaRPr lang="en-US" sz="22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109728" indent="0" algn="just">
              <a:buNone/>
            </a:pPr>
            <a:r>
              <a:rPr lang="en-US" sz="2200" dirty="0" smtClean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3. Identification </a:t>
            </a:r>
            <a:r>
              <a:rPr lang="en-US" sz="2200" dirty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of </a:t>
            </a:r>
            <a:r>
              <a:rPr lang="en-US" sz="2200" dirty="0" err="1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Negribodies</a:t>
            </a:r>
            <a:r>
              <a:rPr lang="en-US" sz="2200" dirty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000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(intracytoplasmic inclusion bodies) in the brain impression smear by Seller's staining </a:t>
            </a:r>
            <a:r>
              <a:rPr lang="en-US" sz="2000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technique</a:t>
            </a:r>
          </a:p>
          <a:p>
            <a:pPr marL="109728" indent="0" algn="just">
              <a:buNone/>
            </a:pPr>
            <a:endParaRPr lang="en-IN" sz="2000" dirty="0">
              <a:solidFill>
                <a:srgbClr val="00B0F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109728" indent="0">
              <a:buNone/>
            </a:pPr>
            <a:r>
              <a:rPr lang="en-US" sz="2200" dirty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4. Virus isolation</a:t>
            </a:r>
            <a:r>
              <a:rPr lang="en-US" sz="2200" dirty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000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from body fluid or brain </a:t>
            </a:r>
            <a:r>
              <a:rPr lang="en-US" sz="2000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tissue</a:t>
            </a:r>
          </a:p>
          <a:p>
            <a:pPr marL="109728" indent="0">
              <a:buNone/>
            </a:pPr>
            <a:endParaRPr lang="en-IN" sz="2000" dirty="0">
              <a:solidFill>
                <a:srgbClr val="00B0F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109728" indent="0">
              <a:buNone/>
            </a:pPr>
            <a:r>
              <a:rPr lang="en-US" sz="2200" dirty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5. Molecular techniques</a:t>
            </a:r>
            <a:endParaRPr lang="en-IN" sz="2200" dirty="0">
              <a:solidFill>
                <a:srgbClr val="C0000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>
              <a:buFont typeface="Wingdings" panose="05000000000000000000" pitchFamily="2" charset="2"/>
              <a:buChar char="ü"/>
            </a:pPr>
            <a:endParaRPr lang="en-I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1143000" y="685800"/>
            <a:ext cx="7162800" cy="685800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algn="ctr"/>
            <a:r>
              <a:rPr lang="en-US" b="1" dirty="0" smtClean="0">
                <a:solidFill>
                  <a:srgbClr val="00B0F0"/>
                </a:solidFill>
                <a:latin typeface="Cambria" pitchFamily="18" charset="0"/>
              </a:rPr>
              <a:t>Diagnosis</a:t>
            </a:r>
            <a:endParaRPr lang="en-US" dirty="0">
              <a:solidFill>
                <a:srgbClr val="00B0F0"/>
              </a:solidFill>
              <a:latin typeface="Cambria" pitchFamily="18" charset="0"/>
            </a:endParaRPr>
          </a:p>
        </p:txBody>
      </p:sp>
      <p:pic>
        <p:nvPicPr>
          <p:cNvPr id="1026" name="Picture 2" descr="Rabies diagnostic laboratory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53200" y="1600200"/>
            <a:ext cx="1905000" cy="16483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Negri Bodies - an overview | ScienceDirect Topics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0" y="5257800"/>
            <a:ext cx="2590800" cy="13811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Rectangle 1"/>
          <p:cNvSpPr/>
          <p:nvPr/>
        </p:nvSpPr>
        <p:spPr>
          <a:xfrm>
            <a:off x="7211716" y="5948363"/>
            <a:ext cx="1398884" cy="338554"/>
          </a:xfrm>
          <a:prstGeom prst="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en-US" sz="1600" dirty="0"/>
              <a:t>Negri bodies</a:t>
            </a:r>
            <a:endParaRPr lang="en-IN" sz="1600" dirty="0"/>
          </a:p>
        </p:txBody>
      </p:sp>
    </p:spTree>
    <p:extLst>
      <p:ext uri="{BB962C8B-B14F-4D97-AF65-F5344CB8AC3E}">
        <p14:creationId xmlns:p14="http://schemas.microsoft.com/office/powerpoint/2010/main" val="2811676834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447800"/>
            <a:ext cx="8229600" cy="5334000"/>
          </a:xfr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marL="109728" indent="0" algn="just">
              <a:buNone/>
            </a:pPr>
            <a:r>
              <a:rPr lang="en-US" sz="2200" b="1" dirty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Post-exposure care to prevent rabies includes: 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Washing &amp; scrubbing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the wound with phenolic soap and/or plenty of running tape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water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Application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of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antiseptics 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Avoiding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bandaging or suturing of wound, or point of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contact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Administering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anti-rabies immunizations as soon as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possible</a:t>
            </a:r>
          </a:p>
          <a:p>
            <a:pPr lvl="1" algn="just">
              <a:buFont typeface="Wingdings" panose="05000000000000000000" pitchFamily="2" charset="2"/>
              <a:buChar char="ü"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Anti-rabies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vaccine should be given for category II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&amp;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III exposures (follow post exposure schedule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)</a:t>
            </a:r>
          </a:p>
          <a:p>
            <a:pPr lvl="1" algn="just">
              <a:buFont typeface="Wingdings" panose="05000000000000000000" pitchFamily="2" charset="2"/>
              <a:buChar char="ü"/>
            </a:pPr>
            <a:endParaRPr lang="en-IN" sz="20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1143000" y="685800"/>
            <a:ext cx="7162800" cy="685800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algn="ctr"/>
            <a:r>
              <a:rPr lang="en-US" b="1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Treatment</a:t>
            </a:r>
            <a:r>
              <a:rPr lang="en-US" b="1" dirty="0"/>
              <a:t>  </a:t>
            </a:r>
            <a:endParaRPr lang="en-IN" dirty="0"/>
          </a:p>
        </p:txBody>
      </p:sp>
      <p:pic>
        <p:nvPicPr>
          <p:cNvPr id="3074" name="Picture 2" descr="WHO | WHO announces new rabies recommendations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90750" y="4210551"/>
            <a:ext cx="4762500" cy="25431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801936430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447800"/>
            <a:ext cx="8229600" cy="5334000"/>
          </a:xfr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algn="just"/>
            <a:r>
              <a:rPr lang="en-US" sz="2000" b="1" dirty="0">
                <a:latin typeface="Cambria" panose="02040503050406030204" pitchFamily="18" charset="0"/>
                <a:ea typeface="Cambria" panose="02040503050406030204" pitchFamily="18" charset="0"/>
              </a:rPr>
              <a:t>Post exposure schedule</a:t>
            </a:r>
            <a:endParaRPr lang="en-IN" sz="20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§"/>
            </a:pP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If the animal is not previously immunized, </a:t>
            </a:r>
            <a:endParaRPr lang="en-US" sz="20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§"/>
            </a:pPr>
            <a:endParaRPr lang="en-US" sz="20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§"/>
            </a:pPr>
            <a:r>
              <a:rPr lang="en-US" sz="2000" b="1" dirty="0">
                <a:latin typeface="Cambria" panose="02040503050406030204" pitchFamily="18" charset="0"/>
                <a:ea typeface="Cambria" panose="02040503050406030204" pitchFamily="18" charset="0"/>
              </a:rPr>
              <a:t>P</a:t>
            </a:r>
            <a:r>
              <a:rPr lang="en-US" sz="20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ost </a:t>
            </a:r>
            <a:r>
              <a:rPr lang="en-US" sz="2000" b="1" dirty="0">
                <a:latin typeface="Cambria" panose="02040503050406030204" pitchFamily="18" charset="0"/>
                <a:ea typeface="Cambria" panose="02040503050406030204" pitchFamily="18" charset="0"/>
              </a:rPr>
              <a:t>exposure vaccination on </a:t>
            </a:r>
            <a:endParaRPr lang="en-US" sz="2000" b="1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676656" lvl="2" indent="0" algn="just">
              <a:buNone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0-day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(the day starts within 24 hours after bite), 3</a:t>
            </a:r>
            <a:r>
              <a:rPr lang="en-US" sz="2000" baseline="30000" dirty="0">
                <a:latin typeface="Cambria" panose="02040503050406030204" pitchFamily="18" charset="0"/>
                <a:ea typeface="Cambria" panose="02040503050406030204" pitchFamily="18" charset="0"/>
              </a:rPr>
              <a:t>rd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, 7</a:t>
            </a:r>
            <a:r>
              <a:rPr lang="en-US" sz="2000" baseline="30000" dirty="0">
                <a:latin typeface="Cambria" panose="02040503050406030204" pitchFamily="18" charset="0"/>
                <a:ea typeface="Cambria" panose="02040503050406030204" pitchFamily="18" charset="0"/>
              </a:rPr>
              <a:t>th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, 14</a:t>
            </a:r>
            <a:r>
              <a:rPr lang="en-US" sz="2000" baseline="30000" dirty="0">
                <a:latin typeface="Cambria" panose="02040503050406030204" pitchFamily="18" charset="0"/>
                <a:ea typeface="Cambria" panose="02040503050406030204" pitchFamily="18" charset="0"/>
              </a:rPr>
              <a:t>th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, 28</a:t>
            </a:r>
            <a:r>
              <a:rPr lang="en-US" sz="2000" baseline="30000" dirty="0">
                <a:latin typeface="Cambria" panose="02040503050406030204" pitchFamily="18" charset="0"/>
                <a:ea typeface="Cambria" panose="02040503050406030204" pitchFamily="18" charset="0"/>
              </a:rPr>
              <a:t>th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&amp; if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necessary, on 90</a:t>
            </a:r>
            <a:r>
              <a:rPr lang="en-US" sz="2000" baseline="30000" dirty="0">
                <a:latin typeface="Cambria" panose="02040503050406030204" pitchFamily="18" charset="0"/>
                <a:ea typeface="Cambria" panose="02040503050406030204" pitchFamily="18" charset="0"/>
              </a:rPr>
              <a:t>th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 day (Essen's schedule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)</a:t>
            </a:r>
          </a:p>
          <a:p>
            <a:pPr marL="676656" lvl="2" indent="0" algn="just">
              <a:buNone/>
            </a:pPr>
            <a:endParaRPr lang="en-IN" sz="20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§"/>
            </a:pPr>
            <a:r>
              <a:rPr lang="en-US" sz="2000" b="1" dirty="0">
                <a:latin typeface="Cambria" panose="02040503050406030204" pitchFamily="18" charset="0"/>
                <a:ea typeface="Cambria" panose="02040503050406030204" pitchFamily="18" charset="0"/>
              </a:rPr>
              <a:t>If the animal is immunized annually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 0 day, 3</a:t>
            </a:r>
            <a:r>
              <a:rPr lang="en-US" sz="2000" baseline="30000" dirty="0">
                <a:latin typeface="Cambria" panose="02040503050406030204" pitchFamily="18" charset="0"/>
                <a:ea typeface="Cambria" panose="02040503050406030204" pitchFamily="18" charset="0"/>
              </a:rPr>
              <a:t>rd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 and 7</a:t>
            </a:r>
            <a:r>
              <a:rPr lang="en-US" sz="2000" baseline="30000" dirty="0">
                <a:latin typeface="Cambria" panose="02040503050406030204" pitchFamily="18" charset="0"/>
                <a:ea typeface="Cambria" panose="02040503050406030204" pitchFamily="18" charset="0"/>
              </a:rPr>
              <a:t>th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 day, put the animal under observation for 10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days</a:t>
            </a:r>
          </a:p>
          <a:p>
            <a:pPr lvl="1" algn="just">
              <a:buFont typeface="Wingdings" panose="05000000000000000000" pitchFamily="2" charset="2"/>
              <a:buChar char="§"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If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the animal dies, should follow the full regimen (5 doses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)</a:t>
            </a:r>
            <a:endParaRPr lang="en-IN" sz="20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lvl="1" algn="just">
              <a:buFont typeface="Wingdings" panose="05000000000000000000" pitchFamily="2" charset="2"/>
              <a:buChar char="§"/>
            </a:pPr>
            <a:endParaRPr lang="en-IN" sz="24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1143000" y="685800"/>
            <a:ext cx="7162800" cy="685800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algn="ctr"/>
            <a:r>
              <a:rPr lang="en-US" b="1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Treatment</a:t>
            </a:r>
            <a:r>
              <a:rPr lang="en-US" b="1" dirty="0"/>
              <a:t>  </a:t>
            </a:r>
            <a:endParaRPr lang="en-IN" dirty="0"/>
          </a:p>
        </p:txBody>
      </p:sp>
      <p:pic>
        <p:nvPicPr>
          <p:cNvPr id="2050" name="Picture 2" descr="Rabies Vaccine Human Abhayrab, for Clinical, Packaging Size: 0.5 ...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19400" y="4842526"/>
            <a:ext cx="3371850" cy="191521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725620371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447800"/>
            <a:ext cx="8229600" cy="5334000"/>
          </a:xfr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marL="109728" indent="0" algn="just">
              <a:buNone/>
            </a:pPr>
            <a:r>
              <a:rPr lang="en-US" sz="2000" b="1" dirty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Pre-exposure </a:t>
            </a:r>
            <a:r>
              <a:rPr lang="en-US" sz="2000" b="1" dirty="0" smtClean="0">
                <a:solidFill>
                  <a:srgbClr val="C0000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schedule</a:t>
            </a:r>
          </a:p>
          <a:p>
            <a:pPr marL="109728" indent="0" algn="just">
              <a:buNone/>
            </a:pPr>
            <a:endParaRPr lang="en-IN" sz="2000" dirty="0">
              <a:solidFill>
                <a:srgbClr val="C0000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r>
              <a:rPr lang="en-US" sz="2000" b="1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Type of vaccine: </a:t>
            </a:r>
            <a:endParaRPr lang="en-US" sz="2000" b="1" dirty="0" smtClean="0">
              <a:solidFill>
                <a:srgbClr val="00B0F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402336" lvl="1" indent="0" algn="just">
              <a:buNone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Inactivated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(from cell culture or </a:t>
            </a:r>
            <a:r>
              <a:rPr lang="en-US" sz="2000" dirty="0" err="1">
                <a:latin typeface="Cambria" panose="02040503050406030204" pitchFamily="18" charset="0"/>
                <a:ea typeface="Cambria" panose="02040503050406030204" pitchFamily="18" charset="0"/>
              </a:rPr>
              <a:t>embryonated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 egg vaccine)</a:t>
            </a:r>
            <a:endParaRPr lang="en-IN" sz="20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r>
              <a:rPr lang="en-US" sz="2000" b="1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Number of doses: </a:t>
            </a:r>
            <a:endParaRPr lang="en-US" sz="2000" b="1" dirty="0" smtClean="0">
              <a:solidFill>
                <a:srgbClr val="00B0F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402336" lvl="1" indent="0" algn="just">
              <a:buNone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Three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: 0, 7</a:t>
            </a:r>
            <a:r>
              <a:rPr lang="en-US" sz="2000" baseline="30000" dirty="0">
                <a:latin typeface="Cambria" panose="02040503050406030204" pitchFamily="18" charset="0"/>
                <a:ea typeface="Cambria" panose="02040503050406030204" pitchFamily="18" charset="0"/>
              </a:rPr>
              <a:t>th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&amp; 21</a:t>
            </a:r>
            <a:r>
              <a:rPr lang="en-US" sz="2000" baseline="30000" dirty="0" smtClean="0">
                <a:latin typeface="Cambria" panose="02040503050406030204" pitchFamily="18" charset="0"/>
                <a:ea typeface="Cambria" panose="02040503050406030204" pitchFamily="18" charset="0"/>
              </a:rPr>
              <a:t>st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or 28</a:t>
            </a:r>
            <a:r>
              <a:rPr lang="en-US" sz="2000" baseline="30000" dirty="0">
                <a:latin typeface="Cambria" panose="02040503050406030204" pitchFamily="18" charset="0"/>
                <a:ea typeface="Cambria" panose="02040503050406030204" pitchFamily="18" charset="0"/>
              </a:rPr>
              <a:t>th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 day given by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IM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or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ID route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(vaccine should not be given in the gluteal region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)</a:t>
            </a:r>
          </a:p>
          <a:p>
            <a:pPr marL="402336" lvl="1" indent="0" algn="just">
              <a:buNone/>
            </a:pPr>
            <a:r>
              <a:rPr lang="en-US" sz="20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Booster</a:t>
            </a:r>
            <a:r>
              <a:rPr lang="en-US" sz="2000" b="1" dirty="0">
                <a:latin typeface="Cambria" panose="02040503050406030204" pitchFamily="18" charset="0"/>
                <a:ea typeface="Cambria" panose="02040503050406030204" pitchFamily="18" charset="0"/>
              </a:rPr>
              <a:t>: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 After one year then every five years</a:t>
            </a:r>
            <a:endParaRPr lang="en-IN" sz="20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r>
              <a:rPr lang="en-US" sz="2000" b="1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Contraindication: </a:t>
            </a:r>
            <a:endParaRPr lang="en-US" sz="2000" b="1" dirty="0" smtClean="0">
              <a:solidFill>
                <a:srgbClr val="00B0F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402336" lvl="1" indent="0" algn="just">
              <a:buNone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Severe reaction to previous dose</a:t>
            </a:r>
            <a:endParaRPr lang="en-IN" sz="20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r>
              <a:rPr lang="en-US" sz="2000" b="1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Adverse reactions: </a:t>
            </a:r>
          </a:p>
          <a:p>
            <a:pPr marL="402336" lvl="1" indent="0" algn="just">
              <a:buNone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Mild local or systemic reactions; rare </a:t>
            </a:r>
            <a:r>
              <a:rPr lang="en-US" sz="2000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neuroparalytic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 reactions reported</a:t>
            </a:r>
            <a:endParaRPr lang="en-IN" sz="2000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r>
              <a:rPr lang="en-US" sz="2000" b="1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Special </a:t>
            </a:r>
            <a:r>
              <a:rPr lang="en-US" sz="2000" b="1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precautions: </a:t>
            </a:r>
            <a:endParaRPr lang="en-US" sz="2000" b="1" dirty="0" smtClean="0">
              <a:solidFill>
                <a:srgbClr val="00B0F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402336" lvl="1" indent="0" algn="just">
              <a:buNone/>
            </a:pP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Do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not use animal-brain-derived vaccines</a:t>
            </a:r>
            <a:endParaRPr lang="en-IN" sz="2000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>
              <a:buFont typeface="Wingdings" panose="05000000000000000000" pitchFamily="2" charset="2"/>
              <a:buChar char="ü"/>
            </a:pPr>
            <a:endParaRPr lang="en-I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1143000" y="685800"/>
            <a:ext cx="7162800" cy="685800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algn="ctr"/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b="1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Vaccination</a:t>
            </a:r>
            <a:r>
              <a:rPr lang="en-IN" dirty="0"/>
              <a:t/>
            </a:r>
            <a:br>
              <a:rPr lang="en-IN" dirty="0"/>
            </a:br>
            <a:r>
              <a:rPr lang="en-US" b="1" dirty="0" smtClean="0"/>
              <a:t>  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682110539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447800"/>
            <a:ext cx="8229600" cy="5334000"/>
          </a:xfr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algn="just"/>
            <a:r>
              <a:rPr lang="en-US" sz="2000" b="1" dirty="0" err="1" smtClean="0">
                <a:latin typeface="Cambria" panose="02040503050406030204" pitchFamily="18" charset="0"/>
                <a:ea typeface="Cambria" panose="02040503050406030204" pitchFamily="18" charset="0"/>
              </a:rPr>
              <a:t>Postexposure</a:t>
            </a:r>
            <a:r>
              <a:rPr lang="en-US" sz="20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000" b="1" dirty="0">
                <a:latin typeface="Cambria" panose="02040503050406030204" pitchFamily="18" charset="0"/>
                <a:ea typeface="Cambria" panose="02040503050406030204" pitchFamily="18" charset="0"/>
              </a:rPr>
              <a:t>immunization: </a:t>
            </a:r>
            <a:endParaRPr lang="en-US" sz="2000" b="1" dirty="0" smtClean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marL="402336" lvl="1" indent="0" algn="just">
              <a:buNone/>
            </a:pPr>
            <a:r>
              <a:rPr lang="en-US" sz="2000" dirty="0" err="1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Upto</a:t>
            </a:r>
            <a:r>
              <a:rPr lang="en-US" sz="2000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 </a:t>
            </a:r>
            <a:r>
              <a:rPr lang="en-US" sz="2000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50% of human rabies immune globulin is infiltrated around the wound; the rest is administered </a:t>
            </a:r>
            <a:r>
              <a:rPr lang="en-US" sz="2000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IM</a:t>
            </a:r>
          </a:p>
          <a:p>
            <a:pPr marL="402336" lvl="1" indent="0" algn="just">
              <a:buNone/>
            </a:pPr>
            <a:r>
              <a:rPr lang="en-US" sz="2000" b="1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(ERIG or HRIG: anti-rabies antibody)</a:t>
            </a:r>
          </a:p>
          <a:p>
            <a:pPr algn="just"/>
            <a:r>
              <a:rPr lang="en-US" sz="20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Human </a:t>
            </a:r>
            <a:r>
              <a:rPr lang="en-US" sz="2000" b="1" dirty="0">
                <a:latin typeface="Cambria" panose="02040503050406030204" pitchFamily="18" charset="0"/>
                <a:ea typeface="Cambria" panose="02040503050406030204" pitchFamily="18" charset="0"/>
              </a:rPr>
              <a:t>Diploid Cell Vaccine (</a:t>
            </a:r>
            <a:r>
              <a:rPr lang="en-US" sz="20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HDCV)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: </a:t>
            </a:r>
          </a:p>
          <a:p>
            <a:pPr marL="402336" lvl="1" indent="0" algn="just">
              <a:buNone/>
            </a:pPr>
            <a:r>
              <a:rPr lang="en-US" sz="2000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5 </a:t>
            </a:r>
            <a:r>
              <a:rPr lang="en-US" sz="2000" dirty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injections IM at days 0, 3, 7, 14, </a:t>
            </a:r>
            <a:r>
              <a:rPr lang="en-US" sz="2000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&amp; 28</a:t>
            </a:r>
          </a:p>
          <a:p>
            <a:pPr marL="402336" lvl="1" indent="0" algn="just">
              <a:buNone/>
            </a:pPr>
            <a:endParaRPr lang="en-US" sz="2000" dirty="0" smtClean="0">
              <a:solidFill>
                <a:srgbClr val="00B0F0"/>
              </a:solidFill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/>
            <a:r>
              <a:rPr lang="en-US" sz="20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Vaccination </a:t>
            </a:r>
            <a:r>
              <a:rPr lang="en-US" sz="2000" b="1" dirty="0">
                <a:latin typeface="Cambria" panose="02040503050406030204" pitchFamily="18" charset="0"/>
                <a:ea typeface="Cambria" panose="02040503050406030204" pitchFamily="18" charset="0"/>
              </a:rPr>
              <a:t>of domestic </a:t>
            </a:r>
            <a:r>
              <a:rPr lang="en-US" sz="20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animals</a:t>
            </a:r>
          </a:p>
          <a:p>
            <a:pPr algn="just"/>
            <a:r>
              <a:rPr lang="en-US" sz="2000" b="1" dirty="0">
                <a:latin typeface="Cambria" panose="02040503050406030204" pitchFamily="18" charset="0"/>
                <a:ea typeface="Cambria" panose="02040503050406030204" pitchFamily="18" charset="0"/>
              </a:rPr>
              <a:t>E</a:t>
            </a:r>
            <a:r>
              <a:rPr lang="en-US" sz="20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nforced </a:t>
            </a:r>
            <a:r>
              <a:rPr lang="en-US" sz="2000" b="1" dirty="0">
                <a:latin typeface="Cambria" panose="02040503050406030204" pitchFamily="18" charset="0"/>
                <a:ea typeface="Cambria" panose="02040503050406030204" pitchFamily="18" charset="0"/>
              </a:rPr>
              <a:t>animal control measures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(Animal Birth Control and Anti-rabies vaccination </a:t>
            </a:r>
            <a:r>
              <a:rPr lang="en-US" sz="2000" dirty="0" err="1">
                <a:latin typeface="Cambria" panose="02040503050406030204" pitchFamily="18" charset="0"/>
                <a:ea typeface="Cambria" panose="02040503050406030204" pitchFamily="18" charset="0"/>
              </a:rPr>
              <a:t>programme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: ABC-AR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)</a:t>
            </a:r>
          </a:p>
          <a:p>
            <a:pPr algn="just"/>
            <a:r>
              <a:rPr lang="en-US" sz="20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Controlling </a:t>
            </a:r>
            <a:r>
              <a:rPr lang="en-US" sz="2000" b="1" dirty="0">
                <a:latin typeface="Cambria" panose="02040503050406030204" pitchFamily="18" charset="0"/>
                <a:ea typeface="Cambria" panose="02040503050406030204" pitchFamily="18" charset="0"/>
              </a:rPr>
              <a:t>stray dog </a:t>
            </a:r>
            <a:r>
              <a:rPr lang="en-US" sz="20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population</a:t>
            </a:r>
          </a:p>
          <a:p>
            <a:pPr algn="just"/>
            <a:r>
              <a:rPr lang="en-US" sz="2000" b="1" dirty="0">
                <a:latin typeface="Cambria" panose="02040503050406030204" pitchFamily="18" charset="0"/>
                <a:ea typeface="Cambria" panose="02040503050406030204" pitchFamily="18" charset="0"/>
              </a:rPr>
              <a:t>P</a:t>
            </a:r>
            <a:r>
              <a:rPr lang="en-US" sz="20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roper </a:t>
            </a:r>
            <a:r>
              <a:rPr lang="en-US" sz="2000" b="1" dirty="0">
                <a:latin typeface="Cambria" panose="02040503050406030204" pitchFamily="18" charset="0"/>
                <a:ea typeface="Cambria" panose="02040503050406030204" pitchFamily="18" charset="0"/>
              </a:rPr>
              <a:t>immunization of household dogs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(ABC-AR </a:t>
            </a:r>
            <a:r>
              <a:rPr lang="en-US" sz="2000" dirty="0" err="1">
                <a:latin typeface="Cambria" panose="02040503050406030204" pitchFamily="18" charset="0"/>
                <a:ea typeface="Cambria" panose="02040503050406030204" pitchFamily="18" charset="0"/>
              </a:rPr>
              <a:t>programme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) </a:t>
            </a:r>
          </a:p>
          <a:p>
            <a:pPr algn="just"/>
            <a:r>
              <a:rPr lang="en-US" sz="20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Vaccination </a:t>
            </a:r>
            <a:r>
              <a:rPr lang="en-US" sz="2000" dirty="0">
                <a:latin typeface="Cambria" panose="02040503050406030204" pitchFamily="18" charset="0"/>
                <a:ea typeface="Cambria" panose="02040503050406030204" pitchFamily="18" charset="0"/>
              </a:rPr>
              <a:t>of high risk </a:t>
            </a:r>
            <a:r>
              <a:rPr lang="en-US" sz="2000" dirty="0" smtClean="0">
                <a:latin typeface="Cambria" panose="02040503050406030204" pitchFamily="18" charset="0"/>
                <a:ea typeface="Cambria" panose="02040503050406030204" pitchFamily="18" charset="0"/>
              </a:rPr>
              <a:t>personnel </a:t>
            </a:r>
          </a:p>
          <a:p>
            <a:pPr algn="just"/>
            <a:r>
              <a:rPr lang="en-US" sz="20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Awareness </a:t>
            </a:r>
            <a:r>
              <a:rPr lang="en-US" sz="2000" b="1" dirty="0" err="1">
                <a:latin typeface="Cambria" panose="02040503050406030204" pitchFamily="18" charset="0"/>
                <a:ea typeface="Cambria" panose="02040503050406030204" pitchFamily="18" charset="0"/>
              </a:rPr>
              <a:t>programme</a:t>
            </a:r>
            <a:r>
              <a:rPr lang="en-US" sz="2000" b="1" dirty="0">
                <a:latin typeface="Cambria" panose="02040503050406030204" pitchFamily="18" charset="0"/>
                <a:ea typeface="Cambria" panose="02040503050406030204" pitchFamily="18" charset="0"/>
              </a:rPr>
              <a:t> among </a:t>
            </a:r>
            <a:r>
              <a:rPr lang="en-US" sz="2000" b="1" dirty="0" smtClean="0">
                <a:latin typeface="Cambria" panose="02040503050406030204" pitchFamily="18" charset="0"/>
                <a:ea typeface="Cambria" panose="02040503050406030204" pitchFamily="18" charset="0"/>
              </a:rPr>
              <a:t>public</a:t>
            </a:r>
            <a:endParaRPr lang="en-IN" sz="2000" b="1" dirty="0">
              <a:latin typeface="Cambria" panose="02040503050406030204" pitchFamily="18" charset="0"/>
              <a:ea typeface="Cambria" panose="02040503050406030204" pitchFamily="18" charset="0"/>
            </a:endParaRPr>
          </a:p>
          <a:p>
            <a:pPr algn="just">
              <a:buFont typeface="Wingdings" panose="05000000000000000000" pitchFamily="2" charset="2"/>
              <a:buChar char="ü"/>
            </a:pPr>
            <a:endParaRPr lang="en-IN" sz="2200" dirty="0">
              <a:latin typeface="Cambria" panose="02040503050406030204" pitchFamily="18" charset="0"/>
              <a:ea typeface="Cambria" panose="02040503050406030204" pitchFamily="18" charset="0"/>
            </a:endParaRPr>
          </a:p>
        </p:txBody>
      </p:sp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1143000" y="685800"/>
            <a:ext cx="7162800" cy="685800"/>
          </a:xfr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algn="ctr"/>
            <a:r>
              <a:rPr lang="en-US" b="1" dirty="0" smtClean="0"/>
              <a:t/>
            </a:r>
            <a:br>
              <a:rPr lang="en-US" b="1" dirty="0" smtClean="0"/>
            </a:br>
            <a:r>
              <a:rPr lang="en-US" b="1" dirty="0" smtClean="0">
                <a:solidFill>
                  <a:srgbClr val="00B0F0"/>
                </a:solidFill>
                <a:latin typeface="Cambria" panose="02040503050406030204" pitchFamily="18" charset="0"/>
                <a:ea typeface="Cambria" panose="02040503050406030204" pitchFamily="18" charset="0"/>
              </a:rPr>
              <a:t>Prevention</a:t>
            </a:r>
            <a:r>
              <a:rPr lang="en-IN" dirty="0"/>
              <a:t/>
            </a:r>
            <a:br>
              <a:rPr lang="en-IN" dirty="0"/>
            </a:br>
            <a:r>
              <a:rPr lang="en-US" b="1" dirty="0" smtClean="0"/>
              <a:t>  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61607275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Urban">
  <a:themeElements>
    <a:clrScheme name="Urban">
      <a:dk1>
        <a:sysClr val="windowText" lastClr="000000"/>
      </a:dk1>
      <a:lt1>
        <a:sysClr val="window" lastClr="FFFFFF"/>
      </a:lt1>
      <a:dk2>
        <a:srgbClr val="424456"/>
      </a:dk2>
      <a:lt2>
        <a:srgbClr val="DEDEDE"/>
      </a:lt2>
      <a:accent1>
        <a:srgbClr val="53548A"/>
      </a:accent1>
      <a:accent2>
        <a:srgbClr val="438086"/>
      </a:accent2>
      <a:accent3>
        <a:srgbClr val="A04DA3"/>
      </a:accent3>
      <a:accent4>
        <a:srgbClr val="C4652D"/>
      </a:accent4>
      <a:accent5>
        <a:srgbClr val="8B5D3D"/>
      </a:accent5>
      <a:accent6>
        <a:srgbClr val="5C92B5"/>
      </a:accent6>
      <a:hlink>
        <a:srgbClr val="67AFBD"/>
      </a:hlink>
      <a:folHlink>
        <a:srgbClr val="C2A874"/>
      </a:folHlink>
    </a:clrScheme>
    <a:fontScheme name="Urban">
      <a:majorFont>
        <a:latin typeface="Trebuchet MS"/>
        <a:ea typeface=""/>
        <a:cs typeface=""/>
        <a:font script="Jpan" typeface="HGｺﾞｼｯｸM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Georgia"/>
        <a:ea typeface=""/>
        <a:cs typeface=""/>
        <a:font script="Jpan" typeface="HG明朝B"/>
        <a:font script="Hang" typeface="맑은 고딕"/>
        <a:font script="Hans" typeface="宋体"/>
        <a:font script="Hant" typeface="新細明體"/>
        <a:font script="Arab" typeface="Arial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Urban">
      <a:fillStyleLst>
        <a:solidFill>
          <a:schemeClr val="phClr"/>
        </a:solidFill>
        <a:gradFill rotWithShape="1">
          <a:gsLst>
            <a:gs pos="0">
              <a:schemeClr val="phClr">
                <a:tint val="1000"/>
                <a:satMod val="255000"/>
              </a:schemeClr>
            </a:gs>
            <a:gs pos="55000">
              <a:schemeClr val="phClr">
                <a:tint val="12000"/>
                <a:satMod val="255000"/>
              </a:schemeClr>
            </a:gs>
            <a:gs pos="100000">
              <a:schemeClr val="phClr">
                <a:tint val="45000"/>
                <a:satMod val="250000"/>
              </a:schemeClr>
            </a:gs>
          </a:gsLst>
          <a:path path="circle">
            <a:fillToRect l="-40000" t="-90000" r="140000" b="190000"/>
          </a:path>
        </a:gradFill>
        <a:gradFill rotWithShape="1">
          <a:gsLst>
            <a:gs pos="0">
              <a:schemeClr val="phClr">
                <a:tint val="43000"/>
                <a:satMod val="165000"/>
              </a:schemeClr>
            </a:gs>
            <a:gs pos="55000">
              <a:schemeClr val="phClr">
                <a:tint val="83000"/>
                <a:satMod val="155000"/>
              </a:schemeClr>
            </a:gs>
            <a:gs pos="100000">
              <a:schemeClr val="phClr">
                <a:shade val="85000"/>
              </a:schemeClr>
            </a:gs>
          </a:gsLst>
          <a:path path="circle">
            <a:fillToRect l="-40000" t="-90000" r="140000" b="19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3175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1500" dist="254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flat" dir="t">
              <a:rot lat="0" lon="0" rev="20040000"/>
            </a:lightRig>
          </a:scene3d>
          <a:sp3d contourW="12700" prstMaterial="dkEdge">
            <a:bevelT w="25400" h="38100" prst="convex"/>
            <a:contourClr>
              <a:schemeClr val="phClr">
                <a:satMod val="115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100000">
              <a:schemeClr val="phClr">
                <a:tint val="80000"/>
                <a:satMod val="250000"/>
              </a:schemeClr>
            </a:gs>
            <a:gs pos="60000">
              <a:schemeClr val="phClr">
                <a:shade val="38000"/>
                <a:satMod val="175000"/>
              </a:schemeClr>
            </a:gs>
            <a:gs pos="0">
              <a:schemeClr val="phClr">
                <a:shade val="30000"/>
                <a:satMod val="175000"/>
              </a:schemeClr>
            </a:gs>
          </a:gsLst>
          <a:lin ang="5400000" scaled="0"/>
        </a:gradFill>
        <a:blipFill>
          <a:blip xmlns:r="http://schemas.openxmlformats.org/officeDocument/2006/relationships" r:embed="rId1">
            <a:duotone>
              <a:schemeClr val="phClr">
                <a:shade val="48000"/>
              </a:schemeClr>
              <a:schemeClr val="phClr">
                <a:tint val="96000"/>
                <a:satMod val="150000"/>
              </a:schemeClr>
            </a:duotone>
          </a:blip>
          <a:tile tx="0" ty="0" sx="80000" sy="8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Urban</Template>
  <TotalTime>219</TotalTime>
  <Words>1296</Words>
  <Application>Microsoft Office PowerPoint</Application>
  <PresentationFormat>On-screen Show (4:3)</PresentationFormat>
  <Paragraphs>248</Paragraphs>
  <Slides>22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22</vt:i4>
      </vt:variant>
    </vt:vector>
  </HeadingPairs>
  <TitlesOfParts>
    <vt:vector size="31" baseType="lpstr">
      <vt:lpstr>Arial</vt:lpstr>
      <vt:lpstr>Calibri</vt:lpstr>
      <vt:lpstr>Cambria</vt:lpstr>
      <vt:lpstr>Georgia</vt:lpstr>
      <vt:lpstr>Times New Roman</vt:lpstr>
      <vt:lpstr>Trebuchet MS</vt:lpstr>
      <vt:lpstr>Wingdings</vt:lpstr>
      <vt:lpstr>Wingdings 2</vt:lpstr>
      <vt:lpstr>Urban</vt:lpstr>
      <vt:lpstr>PowerPoint Presentation</vt:lpstr>
      <vt:lpstr>   Rabies/Lyssa/ Hdrophobia </vt:lpstr>
      <vt:lpstr>Introduction</vt:lpstr>
      <vt:lpstr>Introduction</vt:lpstr>
      <vt:lpstr>Etiology</vt:lpstr>
      <vt:lpstr>Etiology</vt:lpstr>
      <vt:lpstr>Etiology</vt:lpstr>
      <vt:lpstr>Source &amp; Transmission</vt:lpstr>
      <vt:lpstr> Disease in animals </vt:lpstr>
      <vt:lpstr> Disease in animals </vt:lpstr>
      <vt:lpstr> Disease in animals </vt:lpstr>
      <vt:lpstr> Disease in animals </vt:lpstr>
      <vt:lpstr> Disease in animals </vt:lpstr>
      <vt:lpstr> Disease in animals </vt:lpstr>
      <vt:lpstr>Disease in human</vt:lpstr>
      <vt:lpstr>Disease in human</vt:lpstr>
      <vt:lpstr> Classification of exposure based involvement of risk </vt:lpstr>
      <vt:lpstr>Diagnosis</vt:lpstr>
      <vt:lpstr>Treatment  </vt:lpstr>
      <vt:lpstr>Treatment  </vt:lpstr>
      <vt:lpstr> Vaccination   </vt:lpstr>
      <vt:lpstr> Prevention   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Rabies/Lyssa/ Hdrophobia</dc:title>
  <dc:creator>user</dc:creator>
  <cp:lastModifiedBy>Epidemiology lab 1</cp:lastModifiedBy>
  <cp:revision>23</cp:revision>
  <dcterms:created xsi:type="dcterms:W3CDTF">2006-08-16T00:00:00Z</dcterms:created>
  <dcterms:modified xsi:type="dcterms:W3CDTF">2020-07-16T08:39:03Z</dcterms:modified>
</cp:coreProperties>
</file>