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1554" y="9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7/7/2020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0" i="0" u="heavy">
                <a:solidFill>
                  <a:srgbClr val="00AF50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000" b="0" i="0">
                <a:solidFill>
                  <a:srgbClr val="252525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7/7/2020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g object 17"/>
          <p:cNvSpPr/>
          <p:nvPr/>
        </p:nvSpPr>
        <p:spPr>
          <a:xfrm>
            <a:off x="553212" y="542544"/>
            <a:ext cx="8041005" cy="5756275"/>
          </a:xfrm>
          <a:custGeom>
            <a:avLst/>
            <a:gdLst/>
            <a:ahLst/>
            <a:cxnLst/>
            <a:rect l="l" t="t" r="r" b="b"/>
            <a:pathLst>
              <a:path w="8041005" h="5756275">
                <a:moveTo>
                  <a:pt x="0" y="5756148"/>
                </a:moveTo>
                <a:lnTo>
                  <a:pt x="8040624" y="5756148"/>
                </a:lnTo>
                <a:lnTo>
                  <a:pt x="8040624" y="0"/>
                </a:lnTo>
                <a:lnTo>
                  <a:pt x="0" y="0"/>
                </a:lnTo>
                <a:lnTo>
                  <a:pt x="0" y="5756148"/>
                </a:lnTo>
                <a:close/>
              </a:path>
            </a:pathLst>
          </a:custGeom>
          <a:ln w="15240">
            <a:solidFill>
              <a:srgbClr val="83992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g object 18"/>
          <p:cNvSpPr/>
          <p:nvPr/>
        </p:nvSpPr>
        <p:spPr>
          <a:xfrm>
            <a:off x="0" y="3128772"/>
            <a:ext cx="685799" cy="606551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bg object 19"/>
          <p:cNvSpPr/>
          <p:nvPr/>
        </p:nvSpPr>
        <p:spPr>
          <a:xfrm>
            <a:off x="8467343" y="3128772"/>
            <a:ext cx="676655" cy="606551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bg object 20"/>
          <p:cNvSpPr/>
          <p:nvPr/>
        </p:nvSpPr>
        <p:spPr>
          <a:xfrm>
            <a:off x="1278636" y="2354579"/>
            <a:ext cx="6595745" cy="0"/>
          </a:xfrm>
          <a:custGeom>
            <a:avLst/>
            <a:gdLst/>
            <a:ahLst/>
            <a:cxnLst/>
            <a:rect l="l" t="t" r="r" b="b"/>
            <a:pathLst>
              <a:path w="6595745">
                <a:moveTo>
                  <a:pt x="0" y="0"/>
                </a:moveTo>
                <a:lnTo>
                  <a:pt x="6595490" y="0"/>
                </a:lnTo>
              </a:path>
            </a:pathLst>
          </a:custGeom>
          <a:ln w="15240">
            <a:solidFill>
              <a:srgbClr val="83992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0" i="0" u="heavy">
                <a:solidFill>
                  <a:srgbClr val="00AF50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7/7/2020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0" i="0" u="heavy">
                <a:solidFill>
                  <a:srgbClr val="00AF50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7/7/2020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7/7/2020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g object 17"/>
          <p:cNvSpPr/>
          <p:nvPr/>
        </p:nvSpPr>
        <p:spPr>
          <a:xfrm>
            <a:off x="553212" y="542544"/>
            <a:ext cx="8041005" cy="5756275"/>
          </a:xfrm>
          <a:custGeom>
            <a:avLst/>
            <a:gdLst/>
            <a:ahLst/>
            <a:cxnLst/>
            <a:rect l="l" t="t" r="r" b="b"/>
            <a:pathLst>
              <a:path w="8041005" h="5756275">
                <a:moveTo>
                  <a:pt x="0" y="5756148"/>
                </a:moveTo>
                <a:lnTo>
                  <a:pt x="8040624" y="5756148"/>
                </a:lnTo>
                <a:lnTo>
                  <a:pt x="8040624" y="0"/>
                </a:lnTo>
                <a:lnTo>
                  <a:pt x="0" y="0"/>
                </a:lnTo>
                <a:lnTo>
                  <a:pt x="0" y="5756148"/>
                </a:lnTo>
                <a:close/>
              </a:path>
            </a:pathLst>
          </a:custGeom>
          <a:ln w="15240">
            <a:solidFill>
              <a:srgbClr val="83992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g object 18"/>
          <p:cNvSpPr/>
          <p:nvPr/>
        </p:nvSpPr>
        <p:spPr>
          <a:xfrm>
            <a:off x="0" y="3128772"/>
            <a:ext cx="685799" cy="606551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bg object 19"/>
          <p:cNvSpPr/>
          <p:nvPr/>
        </p:nvSpPr>
        <p:spPr>
          <a:xfrm>
            <a:off x="8467343" y="3128772"/>
            <a:ext cx="676655" cy="606551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816857" y="1473149"/>
            <a:ext cx="1510284" cy="5746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0" i="0" u="heavy">
                <a:solidFill>
                  <a:srgbClr val="00AF50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246657" y="2353792"/>
            <a:ext cx="6650685" cy="28606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0" i="0">
                <a:solidFill>
                  <a:srgbClr val="252525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7/7/2020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/>
          <p:nvPr/>
        </p:nvSpPr>
        <p:spPr>
          <a:xfrm>
            <a:off x="76200" y="76198"/>
            <a:ext cx="8991600" cy="668731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6" name="object 6"/>
          <p:cNvGrpSpPr/>
          <p:nvPr/>
        </p:nvGrpSpPr>
        <p:grpSpPr>
          <a:xfrm>
            <a:off x="768095" y="2717292"/>
            <a:ext cx="7551420" cy="932815"/>
            <a:chOff x="768095" y="2717292"/>
            <a:chExt cx="7551420" cy="932815"/>
          </a:xfrm>
        </p:grpSpPr>
        <p:sp>
          <p:nvSpPr>
            <p:cNvPr id="7" name="object 7"/>
            <p:cNvSpPr/>
            <p:nvPr/>
          </p:nvSpPr>
          <p:spPr>
            <a:xfrm>
              <a:off x="859535" y="2791968"/>
              <a:ext cx="7459979" cy="664463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768095" y="2717292"/>
              <a:ext cx="6147815" cy="932687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685037" y="2830258"/>
            <a:ext cx="7925563" cy="341119"/>
          </a:xfrm>
          <a:prstGeom prst="rect">
            <a:avLst/>
          </a:prstGeom>
          <a:solidFill>
            <a:schemeClr val="accent5"/>
          </a:solidFill>
        </p:spPr>
        <p:txBody>
          <a:bodyPr vert="horz" wrap="square" lIns="0" tIns="3302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60"/>
              </a:spcBef>
            </a:pPr>
            <a:r>
              <a:rPr sz="2000" b="1" spc="-5" dirty="0">
                <a:solidFill>
                  <a:srgbClr val="C00000"/>
                </a:solidFill>
                <a:latin typeface="Times New Roman"/>
                <a:cs typeface="Times New Roman"/>
              </a:rPr>
              <a:t>Course </a:t>
            </a:r>
            <a:r>
              <a:rPr sz="2000" b="1" spc="-10" dirty="0">
                <a:solidFill>
                  <a:srgbClr val="C00000"/>
                </a:solidFill>
                <a:latin typeface="Times New Roman"/>
                <a:cs typeface="Times New Roman"/>
              </a:rPr>
              <a:t>Title</a:t>
            </a:r>
            <a:r>
              <a:rPr lang="en-IN" sz="2000" b="1" spc="-10" dirty="0">
                <a:solidFill>
                  <a:srgbClr val="C00000"/>
                </a:solidFill>
                <a:latin typeface="Times New Roman"/>
                <a:cs typeface="Times New Roman"/>
              </a:rPr>
              <a:t> - </a:t>
            </a:r>
            <a:r>
              <a:rPr lang="en-IN" sz="2000" b="1" dirty="0">
                <a:solidFill>
                  <a:srgbClr val="FFFFFF"/>
                </a:solidFill>
                <a:latin typeface="Times New Roman"/>
                <a:cs typeface="Times New Roman"/>
              </a:rPr>
              <a:t>Aquaculture in Wetlands &amp; Reservoirs (AQC-122) 2(1+1)</a:t>
            </a:r>
            <a:endParaRPr sz="2000" dirty="0">
              <a:latin typeface="Times New Roman"/>
              <a:cs typeface="Times New Roman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4464557" y="4181856"/>
            <a:ext cx="3262886" cy="524256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marL="505459">
              <a:lnSpc>
                <a:spcPct val="100000"/>
              </a:lnSpc>
              <a:spcBef>
                <a:spcPts val="300"/>
              </a:spcBef>
            </a:pPr>
            <a:r>
              <a:rPr lang="en-IN" spc="20" dirty="0">
                <a:latin typeface="Showcard Gothic" panose="04020904020102020604" pitchFamily="82" charset="0"/>
                <a:cs typeface="Trebuchet MS"/>
              </a:rPr>
              <a:t>COURSE</a:t>
            </a:r>
            <a:r>
              <a:rPr lang="en-IN" spc="-140" dirty="0">
                <a:latin typeface="Showcard Gothic" panose="04020904020102020604" pitchFamily="82" charset="0"/>
                <a:cs typeface="Trebuchet MS"/>
              </a:rPr>
              <a:t> </a:t>
            </a:r>
            <a:r>
              <a:rPr lang="en-IN" spc="25" dirty="0">
                <a:latin typeface="Showcard Gothic" panose="04020904020102020604" pitchFamily="82" charset="0"/>
                <a:cs typeface="Trebuchet MS"/>
              </a:rPr>
              <a:t>INSTRUCTOR</a:t>
            </a:r>
            <a:endParaRPr lang="en-IN" dirty="0">
              <a:latin typeface="Showcard Gothic" panose="04020904020102020604" pitchFamily="82" charset="0"/>
              <a:cs typeface="Trebuchet MS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title"/>
          </p:nvPr>
        </p:nvSpPr>
        <p:spPr>
          <a:xfrm>
            <a:off x="685037" y="1707642"/>
            <a:ext cx="7775575" cy="462947"/>
          </a:xfrm>
          <a:prstGeom prst="rect">
            <a:avLst/>
          </a:prstGeom>
          <a:solidFill>
            <a:srgbClr val="A13B33"/>
          </a:solidFill>
          <a:ln w="25907">
            <a:solidFill>
              <a:srgbClr val="FFFFFF"/>
            </a:solidFill>
          </a:ln>
        </p:spPr>
        <p:txBody>
          <a:bodyPr vert="horz" wrap="square" lIns="0" tIns="3175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250"/>
              </a:spcBef>
            </a:pPr>
            <a:r>
              <a:rPr lang="en-IN" sz="2800" b="1" i="1" u="none" spc="-15" dirty="0">
                <a:solidFill>
                  <a:srgbClr val="FFFFFF"/>
                </a:solidFill>
              </a:rPr>
              <a:t>Reservoir Fisheries</a:t>
            </a:r>
            <a:endParaRPr sz="2800" dirty="0">
              <a:latin typeface="Times New Roman"/>
              <a:cs typeface="Times New Roman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3886200" y="4637532"/>
            <a:ext cx="4419600" cy="513588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 txBox="1"/>
          <p:nvPr/>
        </p:nvSpPr>
        <p:spPr>
          <a:xfrm>
            <a:off x="3886200" y="4637532"/>
            <a:ext cx="4419600" cy="507831"/>
          </a:xfrm>
          <a:prstGeom prst="rect">
            <a:avLst/>
          </a:prstGeom>
          <a:ln w="9144">
            <a:solidFill>
              <a:srgbClr val="A13B33"/>
            </a:solidFill>
          </a:ln>
        </p:spPr>
        <p:txBody>
          <a:bodyPr vert="horz" wrap="square" lIns="0" tIns="38100" rIns="0" bIns="0" rtlCol="0">
            <a:spAutoFit/>
          </a:bodyPr>
          <a:lstStyle/>
          <a:p>
            <a:pPr marL="92075" algn="ctr">
              <a:lnSpc>
                <a:spcPct val="100000"/>
              </a:lnSpc>
              <a:spcBef>
                <a:spcPts val="300"/>
              </a:spcBef>
              <a:tabLst>
                <a:tab pos="434340" algn="l"/>
                <a:tab pos="434975" algn="l"/>
              </a:tabLst>
            </a:pPr>
            <a:r>
              <a:rPr lang="en-IN" sz="1400" b="1" spc="-60" dirty="0">
                <a:latin typeface="Segoe Script" panose="030B0504020000000003" pitchFamily="66" charset="0"/>
                <a:cs typeface="Times New Roman"/>
              </a:rPr>
              <a:t>Mr. </a:t>
            </a:r>
            <a:r>
              <a:rPr lang="en-IN" sz="1400" b="1" spc="-60" dirty="0" err="1">
                <a:latin typeface="Segoe Script" panose="030B0504020000000003" pitchFamily="66" charset="0"/>
                <a:cs typeface="Times New Roman"/>
              </a:rPr>
              <a:t>Bhartendu</a:t>
            </a:r>
            <a:r>
              <a:rPr lang="en-IN" sz="1400" b="1" spc="-60" dirty="0">
                <a:latin typeface="Segoe Script" panose="030B0504020000000003" pitchFamily="66" charset="0"/>
                <a:cs typeface="Times New Roman"/>
              </a:rPr>
              <a:t> Vimal</a:t>
            </a:r>
          </a:p>
          <a:p>
            <a:pPr marL="92075" algn="ctr">
              <a:lnSpc>
                <a:spcPct val="100000"/>
              </a:lnSpc>
              <a:spcBef>
                <a:spcPts val="300"/>
              </a:spcBef>
              <a:tabLst>
                <a:tab pos="434340" algn="l"/>
                <a:tab pos="434975" algn="l"/>
              </a:tabLst>
            </a:pPr>
            <a:r>
              <a:rPr lang="en-IN" sz="1400" b="1" spc="-60" dirty="0">
                <a:latin typeface="Segoe Script" panose="030B0504020000000003" pitchFamily="66" charset="0"/>
                <a:cs typeface="Times New Roman"/>
              </a:rPr>
              <a:t>College of Fisheries, </a:t>
            </a:r>
            <a:r>
              <a:rPr lang="en-IN" sz="1400" b="1" spc="-60" dirty="0" err="1">
                <a:latin typeface="Segoe Script" panose="030B0504020000000003" pitchFamily="66" charset="0"/>
                <a:cs typeface="Times New Roman"/>
              </a:rPr>
              <a:t>Kishanganj</a:t>
            </a:r>
            <a:r>
              <a:rPr lang="en-IN" sz="1400" b="1" spc="-60" dirty="0">
                <a:latin typeface="Segoe Script" panose="030B0504020000000003" pitchFamily="66" charset="0"/>
                <a:cs typeface="Times New Roman"/>
              </a:rPr>
              <a:t>, BASU, Patna</a:t>
            </a:r>
            <a:endParaRPr sz="1400" dirty="0">
              <a:latin typeface="Segoe Script" panose="030B0504020000000003" pitchFamily="66" charset="0"/>
              <a:cs typeface="Times New Roman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AB508F1-A446-47EF-BA6F-F3F31FF413DA}"/>
              </a:ext>
            </a:extLst>
          </p:cNvPr>
          <p:cNvSpPr/>
          <p:nvPr/>
        </p:nvSpPr>
        <p:spPr>
          <a:xfrm>
            <a:off x="663632" y="1311308"/>
            <a:ext cx="2512418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IN" sz="2400" b="1" i="1" u="none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An Introduction to</a:t>
            </a:r>
            <a:endParaRPr lang="en-IN" sz="2400" b="1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/>
          <p:nvPr/>
        </p:nvSpPr>
        <p:spPr>
          <a:xfrm>
            <a:off x="764540" y="1569694"/>
            <a:ext cx="7532370" cy="45535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9085" marR="5080" indent="-287020" algn="just">
              <a:lnSpc>
                <a:spcPct val="150100"/>
              </a:lnSpc>
              <a:spcBef>
                <a:spcPts val="100"/>
              </a:spcBef>
              <a:buClr>
                <a:srgbClr val="83992A"/>
              </a:buClr>
              <a:buSzPct val="115000"/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sz="2000" b="1" u="heavy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Reservoir:</a:t>
            </a:r>
            <a:r>
              <a:rPr sz="2000" b="1" dirty="0">
                <a:solidFill>
                  <a:srgbClr val="00AF50"/>
                </a:solidFill>
                <a:latin typeface="Times New Roman"/>
                <a:cs typeface="Times New Roman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Manmade impoundment </a:t>
            </a:r>
            <a:r>
              <a:rPr sz="2000" dirty="0">
                <a:solidFill>
                  <a:srgbClr val="252525"/>
                </a:solidFill>
                <a:latin typeface="Times New Roman"/>
                <a:cs typeface="Times New Roman"/>
              </a:rPr>
              <a:t>created by obstructing the  </a:t>
            </a:r>
            <a:r>
              <a:rPr sz="2000" spc="-15" dirty="0">
                <a:solidFill>
                  <a:srgbClr val="252525"/>
                </a:solidFill>
                <a:latin typeface="Times New Roman"/>
                <a:cs typeface="Times New Roman"/>
              </a:rPr>
              <a:t>surfaceflow, </a:t>
            </a:r>
            <a:r>
              <a:rPr sz="2000" dirty="0">
                <a:solidFill>
                  <a:srgbClr val="252525"/>
                </a:solidFill>
                <a:latin typeface="Times New Roman"/>
                <a:cs typeface="Times New Roman"/>
              </a:rPr>
              <a:t>by erecting a dam of any description across a </a:t>
            </a:r>
            <a:r>
              <a:rPr sz="2000" spc="-15" dirty="0">
                <a:solidFill>
                  <a:srgbClr val="252525"/>
                </a:solidFill>
                <a:latin typeface="Times New Roman"/>
                <a:cs typeface="Times New Roman"/>
              </a:rPr>
              <a:t>river,</a:t>
            </a:r>
            <a:r>
              <a:rPr sz="2000" spc="-16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252525"/>
                </a:solidFill>
                <a:latin typeface="Times New Roman"/>
                <a:cs typeface="Times New Roman"/>
              </a:rPr>
              <a:t>stream  or any water</a:t>
            </a:r>
            <a:r>
              <a:rPr sz="2000" spc="-4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252525"/>
                </a:solidFill>
                <a:latin typeface="Times New Roman"/>
                <a:cs typeface="Times New Roman"/>
              </a:rPr>
              <a:t>course.</a:t>
            </a:r>
            <a:endParaRPr sz="2000" dirty="0">
              <a:latin typeface="Times New Roman"/>
              <a:cs typeface="Times New Roman"/>
            </a:endParaRPr>
          </a:p>
          <a:p>
            <a:pPr marL="299085" marR="294640" indent="-287020" algn="just">
              <a:lnSpc>
                <a:spcPct val="150100"/>
              </a:lnSpc>
              <a:spcBef>
                <a:spcPts val="1075"/>
              </a:spcBef>
              <a:buClr>
                <a:srgbClr val="83992A"/>
              </a:buClr>
              <a:buSzPct val="115000"/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sz="2000" dirty="0">
                <a:solidFill>
                  <a:srgbClr val="252525"/>
                </a:solidFill>
                <a:latin typeface="Times New Roman"/>
                <a:cs typeface="Times New Roman"/>
              </a:rPr>
              <a:t>A reservoir usually </a:t>
            </a:r>
            <a:r>
              <a:rPr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mean </a:t>
            </a:r>
            <a:r>
              <a:rPr sz="2000" dirty="0">
                <a:solidFill>
                  <a:srgbClr val="252525"/>
                </a:solidFill>
                <a:latin typeface="Times New Roman"/>
                <a:cs typeface="Times New Roman"/>
              </a:rPr>
              <a:t>a </a:t>
            </a:r>
            <a:r>
              <a:rPr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manmade lake </a:t>
            </a:r>
            <a:r>
              <a:rPr sz="2000" dirty="0">
                <a:solidFill>
                  <a:srgbClr val="252525"/>
                </a:solidFill>
                <a:latin typeface="Times New Roman"/>
                <a:cs typeface="Times New Roman"/>
              </a:rPr>
              <a:t>created by using a dam</a:t>
            </a:r>
            <a:r>
              <a:rPr sz="2000" spc="-24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252525"/>
                </a:solidFill>
                <a:latin typeface="Times New Roman"/>
                <a:cs typeface="Times New Roman"/>
              </a:rPr>
              <a:t>or  barrage to store</a:t>
            </a:r>
            <a:r>
              <a:rPr sz="2000" spc="-7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2000" spc="-20" dirty="0">
                <a:solidFill>
                  <a:srgbClr val="252525"/>
                </a:solidFill>
                <a:latin typeface="Times New Roman"/>
                <a:cs typeface="Times New Roman"/>
              </a:rPr>
              <a:t>water.</a:t>
            </a:r>
            <a:endParaRPr sz="2000" dirty="0">
              <a:latin typeface="Times New Roman"/>
              <a:cs typeface="Times New Roman"/>
            </a:endParaRPr>
          </a:p>
          <a:p>
            <a:pPr marL="299085" marR="93345" indent="-287020" algn="just">
              <a:lnSpc>
                <a:spcPct val="150000"/>
              </a:lnSpc>
              <a:spcBef>
                <a:spcPts val="1080"/>
              </a:spcBef>
              <a:buClr>
                <a:srgbClr val="83992A"/>
              </a:buClr>
              <a:buSzPct val="115000"/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sz="2000" dirty="0">
                <a:solidFill>
                  <a:srgbClr val="252525"/>
                </a:solidFill>
                <a:latin typeface="Times New Roman"/>
                <a:cs typeface="Times New Roman"/>
              </a:rPr>
              <a:t>Reservoirs cover </a:t>
            </a:r>
            <a:r>
              <a:rPr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more </a:t>
            </a:r>
            <a:r>
              <a:rPr sz="2000" dirty="0">
                <a:solidFill>
                  <a:srgbClr val="252525"/>
                </a:solidFill>
                <a:latin typeface="Times New Roman"/>
                <a:cs typeface="Times New Roman"/>
              </a:rPr>
              <a:t>than 1% of the </a:t>
            </a:r>
            <a:r>
              <a:rPr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land </a:t>
            </a:r>
            <a:r>
              <a:rPr sz="2000" dirty="0">
                <a:solidFill>
                  <a:srgbClr val="252525"/>
                </a:solidFill>
                <a:latin typeface="Times New Roman"/>
                <a:cs typeface="Times New Roman"/>
              </a:rPr>
              <a:t>surface and created</a:t>
            </a:r>
            <a:r>
              <a:rPr sz="2000" spc="-18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mainly  </a:t>
            </a:r>
            <a:r>
              <a:rPr sz="2000" dirty="0">
                <a:solidFill>
                  <a:srgbClr val="252525"/>
                </a:solidFill>
                <a:latin typeface="Times New Roman"/>
                <a:cs typeface="Times New Roman"/>
              </a:rPr>
              <a:t>for irrigation, power generation</a:t>
            </a:r>
            <a:r>
              <a:rPr sz="2000" spc="-13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etc.</a:t>
            </a:r>
            <a:endParaRPr sz="2000" dirty="0">
              <a:latin typeface="Times New Roman"/>
              <a:cs typeface="Times New Roman"/>
            </a:endParaRPr>
          </a:p>
          <a:p>
            <a:pPr marL="299085" marR="364490" indent="-287020" algn="just">
              <a:lnSpc>
                <a:spcPct val="150000"/>
              </a:lnSpc>
              <a:spcBef>
                <a:spcPts val="1085"/>
              </a:spcBef>
              <a:buClr>
                <a:srgbClr val="83992A"/>
              </a:buClr>
              <a:buSzPct val="115000"/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sz="2000" dirty="0">
                <a:solidFill>
                  <a:srgbClr val="252525"/>
                </a:solidFill>
                <a:latin typeface="Times New Roman"/>
                <a:cs typeface="Times New Roman"/>
              </a:rPr>
              <a:t>There are</a:t>
            </a:r>
            <a:r>
              <a:rPr sz="2000" dirty="0">
                <a:solidFill>
                  <a:srgbClr val="00AF50"/>
                </a:solidFill>
                <a:latin typeface="Times New Roman"/>
                <a:cs typeface="Times New Roman"/>
              </a:rPr>
              <a:t> </a:t>
            </a:r>
            <a:r>
              <a:rPr sz="2000" u="sng" spc="5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19370</a:t>
            </a:r>
            <a:r>
              <a:rPr sz="2000" spc="5" dirty="0">
                <a:solidFill>
                  <a:srgbClr val="00AF50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252525"/>
                </a:solidFill>
                <a:latin typeface="Times New Roman"/>
                <a:cs typeface="Times New Roman"/>
              </a:rPr>
              <a:t>reservoirs in India covering an </a:t>
            </a:r>
            <a:r>
              <a:rPr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area </a:t>
            </a:r>
            <a:r>
              <a:rPr sz="2000" dirty="0">
                <a:solidFill>
                  <a:srgbClr val="252525"/>
                </a:solidFill>
                <a:latin typeface="Times New Roman"/>
                <a:cs typeface="Times New Roman"/>
              </a:rPr>
              <a:t>of</a:t>
            </a:r>
            <a:r>
              <a:rPr sz="2000" dirty="0">
                <a:solidFill>
                  <a:srgbClr val="00AF50"/>
                </a:solidFill>
                <a:latin typeface="Times New Roman"/>
                <a:cs typeface="Times New Roman"/>
              </a:rPr>
              <a:t> </a:t>
            </a:r>
            <a:r>
              <a:rPr sz="2000" u="sng" spc="-5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more </a:t>
            </a:r>
            <a:r>
              <a:rPr sz="2000" u="sng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than</a:t>
            </a:r>
            <a:r>
              <a:rPr sz="2000" u="sng" spc="-210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2000" u="sng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3  </a:t>
            </a:r>
            <a:r>
              <a:rPr sz="2000" u="sng" spc="-5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million </a:t>
            </a:r>
            <a:r>
              <a:rPr sz="2000" u="sng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hectares.</a:t>
            </a:r>
            <a:endParaRPr sz="2000" dirty="0">
              <a:latin typeface="Times New Roman"/>
              <a:cs typeface="Times New Roman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BA2E46E-519D-4C5A-B607-595FDEB3A3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91154" y="1010843"/>
            <a:ext cx="2279141" cy="553998"/>
          </a:xfrm>
        </p:spPr>
        <p:txBody>
          <a:bodyPr/>
          <a:lstStyle/>
          <a:p>
            <a:r>
              <a:rPr lang="en-IN" u="sng" dirty="0"/>
              <a:t>Introduction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76200" y="76197"/>
            <a:ext cx="8991600" cy="67056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278636" y="2356104"/>
            <a:ext cx="6595745" cy="0"/>
          </a:xfrm>
          <a:custGeom>
            <a:avLst/>
            <a:gdLst/>
            <a:ahLst/>
            <a:cxnLst/>
            <a:rect l="l" t="t" r="r" b="b"/>
            <a:pathLst>
              <a:path w="6595745">
                <a:moveTo>
                  <a:pt x="0" y="0"/>
                </a:moveTo>
                <a:lnTo>
                  <a:pt x="6595490" y="0"/>
                </a:lnTo>
              </a:path>
            </a:pathLst>
          </a:custGeom>
          <a:ln w="15240">
            <a:solidFill>
              <a:srgbClr val="83992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916939" y="2430906"/>
            <a:ext cx="7256780" cy="374397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99085" indent="-287020">
              <a:lnSpc>
                <a:spcPct val="100000"/>
              </a:lnSpc>
              <a:spcBef>
                <a:spcPts val="95"/>
              </a:spcBef>
              <a:buClr>
                <a:srgbClr val="83992A"/>
              </a:buClr>
              <a:buSzPct val="112500"/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sz="1600" spc="-5" dirty="0">
                <a:solidFill>
                  <a:srgbClr val="252525"/>
                </a:solidFill>
                <a:latin typeface="Times New Roman"/>
                <a:cs typeface="Times New Roman"/>
              </a:rPr>
              <a:t>There are three types of</a:t>
            </a:r>
            <a:r>
              <a:rPr sz="1600" spc="6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1600" spc="-5" dirty="0">
                <a:solidFill>
                  <a:srgbClr val="252525"/>
                </a:solidFill>
                <a:latin typeface="Times New Roman"/>
                <a:cs typeface="Times New Roman"/>
              </a:rPr>
              <a:t>reservoirs</a:t>
            </a:r>
            <a:endParaRPr sz="1600" dirty="0">
              <a:latin typeface="Times New Roman"/>
              <a:cs typeface="Times New Roman"/>
            </a:endParaRPr>
          </a:p>
          <a:p>
            <a:pPr marL="756285" lvl="1" indent="-287020">
              <a:lnSpc>
                <a:spcPct val="100000"/>
              </a:lnSpc>
              <a:spcBef>
                <a:spcPts val="1560"/>
              </a:spcBef>
              <a:buClr>
                <a:srgbClr val="83992A"/>
              </a:buClr>
              <a:buSzPct val="112500"/>
              <a:buFont typeface="Arial"/>
              <a:buChar char="•"/>
              <a:tabLst>
                <a:tab pos="756285" algn="l"/>
                <a:tab pos="756920" algn="l"/>
              </a:tabLst>
            </a:pPr>
            <a:r>
              <a:rPr sz="1600" b="1" u="sng" spc="-10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Small</a:t>
            </a:r>
            <a:endParaRPr sz="1600" u="sng" dirty="0">
              <a:latin typeface="Times New Roman"/>
              <a:cs typeface="Times New Roman"/>
            </a:endParaRPr>
          </a:p>
          <a:p>
            <a:pPr marL="756285" lvl="1" indent="-287020">
              <a:lnSpc>
                <a:spcPct val="100000"/>
              </a:lnSpc>
              <a:spcBef>
                <a:spcPts val="1560"/>
              </a:spcBef>
              <a:buClr>
                <a:srgbClr val="83992A"/>
              </a:buClr>
              <a:buSzPct val="112500"/>
              <a:buFont typeface="Arial"/>
              <a:buChar char="•"/>
              <a:tabLst>
                <a:tab pos="756285" algn="l"/>
                <a:tab pos="756920" algn="l"/>
              </a:tabLst>
            </a:pPr>
            <a:r>
              <a:rPr sz="1600" b="1" u="sng" spc="-5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Medium</a:t>
            </a:r>
            <a:endParaRPr sz="1600" u="sng" dirty="0">
              <a:latin typeface="Times New Roman"/>
              <a:cs typeface="Times New Roman"/>
            </a:endParaRPr>
          </a:p>
          <a:p>
            <a:pPr marL="756285" lvl="1" indent="-287020">
              <a:lnSpc>
                <a:spcPct val="100000"/>
              </a:lnSpc>
              <a:spcBef>
                <a:spcPts val="1560"/>
              </a:spcBef>
              <a:buClr>
                <a:srgbClr val="83992A"/>
              </a:buClr>
              <a:buSzPct val="112500"/>
              <a:buFont typeface="Arial"/>
              <a:buChar char="•"/>
              <a:tabLst>
                <a:tab pos="756285" algn="l"/>
                <a:tab pos="756920" algn="l"/>
              </a:tabLst>
            </a:pPr>
            <a:r>
              <a:rPr sz="1600" b="1" u="sng" spc="-5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Large</a:t>
            </a:r>
            <a:endParaRPr sz="1600" u="sng" dirty="0">
              <a:latin typeface="Times New Roman"/>
              <a:cs typeface="Times New Roman"/>
            </a:endParaRPr>
          </a:p>
          <a:p>
            <a:pPr marL="2695575">
              <a:lnSpc>
                <a:spcPct val="100000"/>
              </a:lnSpc>
              <a:spcBef>
                <a:spcPts val="1560"/>
              </a:spcBef>
            </a:pPr>
            <a:r>
              <a:rPr sz="1600" b="1" u="sng" spc="-5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SMALL</a:t>
            </a:r>
            <a:r>
              <a:rPr sz="1600" b="1" u="sng" spc="-100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1600" b="1" u="sng" spc="-10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RESERVIORS</a:t>
            </a:r>
            <a:endParaRPr sz="1600" u="sng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1350" dirty="0">
              <a:latin typeface="Times New Roman"/>
              <a:cs typeface="Times New Roman"/>
            </a:endParaRPr>
          </a:p>
          <a:p>
            <a:pPr marL="1652270" lvl="2" indent="-457834">
              <a:lnSpc>
                <a:spcPct val="100000"/>
              </a:lnSpc>
              <a:buClr>
                <a:srgbClr val="83992A"/>
              </a:buClr>
              <a:buSzPct val="112500"/>
              <a:buFont typeface="Wingdings"/>
              <a:buChar char=""/>
              <a:tabLst>
                <a:tab pos="1652270" algn="l"/>
                <a:tab pos="1652905" algn="l"/>
              </a:tabLst>
            </a:pPr>
            <a:r>
              <a:rPr sz="1600" spc="-5" dirty="0">
                <a:solidFill>
                  <a:srgbClr val="252525"/>
                </a:solidFill>
                <a:latin typeface="Times New Roman"/>
                <a:cs typeface="Times New Roman"/>
              </a:rPr>
              <a:t>These reservoirs have an area of less than 1000</a:t>
            </a:r>
            <a:r>
              <a:rPr sz="1600" spc="10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1600" spc="-5" dirty="0">
                <a:solidFill>
                  <a:srgbClr val="252525"/>
                </a:solidFill>
                <a:latin typeface="Times New Roman"/>
                <a:cs typeface="Times New Roman"/>
              </a:rPr>
              <a:t>hectares.</a:t>
            </a:r>
            <a:endParaRPr sz="1600" dirty="0">
              <a:latin typeface="Times New Roman"/>
              <a:cs typeface="Times New Roman"/>
            </a:endParaRPr>
          </a:p>
          <a:p>
            <a:pPr marL="1038225" indent="-457834">
              <a:lnSpc>
                <a:spcPct val="100000"/>
              </a:lnSpc>
              <a:spcBef>
                <a:spcPts val="1560"/>
              </a:spcBef>
              <a:buClr>
                <a:srgbClr val="83992A"/>
              </a:buClr>
              <a:buSzPct val="112500"/>
              <a:buFont typeface="Wingdings"/>
              <a:buChar char=""/>
              <a:tabLst>
                <a:tab pos="1038225" algn="l"/>
                <a:tab pos="1038860" algn="l"/>
              </a:tabLst>
            </a:pPr>
            <a:r>
              <a:rPr sz="1600" spc="-5" dirty="0">
                <a:solidFill>
                  <a:srgbClr val="252525"/>
                </a:solidFill>
                <a:latin typeface="Times New Roman"/>
                <a:cs typeface="Times New Roman"/>
              </a:rPr>
              <a:t>There no. in </a:t>
            </a:r>
            <a:r>
              <a:rPr sz="1600" dirty="0">
                <a:solidFill>
                  <a:srgbClr val="252525"/>
                </a:solidFill>
                <a:latin typeface="Times New Roman"/>
                <a:cs typeface="Times New Roman"/>
              </a:rPr>
              <a:t>country </a:t>
            </a:r>
            <a:r>
              <a:rPr sz="1600" spc="-5" dirty="0">
                <a:solidFill>
                  <a:srgbClr val="252525"/>
                </a:solidFill>
                <a:latin typeface="Times New Roman"/>
                <a:cs typeface="Times New Roman"/>
              </a:rPr>
              <a:t>is19134, covering an area of 1.48 </a:t>
            </a:r>
            <a:r>
              <a:rPr sz="1600" spc="-10" dirty="0">
                <a:solidFill>
                  <a:srgbClr val="252525"/>
                </a:solidFill>
                <a:latin typeface="Times New Roman"/>
                <a:cs typeface="Times New Roman"/>
              </a:rPr>
              <a:t>million</a:t>
            </a:r>
            <a:r>
              <a:rPr sz="1600" spc="18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1600" spc="-5" dirty="0">
                <a:solidFill>
                  <a:srgbClr val="252525"/>
                </a:solidFill>
                <a:latin typeface="Times New Roman"/>
                <a:cs typeface="Times New Roman"/>
              </a:rPr>
              <a:t>hectares.</a:t>
            </a:r>
            <a:endParaRPr sz="1600" dirty="0">
              <a:latin typeface="Times New Roman"/>
              <a:cs typeface="Times New Roman"/>
            </a:endParaRPr>
          </a:p>
          <a:p>
            <a:pPr marL="666750" indent="-457200">
              <a:lnSpc>
                <a:spcPct val="100000"/>
              </a:lnSpc>
              <a:spcBef>
                <a:spcPts val="1560"/>
              </a:spcBef>
              <a:buClr>
                <a:srgbClr val="83992A"/>
              </a:buClr>
              <a:buSzPct val="112500"/>
              <a:buFont typeface="Wingdings"/>
              <a:buChar char=""/>
              <a:tabLst>
                <a:tab pos="666115" algn="l"/>
                <a:tab pos="666750" algn="l"/>
              </a:tabLst>
            </a:pPr>
            <a:r>
              <a:rPr sz="1600" spc="-35" dirty="0">
                <a:solidFill>
                  <a:srgbClr val="252525"/>
                </a:solidFill>
                <a:latin typeface="Times New Roman"/>
                <a:cs typeface="Times New Roman"/>
              </a:rPr>
              <a:t>Tamil </a:t>
            </a:r>
            <a:r>
              <a:rPr sz="1600" spc="-5" dirty="0">
                <a:solidFill>
                  <a:srgbClr val="252525"/>
                </a:solidFill>
                <a:latin typeface="Times New Roman"/>
                <a:cs typeface="Times New Roman"/>
              </a:rPr>
              <a:t>nadu has highest area and </a:t>
            </a:r>
            <a:r>
              <a:rPr sz="1600" dirty="0">
                <a:solidFill>
                  <a:srgbClr val="252525"/>
                </a:solidFill>
                <a:latin typeface="Times New Roman"/>
                <a:cs typeface="Times New Roman"/>
              </a:rPr>
              <a:t>no. </a:t>
            </a:r>
            <a:r>
              <a:rPr sz="1600" spc="-5" dirty="0">
                <a:solidFill>
                  <a:srgbClr val="252525"/>
                </a:solidFill>
                <a:latin typeface="Times New Roman"/>
                <a:cs typeface="Times New Roman"/>
              </a:rPr>
              <a:t>of </a:t>
            </a:r>
            <a:r>
              <a:rPr sz="1600" spc="-10" dirty="0">
                <a:solidFill>
                  <a:srgbClr val="252525"/>
                </a:solidFill>
                <a:latin typeface="Times New Roman"/>
                <a:cs typeface="Times New Roman"/>
              </a:rPr>
              <a:t>small </a:t>
            </a:r>
            <a:r>
              <a:rPr sz="1600" spc="-5" dirty="0">
                <a:solidFill>
                  <a:srgbClr val="252525"/>
                </a:solidFill>
                <a:latin typeface="Times New Roman"/>
                <a:cs typeface="Times New Roman"/>
              </a:rPr>
              <a:t>reservoirs with 8895 units</a:t>
            </a:r>
            <a:r>
              <a:rPr sz="1600" spc="34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1600" spc="-5" dirty="0">
                <a:solidFill>
                  <a:srgbClr val="252525"/>
                </a:solidFill>
                <a:latin typeface="Times New Roman"/>
                <a:cs typeface="Times New Roman"/>
              </a:rPr>
              <a:t>followed</a:t>
            </a:r>
            <a:endParaRPr sz="1600" dirty="0">
              <a:latin typeface="Times New Roman"/>
              <a:cs typeface="Times New Roman"/>
            </a:endParaRPr>
          </a:p>
          <a:p>
            <a:pPr marL="2658745">
              <a:lnSpc>
                <a:spcPct val="100000"/>
              </a:lnSpc>
              <a:spcBef>
                <a:spcPts val="580"/>
              </a:spcBef>
            </a:pPr>
            <a:r>
              <a:rPr sz="1600" spc="-5" dirty="0">
                <a:solidFill>
                  <a:srgbClr val="252525"/>
                </a:solidFill>
                <a:latin typeface="Times New Roman"/>
                <a:cs typeface="Times New Roman"/>
              </a:rPr>
              <a:t>Karnataka &amp; Andhra</a:t>
            </a:r>
            <a:r>
              <a:rPr sz="1600" spc="-6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1600" spc="-5" dirty="0">
                <a:solidFill>
                  <a:srgbClr val="252525"/>
                </a:solidFill>
                <a:latin typeface="Times New Roman"/>
                <a:cs typeface="Times New Roman"/>
              </a:rPr>
              <a:t>pradesh.</a:t>
            </a:r>
            <a:endParaRPr sz="1600" dirty="0">
              <a:latin typeface="Times New Roman"/>
              <a:cs typeface="Times New Roman"/>
            </a:endParaRP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E63EB960-CEFE-4AE2-99E4-C596F03078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41929" y="1790005"/>
            <a:ext cx="2660141" cy="566099"/>
          </a:xfrm>
        </p:spPr>
        <p:txBody>
          <a:bodyPr/>
          <a:lstStyle/>
          <a:p>
            <a:pPr algn="ctr"/>
            <a:r>
              <a:rPr lang="en-IN" u="sng" dirty="0"/>
              <a:t>Classification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278636" y="2356104"/>
            <a:ext cx="6595745" cy="0"/>
          </a:xfrm>
          <a:custGeom>
            <a:avLst/>
            <a:gdLst/>
            <a:ahLst/>
            <a:cxnLst/>
            <a:rect l="l" t="t" r="r" b="b"/>
            <a:pathLst>
              <a:path w="6595745">
                <a:moveTo>
                  <a:pt x="0" y="0"/>
                </a:moveTo>
                <a:lnTo>
                  <a:pt x="6595490" y="0"/>
                </a:lnTo>
              </a:path>
            </a:pathLst>
          </a:custGeom>
          <a:ln w="15240">
            <a:solidFill>
              <a:srgbClr val="83992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1145844" y="2636647"/>
            <a:ext cx="7236156" cy="21145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99085" indent="-287020" algn="just">
              <a:lnSpc>
                <a:spcPct val="100000"/>
              </a:lnSpc>
              <a:spcBef>
                <a:spcPts val="105"/>
              </a:spcBef>
              <a:buClr>
                <a:srgbClr val="83992A"/>
              </a:buClr>
              <a:buSzPct val="115000"/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sz="2000" dirty="0">
                <a:solidFill>
                  <a:srgbClr val="252525"/>
                </a:solidFill>
                <a:latin typeface="Times New Roman"/>
                <a:cs typeface="Times New Roman"/>
              </a:rPr>
              <a:t>Area between</a:t>
            </a:r>
            <a:r>
              <a:rPr sz="2000" dirty="0">
                <a:solidFill>
                  <a:srgbClr val="00AF50"/>
                </a:solidFill>
                <a:latin typeface="Times New Roman"/>
                <a:cs typeface="Times New Roman"/>
              </a:rPr>
              <a:t> </a:t>
            </a:r>
            <a:r>
              <a:rPr sz="2000" u="sng" spc="5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1000 </a:t>
            </a:r>
            <a:r>
              <a:rPr sz="2000" u="sng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– </a:t>
            </a:r>
            <a:r>
              <a:rPr sz="2000" u="sng" spc="5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5000</a:t>
            </a:r>
            <a:r>
              <a:rPr sz="2000" spc="-110" dirty="0">
                <a:solidFill>
                  <a:srgbClr val="00AF50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252525"/>
                </a:solidFill>
                <a:latin typeface="Times New Roman"/>
                <a:cs typeface="Times New Roman"/>
              </a:rPr>
              <a:t>hectares.</a:t>
            </a:r>
            <a:endParaRPr sz="2000" dirty="0">
              <a:latin typeface="Times New Roman"/>
              <a:cs typeface="Times New Roman"/>
            </a:endParaRPr>
          </a:p>
          <a:p>
            <a:pPr algn="just">
              <a:lnSpc>
                <a:spcPct val="100000"/>
              </a:lnSpc>
              <a:spcBef>
                <a:spcPts val="35"/>
              </a:spcBef>
              <a:buClr>
                <a:srgbClr val="83992A"/>
              </a:buClr>
              <a:buFont typeface="Arial"/>
              <a:buChar char="•"/>
            </a:pPr>
            <a:endParaRPr sz="1950" dirty="0">
              <a:latin typeface="Times New Roman"/>
              <a:cs typeface="Times New Roman"/>
            </a:endParaRPr>
          </a:p>
          <a:p>
            <a:pPr marL="299085" indent="-287020" algn="just">
              <a:lnSpc>
                <a:spcPct val="100000"/>
              </a:lnSpc>
              <a:buClr>
                <a:srgbClr val="83992A"/>
              </a:buClr>
              <a:buSzPct val="115000"/>
              <a:buFont typeface="Arial"/>
              <a:buChar char="•"/>
              <a:tabLst>
                <a:tab pos="299085" algn="l"/>
                <a:tab pos="299720" algn="l"/>
                <a:tab pos="4586605" algn="l"/>
              </a:tabLst>
            </a:pPr>
            <a:r>
              <a:rPr sz="2000" spc="5" dirty="0">
                <a:solidFill>
                  <a:srgbClr val="252525"/>
                </a:solidFill>
                <a:latin typeface="Times New Roman"/>
                <a:cs typeface="Times New Roman"/>
              </a:rPr>
              <a:t>180 </a:t>
            </a:r>
            <a:r>
              <a:rPr sz="2000" dirty="0">
                <a:solidFill>
                  <a:srgbClr val="252525"/>
                </a:solidFill>
                <a:latin typeface="Times New Roman"/>
                <a:cs typeface="Times New Roman"/>
              </a:rPr>
              <a:t>units  in </a:t>
            </a:r>
            <a:r>
              <a:rPr sz="2000" spc="-20" dirty="0">
                <a:solidFill>
                  <a:srgbClr val="252525"/>
                </a:solidFill>
                <a:latin typeface="Times New Roman"/>
                <a:cs typeface="Times New Roman"/>
              </a:rPr>
              <a:t>country, </a:t>
            </a:r>
            <a:r>
              <a:rPr sz="2000" dirty="0">
                <a:solidFill>
                  <a:srgbClr val="252525"/>
                </a:solidFill>
                <a:latin typeface="Times New Roman"/>
                <a:cs typeface="Times New Roman"/>
              </a:rPr>
              <a:t>covering an</a:t>
            </a:r>
            <a:r>
              <a:rPr sz="2000" spc="-3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area</a:t>
            </a:r>
            <a:r>
              <a:rPr sz="2000" spc="-1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252525"/>
                </a:solidFill>
                <a:latin typeface="Times New Roman"/>
                <a:cs typeface="Times New Roman"/>
              </a:rPr>
              <a:t>of	</a:t>
            </a:r>
            <a:r>
              <a:rPr sz="2000" u="sng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0.507</a:t>
            </a:r>
            <a:r>
              <a:rPr sz="2000" dirty="0">
                <a:solidFill>
                  <a:srgbClr val="00AF50"/>
                </a:solidFill>
                <a:latin typeface="Times New Roman"/>
                <a:cs typeface="Times New Roman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million</a:t>
            </a:r>
            <a:r>
              <a:rPr sz="2000" spc="-9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252525"/>
                </a:solidFill>
                <a:latin typeface="Times New Roman"/>
                <a:cs typeface="Times New Roman"/>
              </a:rPr>
              <a:t>ha.</a:t>
            </a:r>
            <a:endParaRPr sz="2000" dirty="0">
              <a:latin typeface="Times New Roman"/>
              <a:cs typeface="Times New Roman"/>
            </a:endParaRPr>
          </a:p>
          <a:p>
            <a:pPr marL="251460" marR="102235" indent="-239395" algn="just">
              <a:lnSpc>
                <a:spcPct val="195000"/>
              </a:lnSpc>
              <a:buClr>
                <a:srgbClr val="83992A"/>
              </a:buClr>
              <a:buSzPct val="115000"/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dirty="0"/>
              <a:t>	</a:t>
            </a:r>
            <a:r>
              <a:rPr sz="2000" dirty="0">
                <a:solidFill>
                  <a:srgbClr val="252525"/>
                </a:solidFill>
                <a:latin typeface="Times New Roman"/>
                <a:cs typeface="Times New Roman"/>
              </a:rPr>
              <a:t>Madhya pradesh has highest area of these reservoirs </a:t>
            </a:r>
            <a:r>
              <a:rPr sz="2000" spc="5" dirty="0">
                <a:solidFill>
                  <a:srgbClr val="252525"/>
                </a:solidFill>
                <a:latin typeface="Times New Roman"/>
                <a:cs typeface="Times New Roman"/>
              </a:rPr>
              <a:t>but</a:t>
            </a:r>
            <a:r>
              <a:rPr lang="en-IN" sz="2000" spc="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2000" spc="5" dirty="0">
                <a:solidFill>
                  <a:srgbClr val="252525"/>
                </a:solidFill>
                <a:latin typeface="Times New Roman"/>
                <a:cs typeface="Times New Roman"/>
              </a:rPr>
              <a:t>Andhra </a:t>
            </a:r>
            <a:r>
              <a:rPr sz="2000" dirty="0">
                <a:solidFill>
                  <a:srgbClr val="252525"/>
                </a:solidFill>
                <a:latin typeface="Times New Roman"/>
                <a:cs typeface="Times New Roman"/>
              </a:rPr>
              <a:t>pradesh has highest </a:t>
            </a:r>
            <a:r>
              <a:rPr sz="2000" spc="5" dirty="0">
                <a:solidFill>
                  <a:srgbClr val="252525"/>
                </a:solidFill>
                <a:latin typeface="Times New Roman"/>
                <a:cs typeface="Times New Roman"/>
              </a:rPr>
              <a:t>no. </a:t>
            </a:r>
            <a:r>
              <a:rPr sz="2000" dirty="0">
                <a:solidFill>
                  <a:srgbClr val="252525"/>
                </a:solidFill>
                <a:latin typeface="Times New Roman"/>
                <a:cs typeface="Times New Roman"/>
              </a:rPr>
              <a:t>of </a:t>
            </a:r>
            <a:r>
              <a:rPr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medium </a:t>
            </a:r>
            <a:r>
              <a:rPr sz="2000" dirty="0">
                <a:solidFill>
                  <a:srgbClr val="252525"/>
                </a:solidFill>
                <a:latin typeface="Times New Roman"/>
                <a:cs typeface="Times New Roman"/>
              </a:rPr>
              <a:t>reservoirs</a:t>
            </a:r>
            <a:r>
              <a:rPr sz="2000" spc="-19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00AF50"/>
                </a:solidFill>
                <a:latin typeface="Times New Roman"/>
                <a:cs typeface="Times New Roman"/>
              </a:rPr>
              <a:t>“</a:t>
            </a:r>
            <a:r>
              <a:rPr sz="2000" u="sng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32</a:t>
            </a:r>
            <a:r>
              <a:rPr sz="2000" dirty="0">
                <a:solidFill>
                  <a:srgbClr val="00AF50"/>
                </a:solidFill>
                <a:latin typeface="Times New Roman"/>
                <a:cs typeface="Times New Roman"/>
              </a:rPr>
              <a:t>”</a:t>
            </a:r>
            <a:endParaRPr sz="2000" dirty="0">
              <a:latin typeface="Times New Roman"/>
              <a:cs typeface="Times New Roman"/>
            </a:endParaRP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59C31144-8F66-43ED-87FC-F1591C1B52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8636" y="1802106"/>
            <a:ext cx="6595745" cy="553998"/>
          </a:xfrm>
        </p:spPr>
        <p:txBody>
          <a:bodyPr/>
          <a:lstStyle/>
          <a:p>
            <a:pPr algn="ctr"/>
            <a:r>
              <a:rPr lang="en-IN" u="sng" dirty="0"/>
              <a:t>Medium Reservoirs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278636" y="2356104"/>
            <a:ext cx="6595745" cy="0"/>
          </a:xfrm>
          <a:custGeom>
            <a:avLst/>
            <a:gdLst/>
            <a:ahLst/>
            <a:cxnLst/>
            <a:rect l="l" t="t" r="r" b="b"/>
            <a:pathLst>
              <a:path w="6595745">
                <a:moveTo>
                  <a:pt x="0" y="0"/>
                </a:moveTo>
                <a:lnTo>
                  <a:pt x="6595490" y="0"/>
                </a:lnTo>
              </a:path>
            </a:pathLst>
          </a:custGeom>
          <a:ln w="15240">
            <a:solidFill>
              <a:srgbClr val="83992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1298194" y="2674747"/>
            <a:ext cx="7007606" cy="24345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99085" indent="-287020" algn="just">
              <a:lnSpc>
                <a:spcPct val="100000"/>
              </a:lnSpc>
              <a:spcBef>
                <a:spcPts val="105"/>
              </a:spcBef>
              <a:buClr>
                <a:srgbClr val="83992A"/>
              </a:buClr>
              <a:buSzPct val="115000"/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sz="2000" dirty="0">
                <a:solidFill>
                  <a:srgbClr val="252525"/>
                </a:solidFill>
                <a:latin typeface="Times New Roman"/>
                <a:cs typeface="Times New Roman"/>
              </a:rPr>
              <a:t>Area beyond</a:t>
            </a:r>
            <a:r>
              <a:rPr sz="2000" dirty="0">
                <a:solidFill>
                  <a:srgbClr val="00AF50"/>
                </a:solidFill>
                <a:latin typeface="Times New Roman"/>
                <a:cs typeface="Times New Roman"/>
              </a:rPr>
              <a:t> </a:t>
            </a:r>
            <a:r>
              <a:rPr sz="2000" u="sng" spc="5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5000</a:t>
            </a:r>
            <a:r>
              <a:rPr sz="2000" spc="-75" dirty="0">
                <a:solidFill>
                  <a:srgbClr val="00AF50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252525"/>
                </a:solidFill>
                <a:latin typeface="Times New Roman"/>
                <a:cs typeface="Times New Roman"/>
              </a:rPr>
              <a:t>ha.</a:t>
            </a:r>
            <a:endParaRPr sz="2000" dirty="0">
              <a:latin typeface="Times New Roman"/>
              <a:cs typeface="Times New Roman"/>
            </a:endParaRPr>
          </a:p>
          <a:p>
            <a:pPr algn="just">
              <a:lnSpc>
                <a:spcPct val="100000"/>
              </a:lnSpc>
              <a:spcBef>
                <a:spcPts val="25"/>
              </a:spcBef>
              <a:buClr>
                <a:srgbClr val="83992A"/>
              </a:buClr>
              <a:buFont typeface="Arial"/>
              <a:buChar char="•"/>
            </a:pPr>
            <a:endParaRPr sz="3000" dirty="0">
              <a:latin typeface="Times New Roman"/>
              <a:cs typeface="Times New Roman"/>
            </a:endParaRPr>
          </a:p>
          <a:p>
            <a:pPr marL="299085" indent="-287020" algn="just">
              <a:lnSpc>
                <a:spcPct val="100000"/>
              </a:lnSpc>
              <a:spcBef>
                <a:spcPts val="5"/>
              </a:spcBef>
              <a:buClr>
                <a:srgbClr val="83992A"/>
              </a:buClr>
              <a:buSzPct val="115000"/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sz="2000" dirty="0">
                <a:solidFill>
                  <a:srgbClr val="252525"/>
                </a:solidFill>
                <a:latin typeface="Times New Roman"/>
                <a:cs typeface="Times New Roman"/>
              </a:rPr>
              <a:t>56 in </a:t>
            </a:r>
            <a:r>
              <a:rPr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number </a:t>
            </a:r>
            <a:r>
              <a:rPr sz="2000" dirty="0">
                <a:solidFill>
                  <a:srgbClr val="252525"/>
                </a:solidFill>
                <a:latin typeface="Times New Roman"/>
                <a:cs typeface="Times New Roman"/>
              </a:rPr>
              <a:t>covering an area of</a:t>
            </a:r>
            <a:r>
              <a:rPr sz="2000" dirty="0">
                <a:solidFill>
                  <a:srgbClr val="00AF50"/>
                </a:solidFill>
                <a:latin typeface="Times New Roman"/>
                <a:cs typeface="Times New Roman"/>
              </a:rPr>
              <a:t> </a:t>
            </a:r>
            <a:r>
              <a:rPr sz="2000" u="sng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1.60</a:t>
            </a:r>
            <a:r>
              <a:rPr sz="2000" dirty="0">
                <a:solidFill>
                  <a:srgbClr val="00AF50"/>
                </a:solidFill>
                <a:latin typeface="Times New Roman"/>
                <a:cs typeface="Times New Roman"/>
              </a:rPr>
              <a:t> </a:t>
            </a:r>
            <a:r>
              <a:rPr sz="2000" spc="-10" dirty="0">
                <a:solidFill>
                  <a:srgbClr val="252525"/>
                </a:solidFill>
                <a:latin typeface="Times New Roman"/>
                <a:cs typeface="Times New Roman"/>
              </a:rPr>
              <a:t>million</a:t>
            </a:r>
            <a:r>
              <a:rPr sz="2000" spc="-12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252525"/>
                </a:solidFill>
                <a:latin typeface="Times New Roman"/>
                <a:cs typeface="Times New Roman"/>
              </a:rPr>
              <a:t>ha.</a:t>
            </a:r>
            <a:endParaRPr sz="2000" dirty="0">
              <a:latin typeface="Times New Roman"/>
              <a:cs typeface="Times New Roman"/>
            </a:endParaRPr>
          </a:p>
          <a:p>
            <a:pPr marL="299085" marR="5080" indent="-287020" algn="just">
              <a:lnSpc>
                <a:spcPct val="200000"/>
              </a:lnSpc>
              <a:spcBef>
                <a:spcPts val="1080"/>
              </a:spcBef>
              <a:buClr>
                <a:srgbClr val="83992A"/>
              </a:buClr>
              <a:buSzPct val="115000"/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sz="2000" dirty="0">
                <a:solidFill>
                  <a:srgbClr val="252525"/>
                </a:solidFill>
                <a:latin typeface="Times New Roman"/>
                <a:cs typeface="Times New Roman"/>
              </a:rPr>
              <a:t>Karnataka has </a:t>
            </a:r>
            <a:r>
              <a:rPr sz="2000" spc="-10" dirty="0">
                <a:solidFill>
                  <a:srgbClr val="252525"/>
                </a:solidFill>
                <a:latin typeface="Times New Roman"/>
                <a:cs typeface="Times New Roman"/>
              </a:rPr>
              <a:t>max. </a:t>
            </a:r>
            <a:r>
              <a:rPr sz="2000" spc="5" dirty="0">
                <a:solidFill>
                  <a:srgbClr val="252525"/>
                </a:solidFill>
                <a:latin typeface="Times New Roman"/>
                <a:cs typeface="Times New Roman"/>
              </a:rPr>
              <a:t>no. </a:t>
            </a:r>
            <a:r>
              <a:rPr sz="2000" dirty="0">
                <a:solidFill>
                  <a:srgbClr val="00AF50"/>
                </a:solidFill>
                <a:latin typeface="Times New Roman"/>
                <a:cs typeface="Times New Roman"/>
              </a:rPr>
              <a:t>“</a:t>
            </a:r>
            <a:r>
              <a:rPr sz="2000" u="sng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12</a:t>
            </a:r>
            <a:r>
              <a:rPr sz="2000" dirty="0">
                <a:solidFill>
                  <a:srgbClr val="00AF50"/>
                </a:solidFill>
                <a:latin typeface="Times New Roman"/>
                <a:cs typeface="Times New Roman"/>
              </a:rPr>
              <a:t>” </a:t>
            </a:r>
            <a:r>
              <a:rPr sz="2000" spc="5" dirty="0">
                <a:solidFill>
                  <a:srgbClr val="252525"/>
                </a:solidFill>
                <a:latin typeface="Times New Roman"/>
                <a:cs typeface="Times New Roman"/>
              </a:rPr>
              <a:t>but Andhra </a:t>
            </a:r>
            <a:r>
              <a:rPr sz="2000" dirty="0">
                <a:solidFill>
                  <a:srgbClr val="252525"/>
                </a:solidFill>
                <a:latin typeface="Times New Roman"/>
                <a:cs typeface="Times New Roman"/>
              </a:rPr>
              <a:t>pradesh has</a:t>
            </a:r>
            <a:r>
              <a:rPr sz="2000" spc="-28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2000" spc="-10" dirty="0">
                <a:solidFill>
                  <a:srgbClr val="252525"/>
                </a:solidFill>
                <a:latin typeface="Times New Roman"/>
                <a:cs typeface="Times New Roman"/>
              </a:rPr>
              <a:t>max. </a:t>
            </a:r>
            <a:r>
              <a:rPr sz="2000" dirty="0">
                <a:solidFill>
                  <a:srgbClr val="252525"/>
                </a:solidFill>
                <a:latin typeface="Times New Roman"/>
                <a:cs typeface="Times New Roman"/>
              </a:rPr>
              <a:t>area of these</a:t>
            </a:r>
            <a:r>
              <a:rPr sz="2000" spc="-4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252525"/>
                </a:solidFill>
                <a:latin typeface="Times New Roman"/>
                <a:cs typeface="Times New Roman"/>
              </a:rPr>
              <a:t>reservoirs</a:t>
            </a:r>
            <a:endParaRPr sz="2000" dirty="0">
              <a:latin typeface="Times New Roman"/>
              <a:cs typeface="Times New Roman"/>
            </a:endParaRP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94C2B886-94BF-4B94-A6B5-96F44AC718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8194" y="1828800"/>
            <a:ext cx="6547612" cy="553998"/>
          </a:xfrm>
        </p:spPr>
        <p:txBody>
          <a:bodyPr/>
          <a:lstStyle/>
          <a:p>
            <a:pPr algn="ctr"/>
            <a:r>
              <a:rPr lang="en-IN" u="sng" dirty="0"/>
              <a:t>Large Reservoirs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832229" y="1338834"/>
            <a:ext cx="548322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000" b="1" u="none" spc="-75" dirty="0">
                <a:latin typeface="Times New Roman"/>
                <a:cs typeface="Times New Roman"/>
              </a:rPr>
              <a:t>Large </a:t>
            </a:r>
            <a:r>
              <a:rPr sz="4000" b="1" u="none" spc="-55" dirty="0">
                <a:latin typeface="Times New Roman"/>
                <a:cs typeface="Times New Roman"/>
              </a:rPr>
              <a:t>Reservoirs </a:t>
            </a:r>
            <a:r>
              <a:rPr sz="4000" b="1" u="none" spc="-10" dirty="0">
                <a:latin typeface="Times New Roman"/>
                <a:cs typeface="Times New Roman"/>
              </a:rPr>
              <a:t>in</a:t>
            </a:r>
            <a:r>
              <a:rPr sz="4000" b="1" u="none" spc="125" dirty="0">
                <a:latin typeface="Times New Roman"/>
                <a:cs typeface="Times New Roman"/>
              </a:rPr>
              <a:t> </a:t>
            </a:r>
            <a:r>
              <a:rPr sz="4000" b="1" u="none" spc="-20" dirty="0">
                <a:latin typeface="Times New Roman"/>
                <a:cs typeface="Times New Roman"/>
              </a:rPr>
              <a:t>India</a:t>
            </a:r>
            <a:endParaRPr sz="40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41022" y="2792476"/>
            <a:ext cx="3578226" cy="1544654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99085" marR="109220" indent="-287020">
              <a:lnSpc>
                <a:spcPct val="100000"/>
              </a:lnSpc>
              <a:spcBef>
                <a:spcPts val="105"/>
              </a:spcBef>
              <a:buClr>
                <a:srgbClr val="83992A"/>
              </a:buClr>
              <a:buSzPct val="115000"/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spc="-30" dirty="0">
                <a:solidFill>
                  <a:srgbClr val="252525"/>
                </a:solidFill>
                <a:latin typeface="Times New Roman"/>
                <a:cs typeface="Times New Roman"/>
              </a:rPr>
              <a:t>Nagarjuna </a:t>
            </a:r>
            <a:r>
              <a:rPr spc="-75" dirty="0">
                <a:solidFill>
                  <a:srgbClr val="252525"/>
                </a:solidFill>
                <a:latin typeface="Times New Roman"/>
                <a:cs typeface="Times New Roman"/>
              </a:rPr>
              <a:t>Sagar </a:t>
            </a:r>
            <a:r>
              <a:rPr spc="-114" dirty="0">
                <a:solidFill>
                  <a:srgbClr val="252525"/>
                </a:solidFill>
                <a:latin typeface="Arial"/>
                <a:cs typeface="Arial"/>
              </a:rPr>
              <a:t>– </a:t>
            </a:r>
            <a:r>
              <a:rPr spc="-25" dirty="0">
                <a:solidFill>
                  <a:srgbClr val="252525"/>
                </a:solidFill>
                <a:latin typeface="Times New Roman"/>
                <a:cs typeface="Times New Roman"/>
              </a:rPr>
              <a:t>Andhra  </a:t>
            </a:r>
            <a:r>
              <a:rPr spc="-20" dirty="0">
                <a:solidFill>
                  <a:srgbClr val="252525"/>
                </a:solidFill>
                <a:latin typeface="Times New Roman"/>
                <a:cs typeface="Times New Roman"/>
              </a:rPr>
              <a:t>Pradesh</a:t>
            </a:r>
            <a:endParaRPr dirty="0">
              <a:latin typeface="Times New Roman"/>
              <a:cs typeface="Times New Roman"/>
            </a:endParaRPr>
          </a:p>
          <a:p>
            <a:pPr marL="299085" indent="-287020">
              <a:lnSpc>
                <a:spcPct val="100000"/>
              </a:lnSpc>
              <a:spcBef>
                <a:spcPts val="1075"/>
              </a:spcBef>
              <a:buClr>
                <a:srgbClr val="83992A"/>
              </a:buClr>
              <a:buSzPct val="115000"/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spc="-75" dirty="0">
                <a:solidFill>
                  <a:srgbClr val="252525"/>
                </a:solidFill>
                <a:latin typeface="Times New Roman"/>
                <a:cs typeface="Times New Roman"/>
              </a:rPr>
              <a:t>Srisailam </a:t>
            </a:r>
            <a:r>
              <a:rPr spc="-110" dirty="0">
                <a:solidFill>
                  <a:srgbClr val="252525"/>
                </a:solidFill>
                <a:latin typeface="Arial"/>
                <a:cs typeface="Arial"/>
              </a:rPr>
              <a:t>– </a:t>
            </a:r>
            <a:r>
              <a:rPr spc="-25" dirty="0">
                <a:solidFill>
                  <a:srgbClr val="252525"/>
                </a:solidFill>
                <a:latin typeface="Times New Roman"/>
                <a:cs typeface="Times New Roman"/>
              </a:rPr>
              <a:t>Andhra</a:t>
            </a:r>
            <a:r>
              <a:rPr spc="5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pc="-20" dirty="0">
                <a:solidFill>
                  <a:srgbClr val="252525"/>
                </a:solidFill>
                <a:latin typeface="Times New Roman"/>
                <a:cs typeface="Times New Roman"/>
              </a:rPr>
              <a:t>Pradesh</a:t>
            </a:r>
            <a:endParaRPr dirty="0">
              <a:latin typeface="Times New Roman"/>
              <a:cs typeface="Times New Roman"/>
            </a:endParaRPr>
          </a:p>
          <a:p>
            <a:pPr marL="299085" indent="-287020">
              <a:lnSpc>
                <a:spcPct val="100000"/>
              </a:lnSpc>
              <a:spcBef>
                <a:spcPts val="1085"/>
              </a:spcBef>
              <a:buClr>
                <a:srgbClr val="83992A"/>
              </a:buClr>
              <a:buSzPct val="115000"/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spc="-70" dirty="0">
                <a:solidFill>
                  <a:srgbClr val="252525"/>
                </a:solidFill>
                <a:latin typeface="Times New Roman"/>
                <a:cs typeface="Times New Roman"/>
              </a:rPr>
              <a:t>Somasila </a:t>
            </a:r>
            <a:r>
              <a:rPr spc="-114" dirty="0">
                <a:solidFill>
                  <a:srgbClr val="252525"/>
                </a:solidFill>
                <a:latin typeface="Arial"/>
                <a:cs typeface="Arial"/>
              </a:rPr>
              <a:t>– </a:t>
            </a:r>
            <a:r>
              <a:rPr spc="-25" dirty="0">
                <a:solidFill>
                  <a:srgbClr val="252525"/>
                </a:solidFill>
                <a:latin typeface="Times New Roman"/>
                <a:cs typeface="Times New Roman"/>
              </a:rPr>
              <a:t>Andhra</a:t>
            </a:r>
            <a:r>
              <a:rPr spc="7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pc="-20" dirty="0">
                <a:solidFill>
                  <a:srgbClr val="252525"/>
                </a:solidFill>
                <a:latin typeface="Times New Roman"/>
                <a:cs typeface="Times New Roman"/>
              </a:rPr>
              <a:t>Pradesh</a:t>
            </a:r>
            <a:endParaRPr dirty="0">
              <a:latin typeface="Times New Roman"/>
              <a:cs typeface="Times New Roman"/>
            </a:endParaRPr>
          </a:p>
          <a:p>
            <a:pPr marL="299085" marR="166370" indent="-287020">
              <a:lnSpc>
                <a:spcPct val="100000"/>
              </a:lnSpc>
              <a:spcBef>
                <a:spcPts val="1080"/>
              </a:spcBef>
              <a:buClr>
                <a:srgbClr val="83992A"/>
              </a:buClr>
              <a:buSzPct val="115000"/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spc="10" dirty="0">
                <a:solidFill>
                  <a:srgbClr val="252525"/>
                </a:solidFill>
                <a:latin typeface="Times New Roman"/>
                <a:cs typeface="Times New Roman"/>
              </a:rPr>
              <a:t>Gobind </a:t>
            </a:r>
            <a:r>
              <a:rPr spc="-75" dirty="0">
                <a:solidFill>
                  <a:srgbClr val="252525"/>
                </a:solidFill>
                <a:latin typeface="Times New Roman"/>
                <a:cs typeface="Times New Roman"/>
              </a:rPr>
              <a:t>Sagar </a:t>
            </a:r>
            <a:r>
              <a:rPr spc="-114" dirty="0">
                <a:solidFill>
                  <a:srgbClr val="252525"/>
                </a:solidFill>
                <a:latin typeface="Arial"/>
                <a:cs typeface="Arial"/>
              </a:rPr>
              <a:t>– </a:t>
            </a:r>
            <a:r>
              <a:rPr spc="-45" dirty="0">
                <a:solidFill>
                  <a:srgbClr val="252525"/>
                </a:solidFill>
                <a:latin typeface="Times New Roman"/>
                <a:cs typeface="Times New Roman"/>
              </a:rPr>
              <a:t>Himachal  </a:t>
            </a:r>
            <a:r>
              <a:rPr spc="-20" dirty="0">
                <a:solidFill>
                  <a:srgbClr val="252525"/>
                </a:solidFill>
                <a:latin typeface="Times New Roman"/>
                <a:cs typeface="Times New Roman"/>
              </a:rPr>
              <a:t>Pradesh</a:t>
            </a:r>
            <a:endParaRPr dirty="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416426" y="2779127"/>
            <a:ext cx="4104004" cy="1821653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99085" marR="193675" indent="-287020">
              <a:lnSpc>
                <a:spcPct val="100000"/>
              </a:lnSpc>
              <a:spcBef>
                <a:spcPts val="105"/>
              </a:spcBef>
              <a:buClr>
                <a:srgbClr val="83992A"/>
              </a:buClr>
              <a:buSzPct val="115000"/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spc="-50" dirty="0">
                <a:solidFill>
                  <a:srgbClr val="252525"/>
                </a:solidFill>
                <a:latin typeface="Times New Roman"/>
                <a:cs typeface="Times New Roman"/>
              </a:rPr>
              <a:t>Maharana </a:t>
            </a:r>
            <a:r>
              <a:rPr spc="-15" dirty="0">
                <a:solidFill>
                  <a:srgbClr val="252525"/>
                </a:solidFill>
                <a:latin typeface="Times New Roman"/>
                <a:cs typeface="Times New Roman"/>
              </a:rPr>
              <a:t>Pratap </a:t>
            </a:r>
            <a:r>
              <a:rPr spc="-75" dirty="0">
                <a:solidFill>
                  <a:srgbClr val="252525"/>
                </a:solidFill>
                <a:latin typeface="Times New Roman"/>
                <a:cs typeface="Times New Roman"/>
              </a:rPr>
              <a:t>Sagar </a:t>
            </a:r>
            <a:r>
              <a:rPr spc="-114" dirty="0">
                <a:solidFill>
                  <a:srgbClr val="252525"/>
                </a:solidFill>
                <a:latin typeface="Arial"/>
                <a:cs typeface="Arial"/>
              </a:rPr>
              <a:t>–  </a:t>
            </a:r>
            <a:r>
              <a:rPr spc="-45" dirty="0">
                <a:solidFill>
                  <a:srgbClr val="252525"/>
                </a:solidFill>
                <a:latin typeface="Times New Roman"/>
                <a:cs typeface="Times New Roman"/>
              </a:rPr>
              <a:t>Himachal</a:t>
            </a:r>
            <a:r>
              <a:rPr spc="-20" dirty="0">
                <a:solidFill>
                  <a:srgbClr val="252525"/>
                </a:solidFill>
                <a:latin typeface="Times New Roman"/>
                <a:cs typeface="Times New Roman"/>
              </a:rPr>
              <a:t> Pradesh</a:t>
            </a:r>
            <a:endParaRPr dirty="0">
              <a:latin typeface="Times New Roman"/>
              <a:cs typeface="Times New Roman"/>
            </a:endParaRPr>
          </a:p>
          <a:p>
            <a:pPr marL="299085" indent="-287020">
              <a:lnSpc>
                <a:spcPct val="100000"/>
              </a:lnSpc>
              <a:spcBef>
                <a:spcPts val="1075"/>
              </a:spcBef>
              <a:buClr>
                <a:srgbClr val="83992A"/>
              </a:buClr>
              <a:buSzPct val="115000"/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spc="-70" dirty="0">
                <a:solidFill>
                  <a:srgbClr val="252525"/>
                </a:solidFill>
                <a:latin typeface="Times New Roman"/>
                <a:cs typeface="Times New Roman"/>
              </a:rPr>
              <a:t>Stanley </a:t>
            </a:r>
            <a:r>
              <a:rPr spc="-45" dirty="0">
                <a:solidFill>
                  <a:srgbClr val="252525"/>
                </a:solidFill>
                <a:latin typeface="Times New Roman"/>
                <a:cs typeface="Times New Roman"/>
              </a:rPr>
              <a:t>Reservoir </a:t>
            </a:r>
            <a:r>
              <a:rPr spc="-110" dirty="0">
                <a:solidFill>
                  <a:srgbClr val="252525"/>
                </a:solidFill>
                <a:latin typeface="Arial"/>
                <a:cs typeface="Arial"/>
              </a:rPr>
              <a:t>–</a:t>
            </a:r>
            <a:r>
              <a:rPr spc="-20" dirty="0">
                <a:solidFill>
                  <a:srgbClr val="252525"/>
                </a:solidFill>
                <a:latin typeface="Arial"/>
                <a:cs typeface="Arial"/>
              </a:rPr>
              <a:t> </a:t>
            </a:r>
            <a:r>
              <a:rPr spc="-75" dirty="0">
                <a:solidFill>
                  <a:srgbClr val="252525"/>
                </a:solidFill>
                <a:latin typeface="Times New Roman"/>
                <a:cs typeface="Times New Roman"/>
              </a:rPr>
              <a:t>Tamil</a:t>
            </a:r>
            <a:r>
              <a:rPr lang="en-IN" spc="-75" dirty="0">
                <a:latin typeface="Times New Roman"/>
                <a:cs typeface="Times New Roman"/>
              </a:rPr>
              <a:t> </a:t>
            </a:r>
            <a:r>
              <a:rPr dirty="0">
                <a:solidFill>
                  <a:srgbClr val="252525"/>
                </a:solidFill>
                <a:latin typeface="Times New Roman"/>
                <a:cs typeface="Times New Roman"/>
              </a:rPr>
              <a:t>Nadu</a:t>
            </a:r>
            <a:endParaRPr dirty="0">
              <a:latin typeface="Times New Roman"/>
              <a:cs typeface="Times New Roman"/>
            </a:endParaRPr>
          </a:p>
          <a:p>
            <a:pPr marL="299085" indent="-287020">
              <a:lnSpc>
                <a:spcPct val="100000"/>
              </a:lnSpc>
              <a:spcBef>
                <a:spcPts val="1080"/>
              </a:spcBef>
              <a:buClr>
                <a:srgbClr val="83992A"/>
              </a:buClr>
              <a:buSzPct val="115000"/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spc="-45" dirty="0">
                <a:solidFill>
                  <a:srgbClr val="252525"/>
                </a:solidFill>
                <a:latin typeface="Times New Roman"/>
                <a:cs typeface="Times New Roman"/>
              </a:rPr>
              <a:t>Shanti </a:t>
            </a:r>
            <a:r>
              <a:rPr spc="-75" dirty="0">
                <a:solidFill>
                  <a:srgbClr val="252525"/>
                </a:solidFill>
                <a:latin typeface="Times New Roman"/>
                <a:cs typeface="Times New Roman"/>
              </a:rPr>
              <a:t>Sagara </a:t>
            </a:r>
            <a:r>
              <a:rPr spc="-114" dirty="0">
                <a:solidFill>
                  <a:srgbClr val="252525"/>
                </a:solidFill>
                <a:latin typeface="Arial"/>
                <a:cs typeface="Arial"/>
              </a:rPr>
              <a:t>–</a:t>
            </a:r>
            <a:r>
              <a:rPr spc="20" dirty="0">
                <a:solidFill>
                  <a:srgbClr val="252525"/>
                </a:solidFill>
                <a:latin typeface="Arial"/>
                <a:cs typeface="Arial"/>
              </a:rPr>
              <a:t> </a:t>
            </a:r>
            <a:r>
              <a:rPr spc="-25" dirty="0">
                <a:solidFill>
                  <a:srgbClr val="252525"/>
                </a:solidFill>
                <a:latin typeface="Times New Roman"/>
                <a:cs typeface="Times New Roman"/>
              </a:rPr>
              <a:t>Karnataka</a:t>
            </a:r>
            <a:endParaRPr dirty="0">
              <a:latin typeface="Times New Roman"/>
              <a:cs typeface="Times New Roman"/>
            </a:endParaRPr>
          </a:p>
          <a:p>
            <a:pPr marL="299085" indent="-287020">
              <a:lnSpc>
                <a:spcPct val="100000"/>
              </a:lnSpc>
              <a:spcBef>
                <a:spcPts val="1080"/>
              </a:spcBef>
              <a:buClr>
                <a:srgbClr val="83992A"/>
              </a:buClr>
              <a:buSzPct val="115000"/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spc="-55" dirty="0">
                <a:solidFill>
                  <a:srgbClr val="252525"/>
                </a:solidFill>
                <a:latin typeface="Times New Roman"/>
                <a:cs typeface="Times New Roman"/>
              </a:rPr>
              <a:t>Minimata </a:t>
            </a:r>
            <a:r>
              <a:rPr spc="-15" dirty="0">
                <a:solidFill>
                  <a:srgbClr val="252525"/>
                </a:solidFill>
                <a:latin typeface="Times New Roman"/>
                <a:cs typeface="Times New Roman"/>
              </a:rPr>
              <a:t>Hasdeo </a:t>
            </a:r>
            <a:r>
              <a:rPr spc="-40" dirty="0" err="1">
                <a:solidFill>
                  <a:srgbClr val="252525"/>
                </a:solidFill>
                <a:latin typeface="Times New Roman"/>
                <a:cs typeface="Times New Roman"/>
              </a:rPr>
              <a:t>Bango</a:t>
            </a:r>
            <a:r>
              <a:rPr spc="-1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pc="-114" dirty="0">
                <a:solidFill>
                  <a:srgbClr val="252525"/>
                </a:solidFill>
                <a:latin typeface="Arial"/>
                <a:cs typeface="Arial"/>
              </a:rPr>
              <a:t>–</a:t>
            </a:r>
            <a:r>
              <a:rPr spc="-30" dirty="0">
                <a:solidFill>
                  <a:srgbClr val="252525"/>
                </a:solidFill>
                <a:latin typeface="Times New Roman"/>
                <a:cs typeface="Times New Roman"/>
              </a:rPr>
              <a:t>Chhattisgarh</a:t>
            </a:r>
            <a:endParaRPr dirty="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278636" y="2356104"/>
            <a:ext cx="6595745" cy="0"/>
          </a:xfrm>
          <a:custGeom>
            <a:avLst/>
            <a:gdLst/>
            <a:ahLst/>
            <a:cxnLst/>
            <a:rect l="l" t="t" r="r" b="b"/>
            <a:pathLst>
              <a:path w="6595745">
                <a:moveTo>
                  <a:pt x="0" y="0"/>
                </a:moveTo>
                <a:lnTo>
                  <a:pt x="6595490" y="0"/>
                </a:lnTo>
              </a:path>
            </a:pathLst>
          </a:custGeom>
          <a:ln w="15240">
            <a:solidFill>
              <a:srgbClr val="83992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1143000" y="2451346"/>
            <a:ext cx="6741569" cy="3293850"/>
          </a:xfrm>
          <a:prstGeom prst="rect">
            <a:avLst/>
          </a:prstGeom>
        </p:spPr>
        <p:txBody>
          <a:bodyPr vert="horz" wrap="square" lIns="0" tIns="99695" rIns="0" bIns="0" rtlCol="0">
            <a:spAutoFit/>
          </a:bodyPr>
          <a:lstStyle/>
          <a:p>
            <a:pPr marL="299085" indent="-287020" algn="just">
              <a:lnSpc>
                <a:spcPct val="100000"/>
              </a:lnSpc>
              <a:spcBef>
                <a:spcPts val="785"/>
              </a:spcBef>
              <a:buClr>
                <a:srgbClr val="83992A"/>
              </a:buClr>
              <a:buSzPct val="113636"/>
              <a:buFont typeface="Arial"/>
              <a:buChar char="•"/>
              <a:tabLst>
                <a:tab pos="299720" algn="l"/>
              </a:tabLst>
            </a:pPr>
            <a:r>
              <a:rPr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Nutrient</a:t>
            </a:r>
            <a:r>
              <a:rPr sz="200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rich</a:t>
            </a:r>
            <a:endParaRPr sz="2000" dirty="0">
              <a:latin typeface="Times New Roman"/>
              <a:cs typeface="Times New Roman"/>
            </a:endParaRPr>
          </a:p>
          <a:p>
            <a:pPr marL="299085" marR="147320" indent="-287020" algn="just">
              <a:lnSpc>
                <a:spcPct val="100000"/>
              </a:lnSpc>
              <a:spcBef>
                <a:spcPts val="1130"/>
              </a:spcBef>
              <a:buClr>
                <a:srgbClr val="83992A"/>
              </a:buClr>
              <a:buSzPct val="113636"/>
              <a:buFont typeface="Arial"/>
              <a:buChar char="•"/>
              <a:tabLst>
                <a:tab pos="299720" algn="l"/>
              </a:tabLst>
            </a:pPr>
            <a:r>
              <a:rPr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Peninsular reservoirs have narrow range of air and water </a:t>
            </a:r>
            <a:r>
              <a:rPr sz="2000" spc="-10" dirty="0">
                <a:solidFill>
                  <a:srgbClr val="252525"/>
                </a:solidFill>
                <a:latin typeface="Times New Roman"/>
                <a:cs typeface="Times New Roman"/>
              </a:rPr>
              <a:t>temp.  </a:t>
            </a:r>
            <a:r>
              <a:rPr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fluctuations during dif. Seasons. A phenomenon which</a:t>
            </a:r>
            <a:r>
              <a:rPr sz="2000" spc="-12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prevents  thermal</a:t>
            </a:r>
            <a:r>
              <a:rPr sz="2000" spc="1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stratification.</a:t>
            </a:r>
            <a:endParaRPr sz="2000" dirty="0">
              <a:latin typeface="Times New Roman"/>
              <a:cs typeface="Times New Roman"/>
            </a:endParaRPr>
          </a:p>
          <a:p>
            <a:pPr marL="299085" marR="5080" indent="-287020" algn="just">
              <a:lnSpc>
                <a:spcPct val="100000"/>
              </a:lnSpc>
              <a:spcBef>
                <a:spcPts val="1130"/>
              </a:spcBef>
              <a:buClr>
                <a:srgbClr val="83992A"/>
              </a:buClr>
              <a:buSzPct val="113636"/>
              <a:buFont typeface="Arial"/>
              <a:buChar char="•"/>
              <a:tabLst>
                <a:tab pos="299085" algn="l"/>
                <a:tab pos="299720" algn="l"/>
                <a:tab pos="1918970" algn="l"/>
                <a:tab pos="4622165" algn="l"/>
              </a:tabLst>
            </a:pPr>
            <a:r>
              <a:rPr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Reservoirs</a:t>
            </a:r>
            <a:r>
              <a:rPr sz="200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in</a:t>
            </a:r>
            <a:r>
              <a:rPr lang="en-IN"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252525"/>
                </a:solidFill>
                <a:latin typeface="Times New Roman"/>
                <a:cs typeface="Times New Roman"/>
              </a:rPr>
              <a:t>upper </a:t>
            </a:r>
            <a:r>
              <a:rPr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peninsula </a:t>
            </a:r>
            <a:r>
              <a:rPr sz="2000" spc="-10" dirty="0">
                <a:solidFill>
                  <a:srgbClr val="252525"/>
                </a:solidFill>
                <a:latin typeface="Times New Roman"/>
                <a:cs typeface="Times New Roman"/>
              </a:rPr>
              <a:t>undergo </a:t>
            </a:r>
            <a:r>
              <a:rPr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stratification during  </a:t>
            </a:r>
            <a:r>
              <a:rPr sz="2000" spc="-20" dirty="0">
                <a:solidFill>
                  <a:srgbClr val="252525"/>
                </a:solidFill>
                <a:latin typeface="Times New Roman"/>
                <a:cs typeface="Times New Roman"/>
              </a:rPr>
              <a:t>summer, </a:t>
            </a:r>
            <a:r>
              <a:rPr sz="2000" dirty="0">
                <a:solidFill>
                  <a:srgbClr val="252525"/>
                </a:solidFill>
                <a:latin typeface="Times New Roman"/>
                <a:cs typeface="Times New Roman"/>
              </a:rPr>
              <a:t>but </a:t>
            </a:r>
            <a:r>
              <a:rPr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wind</a:t>
            </a:r>
            <a:r>
              <a:rPr sz="2000" spc="10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induces turbulence</a:t>
            </a:r>
            <a:r>
              <a:rPr lang="en-IN"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facilitating the availability</a:t>
            </a:r>
            <a:r>
              <a:rPr lang="en-IN"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of nutrients at trophogenic</a:t>
            </a:r>
            <a:r>
              <a:rPr sz="2000" spc="1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zone.</a:t>
            </a:r>
            <a:endParaRPr sz="2000" dirty="0">
              <a:latin typeface="Times New Roman"/>
              <a:cs typeface="Times New Roman"/>
            </a:endParaRPr>
          </a:p>
          <a:p>
            <a:pPr marL="299085" marR="68580" indent="-287020" algn="just">
              <a:lnSpc>
                <a:spcPct val="100000"/>
              </a:lnSpc>
              <a:spcBef>
                <a:spcPts val="1130"/>
              </a:spcBef>
              <a:buClr>
                <a:srgbClr val="83992A"/>
              </a:buClr>
              <a:buSzPct val="113636"/>
              <a:buFont typeface="Arial"/>
              <a:buChar char="•"/>
              <a:tabLst>
                <a:tab pos="299085" algn="l"/>
                <a:tab pos="299720" algn="l"/>
                <a:tab pos="7101205" algn="l"/>
              </a:tabLst>
            </a:pPr>
            <a:r>
              <a:rPr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Res</a:t>
            </a:r>
            <a:r>
              <a:rPr sz="2000" spc="-15" dirty="0">
                <a:solidFill>
                  <a:srgbClr val="252525"/>
                </a:solidFill>
                <a:latin typeface="Times New Roman"/>
                <a:cs typeface="Times New Roman"/>
              </a:rPr>
              <a:t>e</a:t>
            </a:r>
            <a:r>
              <a:rPr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rvoirs of</a:t>
            </a:r>
            <a:r>
              <a:rPr sz="2000" spc="-3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2000" spc="-185" dirty="0">
                <a:solidFill>
                  <a:srgbClr val="252525"/>
                </a:solidFill>
                <a:latin typeface="Times New Roman"/>
                <a:cs typeface="Times New Roman"/>
              </a:rPr>
              <a:t>W</a:t>
            </a:r>
            <a:r>
              <a:rPr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est</a:t>
            </a:r>
            <a:r>
              <a:rPr sz="2000" spc="-15" dirty="0">
                <a:solidFill>
                  <a:srgbClr val="252525"/>
                </a:solidFill>
                <a:latin typeface="Times New Roman"/>
                <a:cs typeface="Times New Roman"/>
              </a:rPr>
              <a:t>e</a:t>
            </a:r>
            <a:r>
              <a:rPr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rn</a:t>
            </a:r>
            <a:r>
              <a:rPr sz="200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Ghats and</a:t>
            </a:r>
            <a:r>
              <a:rPr sz="2000" spc="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Nort</a:t>
            </a:r>
            <a:r>
              <a:rPr sz="2000" dirty="0">
                <a:solidFill>
                  <a:srgbClr val="252525"/>
                </a:solidFill>
                <a:latin typeface="Times New Roman"/>
                <a:cs typeface="Times New Roman"/>
              </a:rPr>
              <a:t>h</a:t>
            </a:r>
            <a:r>
              <a:rPr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ea</a:t>
            </a:r>
            <a:r>
              <a:rPr sz="2000" spc="-15" dirty="0">
                <a:solidFill>
                  <a:srgbClr val="252525"/>
                </a:solidFill>
                <a:latin typeface="Times New Roman"/>
                <a:cs typeface="Times New Roman"/>
              </a:rPr>
              <a:t>s</a:t>
            </a:r>
            <a:r>
              <a:rPr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t are</a:t>
            </a:r>
            <a:r>
              <a:rPr sz="2000" spc="1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oligotrop</a:t>
            </a:r>
            <a:r>
              <a:rPr sz="2000" dirty="0">
                <a:solidFill>
                  <a:srgbClr val="252525"/>
                </a:solidFill>
                <a:latin typeface="Times New Roman"/>
                <a:cs typeface="Times New Roman"/>
              </a:rPr>
              <a:t>h</a:t>
            </a:r>
            <a:r>
              <a:rPr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ic</a:t>
            </a:r>
            <a:r>
              <a:rPr lang="en-IN"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252525"/>
                </a:solidFill>
                <a:latin typeface="Times New Roman"/>
                <a:cs typeface="Times New Roman"/>
              </a:rPr>
              <a:t>d</a:t>
            </a:r>
            <a:r>
              <a:rPr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ue to </a:t>
            </a:r>
            <a:r>
              <a:rPr sz="2000" dirty="0">
                <a:solidFill>
                  <a:srgbClr val="252525"/>
                </a:solidFill>
                <a:latin typeface="Times New Roman"/>
                <a:cs typeface="Times New Roman"/>
              </a:rPr>
              <a:t>poor </a:t>
            </a:r>
            <a:r>
              <a:rPr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nutrient status of catchment</a:t>
            </a:r>
            <a:r>
              <a:rPr sz="2000" spc="1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soil.</a:t>
            </a:r>
            <a:endParaRPr sz="2000" dirty="0">
              <a:latin typeface="Times New Roman"/>
              <a:cs typeface="Times New Roman"/>
            </a:endParaRP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F7841FA3-2DD5-4303-AC56-BAA1BDE1F1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431" y="1914627"/>
            <a:ext cx="6586728" cy="430887"/>
          </a:xfrm>
        </p:spPr>
        <p:txBody>
          <a:bodyPr/>
          <a:lstStyle/>
          <a:p>
            <a:r>
              <a:rPr lang="en-IN" sz="2800" u="sng" dirty="0"/>
              <a:t>Limnological Profiles of Indian Reservoirs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278636" y="2356104"/>
            <a:ext cx="6595745" cy="0"/>
          </a:xfrm>
          <a:custGeom>
            <a:avLst/>
            <a:gdLst/>
            <a:ahLst/>
            <a:cxnLst/>
            <a:rect l="l" t="t" r="r" b="b"/>
            <a:pathLst>
              <a:path w="6595745">
                <a:moveTo>
                  <a:pt x="0" y="0"/>
                </a:moveTo>
                <a:lnTo>
                  <a:pt x="6595490" y="0"/>
                </a:lnTo>
              </a:path>
            </a:pathLst>
          </a:custGeom>
          <a:ln w="15240">
            <a:solidFill>
              <a:srgbClr val="83992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1278636" y="2595498"/>
            <a:ext cx="6595745" cy="3128421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99085" indent="-287020" algn="just">
              <a:lnSpc>
                <a:spcPct val="100000"/>
              </a:lnSpc>
              <a:spcBef>
                <a:spcPts val="95"/>
              </a:spcBef>
              <a:buClr>
                <a:srgbClr val="83992A"/>
              </a:buClr>
              <a:buSzPct val="113636"/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Heavy </a:t>
            </a:r>
            <a:r>
              <a:rPr sz="2000" spc="-10" dirty="0">
                <a:solidFill>
                  <a:srgbClr val="252525"/>
                </a:solidFill>
                <a:latin typeface="Times New Roman"/>
                <a:cs typeface="Times New Roman"/>
              </a:rPr>
              <a:t>discharge </a:t>
            </a:r>
            <a:r>
              <a:rPr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retards </a:t>
            </a:r>
            <a:r>
              <a:rPr sz="2000" dirty="0">
                <a:solidFill>
                  <a:srgbClr val="252525"/>
                </a:solidFill>
                <a:latin typeface="Times New Roman"/>
                <a:cs typeface="Times New Roman"/>
              </a:rPr>
              <a:t>the </a:t>
            </a:r>
            <a:r>
              <a:rPr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growth </a:t>
            </a:r>
            <a:r>
              <a:rPr sz="2000" dirty="0">
                <a:solidFill>
                  <a:srgbClr val="252525"/>
                </a:solidFill>
                <a:latin typeface="Times New Roman"/>
                <a:cs typeface="Times New Roman"/>
              </a:rPr>
              <a:t>of </a:t>
            </a:r>
            <a:r>
              <a:rPr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macrophytic</a:t>
            </a:r>
            <a:r>
              <a:rPr sz="2000" spc="7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vegetation.</a:t>
            </a:r>
            <a:endParaRPr sz="2000" dirty="0">
              <a:latin typeface="Times New Roman"/>
              <a:cs typeface="Times New Roman"/>
            </a:endParaRPr>
          </a:p>
          <a:p>
            <a:pPr algn="just">
              <a:lnSpc>
                <a:spcPct val="100000"/>
              </a:lnSpc>
              <a:spcBef>
                <a:spcPts val="55"/>
              </a:spcBef>
              <a:buClr>
                <a:srgbClr val="83992A"/>
              </a:buClr>
              <a:buFont typeface="Arial"/>
              <a:buChar char="•"/>
            </a:pPr>
            <a:endParaRPr sz="2000" dirty="0">
              <a:latin typeface="Times New Roman"/>
              <a:cs typeface="Times New Roman"/>
            </a:endParaRPr>
          </a:p>
          <a:p>
            <a:pPr marL="299085" indent="-287020" algn="just">
              <a:lnSpc>
                <a:spcPct val="100000"/>
              </a:lnSpc>
              <a:buClr>
                <a:srgbClr val="83992A"/>
              </a:buClr>
              <a:buSzPct val="113636"/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Rich plankton community is the </a:t>
            </a:r>
            <a:r>
              <a:rPr sz="2000" dirty="0">
                <a:solidFill>
                  <a:srgbClr val="252525"/>
                </a:solidFill>
                <a:latin typeface="Times New Roman"/>
                <a:cs typeface="Times New Roman"/>
              </a:rPr>
              <a:t>hall </a:t>
            </a:r>
            <a:r>
              <a:rPr sz="2000" spc="-10" dirty="0">
                <a:solidFill>
                  <a:srgbClr val="252525"/>
                </a:solidFill>
                <a:latin typeface="Times New Roman"/>
                <a:cs typeface="Times New Roman"/>
              </a:rPr>
              <a:t>mark </a:t>
            </a:r>
            <a:r>
              <a:rPr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of </a:t>
            </a:r>
            <a:r>
              <a:rPr sz="2000" dirty="0">
                <a:solidFill>
                  <a:srgbClr val="252525"/>
                </a:solidFill>
                <a:latin typeface="Times New Roman"/>
                <a:cs typeface="Times New Roman"/>
              </a:rPr>
              <a:t>Indian</a:t>
            </a:r>
            <a:r>
              <a:rPr sz="2000" spc="8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reservoirs</a:t>
            </a:r>
            <a:endParaRPr sz="2000" dirty="0">
              <a:latin typeface="Times New Roman"/>
              <a:cs typeface="Times New Roman"/>
            </a:endParaRPr>
          </a:p>
          <a:p>
            <a:pPr algn="just">
              <a:lnSpc>
                <a:spcPct val="100000"/>
              </a:lnSpc>
              <a:spcBef>
                <a:spcPts val="55"/>
              </a:spcBef>
              <a:buClr>
                <a:srgbClr val="83992A"/>
              </a:buClr>
              <a:buFont typeface="Arial"/>
              <a:buChar char="•"/>
            </a:pPr>
            <a:endParaRPr sz="2000" dirty="0">
              <a:latin typeface="Times New Roman"/>
              <a:cs typeface="Times New Roman"/>
            </a:endParaRPr>
          </a:p>
          <a:p>
            <a:pPr marL="299085" indent="-287020" algn="just">
              <a:lnSpc>
                <a:spcPct val="100000"/>
              </a:lnSpc>
              <a:buClr>
                <a:srgbClr val="83992A"/>
              </a:buClr>
              <a:buSzPct val="113636"/>
              <a:buFont typeface="Arial"/>
              <a:buChar char="•"/>
              <a:tabLst>
                <a:tab pos="299085" algn="l"/>
                <a:tab pos="299720" algn="l"/>
                <a:tab pos="1678939" algn="l"/>
              </a:tabLst>
            </a:pPr>
            <a:r>
              <a:rPr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Blue-green</a:t>
            </a:r>
            <a:r>
              <a:rPr lang="en-IN"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algae form </a:t>
            </a:r>
            <a:r>
              <a:rPr sz="2000" spc="-10" dirty="0">
                <a:solidFill>
                  <a:srgbClr val="252525"/>
                </a:solidFill>
                <a:latin typeface="Times New Roman"/>
                <a:cs typeface="Times New Roman"/>
              </a:rPr>
              <a:t>main </a:t>
            </a:r>
            <a:r>
              <a:rPr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stage </a:t>
            </a:r>
            <a:r>
              <a:rPr sz="2000" dirty="0">
                <a:solidFill>
                  <a:srgbClr val="252525"/>
                </a:solidFill>
                <a:latin typeface="Times New Roman"/>
                <a:cs typeface="Times New Roman"/>
              </a:rPr>
              <a:t>of </a:t>
            </a:r>
            <a:r>
              <a:rPr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plankton</a:t>
            </a:r>
            <a:r>
              <a:rPr sz="2000" spc="4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2000" spc="-20" dirty="0">
                <a:solidFill>
                  <a:srgbClr val="252525"/>
                </a:solidFill>
                <a:latin typeface="Times New Roman"/>
                <a:cs typeface="Times New Roman"/>
              </a:rPr>
              <a:t>community.</a:t>
            </a:r>
            <a:endParaRPr sz="2000" dirty="0">
              <a:latin typeface="Times New Roman"/>
              <a:cs typeface="Times New Roman"/>
            </a:endParaRPr>
          </a:p>
          <a:p>
            <a:pPr algn="just">
              <a:lnSpc>
                <a:spcPct val="100000"/>
              </a:lnSpc>
              <a:spcBef>
                <a:spcPts val="55"/>
              </a:spcBef>
              <a:buClr>
                <a:srgbClr val="83992A"/>
              </a:buClr>
              <a:buFont typeface="Arial"/>
              <a:buChar char="•"/>
            </a:pPr>
            <a:endParaRPr sz="2000" dirty="0">
              <a:latin typeface="Times New Roman"/>
              <a:cs typeface="Times New Roman"/>
            </a:endParaRPr>
          </a:p>
          <a:p>
            <a:pPr marL="299085" indent="-287020" algn="just">
              <a:lnSpc>
                <a:spcPct val="100000"/>
              </a:lnSpc>
              <a:buClr>
                <a:srgbClr val="83992A"/>
              </a:buClr>
              <a:buSzPct val="113636"/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sz="2000" spc="-10" dirty="0">
                <a:solidFill>
                  <a:srgbClr val="252525"/>
                </a:solidFill>
                <a:latin typeface="Times New Roman"/>
                <a:cs typeface="Times New Roman"/>
              </a:rPr>
              <a:t>Overwhelming </a:t>
            </a:r>
            <a:r>
              <a:rPr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presence of </a:t>
            </a:r>
            <a:r>
              <a:rPr sz="2000" dirty="0">
                <a:solidFill>
                  <a:srgbClr val="252525"/>
                </a:solidFill>
                <a:latin typeface="Times New Roman"/>
                <a:cs typeface="Times New Roman"/>
              </a:rPr>
              <a:t>cyanobacteria</a:t>
            </a:r>
            <a:r>
              <a:rPr lang="en-IN" sz="2000" spc="4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“</a:t>
            </a:r>
            <a:r>
              <a:rPr lang="en-IN" sz="2000" u="heavy" spc="-5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M</a:t>
            </a:r>
            <a:r>
              <a:rPr sz="2000" u="heavy" spc="-5" dirty="0" err="1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icrocystis</a:t>
            </a:r>
            <a:r>
              <a:rPr lang="en-IN" sz="2000" dirty="0">
                <a:latin typeface="Times New Roman"/>
                <a:cs typeface="Times New Roman"/>
              </a:rPr>
              <a:t> </a:t>
            </a:r>
            <a:r>
              <a:rPr sz="2000" u="heavy" spc="-5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aeruginosa</a:t>
            </a:r>
            <a:r>
              <a:rPr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” in Indian reservoirs is</a:t>
            </a:r>
            <a:r>
              <a:rPr sz="200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remarkable.</a:t>
            </a:r>
            <a:endParaRPr sz="2000" dirty="0">
              <a:latin typeface="Times New Roman"/>
              <a:cs typeface="Times New Roman"/>
            </a:endParaRP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26D4ABAE-2BE5-4AC9-95AF-2788255D71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8636" y="1828804"/>
            <a:ext cx="6595745" cy="527286"/>
          </a:xfrm>
        </p:spPr>
        <p:txBody>
          <a:bodyPr/>
          <a:lstStyle/>
          <a:p>
            <a:r>
              <a:rPr lang="en-IN" sz="2800" dirty="0"/>
              <a:t>Biotic Community of Reservoirs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278636" y="2356104"/>
            <a:ext cx="6595745" cy="0"/>
          </a:xfrm>
          <a:custGeom>
            <a:avLst/>
            <a:gdLst/>
            <a:ahLst/>
            <a:cxnLst/>
            <a:rect l="l" t="t" r="r" b="b"/>
            <a:pathLst>
              <a:path w="6595745">
                <a:moveTo>
                  <a:pt x="0" y="0"/>
                </a:moveTo>
                <a:lnTo>
                  <a:pt x="6595490" y="0"/>
                </a:lnTo>
              </a:path>
            </a:pathLst>
          </a:custGeom>
          <a:ln w="15240">
            <a:solidFill>
              <a:srgbClr val="83992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1255877" y="2635453"/>
            <a:ext cx="6745123" cy="31210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99085" indent="-287020" algn="just">
              <a:lnSpc>
                <a:spcPts val="2280"/>
              </a:lnSpc>
              <a:spcBef>
                <a:spcPts val="105"/>
              </a:spcBef>
              <a:buClr>
                <a:srgbClr val="83992A"/>
              </a:buClr>
              <a:buSzPct val="115000"/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sz="2000" spc="-85" dirty="0">
                <a:solidFill>
                  <a:srgbClr val="252525"/>
                </a:solidFill>
                <a:latin typeface="Times New Roman"/>
                <a:cs typeface="Times New Roman"/>
              </a:rPr>
              <a:t>Rocky </a:t>
            </a:r>
            <a:r>
              <a:rPr sz="2000" spc="15" dirty="0">
                <a:solidFill>
                  <a:srgbClr val="252525"/>
                </a:solidFill>
                <a:latin typeface="Times New Roman"/>
                <a:cs typeface="Times New Roman"/>
              </a:rPr>
              <a:t>bottom </a:t>
            </a:r>
            <a:r>
              <a:rPr sz="2000" spc="-20" dirty="0">
                <a:solidFill>
                  <a:srgbClr val="252525"/>
                </a:solidFill>
                <a:latin typeface="Times New Roman"/>
                <a:cs typeface="Times New Roman"/>
              </a:rPr>
              <a:t>and </a:t>
            </a:r>
            <a:r>
              <a:rPr sz="2000" spc="-50" dirty="0">
                <a:solidFill>
                  <a:srgbClr val="252525"/>
                </a:solidFill>
                <a:latin typeface="Times New Roman"/>
                <a:cs typeface="Times New Roman"/>
              </a:rPr>
              <a:t>water </a:t>
            </a:r>
            <a:r>
              <a:rPr sz="2000" spc="-85" dirty="0">
                <a:solidFill>
                  <a:srgbClr val="252525"/>
                </a:solidFill>
                <a:latin typeface="Times New Roman"/>
                <a:cs typeface="Times New Roman"/>
              </a:rPr>
              <a:t>level </a:t>
            </a:r>
            <a:r>
              <a:rPr sz="2000" spc="-25" dirty="0">
                <a:solidFill>
                  <a:srgbClr val="252525"/>
                </a:solidFill>
                <a:latin typeface="Times New Roman"/>
                <a:cs typeface="Times New Roman"/>
              </a:rPr>
              <a:t>fluctuations </a:t>
            </a:r>
            <a:r>
              <a:rPr sz="2000" spc="-65" dirty="0">
                <a:solidFill>
                  <a:srgbClr val="252525"/>
                </a:solidFill>
                <a:latin typeface="Times New Roman"/>
                <a:cs typeface="Times New Roman"/>
              </a:rPr>
              <a:t>adversely</a:t>
            </a:r>
            <a:r>
              <a:rPr sz="2000" spc="19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2000" spc="-35" dirty="0">
                <a:solidFill>
                  <a:srgbClr val="252525"/>
                </a:solidFill>
                <a:latin typeface="Times New Roman"/>
                <a:cs typeface="Times New Roman"/>
              </a:rPr>
              <a:t>affect</a:t>
            </a:r>
            <a:r>
              <a:rPr lang="en-IN" sz="2000" dirty="0">
                <a:latin typeface="Times New Roman"/>
                <a:cs typeface="Times New Roman"/>
              </a:rPr>
              <a:t> </a:t>
            </a:r>
            <a:r>
              <a:rPr sz="2000" spc="-20" dirty="0">
                <a:solidFill>
                  <a:srgbClr val="252525"/>
                </a:solidFill>
                <a:latin typeface="Times New Roman"/>
                <a:cs typeface="Times New Roman"/>
              </a:rPr>
              <a:t>benthic</a:t>
            </a:r>
            <a:r>
              <a:rPr sz="2000" spc="1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2000" spc="-55" dirty="0">
                <a:solidFill>
                  <a:srgbClr val="252525"/>
                </a:solidFill>
                <a:latin typeface="Times New Roman"/>
                <a:cs typeface="Times New Roman"/>
              </a:rPr>
              <a:t>community.</a:t>
            </a:r>
            <a:endParaRPr sz="2000" dirty="0">
              <a:latin typeface="Times New Roman"/>
              <a:cs typeface="Times New Roman"/>
            </a:endParaRPr>
          </a:p>
          <a:p>
            <a:pPr marL="299085" marR="111125" indent="-287020" algn="just">
              <a:lnSpc>
                <a:spcPct val="140000"/>
              </a:lnSpc>
              <a:spcBef>
                <a:spcPts val="780"/>
              </a:spcBef>
              <a:buClr>
                <a:srgbClr val="83992A"/>
              </a:buClr>
              <a:buSzPct val="115000"/>
              <a:buFont typeface="Arial"/>
              <a:buChar char="•"/>
              <a:tabLst>
                <a:tab pos="299085" algn="l"/>
                <a:tab pos="299720" algn="l"/>
                <a:tab pos="5111115" algn="l"/>
              </a:tabLst>
            </a:pPr>
            <a:r>
              <a:rPr sz="2000" spc="-35" dirty="0">
                <a:solidFill>
                  <a:srgbClr val="252525"/>
                </a:solidFill>
                <a:latin typeface="Times New Roman"/>
                <a:cs typeface="Times New Roman"/>
              </a:rPr>
              <a:t>Icthyofauna </a:t>
            </a:r>
            <a:r>
              <a:rPr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of </a:t>
            </a:r>
            <a:r>
              <a:rPr sz="2000" spc="-30" dirty="0">
                <a:solidFill>
                  <a:srgbClr val="252525"/>
                </a:solidFill>
                <a:latin typeface="Times New Roman"/>
                <a:cs typeface="Times New Roman"/>
              </a:rPr>
              <a:t>reservoir </a:t>
            </a:r>
            <a:r>
              <a:rPr sz="2000" spc="-15" dirty="0">
                <a:solidFill>
                  <a:srgbClr val="252525"/>
                </a:solidFill>
                <a:latin typeface="Times New Roman"/>
                <a:cs typeface="Times New Roman"/>
              </a:rPr>
              <a:t>represent </a:t>
            </a:r>
            <a:r>
              <a:rPr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the</a:t>
            </a:r>
            <a:r>
              <a:rPr sz="2000" spc="-10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2000" spc="-35" dirty="0">
                <a:solidFill>
                  <a:srgbClr val="252525"/>
                </a:solidFill>
                <a:latin typeface="Times New Roman"/>
                <a:cs typeface="Times New Roman"/>
              </a:rPr>
              <a:t>fauna</a:t>
            </a:r>
            <a:r>
              <a:rPr sz="2000" spc="2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of</a:t>
            </a:r>
            <a:r>
              <a:rPr lang="en-IN"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2000" spc="-15" dirty="0">
                <a:solidFill>
                  <a:srgbClr val="252525"/>
                </a:solidFill>
                <a:latin typeface="Times New Roman"/>
                <a:cs typeface="Times New Roman"/>
              </a:rPr>
              <a:t>parent</a:t>
            </a:r>
            <a:r>
              <a:rPr lang="en-IN" sz="2000" spc="-5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2000" spc="-60" dirty="0">
                <a:solidFill>
                  <a:srgbClr val="252525"/>
                </a:solidFill>
                <a:latin typeface="Times New Roman"/>
                <a:cs typeface="Times New Roman"/>
              </a:rPr>
              <a:t>river  </a:t>
            </a:r>
            <a:r>
              <a:rPr sz="2000" spc="-50" dirty="0">
                <a:solidFill>
                  <a:srgbClr val="252525"/>
                </a:solidFill>
                <a:latin typeface="Times New Roman"/>
                <a:cs typeface="Times New Roman"/>
              </a:rPr>
              <a:t>system.</a:t>
            </a:r>
            <a:endParaRPr sz="2000" dirty="0">
              <a:latin typeface="Times New Roman"/>
              <a:cs typeface="Times New Roman"/>
            </a:endParaRPr>
          </a:p>
          <a:p>
            <a:pPr marL="299085" marR="5080" indent="-287020" algn="just">
              <a:lnSpc>
                <a:spcPct val="140000"/>
              </a:lnSpc>
              <a:spcBef>
                <a:spcPts val="1080"/>
              </a:spcBef>
              <a:buClr>
                <a:srgbClr val="83992A"/>
              </a:buClr>
              <a:buSzPct val="115000"/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sz="2000" spc="-35" dirty="0">
                <a:solidFill>
                  <a:srgbClr val="252525"/>
                </a:solidFill>
                <a:latin typeface="Times New Roman"/>
                <a:cs typeface="Times New Roman"/>
              </a:rPr>
              <a:t>At </a:t>
            </a:r>
            <a:r>
              <a:rPr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the </a:t>
            </a:r>
            <a:r>
              <a:rPr sz="2000" spc="-35" dirty="0">
                <a:solidFill>
                  <a:srgbClr val="252525"/>
                </a:solidFill>
                <a:latin typeface="Times New Roman"/>
                <a:cs typeface="Times New Roman"/>
              </a:rPr>
              <a:t>time </a:t>
            </a:r>
            <a:r>
              <a:rPr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of </a:t>
            </a:r>
            <a:r>
              <a:rPr sz="2000" spc="-10" dirty="0">
                <a:solidFill>
                  <a:srgbClr val="252525"/>
                </a:solidFill>
                <a:latin typeface="Times New Roman"/>
                <a:cs typeface="Times New Roman"/>
              </a:rPr>
              <a:t>impoundment </a:t>
            </a:r>
            <a:r>
              <a:rPr sz="2000" spc="-40" dirty="0">
                <a:solidFill>
                  <a:srgbClr val="252525"/>
                </a:solidFill>
                <a:latin typeface="Times New Roman"/>
                <a:cs typeface="Times New Roman"/>
              </a:rPr>
              <a:t>fish </a:t>
            </a:r>
            <a:r>
              <a:rPr sz="2000" spc="-65" dirty="0">
                <a:solidFill>
                  <a:srgbClr val="252525"/>
                </a:solidFill>
                <a:latin typeface="Times New Roman"/>
                <a:cs typeface="Times New Roman"/>
              </a:rPr>
              <a:t>diversity </a:t>
            </a:r>
            <a:r>
              <a:rPr sz="2000" spc="-25" dirty="0">
                <a:solidFill>
                  <a:srgbClr val="252525"/>
                </a:solidFill>
                <a:latin typeface="Times New Roman"/>
                <a:cs typeface="Times New Roman"/>
              </a:rPr>
              <a:t>suffer </a:t>
            </a:r>
            <a:r>
              <a:rPr sz="2000" spc="-75" dirty="0">
                <a:solidFill>
                  <a:srgbClr val="252525"/>
                </a:solidFill>
                <a:latin typeface="Times New Roman"/>
                <a:cs typeface="Times New Roman"/>
              </a:rPr>
              <a:t>a </a:t>
            </a:r>
            <a:r>
              <a:rPr sz="2000" spc="-40" dirty="0">
                <a:solidFill>
                  <a:srgbClr val="252525"/>
                </a:solidFill>
                <a:latin typeface="Times New Roman"/>
                <a:cs typeface="Times New Roman"/>
              </a:rPr>
              <a:t>setback </a:t>
            </a:r>
            <a:r>
              <a:rPr sz="2000" spc="-70" dirty="0">
                <a:solidFill>
                  <a:srgbClr val="252525"/>
                </a:solidFill>
                <a:latin typeface="Times New Roman"/>
                <a:cs typeface="Times New Roman"/>
              </a:rPr>
              <a:t>as  </a:t>
            </a:r>
            <a:r>
              <a:rPr sz="2000" spc="-40" dirty="0">
                <a:solidFill>
                  <a:srgbClr val="252525"/>
                </a:solidFill>
                <a:latin typeface="Times New Roman"/>
                <a:cs typeface="Times New Roman"/>
              </a:rPr>
              <a:t>lotic </a:t>
            </a:r>
            <a:r>
              <a:rPr sz="2000" spc="-25" dirty="0">
                <a:solidFill>
                  <a:srgbClr val="252525"/>
                </a:solidFill>
                <a:latin typeface="Times New Roman"/>
                <a:cs typeface="Times New Roman"/>
              </a:rPr>
              <a:t>habitat transfers </a:t>
            </a:r>
            <a:r>
              <a:rPr sz="2000" spc="-10" dirty="0">
                <a:solidFill>
                  <a:srgbClr val="252525"/>
                </a:solidFill>
                <a:latin typeface="Times New Roman"/>
                <a:cs typeface="Times New Roman"/>
              </a:rPr>
              <a:t>into</a:t>
            </a:r>
            <a:r>
              <a:rPr sz="2000" spc="7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2000" spc="-55" dirty="0">
                <a:solidFill>
                  <a:srgbClr val="252525"/>
                </a:solidFill>
                <a:latin typeface="Times New Roman"/>
                <a:cs typeface="Times New Roman"/>
              </a:rPr>
              <a:t>lentic.</a:t>
            </a:r>
            <a:endParaRPr sz="2000" dirty="0">
              <a:latin typeface="Times New Roman"/>
              <a:cs typeface="Times New Roman"/>
            </a:endParaRPr>
          </a:p>
          <a:p>
            <a:pPr algn="just">
              <a:lnSpc>
                <a:spcPct val="100000"/>
              </a:lnSpc>
              <a:spcBef>
                <a:spcPts val="30"/>
              </a:spcBef>
              <a:buClr>
                <a:srgbClr val="83992A"/>
              </a:buClr>
              <a:buFont typeface="Arial"/>
              <a:buChar char="•"/>
            </a:pPr>
            <a:endParaRPr sz="1750" dirty="0">
              <a:latin typeface="Times New Roman"/>
              <a:cs typeface="Times New Roman"/>
            </a:endParaRPr>
          </a:p>
          <a:p>
            <a:pPr marL="299085" indent="-287020" algn="just">
              <a:lnSpc>
                <a:spcPct val="100000"/>
              </a:lnSpc>
              <a:buClr>
                <a:srgbClr val="83992A"/>
              </a:buClr>
              <a:buSzPct val="115000"/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sz="2000" spc="-85" dirty="0">
                <a:solidFill>
                  <a:srgbClr val="252525"/>
                </a:solidFill>
                <a:latin typeface="Times New Roman"/>
                <a:cs typeface="Times New Roman"/>
              </a:rPr>
              <a:t>Many </a:t>
            </a:r>
            <a:r>
              <a:rPr sz="2000" spc="-50" dirty="0">
                <a:solidFill>
                  <a:srgbClr val="252525"/>
                </a:solidFill>
                <a:latin typeface="Times New Roman"/>
                <a:cs typeface="Times New Roman"/>
              </a:rPr>
              <a:t>species </a:t>
            </a:r>
            <a:r>
              <a:rPr sz="2000" spc="-30" dirty="0">
                <a:solidFill>
                  <a:srgbClr val="252525"/>
                </a:solidFill>
                <a:latin typeface="Times New Roman"/>
                <a:cs typeface="Times New Roman"/>
              </a:rPr>
              <a:t>perish </a:t>
            </a:r>
            <a:r>
              <a:rPr sz="2000" spc="-20" dirty="0">
                <a:solidFill>
                  <a:srgbClr val="252525"/>
                </a:solidFill>
                <a:latin typeface="Times New Roman"/>
                <a:cs typeface="Times New Roman"/>
              </a:rPr>
              <a:t>and </a:t>
            </a:r>
            <a:r>
              <a:rPr sz="2000" spc="-75" dirty="0">
                <a:solidFill>
                  <a:srgbClr val="252525"/>
                </a:solidFill>
                <a:latin typeface="Times New Roman"/>
                <a:cs typeface="Times New Roman"/>
              </a:rPr>
              <a:t>a </a:t>
            </a:r>
            <a:r>
              <a:rPr sz="2000" spc="-65" dirty="0">
                <a:solidFill>
                  <a:srgbClr val="252525"/>
                </a:solidFill>
                <a:latin typeface="Times New Roman"/>
                <a:cs typeface="Times New Roman"/>
              </a:rPr>
              <a:t>few </a:t>
            </a:r>
            <a:r>
              <a:rPr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adopt </a:t>
            </a:r>
            <a:r>
              <a:rPr sz="2000" spc="25" dirty="0">
                <a:solidFill>
                  <a:srgbClr val="252525"/>
                </a:solidFill>
                <a:latin typeface="Times New Roman"/>
                <a:cs typeface="Times New Roman"/>
              </a:rPr>
              <a:t>to </a:t>
            </a:r>
            <a:r>
              <a:rPr sz="2000" spc="-35" dirty="0">
                <a:solidFill>
                  <a:srgbClr val="252525"/>
                </a:solidFill>
                <a:latin typeface="Times New Roman"/>
                <a:cs typeface="Times New Roman"/>
              </a:rPr>
              <a:t>changed</a:t>
            </a:r>
            <a:r>
              <a:rPr sz="2000" spc="29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2000" spc="-30" dirty="0">
                <a:solidFill>
                  <a:srgbClr val="252525"/>
                </a:solidFill>
                <a:latin typeface="Times New Roman"/>
                <a:cs typeface="Times New Roman"/>
              </a:rPr>
              <a:t>situation.</a:t>
            </a:r>
            <a:endParaRPr sz="2000" dirty="0">
              <a:latin typeface="Times New Roman"/>
              <a:cs typeface="Times New Roman"/>
            </a:endParaRP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E5136E2D-BCA2-4AAF-B5D8-E9DA845884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8037" y="1522758"/>
            <a:ext cx="3041141" cy="553998"/>
          </a:xfrm>
        </p:spPr>
        <p:txBody>
          <a:bodyPr/>
          <a:lstStyle/>
          <a:p>
            <a:r>
              <a:rPr lang="en-IN" dirty="0"/>
              <a:t>Continued</a:t>
            </a:r>
            <a:r>
              <a:rPr lang="en-IN" u="none" dirty="0"/>
              <a:t>…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914400" y="2067569"/>
            <a:ext cx="7543800" cy="4065215"/>
          </a:xfrm>
          <a:prstGeom prst="rect">
            <a:avLst/>
          </a:prstGeom>
        </p:spPr>
        <p:txBody>
          <a:bodyPr vert="horz" wrap="square" lIns="0" tIns="48260" rIns="0" bIns="0" rtlCol="0">
            <a:spAutoFit/>
          </a:bodyPr>
          <a:lstStyle/>
          <a:p>
            <a:pPr marL="299085" indent="-287020">
              <a:lnSpc>
                <a:spcPct val="100000"/>
              </a:lnSpc>
              <a:spcBef>
                <a:spcPts val="380"/>
              </a:spcBef>
              <a:buClr>
                <a:srgbClr val="83992A"/>
              </a:buClr>
              <a:buSzPct val="113888"/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sz="1800" spc="-40" dirty="0">
                <a:latin typeface="Times New Roman"/>
                <a:cs typeface="Times New Roman"/>
              </a:rPr>
              <a:t>However </a:t>
            </a:r>
            <a:r>
              <a:rPr sz="1800" spc="-15" dirty="0">
                <a:latin typeface="Times New Roman"/>
                <a:cs typeface="Times New Roman"/>
              </a:rPr>
              <a:t>Indian </a:t>
            </a:r>
            <a:r>
              <a:rPr sz="1800" spc="-30" dirty="0">
                <a:latin typeface="Times New Roman"/>
                <a:cs typeface="Times New Roman"/>
              </a:rPr>
              <a:t>reservoirs </a:t>
            </a:r>
            <a:r>
              <a:rPr sz="1800" spc="-55" dirty="0">
                <a:latin typeface="Times New Roman"/>
                <a:cs typeface="Times New Roman"/>
              </a:rPr>
              <a:t>have </a:t>
            </a:r>
            <a:r>
              <a:rPr sz="1800" spc="-45" dirty="0">
                <a:latin typeface="Times New Roman"/>
                <a:cs typeface="Times New Roman"/>
              </a:rPr>
              <a:t>rich </a:t>
            </a:r>
            <a:r>
              <a:rPr sz="1800" spc="-65" dirty="0">
                <a:latin typeface="Times New Roman"/>
                <a:cs typeface="Times New Roman"/>
              </a:rPr>
              <a:t>variety </a:t>
            </a:r>
            <a:r>
              <a:rPr sz="1800" dirty="0">
                <a:latin typeface="Times New Roman"/>
                <a:cs typeface="Times New Roman"/>
              </a:rPr>
              <a:t>of </a:t>
            </a:r>
            <a:r>
              <a:rPr sz="1800" spc="-35" dirty="0">
                <a:latin typeface="Times New Roman"/>
                <a:cs typeface="Times New Roman"/>
              </a:rPr>
              <a:t>fish</a:t>
            </a:r>
            <a:r>
              <a:rPr sz="1800" spc="35" dirty="0">
                <a:latin typeface="Times New Roman"/>
                <a:cs typeface="Times New Roman"/>
              </a:rPr>
              <a:t> </a:t>
            </a:r>
            <a:r>
              <a:rPr sz="1800" spc="-60" dirty="0">
                <a:latin typeface="Times New Roman"/>
                <a:cs typeface="Times New Roman"/>
              </a:rPr>
              <a:t>species.</a:t>
            </a:r>
            <a:endParaRPr sz="1800" dirty="0">
              <a:latin typeface="Times New Roman"/>
              <a:cs typeface="Times New Roman"/>
            </a:endParaRPr>
          </a:p>
          <a:p>
            <a:pPr marL="299085" indent="-287020">
              <a:lnSpc>
                <a:spcPct val="100000"/>
              </a:lnSpc>
              <a:spcBef>
                <a:spcPts val="600"/>
              </a:spcBef>
              <a:buClr>
                <a:srgbClr val="83992A"/>
              </a:buClr>
              <a:buSzPct val="113888"/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sz="1800" spc="-55" dirty="0">
                <a:latin typeface="Times New Roman"/>
                <a:cs typeface="Times New Roman"/>
              </a:rPr>
              <a:t>Large </a:t>
            </a:r>
            <a:r>
              <a:rPr sz="1800" spc="-30" dirty="0">
                <a:latin typeface="Times New Roman"/>
                <a:cs typeface="Times New Roman"/>
              </a:rPr>
              <a:t>reservoirs </a:t>
            </a:r>
            <a:r>
              <a:rPr sz="1800" spc="-5" dirty="0">
                <a:latin typeface="Times New Roman"/>
                <a:cs typeface="Times New Roman"/>
              </a:rPr>
              <a:t>harbor </a:t>
            </a:r>
            <a:r>
              <a:rPr sz="1800" spc="-60" dirty="0">
                <a:latin typeface="Times New Roman"/>
                <a:cs typeface="Times New Roman"/>
              </a:rPr>
              <a:t>60 </a:t>
            </a:r>
            <a:r>
              <a:rPr sz="1800" spc="-50" dirty="0">
                <a:latin typeface="Times New Roman"/>
                <a:cs typeface="Times New Roman"/>
              </a:rPr>
              <a:t>species </a:t>
            </a:r>
            <a:r>
              <a:rPr sz="1800" dirty="0">
                <a:latin typeface="Times New Roman"/>
                <a:cs typeface="Times New Roman"/>
              </a:rPr>
              <a:t>of</a:t>
            </a:r>
            <a:r>
              <a:rPr sz="1800" spc="405" dirty="0">
                <a:latin typeface="Times New Roman"/>
                <a:cs typeface="Times New Roman"/>
              </a:rPr>
              <a:t> </a:t>
            </a:r>
            <a:r>
              <a:rPr sz="1800" spc="-55" dirty="0">
                <a:latin typeface="Times New Roman"/>
                <a:cs typeface="Times New Roman"/>
              </a:rPr>
              <a:t>fishes.</a:t>
            </a:r>
            <a:endParaRPr sz="1800" dirty="0">
              <a:latin typeface="Times New Roman"/>
              <a:cs typeface="Times New Roman"/>
            </a:endParaRPr>
          </a:p>
          <a:p>
            <a:pPr marL="299085" indent="-287020">
              <a:lnSpc>
                <a:spcPct val="100000"/>
              </a:lnSpc>
              <a:spcBef>
                <a:spcPts val="600"/>
              </a:spcBef>
              <a:buClr>
                <a:srgbClr val="83992A"/>
              </a:buClr>
              <a:buSzPct val="113888"/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sz="1800" spc="-10" dirty="0">
                <a:latin typeface="Times New Roman"/>
                <a:cs typeface="Times New Roman"/>
              </a:rPr>
              <a:t>Common </a:t>
            </a:r>
            <a:r>
              <a:rPr sz="1800" spc="-35" dirty="0">
                <a:latin typeface="Times New Roman"/>
                <a:cs typeface="Times New Roman"/>
              </a:rPr>
              <a:t>fish </a:t>
            </a:r>
            <a:r>
              <a:rPr sz="1800" spc="-50" dirty="0">
                <a:latin typeface="Times New Roman"/>
                <a:cs typeface="Times New Roman"/>
              </a:rPr>
              <a:t>species </a:t>
            </a:r>
            <a:r>
              <a:rPr sz="1800" spc="-45" dirty="0">
                <a:latin typeface="Times New Roman"/>
                <a:cs typeface="Times New Roman"/>
              </a:rPr>
              <a:t>are</a:t>
            </a:r>
            <a:r>
              <a:rPr sz="1800" spc="65" dirty="0">
                <a:latin typeface="Times New Roman"/>
                <a:cs typeface="Times New Roman"/>
              </a:rPr>
              <a:t> </a:t>
            </a:r>
            <a:r>
              <a:rPr sz="1800" spc="-65" dirty="0">
                <a:latin typeface="Times New Roman"/>
                <a:cs typeface="Times New Roman"/>
              </a:rPr>
              <a:t>:-</a:t>
            </a:r>
            <a:endParaRPr lang="en-IN" dirty="0">
              <a:latin typeface="Times New Roman"/>
              <a:cs typeface="Times New Roman"/>
            </a:endParaRPr>
          </a:p>
          <a:p>
            <a:pPr marL="297815" indent="-285750">
              <a:lnSpc>
                <a:spcPct val="100000"/>
              </a:lnSpc>
              <a:spcBef>
                <a:spcPts val="600"/>
              </a:spcBef>
              <a:buClr>
                <a:srgbClr val="83992A"/>
              </a:buClr>
              <a:buSzPct val="113888"/>
              <a:buFont typeface="Wingdings" panose="05000000000000000000" pitchFamily="2" charset="2"/>
              <a:buChar char="v"/>
              <a:tabLst>
                <a:tab pos="299085" algn="l"/>
                <a:tab pos="299720" algn="l"/>
              </a:tabLst>
            </a:pPr>
            <a:r>
              <a:rPr sz="1800" spc="-45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I</a:t>
            </a:r>
            <a:r>
              <a:rPr lang="en-IN" spc="-45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MC</a:t>
            </a:r>
            <a:r>
              <a:rPr sz="1800" spc="-45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s</a:t>
            </a:r>
            <a:r>
              <a:rPr lang="en-IN" sz="1800" spc="-45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:		</a:t>
            </a:r>
            <a:r>
              <a:rPr sz="1800" i="1" spc="-65" dirty="0">
                <a:solidFill>
                  <a:srgbClr val="001F5F"/>
                </a:solidFill>
                <a:latin typeface="Times New Roman"/>
                <a:cs typeface="Times New Roman"/>
              </a:rPr>
              <a:t>Lab</a:t>
            </a:r>
            <a:r>
              <a:rPr lang="en-IN" sz="1800" i="1" spc="-65" dirty="0">
                <a:solidFill>
                  <a:srgbClr val="001F5F"/>
                </a:solidFill>
                <a:latin typeface="Times New Roman"/>
                <a:cs typeface="Times New Roman"/>
              </a:rPr>
              <a:t>e</a:t>
            </a:r>
            <a:r>
              <a:rPr sz="1800" i="1" spc="-65" dirty="0">
                <a:solidFill>
                  <a:srgbClr val="001F5F"/>
                </a:solidFill>
                <a:latin typeface="Times New Roman"/>
                <a:cs typeface="Times New Roman"/>
              </a:rPr>
              <a:t>o </a:t>
            </a:r>
            <a:r>
              <a:rPr sz="1800" i="1" spc="-110" dirty="0">
                <a:solidFill>
                  <a:srgbClr val="001F5F"/>
                </a:solidFill>
                <a:latin typeface="Times New Roman"/>
                <a:cs typeface="Times New Roman"/>
              </a:rPr>
              <a:t>Rohita, </a:t>
            </a:r>
            <a:r>
              <a:rPr sz="1800" i="1" spc="40" dirty="0">
                <a:solidFill>
                  <a:srgbClr val="001F5F"/>
                </a:solidFill>
                <a:latin typeface="Times New Roman"/>
                <a:cs typeface="Times New Roman"/>
              </a:rPr>
              <a:t>L. </a:t>
            </a:r>
            <a:r>
              <a:rPr lang="en-IN" i="1" spc="-135" dirty="0">
                <a:solidFill>
                  <a:srgbClr val="001F5F"/>
                </a:solidFill>
                <a:latin typeface="Times New Roman"/>
                <a:cs typeface="Times New Roman"/>
              </a:rPr>
              <a:t>c</a:t>
            </a:r>
            <a:r>
              <a:rPr sz="1800" i="1" spc="-135" dirty="0" err="1">
                <a:solidFill>
                  <a:srgbClr val="001F5F"/>
                </a:solidFill>
                <a:latin typeface="Times New Roman"/>
                <a:cs typeface="Times New Roman"/>
              </a:rPr>
              <a:t>albasu</a:t>
            </a:r>
            <a:r>
              <a:rPr sz="1800" i="1" spc="-135" dirty="0">
                <a:solidFill>
                  <a:srgbClr val="001F5F"/>
                </a:solidFill>
                <a:latin typeface="Times New Roman"/>
                <a:cs typeface="Times New Roman"/>
              </a:rPr>
              <a:t>, </a:t>
            </a:r>
            <a:r>
              <a:rPr sz="1800" i="1" spc="40" dirty="0">
                <a:solidFill>
                  <a:srgbClr val="001F5F"/>
                </a:solidFill>
                <a:latin typeface="Times New Roman"/>
                <a:cs typeface="Times New Roman"/>
              </a:rPr>
              <a:t>L. </a:t>
            </a:r>
            <a:r>
              <a:rPr lang="en-IN" i="1" spc="-130" dirty="0">
                <a:solidFill>
                  <a:srgbClr val="001F5F"/>
                </a:solidFill>
                <a:latin typeface="Times New Roman"/>
                <a:cs typeface="Times New Roman"/>
              </a:rPr>
              <a:t>f</a:t>
            </a:r>
            <a:r>
              <a:rPr sz="1800" i="1" spc="-130" dirty="0" err="1">
                <a:solidFill>
                  <a:srgbClr val="001F5F"/>
                </a:solidFill>
                <a:latin typeface="Times New Roman"/>
                <a:cs typeface="Times New Roman"/>
              </a:rPr>
              <a:t>imbriatus</a:t>
            </a:r>
            <a:r>
              <a:rPr sz="1800" i="1" spc="-130" dirty="0">
                <a:solidFill>
                  <a:srgbClr val="001F5F"/>
                </a:solidFill>
                <a:latin typeface="Times New Roman"/>
                <a:cs typeface="Times New Roman"/>
              </a:rPr>
              <a:t>, </a:t>
            </a:r>
            <a:r>
              <a:rPr sz="1800" i="1" spc="-70" dirty="0">
                <a:solidFill>
                  <a:srgbClr val="001F5F"/>
                </a:solidFill>
                <a:latin typeface="Times New Roman"/>
                <a:cs typeface="Times New Roman"/>
              </a:rPr>
              <a:t>C. </a:t>
            </a:r>
            <a:r>
              <a:rPr lang="en-IN" i="1" spc="-135" dirty="0" err="1">
                <a:solidFill>
                  <a:srgbClr val="001F5F"/>
                </a:solidFill>
                <a:latin typeface="Times New Roman"/>
                <a:cs typeface="Times New Roman"/>
              </a:rPr>
              <a:t>mrigala</a:t>
            </a:r>
            <a:r>
              <a:rPr sz="1800" i="1" spc="-135" dirty="0">
                <a:solidFill>
                  <a:srgbClr val="001F5F"/>
                </a:solidFill>
                <a:latin typeface="Times New Roman"/>
                <a:cs typeface="Times New Roman"/>
              </a:rPr>
              <a:t>, </a:t>
            </a:r>
            <a:r>
              <a:rPr sz="1800" i="1" spc="-114" dirty="0" err="1">
                <a:solidFill>
                  <a:srgbClr val="001F5F"/>
                </a:solidFill>
                <a:latin typeface="Times New Roman"/>
                <a:cs typeface="Times New Roman"/>
              </a:rPr>
              <a:t>Catla</a:t>
            </a:r>
            <a:r>
              <a:rPr sz="1800" i="1" spc="-195" dirty="0">
                <a:solidFill>
                  <a:srgbClr val="001F5F"/>
                </a:solidFill>
                <a:latin typeface="Times New Roman"/>
                <a:cs typeface="Times New Roman"/>
              </a:rPr>
              <a:t> </a:t>
            </a:r>
            <a:r>
              <a:rPr lang="en-IN" i="1" spc="-60" dirty="0">
                <a:solidFill>
                  <a:srgbClr val="001F5F"/>
                </a:solidFill>
                <a:latin typeface="Times New Roman"/>
                <a:cs typeface="Times New Roman"/>
              </a:rPr>
              <a:t>c</a:t>
            </a:r>
            <a:r>
              <a:rPr sz="1800" i="1" spc="-60" dirty="0" err="1">
                <a:solidFill>
                  <a:srgbClr val="001F5F"/>
                </a:solidFill>
                <a:latin typeface="Times New Roman"/>
                <a:cs typeface="Times New Roman"/>
              </a:rPr>
              <a:t>atla</a:t>
            </a:r>
            <a:endParaRPr lang="en-IN" i="1" dirty="0">
              <a:latin typeface="Arial"/>
              <a:cs typeface="Arial"/>
            </a:endParaRPr>
          </a:p>
          <a:p>
            <a:pPr marL="297815" indent="-285750">
              <a:lnSpc>
                <a:spcPct val="100000"/>
              </a:lnSpc>
              <a:spcBef>
                <a:spcPts val="600"/>
              </a:spcBef>
              <a:buClr>
                <a:srgbClr val="83992A"/>
              </a:buClr>
              <a:buSzPct val="113888"/>
              <a:buFont typeface="Wingdings" panose="05000000000000000000" pitchFamily="2" charset="2"/>
              <a:buChar char="v"/>
              <a:tabLst>
                <a:tab pos="299085" algn="l"/>
                <a:tab pos="299720" algn="l"/>
              </a:tabLst>
            </a:pPr>
            <a:r>
              <a:rPr sz="1800" spc="-50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Mahseers</a:t>
            </a:r>
            <a:r>
              <a:rPr lang="en-IN" sz="1800" spc="-50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:	</a:t>
            </a:r>
            <a:r>
              <a:rPr sz="1800" i="1" spc="-155" dirty="0" err="1">
                <a:solidFill>
                  <a:srgbClr val="001F5F"/>
                </a:solidFill>
                <a:latin typeface="Times New Roman"/>
                <a:cs typeface="Times New Roman"/>
              </a:rPr>
              <a:t>Tortor</a:t>
            </a:r>
            <a:r>
              <a:rPr sz="1800" i="1" spc="-155" dirty="0">
                <a:solidFill>
                  <a:srgbClr val="001F5F"/>
                </a:solidFill>
                <a:latin typeface="Times New Roman"/>
                <a:cs typeface="Times New Roman"/>
              </a:rPr>
              <a:t>, </a:t>
            </a:r>
            <a:r>
              <a:rPr sz="1800" i="1" spc="-30" dirty="0">
                <a:solidFill>
                  <a:srgbClr val="001F5F"/>
                </a:solidFill>
                <a:latin typeface="Times New Roman"/>
                <a:cs typeface="Times New Roman"/>
              </a:rPr>
              <a:t>T. </a:t>
            </a:r>
            <a:r>
              <a:rPr sz="1800" i="1" spc="-130" dirty="0">
                <a:solidFill>
                  <a:srgbClr val="001F5F"/>
                </a:solidFill>
                <a:latin typeface="Times New Roman"/>
                <a:cs typeface="Times New Roman"/>
              </a:rPr>
              <a:t>putitora, </a:t>
            </a:r>
            <a:r>
              <a:rPr sz="1800" i="1" spc="-30" dirty="0">
                <a:solidFill>
                  <a:srgbClr val="001F5F"/>
                </a:solidFill>
                <a:latin typeface="Times New Roman"/>
                <a:cs typeface="Times New Roman"/>
              </a:rPr>
              <a:t>T. </a:t>
            </a:r>
            <a:r>
              <a:rPr sz="1800" i="1" spc="-135" dirty="0">
                <a:solidFill>
                  <a:srgbClr val="001F5F"/>
                </a:solidFill>
                <a:latin typeface="Times New Roman"/>
                <a:cs typeface="Times New Roman"/>
              </a:rPr>
              <a:t>khudree, </a:t>
            </a:r>
            <a:r>
              <a:rPr sz="1800" i="1" spc="-155" dirty="0" err="1">
                <a:solidFill>
                  <a:srgbClr val="001F5F"/>
                </a:solidFill>
                <a:latin typeface="Times New Roman"/>
                <a:cs typeface="Times New Roman"/>
              </a:rPr>
              <a:t>Neolissochilus</a:t>
            </a:r>
            <a:r>
              <a:rPr sz="1800" i="1" spc="-260" dirty="0">
                <a:solidFill>
                  <a:srgbClr val="001F5F"/>
                </a:solidFill>
                <a:latin typeface="Times New Roman"/>
                <a:cs typeface="Times New Roman"/>
              </a:rPr>
              <a:t> </a:t>
            </a:r>
            <a:r>
              <a:rPr sz="1800" i="1" spc="-185" dirty="0" err="1">
                <a:solidFill>
                  <a:srgbClr val="001F5F"/>
                </a:solidFill>
                <a:latin typeface="Times New Roman"/>
                <a:cs typeface="Times New Roman"/>
              </a:rPr>
              <a:t>hexagonolepis</a:t>
            </a:r>
            <a:endParaRPr lang="en-IN" i="1" dirty="0">
              <a:latin typeface="Times New Roman"/>
              <a:cs typeface="Times New Roman"/>
            </a:endParaRPr>
          </a:p>
          <a:p>
            <a:pPr marL="297815" indent="-285750">
              <a:lnSpc>
                <a:spcPct val="100000"/>
              </a:lnSpc>
              <a:spcBef>
                <a:spcPts val="600"/>
              </a:spcBef>
              <a:buClr>
                <a:srgbClr val="83992A"/>
              </a:buClr>
              <a:buSzPct val="113888"/>
              <a:buFont typeface="Wingdings" panose="05000000000000000000" pitchFamily="2" charset="2"/>
              <a:buChar char="v"/>
              <a:tabLst>
                <a:tab pos="299085" algn="l"/>
                <a:tab pos="299720" algn="l"/>
              </a:tabLst>
            </a:pPr>
            <a:r>
              <a:rPr sz="1800" spc="-35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Minor </a:t>
            </a:r>
            <a:r>
              <a:rPr sz="1800" spc="-30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carps</a:t>
            </a:r>
            <a:r>
              <a:rPr lang="en-IN" spc="-30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:	</a:t>
            </a:r>
            <a:r>
              <a:rPr sz="1800" i="1" spc="-140" dirty="0" err="1">
                <a:solidFill>
                  <a:srgbClr val="001F5F"/>
                </a:solidFill>
                <a:latin typeface="Times New Roman"/>
                <a:cs typeface="Times New Roman"/>
              </a:rPr>
              <a:t>Cirrhinus</a:t>
            </a:r>
            <a:r>
              <a:rPr sz="1800" i="1" spc="-140" dirty="0">
                <a:solidFill>
                  <a:srgbClr val="001F5F"/>
                </a:solidFill>
                <a:latin typeface="Times New Roman"/>
                <a:cs typeface="Times New Roman"/>
              </a:rPr>
              <a:t> </a:t>
            </a:r>
            <a:r>
              <a:rPr sz="1800" i="1" spc="-165" dirty="0">
                <a:solidFill>
                  <a:srgbClr val="001F5F"/>
                </a:solidFill>
                <a:latin typeface="Times New Roman"/>
                <a:cs typeface="Times New Roman"/>
              </a:rPr>
              <a:t>cirrhosa, </a:t>
            </a:r>
            <a:r>
              <a:rPr sz="1800" i="1" spc="-70" dirty="0">
                <a:solidFill>
                  <a:srgbClr val="001F5F"/>
                </a:solidFill>
                <a:latin typeface="Times New Roman"/>
                <a:cs typeface="Times New Roman"/>
              </a:rPr>
              <a:t>C. </a:t>
            </a:r>
            <a:r>
              <a:rPr sz="1800" i="1" spc="-165" dirty="0">
                <a:solidFill>
                  <a:srgbClr val="001F5F"/>
                </a:solidFill>
                <a:latin typeface="Times New Roman"/>
                <a:cs typeface="Times New Roman"/>
              </a:rPr>
              <a:t>reba, </a:t>
            </a:r>
            <a:r>
              <a:rPr sz="1800" i="1" spc="-155" dirty="0">
                <a:solidFill>
                  <a:srgbClr val="001F5F"/>
                </a:solidFill>
                <a:latin typeface="Times New Roman"/>
                <a:cs typeface="Times New Roman"/>
              </a:rPr>
              <a:t>Labeo </a:t>
            </a:r>
            <a:r>
              <a:rPr sz="1800" i="1" spc="-110" dirty="0">
                <a:solidFill>
                  <a:srgbClr val="001F5F"/>
                </a:solidFill>
                <a:latin typeface="Times New Roman"/>
                <a:cs typeface="Times New Roman"/>
              </a:rPr>
              <a:t>kontius, </a:t>
            </a:r>
            <a:r>
              <a:rPr sz="1800" i="1" spc="40" dirty="0">
                <a:solidFill>
                  <a:srgbClr val="001F5F"/>
                </a:solidFill>
                <a:latin typeface="Times New Roman"/>
                <a:cs typeface="Times New Roman"/>
              </a:rPr>
              <a:t>L. </a:t>
            </a:r>
            <a:r>
              <a:rPr sz="1800" i="1" spc="-125" dirty="0">
                <a:solidFill>
                  <a:srgbClr val="001F5F"/>
                </a:solidFill>
                <a:latin typeface="Times New Roman"/>
                <a:cs typeface="Times New Roman"/>
              </a:rPr>
              <a:t>bata, Puntius </a:t>
            </a:r>
            <a:r>
              <a:rPr sz="1800" i="1" spc="-150" dirty="0" err="1">
                <a:solidFill>
                  <a:srgbClr val="001F5F"/>
                </a:solidFill>
                <a:latin typeface="Times New Roman"/>
                <a:cs typeface="Times New Roman"/>
              </a:rPr>
              <a:t>sarana</a:t>
            </a:r>
            <a:r>
              <a:rPr sz="1800" i="1" spc="-150" dirty="0">
                <a:solidFill>
                  <a:srgbClr val="001F5F"/>
                </a:solidFill>
                <a:latin typeface="Times New Roman"/>
                <a:cs typeface="Times New Roman"/>
              </a:rPr>
              <a:t>,</a:t>
            </a:r>
            <a:r>
              <a:rPr lang="en-IN" i="1" spc="-150" dirty="0">
                <a:solidFill>
                  <a:srgbClr val="001F5F"/>
                </a:solidFill>
                <a:latin typeface="Times New Roman"/>
                <a:cs typeface="Times New Roman"/>
              </a:rPr>
              <a:t>					</a:t>
            </a:r>
            <a:r>
              <a:rPr sz="1800" i="1" spc="-125" dirty="0" err="1">
                <a:solidFill>
                  <a:srgbClr val="001F5F"/>
                </a:solidFill>
                <a:latin typeface="Times New Roman"/>
                <a:cs typeface="Times New Roman"/>
              </a:rPr>
              <a:t>Schizothorax</a:t>
            </a:r>
            <a:r>
              <a:rPr sz="1800" i="1" spc="-95" dirty="0">
                <a:solidFill>
                  <a:srgbClr val="001F5F"/>
                </a:solidFill>
                <a:latin typeface="Times New Roman"/>
                <a:cs typeface="Times New Roman"/>
              </a:rPr>
              <a:t> </a:t>
            </a:r>
            <a:r>
              <a:rPr sz="1800" i="1" spc="-175" dirty="0" err="1">
                <a:solidFill>
                  <a:srgbClr val="001F5F"/>
                </a:solidFill>
                <a:latin typeface="Times New Roman"/>
                <a:cs typeface="Times New Roman"/>
              </a:rPr>
              <a:t>richardsonii</a:t>
            </a:r>
            <a:endParaRPr lang="en-IN" i="1" dirty="0">
              <a:latin typeface="Times New Roman"/>
              <a:cs typeface="Times New Roman"/>
            </a:endParaRPr>
          </a:p>
          <a:p>
            <a:pPr marL="297815" indent="-285750">
              <a:lnSpc>
                <a:spcPct val="100000"/>
              </a:lnSpc>
              <a:spcBef>
                <a:spcPts val="600"/>
              </a:spcBef>
              <a:buClr>
                <a:srgbClr val="83992A"/>
              </a:buClr>
              <a:buSzPct val="113888"/>
              <a:buFont typeface="Wingdings" panose="05000000000000000000" pitchFamily="2" charset="2"/>
              <a:buChar char="v"/>
              <a:tabLst>
                <a:tab pos="299085" algn="l"/>
                <a:tab pos="299720" algn="l"/>
              </a:tabLst>
            </a:pPr>
            <a:r>
              <a:rPr sz="1800" spc="-40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Catfishes</a:t>
            </a:r>
            <a:r>
              <a:rPr lang="en-IN" spc="-40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: 	</a:t>
            </a:r>
            <a:r>
              <a:rPr lang="en-IN" i="1" spc="-170" dirty="0">
                <a:solidFill>
                  <a:srgbClr val="001F5F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 </a:t>
            </a:r>
            <a:r>
              <a:rPr lang="en-IN" i="1" spc="-170" dirty="0" err="1">
                <a:solidFill>
                  <a:srgbClr val="001F5F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Aorichthys</a:t>
            </a:r>
            <a:r>
              <a:rPr sz="1800" i="1" spc="-170" dirty="0">
                <a:solidFill>
                  <a:srgbClr val="001F5F"/>
                </a:solidFill>
                <a:latin typeface="Times New Roman"/>
                <a:cs typeface="Times New Roman"/>
              </a:rPr>
              <a:t> </a:t>
            </a:r>
            <a:r>
              <a:rPr sz="1800" i="1" spc="-190" dirty="0">
                <a:solidFill>
                  <a:srgbClr val="001F5F"/>
                </a:solidFill>
                <a:latin typeface="Times New Roman"/>
                <a:cs typeface="Times New Roman"/>
              </a:rPr>
              <a:t>sheengala, </a:t>
            </a:r>
            <a:r>
              <a:rPr sz="1800" i="1" spc="-175" dirty="0">
                <a:solidFill>
                  <a:srgbClr val="001F5F"/>
                </a:solidFill>
                <a:latin typeface="Times New Roman"/>
                <a:cs typeface="Times New Roman"/>
              </a:rPr>
              <a:t>Wallago </a:t>
            </a:r>
            <a:r>
              <a:rPr sz="1800" i="1" spc="-95" dirty="0">
                <a:solidFill>
                  <a:srgbClr val="001F5F"/>
                </a:solidFill>
                <a:latin typeface="Times New Roman"/>
                <a:cs typeface="Times New Roman"/>
              </a:rPr>
              <a:t>attu, </a:t>
            </a:r>
            <a:r>
              <a:rPr sz="1800" i="1" spc="-185" dirty="0">
                <a:solidFill>
                  <a:srgbClr val="001F5F"/>
                </a:solidFill>
                <a:latin typeface="Times New Roman"/>
                <a:cs typeface="Times New Roman"/>
              </a:rPr>
              <a:t>Pangasius</a:t>
            </a:r>
            <a:r>
              <a:rPr sz="1800" i="1" spc="-60" dirty="0">
                <a:solidFill>
                  <a:srgbClr val="001F5F"/>
                </a:solidFill>
                <a:latin typeface="Times New Roman"/>
                <a:cs typeface="Times New Roman"/>
              </a:rPr>
              <a:t> </a:t>
            </a:r>
            <a:r>
              <a:rPr sz="1800" i="1" spc="-190" dirty="0">
                <a:solidFill>
                  <a:srgbClr val="001F5F"/>
                </a:solidFill>
                <a:latin typeface="Times New Roman"/>
                <a:cs typeface="Times New Roman"/>
              </a:rPr>
              <a:t>etc.</a:t>
            </a:r>
            <a:endParaRPr lang="en-IN" i="1" dirty="0">
              <a:latin typeface="Times New Roman"/>
              <a:cs typeface="Times New Roman"/>
            </a:endParaRPr>
          </a:p>
          <a:p>
            <a:pPr marL="297815" indent="-285750">
              <a:lnSpc>
                <a:spcPct val="100000"/>
              </a:lnSpc>
              <a:spcBef>
                <a:spcPts val="600"/>
              </a:spcBef>
              <a:buClr>
                <a:srgbClr val="83992A"/>
              </a:buClr>
              <a:buSzPct val="113888"/>
              <a:buFont typeface="Wingdings" panose="05000000000000000000" pitchFamily="2" charset="2"/>
              <a:buChar char="v"/>
              <a:tabLst>
                <a:tab pos="299085" algn="l"/>
                <a:tab pos="299720" algn="l"/>
              </a:tabLst>
            </a:pPr>
            <a:r>
              <a:rPr sz="1800" spc="-40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Featherbacks</a:t>
            </a:r>
            <a:r>
              <a:rPr lang="en-IN" spc="-40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:	</a:t>
            </a:r>
            <a:r>
              <a:rPr sz="1800" i="1" spc="-145" dirty="0" err="1">
                <a:solidFill>
                  <a:srgbClr val="001F5F"/>
                </a:solidFill>
                <a:latin typeface="Times New Roman"/>
                <a:cs typeface="Times New Roman"/>
              </a:rPr>
              <a:t>Notopterus</a:t>
            </a:r>
            <a:r>
              <a:rPr sz="1800" i="1" spc="-145" dirty="0">
                <a:solidFill>
                  <a:srgbClr val="001F5F"/>
                </a:solidFill>
                <a:latin typeface="Times New Roman"/>
                <a:cs typeface="Times New Roman"/>
              </a:rPr>
              <a:t> </a:t>
            </a:r>
            <a:r>
              <a:rPr sz="1800" i="1" spc="-165" dirty="0">
                <a:solidFill>
                  <a:srgbClr val="001F5F"/>
                </a:solidFill>
                <a:latin typeface="Times New Roman"/>
                <a:cs typeface="Times New Roman"/>
              </a:rPr>
              <a:t>notopterus, </a:t>
            </a:r>
            <a:r>
              <a:rPr sz="1800" i="1" spc="-135" dirty="0">
                <a:solidFill>
                  <a:srgbClr val="001F5F"/>
                </a:solidFill>
                <a:latin typeface="Times New Roman"/>
                <a:cs typeface="Times New Roman"/>
              </a:rPr>
              <a:t>Notopterus</a:t>
            </a:r>
            <a:r>
              <a:rPr sz="1800" i="1" spc="-145" dirty="0">
                <a:solidFill>
                  <a:srgbClr val="001F5F"/>
                </a:solidFill>
                <a:latin typeface="Times New Roman"/>
                <a:cs typeface="Times New Roman"/>
              </a:rPr>
              <a:t> </a:t>
            </a:r>
            <a:r>
              <a:rPr sz="1800" i="1" spc="-165" dirty="0" err="1">
                <a:solidFill>
                  <a:srgbClr val="001F5F"/>
                </a:solidFill>
                <a:latin typeface="Times New Roman"/>
                <a:cs typeface="Times New Roman"/>
              </a:rPr>
              <a:t>chitala</a:t>
            </a:r>
            <a:r>
              <a:rPr sz="1800" i="1" spc="-165" dirty="0">
                <a:solidFill>
                  <a:srgbClr val="001F5F"/>
                </a:solidFill>
                <a:latin typeface="Times New Roman"/>
                <a:cs typeface="Times New Roman"/>
              </a:rPr>
              <a:t>”</a:t>
            </a:r>
            <a:endParaRPr lang="en-IN" i="1" dirty="0">
              <a:latin typeface="Times New Roman"/>
              <a:cs typeface="Times New Roman"/>
            </a:endParaRPr>
          </a:p>
          <a:p>
            <a:pPr marL="297815" indent="-285750">
              <a:lnSpc>
                <a:spcPct val="100000"/>
              </a:lnSpc>
              <a:spcBef>
                <a:spcPts val="600"/>
              </a:spcBef>
              <a:buClr>
                <a:srgbClr val="83992A"/>
              </a:buClr>
              <a:buSzPct val="113888"/>
              <a:buFont typeface="Wingdings" panose="05000000000000000000" pitchFamily="2" charset="2"/>
              <a:buChar char="v"/>
              <a:tabLst>
                <a:tab pos="299085" algn="l"/>
                <a:tab pos="299720" algn="l"/>
              </a:tabLst>
            </a:pPr>
            <a:r>
              <a:rPr sz="1800" spc="-40" dirty="0" err="1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Murrels</a:t>
            </a:r>
            <a:r>
              <a:rPr lang="en-IN" sz="1800" spc="-40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:</a:t>
            </a:r>
            <a:r>
              <a:rPr sz="1800" spc="-40" dirty="0">
                <a:solidFill>
                  <a:srgbClr val="00AF50"/>
                </a:solidFill>
                <a:latin typeface="Times New Roman"/>
                <a:cs typeface="Times New Roman"/>
              </a:rPr>
              <a:t> </a:t>
            </a:r>
            <a:r>
              <a:rPr lang="en-IN" sz="1800" spc="-40" dirty="0">
                <a:solidFill>
                  <a:srgbClr val="00AF50"/>
                </a:solidFill>
                <a:latin typeface="Times New Roman"/>
                <a:cs typeface="Times New Roman"/>
              </a:rPr>
              <a:t>	</a:t>
            </a:r>
            <a:r>
              <a:rPr sz="1800" i="1" spc="-160" dirty="0" err="1">
                <a:solidFill>
                  <a:srgbClr val="001F5F"/>
                </a:solidFill>
                <a:latin typeface="Times New Roman"/>
                <a:cs typeface="Times New Roman"/>
              </a:rPr>
              <a:t>Channa</a:t>
            </a:r>
            <a:r>
              <a:rPr sz="1800" i="1" spc="-160" dirty="0">
                <a:solidFill>
                  <a:srgbClr val="001F5F"/>
                </a:solidFill>
                <a:latin typeface="Times New Roman"/>
                <a:cs typeface="Times New Roman"/>
              </a:rPr>
              <a:t> </a:t>
            </a:r>
            <a:r>
              <a:rPr sz="1800" i="1" spc="-140" dirty="0">
                <a:solidFill>
                  <a:srgbClr val="001F5F"/>
                </a:solidFill>
                <a:latin typeface="Times New Roman"/>
                <a:cs typeface="Times New Roman"/>
              </a:rPr>
              <a:t>marulius, </a:t>
            </a:r>
            <a:r>
              <a:rPr sz="1800" i="1" spc="-65" dirty="0">
                <a:solidFill>
                  <a:srgbClr val="001F5F"/>
                </a:solidFill>
                <a:latin typeface="Times New Roman"/>
                <a:cs typeface="Times New Roman"/>
              </a:rPr>
              <a:t>C. </a:t>
            </a:r>
            <a:r>
              <a:rPr sz="1800" i="1" spc="-130" dirty="0">
                <a:solidFill>
                  <a:srgbClr val="001F5F"/>
                </a:solidFill>
                <a:latin typeface="Times New Roman"/>
                <a:cs typeface="Times New Roman"/>
              </a:rPr>
              <a:t>stratus, </a:t>
            </a:r>
            <a:r>
              <a:rPr sz="1800" i="1" spc="-65" dirty="0">
                <a:solidFill>
                  <a:srgbClr val="001F5F"/>
                </a:solidFill>
                <a:latin typeface="Times New Roman"/>
                <a:cs typeface="Times New Roman"/>
              </a:rPr>
              <a:t>C. </a:t>
            </a:r>
            <a:r>
              <a:rPr sz="1800" i="1" spc="-145" dirty="0">
                <a:solidFill>
                  <a:srgbClr val="001F5F"/>
                </a:solidFill>
                <a:latin typeface="Times New Roman"/>
                <a:cs typeface="Times New Roman"/>
              </a:rPr>
              <a:t>punctatus, </a:t>
            </a:r>
            <a:r>
              <a:rPr sz="1800" i="1" spc="-65" dirty="0">
                <a:solidFill>
                  <a:srgbClr val="001F5F"/>
                </a:solidFill>
                <a:latin typeface="Times New Roman"/>
                <a:cs typeface="Times New Roman"/>
              </a:rPr>
              <a:t>C.</a:t>
            </a:r>
            <a:r>
              <a:rPr sz="1800" i="1" spc="-30" dirty="0">
                <a:solidFill>
                  <a:srgbClr val="001F5F"/>
                </a:solidFill>
                <a:latin typeface="Times New Roman"/>
                <a:cs typeface="Times New Roman"/>
              </a:rPr>
              <a:t> </a:t>
            </a:r>
            <a:r>
              <a:rPr sz="1800" i="1" spc="-225" dirty="0" err="1">
                <a:solidFill>
                  <a:srgbClr val="001F5F"/>
                </a:solidFill>
                <a:latin typeface="Times New Roman"/>
                <a:cs typeface="Times New Roman"/>
              </a:rPr>
              <a:t>gach</a:t>
            </a:r>
            <a:r>
              <a:rPr lang="en-IN" sz="1800" i="1" spc="-225" dirty="0">
                <a:solidFill>
                  <a:srgbClr val="001F5F"/>
                </a:solidFill>
                <a:latin typeface="Times New Roman"/>
                <a:cs typeface="Times New Roman"/>
              </a:rPr>
              <a:t>u</a:t>
            </a:r>
            <a:r>
              <a:rPr sz="1800" i="1" spc="-225" dirty="0">
                <a:solidFill>
                  <a:srgbClr val="001F5F"/>
                </a:solidFill>
                <a:latin typeface="Times New Roman"/>
                <a:cs typeface="Times New Roman"/>
              </a:rPr>
              <a:t>a</a:t>
            </a:r>
            <a:r>
              <a:rPr lang="en-IN" sz="1800" i="1" spc="-225" dirty="0">
                <a:solidFill>
                  <a:srgbClr val="001F5F"/>
                </a:solidFill>
                <a:latin typeface="Times New Roman"/>
                <a:cs typeface="Times New Roman"/>
              </a:rPr>
              <a:t> etc.</a:t>
            </a:r>
            <a:endParaRPr lang="en-IN" i="1" dirty="0">
              <a:latin typeface="Times New Roman"/>
              <a:cs typeface="Times New Roman"/>
            </a:endParaRPr>
          </a:p>
          <a:p>
            <a:pPr marL="297815" indent="-285750">
              <a:lnSpc>
                <a:spcPct val="100000"/>
              </a:lnSpc>
              <a:spcBef>
                <a:spcPts val="600"/>
              </a:spcBef>
              <a:buClr>
                <a:srgbClr val="83992A"/>
              </a:buClr>
              <a:buSzPct val="113888"/>
              <a:buFont typeface="Wingdings" panose="05000000000000000000" pitchFamily="2" charset="2"/>
              <a:buChar char="v"/>
              <a:tabLst>
                <a:tab pos="299085" algn="l"/>
                <a:tab pos="299720" algn="l"/>
              </a:tabLst>
            </a:pPr>
            <a:r>
              <a:rPr sz="1800" spc="-25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Exotic </a:t>
            </a:r>
            <a:r>
              <a:rPr sz="1800" spc="-40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fishes</a:t>
            </a:r>
            <a:r>
              <a:rPr lang="en-IN" sz="1800" spc="-40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:</a:t>
            </a:r>
            <a:r>
              <a:rPr lang="en-IN" spc="-40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	</a:t>
            </a:r>
            <a:r>
              <a:rPr sz="1800" i="1" spc="-195" dirty="0" err="1">
                <a:solidFill>
                  <a:srgbClr val="001F5F"/>
                </a:solidFill>
                <a:latin typeface="Times New Roman"/>
                <a:cs typeface="Times New Roman"/>
              </a:rPr>
              <a:t>Oreochromus</a:t>
            </a:r>
            <a:r>
              <a:rPr sz="1800" i="1" spc="-195" dirty="0">
                <a:solidFill>
                  <a:srgbClr val="001F5F"/>
                </a:solidFill>
                <a:latin typeface="Times New Roman"/>
                <a:cs typeface="Times New Roman"/>
              </a:rPr>
              <a:t> </a:t>
            </a:r>
            <a:r>
              <a:rPr sz="1800" i="1" spc="-175" dirty="0">
                <a:solidFill>
                  <a:srgbClr val="001F5F"/>
                </a:solidFill>
                <a:latin typeface="Times New Roman"/>
                <a:cs typeface="Times New Roman"/>
              </a:rPr>
              <a:t>mossumbicus, </a:t>
            </a:r>
            <a:r>
              <a:rPr sz="1800" i="1" spc="-135" dirty="0">
                <a:solidFill>
                  <a:srgbClr val="001F5F"/>
                </a:solidFill>
                <a:latin typeface="Times New Roman"/>
                <a:cs typeface="Times New Roman"/>
              </a:rPr>
              <a:t>Hypophthalmicthysmolitrix, </a:t>
            </a:r>
            <a:r>
              <a:rPr sz="1800" i="1" spc="-145" dirty="0">
                <a:solidFill>
                  <a:srgbClr val="001F5F"/>
                </a:solidFill>
                <a:latin typeface="Times New Roman"/>
                <a:cs typeface="Times New Roman"/>
              </a:rPr>
              <a:t>Cyprinus  </a:t>
            </a:r>
            <a:r>
              <a:rPr sz="1800" i="1" spc="-180" dirty="0" err="1">
                <a:solidFill>
                  <a:srgbClr val="001F5F"/>
                </a:solidFill>
                <a:latin typeface="Times New Roman"/>
                <a:cs typeface="Times New Roman"/>
              </a:rPr>
              <a:t>carpio</a:t>
            </a:r>
            <a:r>
              <a:rPr sz="1800" i="1" spc="-180" dirty="0">
                <a:solidFill>
                  <a:srgbClr val="001F5F"/>
                </a:solidFill>
                <a:latin typeface="Times New Roman"/>
                <a:cs typeface="Times New Roman"/>
              </a:rPr>
              <a:t> </a:t>
            </a:r>
            <a:r>
              <a:rPr lang="en-IN" sz="1800" i="1" spc="-180" dirty="0">
                <a:solidFill>
                  <a:srgbClr val="001F5F"/>
                </a:solidFill>
                <a:latin typeface="Times New Roman"/>
                <a:cs typeface="Times New Roman"/>
              </a:rPr>
              <a:t>var. 				</a:t>
            </a:r>
            <a:r>
              <a:rPr sz="1800" i="1" spc="-175" dirty="0" err="1">
                <a:solidFill>
                  <a:srgbClr val="001F5F"/>
                </a:solidFill>
                <a:latin typeface="Times New Roman"/>
                <a:cs typeface="Times New Roman"/>
              </a:rPr>
              <a:t>communis</a:t>
            </a:r>
            <a:r>
              <a:rPr sz="1800" i="1" spc="-175" dirty="0">
                <a:solidFill>
                  <a:srgbClr val="001F5F"/>
                </a:solidFill>
                <a:latin typeface="Times New Roman"/>
                <a:cs typeface="Times New Roman"/>
              </a:rPr>
              <a:t>, </a:t>
            </a:r>
            <a:r>
              <a:rPr sz="1800" i="1" spc="-70" dirty="0">
                <a:solidFill>
                  <a:srgbClr val="001F5F"/>
                </a:solidFill>
                <a:latin typeface="Times New Roman"/>
                <a:cs typeface="Times New Roman"/>
              </a:rPr>
              <a:t>C. </a:t>
            </a:r>
            <a:r>
              <a:rPr sz="1800" i="1" spc="-175" dirty="0">
                <a:solidFill>
                  <a:srgbClr val="001F5F"/>
                </a:solidFill>
                <a:latin typeface="Times New Roman"/>
                <a:cs typeface="Times New Roman"/>
              </a:rPr>
              <a:t>specularis, </a:t>
            </a:r>
            <a:r>
              <a:rPr sz="1800" i="1" spc="-145" dirty="0">
                <a:solidFill>
                  <a:srgbClr val="001F5F"/>
                </a:solidFill>
                <a:latin typeface="Times New Roman"/>
                <a:cs typeface="Times New Roman"/>
              </a:rPr>
              <a:t>Gambusia </a:t>
            </a:r>
            <a:r>
              <a:rPr sz="1800" i="1" spc="-120" dirty="0">
                <a:solidFill>
                  <a:srgbClr val="001F5F"/>
                </a:solidFill>
                <a:latin typeface="Times New Roman"/>
                <a:cs typeface="Times New Roman"/>
              </a:rPr>
              <a:t>affins, </a:t>
            </a:r>
            <a:r>
              <a:rPr sz="1800" i="1" spc="-180" dirty="0">
                <a:solidFill>
                  <a:srgbClr val="001F5F"/>
                </a:solidFill>
                <a:latin typeface="Times New Roman"/>
                <a:cs typeface="Times New Roman"/>
              </a:rPr>
              <a:t>Ctenopharyngodon</a:t>
            </a:r>
            <a:r>
              <a:rPr sz="1800" i="1" spc="-70" dirty="0">
                <a:solidFill>
                  <a:srgbClr val="001F5F"/>
                </a:solidFill>
                <a:latin typeface="Times New Roman"/>
                <a:cs typeface="Times New Roman"/>
              </a:rPr>
              <a:t> </a:t>
            </a:r>
            <a:r>
              <a:rPr sz="1800" i="1" spc="-140" dirty="0">
                <a:solidFill>
                  <a:srgbClr val="001F5F"/>
                </a:solidFill>
                <a:latin typeface="Times New Roman"/>
                <a:cs typeface="Times New Roman"/>
              </a:rPr>
              <a:t>idella.</a:t>
            </a:r>
            <a:endParaRPr sz="1800" dirty="0">
              <a:latin typeface="Times New Roman"/>
              <a:cs typeface="Times New Roman"/>
            </a:endParaRP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CFAE5F6B-4B91-4764-B95A-AC03DF51F264}"/>
              </a:ext>
            </a:extLst>
          </p:cNvPr>
          <p:cNvSpPr txBox="1">
            <a:spLocks/>
          </p:cNvSpPr>
          <p:nvPr/>
        </p:nvSpPr>
        <p:spPr>
          <a:xfrm>
            <a:off x="914400" y="1513571"/>
            <a:ext cx="3041141" cy="55399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0" i="0" u="heavy">
                <a:solidFill>
                  <a:srgbClr val="00AF50"/>
                </a:solidFill>
                <a:latin typeface="Times New Roman"/>
                <a:ea typeface="+mj-ea"/>
                <a:cs typeface="Times New Roman"/>
              </a:defRPr>
            </a:lvl1pPr>
          </a:lstStyle>
          <a:p>
            <a:r>
              <a:rPr lang="en-IN" kern="0" dirty="0"/>
              <a:t>Continued</a:t>
            </a:r>
            <a:r>
              <a:rPr lang="en-IN" u="none" kern="0" dirty="0"/>
              <a:t>…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/>
          <p:nvPr/>
        </p:nvSpPr>
        <p:spPr>
          <a:xfrm>
            <a:off x="851535" y="1168159"/>
            <a:ext cx="7440930" cy="50661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marR="133985" indent="-342900" algn="just">
              <a:lnSpc>
                <a:spcPct val="100000"/>
              </a:lnSpc>
              <a:spcBef>
                <a:spcPts val="105"/>
              </a:spcBef>
              <a:buFont typeface="Wingdings" panose="05000000000000000000" pitchFamily="2" charset="2"/>
              <a:buChar char="q"/>
            </a:pPr>
            <a:r>
              <a:rPr sz="2000" spc="-10" dirty="0">
                <a:latin typeface="Times New Roman"/>
                <a:cs typeface="Times New Roman"/>
              </a:rPr>
              <a:t>Formation </a:t>
            </a:r>
            <a:r>
              <a:rPr sz="2000" spc="-5" dirty="0">
                <a:latin typeface="Times New Roman"/>
                <a:cs typeface="Times New Roman"/>
              </a:rPr>
              <a:t>of </a:t>
            </a:r>
            <a:r>
              <a:rPr sz="2000" spc="-35" dirty="0">
                <a:latin typeface="Times New Roman"/>
                <a:cs typeface="Times New Roman"/>
              </a:rPr>
              <a:t>reservoirs </a:t>
            </a:r>
            <a:r>
              <a:rPr sz="2000" spc="-60" dirty="0">
                <a:latin typeface="Times New Roman"/>
                <a:cs typeface="Times New Roman"/>
              </a:rPr>
              <a:t>have </a:t>
            </a:r>
            <a:r>
              <a:rPr sz="2000" spc="-35" dirty="0">
                <a:latin typeface="Times New Roman"/>
                <a:cs typeface="Times New Roman"/>
              </a:rPr>
              <a:t>affected </a:t>
            </a:r>
            <a:r>
              <a:rPr sz="2000" spc="-75" dirty="0">
                <a:latin typeface="Times New Roman"/>
                <a:cs typeface="Times New Roman"/>
              </a:rPr>
              <a:t>especially </a:t>
            </a:r>
            <a:r>
              <a:rPr sz="2000" spc="-5" dirty="0">
                <a:latin typeface="Times New Roman"/>
                <a:cs typeface="Times New Roman"/>
              </a:rPr>
              <a:t>the </a:t>
            </a:r>
            <a:r>
              <a:rPr sz="2000" spc="-55" dirty="0">
                <a:latin typeface="Times New Roman"/>
                <a:cs typeface="Times New Roman"/>
              </a:rPr>
              <a:t>following </a:t>
            </a:r>
            <a:r>
              <a:rPr sz="2000" spc="-20" dirty="0">
                <a:latin typeface="Times New Roman"/>
                <a:cs typeface="Times New Roman"/>
              </a:rPr>
              <a:t>Indigenous  </a:t>
            </a:r>
            <a:r>
              <a:rPr sz="2000" spc="-40" dirty="0">
                <a:latin typeface="Times New Roman"/>
                <a:cs typeface="Times New Roman"/>
              </a:rPr>
              <a:t>fish</a:t>
            </a:r>
            <a:r>
              <a:rPr sz="2000" spc="-5" dirty="0">
                <a:latin typeface="Times New Roman"/>
                <a:cs typeface="Times New Roman"/>
              </a:rPr>
              <a:t> </a:t>
            </a:r>
            <a:r>
              <a:rPr sz="2000" spc="-45" dirty="0">
                <a:latin typeface="Times New Roman"/>
                <a:cs typeface="Times New Roman"/>
              </a:rPr>
              <a:t>stocks:</a:t>
            </a:r>
            <a:r>
              <a:rPr lang="en-IN" sz="2000" spc="-4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The </a:t>
            </a:r>
            <a:r>
              <a:rPr sz="2000" spc="-45" dirty="0">
                <a:latin typeface="Times New Roman"/>
                <a:cs typeface="Times New Roman"/>
              </a:rPr>
              <a:t>mahseers, </a:t>
            </a:r>
            <a:r>
              <a:rPr sz="2000" spc="-40" dirty="0">
                <a:latin typeface="Times New Roman"/>
                <a:cs typeface="Times New Roman"/>
              </a:rPr>
              <a:t>snow </a:t>
            </a:r>
            <a:r>
              <a:rPr sz="2000" dirty="0">
                <a:latin typeface="Times New Roman"/>
                <a:cs typeface="Times New Roman"/>
              </a:rPr>
              <a:t>trouts </a:t>
            </a:r>
            <a:r>
              <a:rPr sz="2000" spc="-20" dirty="0">
                <a:latin typeface="Times New Roman"/>
                <a:cs typeface="Times New Roman"/>
              </a:rPr>
              <a:t>and </a:t>
            </a:r>
            <a:r>
              <a:rPr sz="2000" i="1" spc="-165" dirty="0">
                <a:solidFill>
                  <a:srgbClr val="001F5F"/>
                </a:solidFill>
                <a:latin typeface="Times New Roman"/>
                <a:cs typeface="Times New Roman"/>
              </a:rPr>
              <a:t>Labeo </a:t>
            </a:r>
            <a:r>
              <a:rPr sz="2000" i="1" spc="-229" dirty="0">
                <a:solidFill>
                  <a:srgbClr val="001F5F"/>
                </a:solidFill>
                <a:latin typeface="Times New Roman"/>
                <a:cs typeface="Times New Roman"/>
              </a:rPr>
              <a:t>dero </a:t>
            </a:r>
            <a:r>
              <a:rPr sz="2000" spc="-20" dirty="0">
                <a:latin typeface="Times New Roman"/>
                <a:cs typeface="Times New Roman"/>
              </a:rPr>
              <a:t>and </a:t>
            </a:r>
            <a:r>
              <a:rPr sz="2000" i="1" spc="160" dirty="0">
                <a:solidFill>
                  <a:srgbClr val="001F5F"/>
                </a:solidFill>
                <a:latin typeface="Times New Roman"/>
                <a:cs typeface="Times New Roman"/>
              </a:rPr>
              <a:t>L </a:t>
            </a:r>
            <a:r>
              <a:rPr sz="2000" i="1" spc="-210" dirty="0">
                <a:solidFill>
                  <a:srgbClr val="001F5F"/>
                </a:solidFill>
                <a:latin typeface="Times New Roman"/>
                <a:cs typeface="Times New Roman"/>
              </a:rPr>
              <a:t>dyocheilus </a:t>
            </a:r>
            <a:r>
              <a:rPr sz="2000" spc="-5" dirty="0">
                <a:latin typeface="Times New Roman"/>
                <a:cs typeface="Times New Roman"/>
              </a:rPr>
              <a:t>of the </a:t>
            </a:r>
            <a:r>
              <a:rPr sz="2000" spc="-60" dirty="0">
                <a:latin typeface="Times New Roman"/>
                <a:cs typeface="Times New Roman"/>
              </a:rPr>
              <a:t>Himalayan  </a:t>
            </a:r>
            <a:r>
              <a:rPr sz="2000" spc="-45" dirty="0">
                <a:latin typeface="Times New Roman"/>
                <a:cs typeface="Times New Roman"/>
              </a:rPr>
              <a:t>streams.</a:t>
            </a:r>
            <a:endParaRPr lang="en-IN" sz="2000" spc="-45" dirty="0">
              <a:latin typeface="Times New Roman"/>
              <a:cs typeface="Times New Roman"/>
            </a:endParaRPr>
          </a:p>
          <a:p>
            <a:pPr marL="355600" marR="133985" indent="-342900" algn="just">
              <a:lnSpc>
                <a:spcPct val="100000"/>
              </a:lnSpc>
              <a:spcBef>
                <a:spcPts val="105"/>
              </a:spcBef>
              <a:buFont typeface="Wingdings" panose="05000000000000000000" pitchFamily="2" charset="2"/>
              <a:buChar char="q"/>
            </a:pPr>
            <a:endParaRPr lang="en-IN" sz="2000" spc="-45" dirty="0">
              <a:latin typeface="Times New Roman"/>
              <a:cs typeface="Times New Roman"/>
            </a:endParaRPr>
          </a:p>
          <a:p>
            <a:pPr marL="355600" marR="133985" indent="-342900" algn="just">
              <a:lnSpc>
                <a:spcPct val="100000"/>
              </a:lnSpc>
              <a:spcBef>
                <a:spcPts val="105"/>
              </a:spcBef>
              <a:buFont typeface="Wingdings" panose="05000000000000000000" pitchFamily="2" charset="2"/>
              <a:buChar char="q"/>
            </a:pPr>
            <a:r>
              <a:rPr sz="2000" dirty="0">
                <a:latin typeface="Times New Roman"/>
                <a:cs typeface="Times New Roman"/>
              </a:rPr>
              <a:t>The </a:t>
            </a:r>
            <a:r>
              <a:rPr sz="2000" spc="-20" dirty="0">
                <a:latin typeface="Times New Roman"/>
                <a:cs typeface="Times New Roman"/>
              </a:rPr>
              <a:t>anadromous </a:t>
            </a:r>
            <a:r>
              <a:rPr lang="en-IN" sz="2000" i="1" spc="-65" dirty="0">
                <a:solidFill>
                  <a:srgbClr val="001F5F"/>
                </a:solidFill>
                <a:latin typeface="Times New Roman"/>
                <a:cs typeface="Times New Roman"/>
              </a:rPr>
              <a:t>T. </a:t>
            </a:r>
            <a:r>
              <a:rPr lang="en-IN" sz="2000" i="1" spc="-65" dirty="0" err="1">
                <a:solidFill>
                  <a:srgbClr val="001F5F"/>
                </a:solidFill>
                <a:latin typeface="Times New Roman"/>
                <a:cs typeface="Times New Roman"/>
              </a:rPr>
              <a:t>il</a:t>
            </a:r>
            <a:r>
              <a:rPr sz="2000" i="1" spc="-65" dirty="0">
                <a:solidFill>
                  <a:srgbClr val="001F5F"/>
                </a:solidFill>
                <a:latin typeface="Times New Roman"/>
                <a:cs typeface="Times New Roman"/>
              </a:rPr>
              <a:t>is</a:t>
            </a:r>
            <a:r>
              <a:rPr lang="en-IN" sz="2000" i="1" spc="-65" dirty="0">
                <a:solidFill>
                  <a:srgbClr val="001F5F"/>
                </a:solidFill>
                <a:latin typeface="Times New Roman"/>
                <a:cs typeface="Times New Roman"/>
              </a:rPr>
              <a:t>h</a:t>
            </a:r>
            <a:r>
              <a:rPr sz="2000" i="1" spc="-65" dirty="0">
                <a:solidFill>
                  <a:srgbClr val="001F5F"/>
                </a:solidFill>
                <a:latin typeface="Times New Roman"/>
                <a:cs typeface="Times New Roman"/>
              </a:rPr>
              <a:t>a</a:t>
            </a:r>
            <a:r>
              <a:rPr sz="2000" spc="-65" dirty="0">
                <a:latin typeface="Times New Roman"/>
                <a:cs typeface="Times New Roman"/>
              </a:rPr>
              <a:t>, </a:t>
            </a:r>
            <a:r>
              <a:rPr sz="2000" spc="-5" dirty="0">
                <a:latin typeface="Times New Roman"/>
                <a:cs typeface="Times New Roman"/>
              </a:rPr>
              <a:t>the </a:t>
            </a:r>
            <a:r>
              <a:rPr sz="2000" spc="-20" dirty="0">
                <a:latin typeface="Times New Roman"/>
                <a:cs typeface="Times New Roman"/>
              </a:rPr>
              <a:t>catadromous </a:t>
            </a:r>
            <a:r>
              <a:rPr lang="en-IN" sz="2000" spc="-55" dirty="0">
                <a:solidFill>
                  <a:srgbClr val="001F5F"/>
                </a:solidFill>
                <a:latin typeface="Times New Roman"/>
                <a:cs typeface="Times New Roman"/>
              </a:rPr>
              <a:t>E</a:t>
            </a:r>
            <a:r>
              <a:rPr sz="2000" spc="-55" dirty="0" err="1">
                <a:solidFill>
                  <a:srgbClr val="001F5F"/>
                </a:solidFill>
                <a:latin typeface="Times New Roman"/>
                <a:cs typeface="Times New Roman"/>
              </a:rPr>
              <a:t>els</a:t>
            </a:r>
            <a:r>
              <a:rPr lang="en-IN" sz="2000" spc="-55" dirty="0">
                <a:solidFill>
                  <a:srgbClr val="001F5F"/>
                </a:solidFill>
                <a:latin typeface="Times New Roman"/>
                <a:cs typeface="Times New Roman"/>
              </a:rPr>
              <a:t> </a:t>
            </a:r>
            <a:r>
              <a:rPr sz="2000" spc="-55" dirty="0">
                <a:latin typeface="Times New Roman"/>
                <a:cs typeface="Times New Roman"/>
              </a:rPr>
              <a:t>and </a:t>
            </a:r>
            <a:r>
              <a:rPr lang="en-IN" sz="2000" spc="-55" dirty="0">
                <a:latin typeface="Times New Roman"/>
                <a:cs typeface="Times New Roman"/>
              </a:rPr>
              <a:t>F</a:t>
            </a:r>
            <a:r>
              <a:rPr sz="2000" spc="-35" dirty="0" err="1">
                <a:solidFill>
                  <a:srgbClr val="001F5F"/>
                </a:solidFill>
                <a:latin typeface="Times New Roman"/>
                <a:cs typeface="Times New Roman"/>
              </a:rPr>
              <a:t>reshwater</a:t>
            </a:r>
            <a:r>
              <a:rPr sz="2000" spc="-35" dirty="0">
                <a:solidFill>
                  <a:srgbClr val="001F5F"/>
                </a:solidFill>
                <a:latin typeface="Times New Roman"/>
                <a:cs typeface="Times New Roman"/>
              </a:rPr>
              <a:t> </a:t>
            </a:r>
            <a:r>
              <a:rPr sz="2000" spc="-40" dirty="0">
                <a:solidFill>
                  <a:srgbClr val="001F5F"/>
                </a:solidFill>
                <a:latin typeface="Times New Roman"/>
                <a:cs typeface="Times New Roman"/>
              </a:rPr>
              <a:t>prawns </a:t>
            </a:r>
            <a:r>
              <a:rPr sz="2000" spc="-5" dirty="0">
                <a:latin typeface="Times New Roman"/>
                <a:cs typeface="Times New Roman"/>
              </a:rPr>
              <a:t>of </a:t>
            </a:r>
            <a:r>
              <a:rPr sz="2000" spc="-95" dirty="0">
                <a:latin typeface="Times New Roman"/>
                <a:cs typeface="Times New Roman"/>
              </a:rPr>
              <a:t>all  </a:t>
            </a:r>
            <a:r>
              <a:rPr lang="en-IN" sz="2000" spc="-95" dirty="0">
                <a:latin typeface="Times New Roman"/>
                <a:cs typeface="Times New Roman"/>
              </a:rPr>
              <a:t>the </a:t>
            </a:r>
            <a:r>
              <a:rPr sz="2000" spc="-35" dirty="0">
                <a:latin typeface="Times New Roman"/>
                <a:cs typeface="Times New Roman"/>
              </a:rPr>
              <a:t>major </a:t>
            </a:r>
            <a:r>
              <a:rPr sz="2000" spc="-60" dirty="0">
                <a:latin typeface="Times New Roman"/>
                <a:cs typeface="Times New Roman"/>
              </a:rPr>
              <a:t>river</a:t>
            </a:r>
            <a:r>
              <a:rPr sz="2000" spc="10" dirty="0">
                <a:latin typeface="Times New Roman"/>
                <a:cs typeface="Times New Roman"/>
              </a:rPr>
              <a:t> </a:t>
            </a:r>
            <a:r>
              <a:rPr sz="2000" spc="-60" dirty="0">
                <a:latin typeface="Times New Roman"/>
                <a:cs typeface="Times New Roman"/>
              </a:rPr>
              <a:t>systems.</a:t>
            </a:r>
            <a:r>
              <a:rPr lang="en-IN" sz="2000" dirty="0">
                <a:latin typeface="Times New Roman"/>
                <a:cs typeface="Times New Roman"/>
              </a:rPr>
              <a:t> </a:t>
            </a:r>
          </a:p>
          <a:p>
            <a:pPr marL="355600" marR="133985" indent="-342900" algn="just">
              <a:lnSpc>
                <a:spcPct val="100000"/>
              </a:lnSpc>
              <a:spcBef>
                <a:spcPts val="105"/>
              </a:spcBef>
              <a:buFont typeface="Wingdings" panose="05000000000000000000" pitchFamily="2" charset="2"/>
              <a:buChar char="q"/>
            </a:pPr>
            <a:endParaRPr lang="en-IN" sz="2000" dirty="0">
              <a:latin typeface="Times New Roman"/>
              <a:cs typeface="Times New Roman"/>
            </a:endParaRPr>
          </a:p>
          <a:p>
            <a:pPr marL="355600" marR="133985" indent="-342900" algn="just">
              <a:lnSpc>
                <a:spcPct val="100000"/>
              </a:lnSpc>
              <a:spcBef>
                <a:spcPts val="105"/>
              </a:spcBef>
              <a:buFont typeface="Wingdings" panose="05000000000000000000" pitchFamily="2" charset="2"/>
              <a:buChar char="q"/>
            </a:pPr>
            <a:r>
              <a:rPr lang="en-IN" sz="2000" i="1" spc="-170" dirty="0">
                <a:solidFill>
                  <a:srgbClr val="00AF50"/>
                </a:solidFill>
                <a:latin typeface="Times New Roman"/>
                <a:cs typeface="Times New Roman"/>
              </a:rPr>
              <a:t>P</a:t>
            </a:r>
            <a:r>
              <a:rPr sz="2000" i="1" spc="-170" dirty="0">
                <a:solidFill>
                  <a:srgbClr val="00AF50"/>
                </a:solidFill>
                <a:latin typeface="Times New Roman"/>
                <a:cs typeface="Times New Roman"/>
              </a:rPr>
              <a:t>. </a:t>
            </a:r>
            <a:r>
              <a:rPr sz="2000" i="1" spc="-165" dirty="0">
                <a:solidFill>
                  <a:srgbClr val="00AF50"/>
                </a:solidFill>
                <a:latin typeface="Times New Roman"/>
                <a:cs typeface="Times New Roman"/>
              </a:rPr>
              <a:t>sarana, </a:t>
            </a:r>
            <a:r>
              <a:rPr sz="2000" i="1" spc="-30" dirty="0">
                <a:solidFill>
                  <a:srgbClr val="00AF50"/>
                </a:solidFill>
                <a:latin typeface="Times New Roman"/>
                <a:cs typeface="Times New Roman"/>
              </a:rPr>
              <a:t>T. </a:t>
            </a:r>
            <a:r>
              <a:rPr sz="2000" i="1" spc="-160" dirty="0">
                <a:solidFill>
                  <a:srgbClr val="00AF50"/>
                </a:solidFill>
                <a:latin typeface="Times New Roman"/>
                <a:cs typeface="Times New Roman"/>
              </a:rPr>
              <a:t>tor</a:t>
            </a:r>
            <a:r>
              <a:rPr lang="en-IN" sz="2000" i="1" spc="-160" dirty="0">
                <a:solidFill>
                  <a:srgbClr val="00AF50"/>
                </a:solidFill>
                <a:latin typeface="Times New Roman"/>
                <a:cs typeface="Times New Roman"/>
              </a:rPr>
              <a:t>, </a:t>
            </a:r>
            <a:r>
              <a:rPr sz="2000" i="1" spc="-160" dirty="0">
                <a:solidFill>
                  <a:srgbClr val="00AF50"/>
                </a:solidFill>
                <a:latin typeface="Times New Roman"/>
                <a:cs typeface="Times New Roman"/>
              </a:rPr>
              <a:t>Tor </a:t>
            </a:r>
            <a:r>
              <a:rPr sz="2000" i="1" spc="-175" dirty="0" err="1">
                <a:solidFill>
                  <a:srgbClr val="00AF50"/>
                </a:solidFill>
                <a:latin typeface="Times New Roman"/>
                <a:cs typeface="Times New Roman"/>
              </a:rPr>
              <a:t>mahanad</a:t>
            </a:r>
            <a:r>
              <a:rPr lang="en-IN" sz="2000" i="1" spc="-175" dirty="0" err="1">
                <a:solidFill>
                  <a:srgbClr val="00AF50"/>
                </a:solidFill>
                <a:latin typeface="Times New Roman"/>
                <a:cs typeface="Times New Roman"/>
              </a:rPr>
              <a:t>i</a:t>
            </a:r>
            <a:r>
              <a:rPr sz="2000" i="1" spc="-175" dirty="0" err="1">
                <a:solidFill>
                  <a:srgbClr val="00AF50"/>
                </a:solidFill>
                <a:latin typeface="Times New Roman"/>
                <a:cs typeface="Times New Roman"/>
              </a:rPr>
              <a:t>cus</a:t>
            </a:r>
            <a:r>
              <a:rPr sz="2000" i="1" spc="-175" dirty="0">
                <a:solidFill>
                  <a:srgbClr val="00AF50"/>
                </a:solidFill>
                <a:latin typeface="Times New Roman"/>
                <a:cs typeface="Times New Roman"/>
              </a:rPr>
              <a:t>, </a:t>
            </a:r>
            <a:r>
              <a:rPr sz="2000" i="1" spc="-30" dirty="0">
                <a:solidFill>
                  <a:srgbClr val="00AF50"/>
                </a:solidFill>
                <a:latin typeface="Times New Roman"/>
                <a:cs typeface="Times New Roman"/>
              </a:rPr>
              <a:t>T. </a:t>
            </a:r>
            <a:r>
              <a:rPr sz="2000" i="1" spc="-175" dirty="0">
                <a:solidFill>
                  <a:srgbClr val="00AF50"/>
                </a:solidFill>
                <a:latin typeface="Times New Roman"/>
                <a:cs typeface="Times New Roman"/>
              </a:rPr>
              <a:t>mosal, </a:t>
            </a:r>
            <a:r>
              <a:rPr sz="2000" i="1" spc="-110" dirty="0">
                <a:solidFill>
                  <a:srgbClr val="00AF50"/>
                </a:solidFill>
                <a:latin typeface="Times New Roman"/>
                <a:cs typeface="Times New Roman"/>
              </a:rPr>
              <a:t>L.fimbrtatus, </a:t>
            </a:r>
            <a:r>
              <a:rPr sz="2000" i="1" spc="160" dirty="0">
                <a:solidFill>
                  <a:srgbClr val="00AF50"/>
                </a:solidFill>
                <a:latin typeface="Times New Roman"/>
                <a:cs typeface="Times New Roman"/>
              </a:rPr>
              <a:t>L</a:t>
            </a:r>
            <a:r>
              <a:rPr lang="en-IN" sz="2000" i="1" spc="160" dirty="0">
                <a:solidFill>
                  <a:srgbClr val="00AF50"/>
                </a:solidFill>
                <a:latin typeface="Times New Roman"/>
                <a:cs typeface="Times New Roman"/>
              </a:rPr>
              <a:t>.</a:t>
            </a:r>
            <a:r>
              <a:rPr sz="2000" i="1" spc="-135" dirty="0" err="1">
                <a:solidFill>
                  <a:srgbClr val="00AF50"/>
                </a:solidFill>
                <a:latin typeface="Times New Roman"/>
                <a:cs typeface="Times New Roman"/>
              </a:rPr>
              <a:t>calbasu</a:t>
            </a:r>
            <a:r>
              <a:rPr sz="2000" spc="-135" dirty="0" err="1">
                <a:solidFill>
                  <a:srgbClr val="00AF50"/>
                </a:solidFill>
                <a:latin typeface="Times New Roman"/>
                <a:cs typeface="Times New Roman"/>
              </a:rPr>
              <a:t>,and</a:t>
            </a:r>
            <a:r>
              <a:rPr sz="2000" spc="-135" dirty="0">
                <a:solidFill>
                  <a:srgbClr val="00AF50"/>
                </a:solidFill>
                <a:latin typeface="Times New Roman"/>
                <a:cs typeface="Times New Roman"/>
              </a:rPr>
              <a:t> </a:t>
            </a:r>
            <a:r>
              <a:rPr sz="2000" i="1" spc="-160" dirty="0">
                <a:solidFill>
                  <a:srgbClr val="00AF50"/>
                </a:solidFill>
                <a:latin typeface="Times New Roman"/>
                <a:cs typeface="Times New Roman"/>
              </a:rPr>
              <a:t>Rhinomugil  </a:t>
            </a:r>
            <a:r>
              <a:rPr sz="2000" i="1" spc="-210" dirty="0" err="1">
                <a:solidFill>
                  <a:srgbClr val="00AF50"/>
                </a:solidFill>
                <a:latin typeface="Times New Roman"/>
                <a:cs typeface="Times New Roman"/>
              </a:rPr>
              <a:t>corsula</a:t>
            </a:r>
            <a:r>
              <a:rPr sz="2000" i="1" spc="-210" dirty="0">
                <a:solidFill>
                  <a:srgbClr val="00AF50"/>
                </a:solidFill>
                <a:latin typeface="Times New Roman"/>
                <a:cs typeface="Times New Roman"/>
              </a:rPr>
              <a:t> </a:t>
            </a:r>
            <a:r>
              <a:rPr lang="en-IN" sz="2000" i="1" spc="-210" dirty="0">
                <a:solidFill>
                  <a:srgbClr val="00AF50"/>
                </a:solidFill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of the</a:t>
            </a:r>
            <a:r>
              <a:rPr lang="en-IN" sz="2000" spc="-5" dirty="0">
                <a:latin typeface="Times New Roman"/>
                <a:cs typeface="Times New Roman"/>
              </a:rPr>
              <a:t> </a:t>
            </a:r>
            <a:r>
              <a:rPr sz="2000" spc="-55" dirty="0">
                <a:latin typeface="Times New Roman"/>
                <a:cs typeface="Times New Roman"/>
              </a:rPr>
              <a:t>Mahanadi</a:t>
            </a:r>
            <a:r>
              <a:rPr lang="en-IN" sz="2000" spc="-325" dirty="0">
                <a:latin typeface="Times New Roman"/>
                <a:cs typeface="Times New Roman"/>
              </a:rPr>
              <a:t> </a:t>
            </a:r>
            <a:r>
              <a:rPr sz="2000" spc="-70" dirty="0">
                <a:latin typeface="Times New Roman"/>
                <a:cs typeface="Times New Roman"/>
              </a:rPr>
              <a:t>river.</a:t>
            </a:r>
            <a:endParaRPr lang="en-IN" sz="2000" spc="-70" dirty="0">
              <a:latin typeface="Times New Roman"/>
              <a:cs typeface="Times New Roman"/>
            </a:endParaRPr>
          </a:p>
          <a:p>
            <a:pPr marL="355600" marR="133985" indent="-342900" algn="just">
              <a:lnSpc>
                <a:spcPct val="100000"/>
              </a:lnSpc>
              <a:spcBef>
                <a:spcPts val="105"/>
              </a:spcBef>
              <a:buFont typeface="Wingdings" panose="05000000000000000000" pitchFamily="2" charset="2"/>
              <a:buChar char="q"/>
            </a:pPr>
            <a:endParaRPr lang="en-IN" sz="2000" dirty="0">
              <a:latin typeface="Times New Roman"/>
              <a:cs typeface="Times New Roman"/>
            </a:endParaRPr>
          </a:p>
          <a:p>
            <a:pPr marL="355600" marR="133985" indent="-342900" algn="just">
              <a:lnSpc>
                <a:spcPct val="100000"/>
              </a:lnSpc>
              <a:spcBef>
                <a:spcPts val="105"/>
              </a:spcBef>
              <a:buFont typeface="Wingdings" panose="05000000000000000000" pitchFamily="2" charset="2"/>
              <a:buChar char="q"/>
            </a:pPr>
            <a:r>
              <a:rPr sz="2000" i="1" spc="-170" dirty="0">
                <a:solidFill>
                  <a:srgbClr val="001F5F"/>
                </a:solidFill>
                <a:latin typeface="Times New Roman"/>
                <a:cs typeface="Times New Roman"/>
              </a:rPr>
              <a:t>P. </a:t>
            </a:r>
            <a:r>
              <a:rPr sz="2000" i="1" spc="-185" dirty="0">
                <a:solidFill>
                  <a:srgbClr val="001F5F"/>
                </a:solidFill>
                <a:latin typeface="Times New Roman"/>
                <a:cs typeface="Times New Roman"/>
              </a:rPr>
              <a:t>dobsoni, </a:t>
            </a:r>
            <a:r>
              <a:rPr sz="2000" i="1" spc="-170" dirty="0">
                <a:solidFill>
                  <a:srgbClr val="001F5F"/>
                </a:solidFill>
                <a:latin typeface="Times New Roman"/>
                <a:cs typeface="Times New Roman"/>
              </a:rPr>
              <a:t>P. </a:t>
            </a:r>
            <a:r>
              <a:rPr sz="2000" i="1" spc="-160" dirty="0">
                <a:solidFill>
                  <a:srgbClr val="001F5F"/>
                </a:solidFill>
                <a:latin typeface="Times New Roman"/>
                <a:cs typeface="Times New Roman"/>
              </a:rPr>
              <a:t>dubius, </a:t>
            </a:r>
            <a:r>
              <a:rPr sz="2000" i="1" spc="-175" dirty="0">
                <a:solidFill>
                  <a:srgbClr val="001F5F"/>
                </a:solidFill>
                <a:latin typeface="Times New Roman"/>
                <a:cs typeface="Times New Roman"/>
              </a:rPr>
              <a:t>P. </a:t>
            </a:r>
            <a:r>
              <a:rPr sz="2000" i="1" spc="-180" dirty="0">
                <a:solidFill>
                  <a:srgbClr val="001F5F"/>
                </a:solidFill>
                <a:latin typeface="Times New Roman"/>
                <a:cs typeface="Times New Roman"/>
              </a:rPr>
              <a:t>carnaticus, </a:t>
            </a:r>
            <a:r>
              <a:rPr sz="2000" spc="-20" dirty="0">
                <a:solidFill>
                  <a:srgbClr val="001F5F"/>
                </a:solidFill>
                <a:latin typeface="Times New Roman"/>
                <a:cs typeface="Times New Roman"/>
              </a:rPr>
              <a:t>and </a:t>
            </a:r>
            <a:r>
              <a:rPr sz="2000" i="1" spc="-165" dirty="0">
                <a:solidFill>
                  <a:srgbClr val="001F5F"/>
                </a:solidFill>
                <a:latin typeface="Times New Roman"/>
                <a:cs typeface="Times New Roman"/>
              </a:rPr>
              <a:t>Labeo </a:t>
            </a:r>
            <a:r>
              <a:rPr sz="2000" i="1" spc="-120" dirty="0">
                <a:solidFill>
                  <a:srgbClr val="001F5F"/>
                </a:solidFill>
                <a:latin typeface="Times New Roman"/>
                <a:cs typeface="Times New Roman"/>
              </a:rPr>
              <a:t>kontius </a:t>
            </a:r>
            <a:r>
              <a:rPr sz="2000" spc="-5" dirty="0">
                <a:latin typeface="Times New Roman"/>
                <a:cs typeface="Times New Roman"/>
              </a:rPr>
              <a:t>of the </a:t>
            </a:r>
            <a:r>
              <a:rPr sz="2000" spc="-60" dirty="0">
                <a:latin typeface="Times New Roman"/>
                <a:cs typeface="Times New Roman"/>
              </a:rPr>
              <a:t>Cauvery</a:t>
            </a:r>
            <a:r>
              <a:rPr sz="2000" spc="100" dirty="0">
                <a:latin typeface="Times New Roman"/>
                <a:cs typeface="Times New Roman"/>
              </a:rPr>
              <a:t> </a:t>
            </a:r>
            <a:r>
              <a:rPr sz="2000" spc="-45" dirty="0">
                <a:latin typeface="Times New Roman"/>
                <a:cs typeface="Times New Roman"/>
              </a:rPr>
              <a:t>basin.</a:t>
            </a:r>
            <a:endParaRPr lang="en-IN" sz="2000" spc="-45" dirty="0">
              <a:latin typeface="Times New Roman"/>
              <a:cs typeface="Times New Roman"/>
            </a:endParaRPr>
          </a:p>
          <a:p>
            <a:pPr marL="355600" marR="133985" indent="-342900" algn="just">
              <a:lnSpc>
                <a:spcPct val="100000"/>
              </a:lnSpc>
              <a:spcBef>
                <a:spcPts val="105"/>
              </a:spcBef>
              <a:buFont typeface="Wingdings" panose="05000000000000000000" pitchFamily="2" charset="2"/>
              <a:buChar char="q"/>
            </a:pPr>
            <a:endParaRPr lang="en-IN" sz="2000" dirty="0">
              <a:latin typeface="Times New Roman"/>
              <a:cs typeface="Times New Roman"/>
            </a:endParaRPr>
          </a:p>
          <a:p>
            <a:pPr marL="355600" marR="133985" indent="-342900" algn="just">
              <a:lnSpc>
                <a:spcPct val="100000"/>
              </a:lnSpc>
              <a:spcBef>
                <a:spcPts val="105"/>
              </a:spcBef>
              <a:buFont typeface="Wingdings" panose="05000000000000000000" pitchFamily="2" charset="2"/>
              <a:buChar char="q"/>
            </a:pPr>
            <a:r>
              <a:rPr sz="2000" i="1" spc="-170" dirty="0">
                <a:solidFill>
                  <a:srgbClr val="001F5F"/>
                </a:solidFill>
                <a:latin typeface="Times New Roman"/>
                <a:cs typeface="Times New Roman"/>
              </a:rPr>
              <a:t>P. </a:t>
            </a:r>
            <a:r>
              <a:rPr sz="2000" i="1" spc="-130" dirty="0">
                <a:solidFill>
                  <a:srgbClr val="001F5F"/>
                </a:solidFill>
                <a:latin typeface="Times New Roman"/>
                <a:cs typeface="Times New Roman"/>
              </a:rPr>
              <a:t>kolus, </a:t>
            </a:r>
            <a:r>
              <a:rPr sz="2000" i="1" spc="-170" dirty="0">
                <a:solidFill>
                  <a:srgbClr val="001F5F"/>
                </a:solidFill>
                <a:latin typeface="Times New Roman"/>
                <a:cs typeface="Times New Roman"/>
              </a:rPr>
              <a:t>P. </a:t>
            </a:r>
            <a:r>
              <a:rPr sz="2000" i="1" spc="-160" dirty="0">
                <a:solidFill>
                  <a:srgbClr val="001F5F"/>
                </a:solidFill>
                <a:latin typeface="Times New Roman"/>
                <a:cs typeface="Times New Roman"/>
              </a:rPr>
              <a:t>dubius, </a:t>
            </a:r>
            <a:r>
              <a:rPr sz="2000" i="1" spc="-175" dirty="0">
                <a:solidFill>
                  <a:srgbClr val="001F5F"/>
                </a:solidFill>
                <a:latin typeface="Times New Roman"/>
                <a:cs typeface="Times New Roman"/>
              </a:rPr>
              <a:t>P. </a:t>
            </a:r>
            <a:r>
              <a:rPr sz="2000" i="1" spc="-165" dirty="0">
                <a:solidFill>
                  <a:srgbClr val="001F5F"/>
                </a:solidFill>
                <a:latin typeface="Times New Roman"/>
                <a:cs typeface="Times New Roman"/>
              </a:rPr>
              <a:t>sarana, </a:t>
            </a:r>
            <a:r>
              <a:rPr sz="2000" i="1" spc="-170" dirty="0">
                <a:solidFill>
                  <a:srgbClr val="001F5F"/>
                </a:solidFill>
                <a:latin typeface="Times New Roman"/>
                <a:cs typeface="Times New Roman"/>
              </a:rPr>
              <a:t>P. </a:t>
            </a:r>
            <a:r>
              <a:rPr sz="2000" i="1" spc="-200" dirty="0">
                <a:solidFill>
                  <a:srgbClr val="001F5F"/>
                </a:solidFill>
                <a:latin typeface="Times New Roman"/>
                <a:cs typeface="Times New Roman"/>
              </a:rPr>
              <a:t>porcellus, </a:t>
            </a:r>
            <a:r>
              <a:rPr sz="2000" i="1" spc="-110" dirty="0">
                <a:solidFill>
                  <a:srgbClr val="001F5F"/>
                </a:solidFill>
                <a:latin typeface="Times New Roman"/>
                <a:cs typeface="Times New Roman"/>
              </a:rPr>
              <a:t>L.fimbrtatus, </a:t>
            </a:r>
            <a:r>
              <a:rPr sz="2000" i="1" spc="45" dirty="0">
                <a:solidFill>
                  <a:srgbClr val="001F5F"/>
                </a:solidFill>
                <a:latin typeface="Times New Roman"/>
                <a:cs typeface="Times New Roman"/>
              </a:rPr>
              <a:t>L. </a:t>
            </a:r>
            <a:r>
              <a:rPr sz="2000" i="1" spc="-180" dirty="0">
                <a:solidFill>
                  <a:srgbClr val="001F5F"/>
                </a:solidFill>
                <a:latin typeface="Times New Roman"/>
                <a:cs typeface="Times New Roman"/>
              </a:rPr>
              <a:t>calbasu, </a:t>
            </a:r>
            <a:r>
              <a:rPr sz="2000" i="1" spc="45" dirty="0">
                <a:solidFill>
                  <a:srgbClr val="001F5F"/>
                </a:solidFill>
                <a:latin typeface="Times New Roman"/>
                <a:cs typeface="Times New Roman"/>
              </a:rPr>
              <a:t>L. </a:t>
            </a:r>
            <a:r>
              <a:rPr sz="2000" i="1" spc="-190" dirty="0" err="1">
                <a:solidFill>
                  <a:srgbClr val="001F5F"/>
                </a:solidFill>
                <a:latin typeface="Times New Roman"/>
                <a:cs typeface="Times New Roman"/>
              </a:rPr>
              <a:t>pangusia</a:t>
            </a:r>
            <a:r>
              <a:rPr sz="2000" i="1" spc="-170" dirty="0">
                <a:solidFill>
                  <a:srgbClr val="001F5F"/>
                </a:solidFill>
                <a:latin typeface="Times New Roman"/>
                <a:cs typeface="Times New Roman"/>
              </a:rPr>
              <a:t> </a:t>
            </a:r>
            <a:r>
              <a:rPr sz="2000" i="1" spc="-180" dirty="0">
                <a:solidFill>
                  <a:srgbClr val="001F5F"/>
                </a:solidFill>
                <a:latin typeface="Times New Roman"/>
                <a:cs typeface="Times New Roman"/>
              </a:rPr>
              <a:t>and</a:t>
            </a:r>
            <a:r>
              <a:rPr lang="en-IN" sz="2000" dirty="0">
                <a:latin typeface="Times New Roman"/>
                <a:cs typeface="Times New Roman"/>
              </a:rPr>
              <a:t> </a:t>
            </a:r>
            <a:r>
              <a:rPr sz="2000" i="1" spc="-165" dirty="0">
                <a:solidFill>
                  <a:srgbClr val="001F5F"/>
                </a:solidFill>
                <a:latin typeface="Times New Roman"/>
                <a:cs typeface="Times New Roman"/>
              </a:rPr>
              <a:t>Tor </a:t>
            </a:r>
            <a:r>
              <a:rPr sz="2000" i="1" spc="-155" dirty="0">
                <a:solidFill>
                  <a:srgbClr val="001F5F"/>
                </a:solidFill>
                <a:latin typeface="Times New Roman"/>
                <a:cs typeface="Times New Roman"/>
              </a:rPr>
              <a:t>k</a:t>
            </a:r>
            <a:r>
              <a:rPr lang="en-IN" sz="2000" i="1" spc="-155" dirty="0">
                <a:solidFill>
                  <a:srgbClr val="001F5F"/>
                </a:solidFill>
                <a:latin typeface="Times New Roman"/>
                <a:cs typeface="Times New Roman"/>
              </a:rPr>
              <a:t>h</a:t>
            </a:r>
            <a:r>
              <a:rPr sz="2000" i="1" spc="-155" dirty="0" err="1">
                <a:solidFill>
                  <a:srgbClr val="001F5F"/>
                </a:solidFill>
                <a:latin typeface="Times New Roman"/>
                <a:cs typeface="Times New Roman"/>
              </a:rPr>
              <a:t>udree</a:t>
            </a:r>
            <a:r>
              <a:rPr sz="2000" i="1" spc="-155" dirty="0">
                <a:solidFill>
                  <a:srgbClr val="001F5F"/>
                </a:solidFill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of the </a:t>
            </a:r>
            <a:r>
              <a:rPr sz="2000" spc="-25" dirty="0">
                <a:latin typeface="Times New Roman"/>
                <a:cs typeface="Times New Roman"/>
              </a:rPr>
              <a:t>Krishna </a:t>
            </a:r>
            <a:r>
              <a:rPr sz="2000" spc="-60" dirty="0">
                <a:latin typeface="Times New Roman"/>
                <a:cs typeface="Times New Roman"/>
              </a:rPr>
              <a:t>river </a:t>
            </a:r>
            <a:r>
              <a:rPr sz="2000" spc="-50" dirty="0">
                <a:latin typeface="Times New Roman"/>
                <a:cs typeface="Times New Roman"/>
              </a:rPr>
              <a:t>system,</a:t>
            </a:r>
            <a:r>
              <a:rPr sz="2000" spc="-235" dirty="0">
                <a:latin typeface="Times New Roman"/>
                <a:cs typeface="Times New Roman"/>
              </a:rPr>
              <a:t> </a:t>
            </a:r>
            <a:r>
              <a:rPr sz="2000" spc="-25" dirty="0">
                <a:latin typeface="Times New Roman"/>
                <a:cs typeface="Times New Roman"/>
              </a:rPr>
              <a:t>and</a:t>
            </a:r>
            <a:endParaRPr lang="en-IN" sz="2000" spc="-25" dirty="0">
              <a:latin typeface="Times New Roman"/>
              <a:cs typeface="Times New Roman"/>
            </a:endParaRPr>
          </a:p>
          <a:p>
            <a:pPr marL="355600" marR="133985" indent="-342900" algn="just">
              <a:lnSpc>
                <a:spcPct val="100000"/>
              </a:lnSpc>
              <a:spcBef>
                <a:spcPts val="105"/>
              </a:spcBef>
              <a:buFont typeface="Wingdings" panose="05000000000000000000" pitchFamily="2" charset="2"/>
              <a:buChar char="q"/>
            </a:pPr>
            <a:endParaRPr lang="en-IN" sz="2000" spc="-25" dirty="0">
              <a:latin typeface="Times New Roman"/>
              <a:cs typeface="Times New Roman"/>
            </a:endParaRPr>
          </a:p>
          <a:p>
            <a:pPr marL="355600" marR="133985" indent="-342900" algn="just">
              <a:lnSpc>
                <a:spcPct val="100000"/>
              </a:lnSpc>
              <a:spcBef>
                <a:spcPts val="105"/>
              </a:spcBef>
              <a:buFont typeface="Wingdings" panose="05000000000000000000" pitchFamily="2" charset="2"/>
              <a:buChar char="q"/>
            </a:pPr>
            <a:r>
              <a:rPr sz="2000" dirty="0">
                <a:latin typeface="Times New Roman"/>
                <a:cs typeface="Times New Roman"/>
              </a:rPr>
              <a:t>The </a:t>
            </a:r>
            <a:r>
              <a:rPr sz="2000" spc="-45" dirty="0">
                <a:solidFill>
                  <a:srgbClr val="00AF50"/>
                </a:solidFill>
                <a:latin typeface="Times New Roman"/>
                <a:cs typeface="Times New Roman"/>
              </a:rPr>
              <a:t>mahseers, </a:t>
            </a:r>
            <a:r>
              <a:rPr sz="2000" spc="-65" dirty="0">
                <a:solidFill>
                  <a:srgbClr val="00AF50"/>
                </a:solidFill>
                <a:latin typeface="Times New Roman"/>
                <a:cs typeface="Times New Roman"/>
              </a:rPr>
              <a:t>eels </a:t>
            </a:r>
            <a:r>
              <a:rPr sz="2000" spc="-20" dirty="0">
                <a:latin typeface="Times New Roman"/>
                <a:cs typeface="Times New Roman"/>
              </a:rPr>
              <a:t>and </a:t>
            </a:r>
            <a:r>
              <a:rPr sz="2000" i="1" spc="-190" dirty="0">
                <a:solidFill>
                  <a:srgbClr val="00AF50"/>
                </a:solidFill>
                <a:latin typeface="Times New Roman"/>
                <a:cs typeface="Times New Roman"/>
              </a:rPr>
              <a:t>Osteobrama belangiri </a:t>
            </a:r>
            <a:r>
              <a:rPr sz="2000" spc="-5" dirty="0">
                <a:latin typeface="Times New Roman"/>
                <a:cs typeface="Times New Roman"/>
              </a:rPr>
              <a:t>of the</a:t>
            </a:r>
            <a:r>
              <a:rPr sz="2000" spc="110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northeast</a:t>
            </a:r>
            <a:endParaRPr sz="2000" dirty="0">
              <a:latin typeface="Times New Roman"/>
              <a:cs typeface="Times New Roman"/>
            </a:endParaRP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2423F764-484D-4917-BE58-D59F65B029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6939" y="609600"/>
            <a:ext cx="7440930" cy="369332"/>
          </a:xfrm>
        </p:spPr>
        <p:txBody>
          <a:bodyPr/>
          <a:lstStyle/>
          <a:p>
            <a:r>
              <a:rPr lang="en-IN" sz="2400" u="sng" dirty="0"/>
              <a:t>Impact of Reservoir Formation on the Native Ichthyofauna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278636" y="2356104"/>
            <a:ext cx="6595745" cy="0"/>
          </a:xfrm>
          <a:custGeom>
            <a:avLst/>
            <a:gdLst/>
            <a:ahLst/>
            <a:cxnLst/>
            <a:rect l="l" t="t" r="r" b="b"/>
            <a:pathLst>
              <a:path w="6595745">
                <a:moveTo>
                  <a:pt x="0" y="0"/>
                </a:moveTo>
                <a:lnTo>
                  <a:pt x="6595490" y="0"/>
                </a:lnTo>
              </a:path>
            </a:pathLst>
          </a:custGeom>
          <a:ln w="15240">
            <a:solidFill>
              <a:srgbClr val="83992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764540" y="2383292"/>
            <a:ext cx="7609840" cy="3423373"/>
          </a:xfrm>
          <a:prstGeom prst="rect">
            <a:avLst/>
          </a:prstGeom>
        </p:spPr>
        <p:txBody>
          <a:bodyPr vert="horz" wrap="square" lIns="0" tIns="94615" rIns="0" bIns="0" rtlCol="0">
            <a:spAutoFit/>
          </a:bodyPr>
          <a:lstStyle/>
          <a:p>
            <a:pPr marL="299085" indent="-287020" algn="just">
              <a:lnSpc>
                <a:spcPct val="100000"/>
              </a:lnSpc>
              <a:spcBef>
                <a:spcPts val="745"/>
              </a:spcBef>
              <a:buClr>
                <a:srgbClr val="83992A"/>
              </a:buClr>
              <a:buSzPct val="112500"/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sz="1600" spc="-5" dirty="0">
                <a:solidFill>
                  <a:srgbClr val="252525"/>
                </a:solidFill>
                <a:latin typeface="Times New Roman"/>
                <a:cs typeface="Times New Roman"/>
              </a:rPr>
              <a:t>The factors determining the productivity of reservoirs are classified into</a:t>
            </a:r>
            <a:r>
              <a:rPr sz="1600" spc="25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1600" spc="20" dirty="0">
                <a:solidFill>
                  <a:srgbClr val="252525"/>
                </a:solidFill>
                <a:latin typeface="Times New Roman"/>
                <a:cs typeface="Times New Roman"/>
              </a:rPr>
              <a:t>:-</a:t>
            </a:r>
            <a:endParaRPr sz="1600" dirty="0">
              <a:latin typeface="Times New Roman"/>
              <a:cs typeface="Times New Roman"/>
            </a:endParaRPr>
          </a:p>
          <a:p>
            <a:pPr marL="984885" lvl="1" indent="-515620" algn="just">
              <a:lnSpc>
                <a:spcPct val="100000"/>
              </a:lnSpc>
              <a:spcBef>
                <a:spcPts val="785"/>
              </a:spcBef>
              <a:buClr>
                <a:srgbClr val="83992A"/>
              </a:buClr>
              <a:buSzPct val="112500"/>
              <a:buAutoNum type="alphaUcPeriod"/>
              <a:tabLst>
                <a:tab pos="984885" algn="l"/>
                <a:tab pos="985519" algn="l"/>
              </a:tabLst>
            </a:pPr>
            <a:r>
              <a:rPr lang="en-IN" sz="1600" b="1" u="sng" spc="-10" dirty="0">
                <a:solidFill>
                  <a:srgbClr val="006FC0"/>
                </a:solidFill>
                <a:uFill>
                  <a:solidFill>
                    <a:srgbClr val="006FC0"/>
                  </a:solidFill>
                </a:uFill>
                <a:latin typeface="Times New Roman"/>
                <a:cs typeface="Times New Roman"/>
              </a:rPr>
              <a:t>M</a:t>
            </a:r>
            <a:r>
              <a:rPr sz="1600" b="1" u="sng" spc="-10" dirty="0" err="1">
                <a:solidFill>
                  <a:srgbClr val="006FC0"/>
                </a:solidFill>
                <a:uFill>
                  <a:solidFill>
                    <a:srgbClr val="006FC0"/>
                  </a:solidFill>
                </a:uFill>
                <a:latin typeface="Times New Roman"/>
                <a:cs typeface="Times New Roman"/>
              </a:rPr>
              <a:t>orphometric</a:t>
            </a:r>
            <a:r>
              <a:rPr sz="1600" b="1" u="sng" spc="55" dirty="0">
                <a:solidFill>
                  <a:srgbClr val="006FC0"/>
                </a:solidFill>
                <a:uFill>
                  <a:solidFill>
                    <a:srgbClr val="006FC0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1600" b="1" u="sng" spc="-5" dirty="0">
                <a:solidFill>
                  <a:srgbClr val="006FC0"/>
                </a:solidFill>
                <a:uFill>
                  <a:solidFill>
                    <a:srgbClr val="006FC0"/>
                  </a:solidFill>
                </a:uFill>
                <a:latin typeface="Times New Roman"/>
                <a:cs typeface="Times New Roman"/>
              </a:rPr>
              <a:t>factors</a:t>
            </a:r>
            <a:endParaRPr sz="1600" u="sng" dirty="0">
              <a:latin typeface="Times New Roman"/>
              <a:cs typeface="Times New Roman"/>
            </a:endParaRPr>
          </a:p>
          <a:p>
            <a:pPr marL="984885" lvl="1" indent="-515620" algn="just">
              <a:lnSpc>
                <a:spcPct val="100000"/>
              </a:lnSpc>
              <a:spcBef>
                <a:spcPts val="745"/>
              </a:spcBef>
              <a:buClr>
                <a:srgbClr val="83992A"/>
              </a:buClr>
              <a:buSzPct val="112500"/>
              <a:buAutoNum type="alphaUcPeriod"/>
              <a:tabLst>
                <a:tab pos="984885" algn="l"/>
                <a:tab pos="985519" algn="l"/>
              </a:tabLst>
            </a:pPr>
            <a:r>
              <a:rPr sz="1600" b="1" u="sng" spc="-5" dirty="0">
                <a:solidFill>
                  <a:srgbClr val="006FC0"/>
                </a:solidFill>
                <a:uFill>
                  <a:solidFill>
                    <a:srgbClr val="006FC0"/>
                  </a:solidFill>
                </a:uFill>
                <a:latin typeface="Times New Roman"/>
                <a:cs typeface="Times New Roman"/>
              </a:rPr>
              <a:t>Climatic</a:t>
            </a:r>
            <a:r>
              <a:rPr sz="1600" b="1" u="sng" spc="-30" dirty="0">
                <a:solidFill>
                  <a:srgbClr val="006FC0"/>
                </a:solidFill>
                <a:uFill>
                  <a:solidFill>
                    <a:srgbClr val="006FC0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1600" b="1" u="sng" spc="-5" dirty="0">
                <a:solidFill>
                  <a:srgbClr val="006FC0"/>
                </a:solidFill>
                <a:uFill>
                  <a:solidFill>
                    <a:srgbClr val="006FC0"/>
                  </a:solidFill>
                </a:uFill>
                <a:latin typeface="Times New Roman"/>
                <a:cs typeface="Times New Roman"/>
              </a:rPr>
              <a:t>factors</a:t>
            </a:r>
            <a:endParaRPr sz="1600" u="sng" dirty="0">
              <a:latin typeface="Times New Roman"/>
              <a:cs typeface="Times New Roman"/>
            </a:endParaRPr>
          </a:p>
          <a:p>
            <a:pPr marL="984885" lvl="1" indent="-515620" algn="just">
              <a:lnSpc>
                <a:spcPct val="100000"/>
              </a:lnSpc>
              <a:spcBef>
                <a:spcPts val="740"/>
              </a:spcBef>
              <a:buClr>
                <a:srgbClr val="83992A"/>
              </a:buClr>
              <a:buSzPct val="112500"/>
              <a:buAutoNum type="alphaUcPeriod"/>
              <a:tabLst>
                <a:tab pos="984885" algn="l"/>
                <a:tab pos="985519" algn="l"/>
              </a:tabLst>
            </a:pPr>
            <a:r>
              <a:rPr sz="1600" b="1" u="sng" spc="-5" dirty="0">
                <a:solidFill>
                  <a:srgbClr val="006FC0"/>
                </a:solidFill>
                <a:uFill>
                  <a:solidFill>
                    <a:srgbClr val="006FC0"/>
                  </a:solidFill>
                </a:uFill>
                <a:latin typeface="Times New Roman"/>
                <a:cs typeface="Times New Roman"/>
              </a:rPr>
              <a:t>Edaphic</a:t>
            </a:r>
            <a:r>
              <a:rPr sz="1600" b="1" u="sng" spc="-60" dirty="0">
                <a:solidFill>
                  <a:srgbClr val="006FC0"/>
                </a:solidFill>
                <a:uFill>
                  <a:solidFill>
                    <a:srgbClr val="006FC0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1600" b="1" u="sng" spc="-5" dirty="0">
                <a:solidFill>
                  <a:srgbClr val="006FC0"/>
                </a:solidFill>
                <a:uFill>
                  <a:solidFill>
                    <a:srgbClr val="006FC0"/>
                  </a:solidFill>
                </a:uFill>
                <a:latin typeface="Times New Roman"/>
                <a:cs typeface="Times New Roman"/>
              </a:rPr>
              <a:t>factors</a:t>
            </a:r>
            <a:endParaRPr sz="2000" dirty="0">
              <a:latin typeface="Times New Roman"/>
              <a:cs typeface="Times New Roman"/>
            </a:endParaRPr>
          </a:p>
          <a:p>
            <a:pPr marL="584200" indent="-514350" algn="just">
              <a:lnSpc>
                <a:spcPct val="100000"/>
              </a:lnSpc>
              <a:spcBef>
                <a:spcPts val="1355"/>
              </a:spcBef>
              <a:buClr>
                <a:srgbClr val="83992A"/>
              </a:buClr>
              <a:buSzPct val="112500"/>
              <a:buAutoNum type="alphaUcPeriod"/>
              <a:tabLst>
                <a:tab pos="584200" algn="l"/>
                <a:tab pos="584835" algn="l"/>
              </a:tabLst>
            </a:pPr>
            <a:r>
              <a:rPr sz="2000" b="1" u="sng" spc="-5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Morphometric</a:t>
            </a:r>
            <a:r>
              <a:rPr sz="2000" b="1" u="sng" spc="50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2000" b="1" u="sng" spc="-5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factors</a:t>
            </a:r>
            <a:endParaRPr sz="2000" u="sng" dirty="0">
              <a:latin typeface="Times New Roman"/>
              <a:cs typeface="Times New Roman"/>
            </a:endParaRPr>
          </a:p>
          <a:p>
            <a:pPr marL="1442085" lvl="2" indent="-515620" algn="just">
              <a:spcBef>
                <a:spcPts val="740"/>
              </a:spcBef>
              <a:buClr>
                <a:srgbClr val="83992A"/>
              </a:buClr>
              <a:buSzPct val="112500"/>
              <a:buAutoNum type="alphaLcParenR"/>
              <a:tabLst>
                <a:tab pos="984885" algn="l"/>
                <a:tab pos="985519" algn="l"/>
              </a:tabLst>
            </a:pPr>
            <a:r>
              <a:rPr sz="1600" u="sng" spc="-5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Depth</a:t>
            </a:r>
            <a:r>
              <a:rPr sz="1600" spc="-5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 :-</a:t>
            </a:r>
            <a:r>
              <a:rPr sz="1600" spc="-5" dirty="0">
                <a:solidFill>
                  <a:srgbClr val="00AF50"/>
                </a:solidFill>
                <a:latin typeface="Times New Roman"/>
                <a:cs typeface="Times New Roman"/>
              </a:rPr>
              <a:t> </a:t>
            </a:r>
            <a:r>
              <a:rPr sz="1600" spc="-5" dirty="0">
                <a:solidFill>
                  <a:srgbClr val="252525"/>
                </a:solidFill>
                <a:latin typeface="Times New Roman"/>
                <a:cs typeface="Times New Roman"/>
              </a:rPr>
              <a:t>Shallow lakes are </a:t>
            </a:r>
            <a:r>
              <a:rPr sz="1600" spc="-10" dirty="0">
                <a:solidFill>
                  <a:srgbClr val="252525"/>
                </a:solidFill>
                <a:latin typeface="Times New Roman"/>
                <a:cs typeface="Times New Roman"/>
              </a:rPr>
              <a:t>more</a:t>
            </a:r>
            <a:r>
              <a:rPr sz="1600" spc="11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1600" spc="-5" dirty="0">
                <a:solidFill>
                  <a:srgbClr val="252525"/>
                </a:solidFill>
                <a:latin typeface="Times New Roman"/>
                <a:cs typeface="Times New Roman"/>
              </a:rPr>
              <a:t>productive.</a:t>
            </a:r>
            <a:endParaRPr sz="1600" dirty="0">
              <a:latin typeface="Times New Roman"/>
              <a:cs typeface="Times New Roman"/>
            </a:endParaRPr>
          </a:p>
          <a:p>
            <a:pPr marL="1442085" lvl="2" indent="-515620" algn="just">
              <a:lnSpc>
                <a:spcPts val="2140"/>
              </a:lnSpc>
              <a:spcBef>
                <a:spcPts val="745"/>
              </a:spcBef>
              <a:buClr>
                <a:srgbClr val="83992A"/>
              </a:buClr>
              <a:buSzPct val="112500"/>
              <a:buAutoNum type="alphaLcParenR"/>
              <a:tabLst>
                <a:tab pos="984885" algn="l"/>
                <a:tab pos="985519" algn="l"/>
              </a:tabLst>
            </a:pPr>
            <a:r>
              <a:rPr sz="1600" u="sng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Shore </a:t>
            </a:r>
            <a:r>
              <a:rPr sz="1600" u="sng" spc="-5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development</a:t>
            </a:r>
            <a:r>
              <a:rPr sz="1600" spc="-5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1600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:-</a:t>
            </a:r>
            <a:r>
              <a:rPr sz="1600" dirty="0">
                <a:solidFill>
                  <a:srgbClr val="00AF50"/>
                </a:solidFill>
                <a:latin typeface="Times New Roman"/>
                <a:cs typeface="Times New Roman"/>
              </a:rPr>
              <a:t> </a:t>
            </a:r>
            <a:r>
              <a:rPr sz="1600" dirty="0">
                <a:solidFill>
                  <a:srgbClr val="252525"/>
                </a:solidFill>
                <a:latin typeface="Times New Roman"/>
                <a:cs typeface="Times New Roman"/>
              </a:rPr>
              <a:t>Higher </a:t>
            </a:r>
            <a:r>
              <a:rPr sz="1600" spc="-5" dirty="0">
                <a:solidFill>
                  <a:srgbClr val="252525"/>
                </a:solidFill>
                <a:latin typeface="Times New Roman"/>
                <a:cs typeface="Times New Roman"/>
              </a:rPr>
              <a:t>the degree </a:t>
            </a:r>
            <a:r>
              <a:rPr sz="1600" dirty="0">
                <a:solidFill>
                  <a:srgbClr val="252525"/>
                </a:solidFill>
                <a:latin typeface="Times New Roman"/>
                <a:cs typeface="Times New Roman"/>
              </a:rPr>
              <a:t>of </a:t>
            </a:r>
            <a:r>
              <a:rPr sz="1600" spc="-5" dirty="0">
                <a:solidFill>
                  <a:srgbClr val="252525"/>
                </a:solidFill>
                <a:latin typeface="Times New Roman"/>
                <a:cs typeface="Times New Roman"/>
              </a:rPr>
              <a:t>irregularity in the shore, </a:t>
            </a:r>
            <a:r>
              <a:rPr sz="1600" dirty="0">
                <a:solidFill>
                  <a:srgbClr val="252525"/>
                </a:solidFill>
                <a:latin typeface="Times New Roman"/>
                <a:cs typeface="Times New Roman"/>
              </a:rPr>
              <a:t>higher </a:t>
            </a:r>
            <a:r>
              <a:rPr sz="1600" spc="-5" dirty="0">
                <a:solidFill>
                  <a:srgbClr val="252525"/>
                </a:solidFill>
                <a:latin typeface="Times New Roman"/>
                <a:cs typeface="Times New Roman"/>
              </a:rPr>
              <a:t>is</a:t>
            </a:r>
            <a:r>
              <a:rPr sz="1600" spc="18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1600" spc="-5" dirty="0">
                <a:solidFill>
                  <a:srgbClr val="252525"/>
                </a:solidFill>
                <a:latin typeface="Times New Roman"/>
                <a:cs typeface="Times New Roman"/>
              </a:rPr>
              <a:t>the</a:t>
            </a:r>
            <a:r>
              <a:rPr lang="en-IN" sz="1600" dirty="0">
                <a:latin typeface="Times New Roman"/>
                <a:cs typeface="Times New Roman"/>
              </a:rPr>
              <a:t> </a:t>
            </a:r>
            <a:r>
              <a:rPr sz="1600" spc="-5" dirty="0">
                <a:solidFill>
                  <a:srgbClr val="252525"/>
                </a:solidFill>
                <a:latin typeface="Times New Roman"/>
                <a:cs typeface="Times New Roman"/>
              </a:rPr>
              <a:t>production.</a:t>
            </a:r>
            <a:endParaRPr lang="en-IN" sz="1600" dirty="0">
              <a:latin typeface="Times New Roman"/>
              <a:cs typeface="Times New Roman"/>
            </a:endParaRPr>
          </a:p>
          <a:p>
            <a:pPr marL="1442085" lvl="2" indent="-515620" algn="just">
              <a:lnSpc>
                <a:spcPts val="2140"/>
              </a:lnSpc>
              <a:spcBef>
                <a:spcPts val="745"/>
              </a:spcBef>
              <a:buClr>
                <a:srgbClr val="83992A"/>
              </a:buClr>
              <a:buSzPct val="112500"/>
              <a:buAutoNum type="alphaLcParenR"/>
              <a:tabLst>
                <a:tab pos="984885" algn="l"/>
                <a:tab pos="985519" algn="l"/>
              </a:tabLst>
            </a:pPr>
            <a:r>
              <a:rPr sz="1600" u="sng" spc="-5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Fluctuation in water </a:t>
            </a:r>
            <a:r>
              <a:rPr sz="1600" u="sng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level</a:t>
            </a:r>
            <a:r>
              <a:rPr sz="1600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:-</a:t>
            </a:r>
            <a:r>
              <a:rPr sz="1600" dirty="0">
                <a:solidFill>
                  <a:srgbClr val="00AF50"/>
                </a:solidFill>
                <a:latin typeface="Times New Roman"/>
                <a:cs typeface="Times New Roman"/>
              </a:rPr>
              <a:t> </a:t>
            </a:r>
            <a:r>
              <a:rPr sz="1600" spc="-5" dirty="0">
                <a:solidFill>
                  <a:srgbClr val="252525"/>
                </a:solidFill>
                <a:latin typeface="Times New Roman"/>
                <a:cs typeface="Times New Roman"/>
              </a:rPr>
              <a:t>All the biotic </a:t>
            </a:r>
            <a:r>
              <a:rPr sz="1600" spc="-10" dirty="0">
                <a:solidFill>
                  <a:srgbClr val="252525"/>
                </a:solidFill>
                <a:latin typeface="Times New Roman"/>
                <a:cs typeface="Times New Roman"/>
              </a:rPr>
              <a:t>communities </a:t>
            </a:r>
            <a:r>
              <a:rPr sz="1600" spc="-5" dirty="0">
                <a:solidFill>
                  <a:srgbClr val="252525"/>
                </a:solidFill>
                <a:latin typeface="Times New Roman"/>
                <a:cs typeface="Times New Roman"/>
              </a:rPr>
              <a:t>are at their lowest ebb  during </a:t>
            </a:r>
            <a:r>
              <a:rPr sz="1600" spc="-15" dirty="0">
                <a:solidFill>
                  <a:srgbClr val="252525"/>
                </a:solidFill>
                <a:latin typeface="Times New Roman"/>
                <a:cs typeface="Times New Roman"/>
              </a:rPr>
              <a:t>max. </a:t>
            </a:r>
            <a:r>
              <a:rPr sz="1600" spc="-5" dirty="0">
                <a:solidFill>
                  <a:srgbClr val="252525"/>
                </a:solidFill>
                <a:latin typeface="Times New Roman"/>
                <a:cs typeface="Times New Roman"/>
              </a:rPr>
              <a:t>level</a:t>
            </a:r>
            <a:r>
              <a:rPr sz="1600" spc="7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1600" spc="-5" dirty="0">
                <a:solidFill>
                  <a:srgbClr val="252525"/>
                </a:solidFill>
                <a:latin typeface="Times New Roman"/>
                <a:cs typeface="Times New Roman"/>
              </a:rPr>
              <a:t>fluctuation.</a:t>
            </a:r>
            <a:endParaRPr sz="1600" dirty="0">
              <a:latin typeface="Times New Roman"/>
              <a:cs typeface="Times New Roman"/>
            </a:endParaRP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F5925ED6-2A11-448E-B35C-06D427058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28801"/>
            <a:ext cx="6586728" cy="527303"/>
          </a:xfrm>
        </p:spPr>
        <p:txBody>
          <a:bodyPr/>
          <a:lstStyle/>
          <a:p>
            <a:r>
              <a:rPr lang="en-IN" dirty="0"/>
              <a:t>Determinants of Productivity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278636" y="2356104"/>
            <a:ext cx="6595745" cy="0"/>
          </a:xfrm>
          <a:custGeom>
            <a:avLst/>
            <a:gdLst/>
            <a:ahLst/>
            <a:cxnLst/>
            <a:rect l="l" t="t" r="r" b="b"/>
            <a:pathLst>
              <a:path w="6595745">
                <a:moveTo>
                  <a:pt x="0" y="0"/>
                </a:moveTo>
                <a:lnTo>
                  <a:pt x="6595490" y="0"/>
                </a:lnTo>
              </a:path>
            </a:pathLst>
          </a:custGeom>
          <a:ln w="15240">
            <a:solidFill>
              <a:srgbClr val="83992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840739" y="2339467"/>
            <a:ext cx="7534909" cy="38423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9085" marR="251460" indent="-287020">
              <a:lnSpc>
                <a:spcPct val="150000"/>
              </a:lnSpc>
              <a:spcBef>
                <a:spcPts val="100"/>
              </a:spcBef>
              <a:buClr>
                <a:srgbClr val="83992A"/>
              </a:buClr>
              <a:buSzPct val="113888"/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sz="1800" dirty="0">
                <a:solidFill>
                  <a:srgbClr val="252525"/>
                </a:solidFill>
                <a:latin typeface="Times New Roman"/>
                <a:cs typeface="Times New Roman"/>
              </a:rPr>
              <a:t>Latitude </a:t>
            </a:r>
            <a:r>
              <a:rPr sz="1800" spc="-5" dirty="0">
                <a:solidFill>
                  <a:srgbClr val="252525"/>
                </a:solidFill>
                <a:latin typeface="Times New Roman"/>
                <a:cs typeface="Times New Roman"/>
              </a:rPr>
              <a:t>is </a:t>
            </a:r>
            <a:r>
              <a:rPr sz="1800" dirty="0">
                <a:solidFill>
                  <a:srgbClr val="252525"/>
                </a:solidFill>
                <a:latin typeface="Times New Roman"/>
                <a:cs typeface="Times New Roman"/>
              </a:rPr>
              <a:t>the </a:t>
            </a:r>
            <a:r>
              <a:rPr sz="1800" spc="-5" dirty="0">
                <a:solidFill>
                  <a:srgbClr val="252525"/>
                </a:solidFill>
                <a:latin typeface="Times New Roman"/>
                <a:cs typeface="Times New Roman"/>
              </a:rPr>
              <a:t>most imp. </a:t>
            </a:r>
            <a:r>
              <a:rPr sz="1800" dirty="0">
                <a:solidFill>
                  <a:srgbClr val="252525"/>
                </a:solidFill>
                <a:latin typeface="Times New Roman"/>
                <a:cs typeface="Times New Roman"/>
              </a:rPr>
              <a:t>Factor </a:t>
            </a:r>
            <a:r>
              <a:rPr sz="1800" spc="-5" dirty="0">
                <a:solidFill>
                  <a:srgbClr val="252525"/>
                </a:solidFill>
                <a:latin typeface="Times New Roman"/>
                <a:cs typeface="Times New Roman"/>
              </a:rPr>
              <a:t>which </a:t>
            </a:r>
            <a:r>
              <a:rPr sz="1800" dirty="0">
                <a:solidFill>
                  <a:srgbClr val="252525"/>
                </a:solidFill>
                <a:latin typeface="Times New Roman"/>
                <a:cs typeface="Times New Roman"/>
              </a:rPr>
              <a:t>plays an </a:t>
            </a:r>
            <a:r>
              <a:rPr sz="1800" spc="-5" dirty="0">
                <a:solidFill>
                  <a:srgbClr val="252525"/>
                </a:solidFill>
                <a:latin typeface="Times New Roman"/>
                <a:cs typeface="Times New Roman"/>
              </a:rPr>
              <a:t>imp. </a:t>
            </a:r>
            <a:r>
              <a:rPr sz="1800" dirty="0">
                <a:solidFill>
                  <a:srgbClr val="252525"/>
                </a:solidFill>
                <a:latin typeface="Times New Roman"/>
                <a:cs typeface="Times New Roman"/>
              </a:rPr>
              <a:t>role In determining the  </a:t>
            </a:r>
            <a:r>
              <a:rPr sz="1800" spc="-5" dirty="0">
                <a:solidFill>
                  <a:srgbClr val="252525"/>
                </a:solidFill>
                <a:latin typeface="Times New Roman"/>
                <a:cs typeface="Times New Roman"/>
              </a:rPr>
              <a:t>magnitude </a:t>
            </a:r>
            <a:r>
              <a:rPr sz="1800" dirty="0">
                <a:solidFill>
                  <a:srgbClr val="252525"/>
                </a:solidFill>
                <a:latin typeface="Times New Roman"/>
                <a:cs typeface="Times New Roman"/>
              </a:rPr>
              <a:t>of </a:t>
            </a:r>
            <a:r>
              <a:rPr sz="1800" spc="-5" dirty="0">
                <a:solidFill>
                  <a:srgbClr val="252525"/>
                </a:solidFill>
                <a:latin typeface="Times New Roman"/>
                <a:cs typeface="Times New Roman"/>
              </a:rPr>
              <a:t>solar </a:t>
            </a:r>
            <a:r>
              <a:rPr sz="1800" spc="-10" dirty="0">
                <a:solidFill>
                  <a:srgbClr val="252525"/>
                </a:solidFill>
                <a:latin typeface="Times New Roman"/>
                <a:cs typeface="Times New Roman"/>
              </a:rPr>
              <a:t>energy </a:t>
            </a:r>
            <a:r>
              <a:rPr sz="1800" dirty="0">
                <a:solidFill>
                  <a:srgbClr val="252525"/>
                </a:solidFill>
                <a:latin typeface="Times New Roman"/>
                <a:cs typeface="Times New Roman"/>
              </a:rPr>
              <a:t>and air</a:t>
            </a:r>
            <a:r>
              <a:rPr sz="1800" spc="1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Times New Roman"/>
                <a:cs typeface="Times New Roman"/>
              </a:rPr>
              <a:t>temp.</a:t>
            </a:r>
            <a:endParaRPr sz="18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40"/>
              </a:spcBef>
              <a:buClr>
                <a:srgbClr val="83992A"/>
              </a:buClr>
              <a:buFont typeface="Arial"/>
              <a:buChar char="•"/>
            </a:pPr>
            <a:endParaRPr sz="1800" dirty="0">
              <a:latin typeface="Times New Roman"/>
              <a:cs typeface="Times New Roman"/>
            </a:endParaRPr>
          </a:p>
          <a:p>
            <a:pPr marL="299085" indent="-287020">
              <a:lnSpc>
                <a:spcPct val="100000"/>
              </a:lnSpc>
              <a:buClr>
                <a:srgbClr val="83992A"/>
              </a:buClr>
              <a:buSzPct val="113888"/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sz="1800" dirty="0">
                <a:solidFill>
                  <a:srgbClr val="252525"/>
                </a:solidFill>
                <a:latin typeface="Times New Roman"/>
                <a:cs typeface="Times New Roman"/>
              </a:rPr>
              <a:t>In </a:t>
            </a:r>
            <a:r>
              <a:rPr sz="1800" spc="-5" dirty="0">
                <a:solidFill>
                  <a:srgbClr val="252525"/>
                </a:solidFill>
                <a:latin typeface="Times New Roman"/>
                <a:cs typeface="Times New Roman"/>
              </a:rPr>
              <a:t>south </a:t>
            </a:r>
            <a:r>
              <a:rPr sz="1800" dirty="0">
                <a:solidFill>
                  <a:srgbClr val="252525"/>
                </a:solidFill>
                <a:latin typeface="Times New Roman"/>
                <a:cs typeface="Times New Roman"/>
              </a:rPr>
              <a:t>India fluctuation in air and water temperature is narrow</a:t>
            </a:r>
            <a:r>
              <a:rPr sz="1800" spc="-9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1800" dirty="0">
                <a:solidFill>
                  <a:srgbClr val="252525"/>
                </a:solidFill>
                <a:latin typeface="Times New Roman"/>
                <a:cs typeface="Times New Roman"/>
              </a:rPr>
              <a:t>which</a:t>
            </a:r>
            <a:endParaRPr sz="1800" dirty="0">
              <a:latin typeface="Times New Roman"/>
              <a:cs typeface="Times New Roman"/>
            </a:endParaRPr>
          </a:p>
          <a:p>
            <a:pPr marL="299085">
              <a:lnSpc>
                <a:spcPct val="100000"/>
              </a:lnSpc>
              <a:spcBef>
                <a:spcPts val="1085"/>
              </a:spcBef>
            </a:pPr>
            <a:r>
              <a:rPr sz="1800" dirty="0">
                <a:solidFill>
                  <a:srgbClr val="252525"/>
                </a:solidFill>
                <a:latin typeface="Times New Roman"/>
                <a:cs typeface="Times New Roman"/>
              </a:rPr>
              <a:t>prevents </a:t>
            </a:r>
            <a:r>
              <a:rPr sz="1800" spc="-5" dirty="0">
                <a:solidFill>
                  <a:srgbClr val="252525"/>
                </a:solidFill>
                <a:latin typeface="Times New Roman"/>
                <a:cs typeface="Times New Roman"/>
              </a:rPr>
              <a:t>formation </a:t>
            </a:r>
            <a:r>
              <a:rPr sz="1800" dirty="0">
                <a:solidFill>
                  <a:srgbClr val="252525"/>
                </a:solidFill>
                <a:latin typeface="Times New Roman"/>
                <a:cs typeface="Times New Roman"/>
              </a:rPr>
              <a:t>of</a:t>
            </a:r>
            <a:r>
              <a:rPr sz="1800" spc="-1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1800" dirty="0">
                <a:solidFill>
                  <a:srgbClr val="252525"/>
                </a:solidFill>
                <a:latin typeface="Times New Roman"/>
                <a:cs typeface="Times New Roman"/>
              </a:rPr>
              <a:t>thermocline.</a:t>
            </a:r>
            <a:endParaRPr sz="18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1800" dirty="0">
              <a:latin typeface="Times New Roman"/>
              <a:cs typeface="Times New Roman"/>
            </a:endParaRPr>
          </a:p>
          <a:p>
            <a:pPr marL="299085" indent="-287020">
              <a:lnSpc>
                <a:spcPct val="100000"/>
              </a:lnSpc>
              <a:buClr>
                <a:srgbClr val="83992A"/>
              </a:buClr>
              <a:buSzPct val="113888"/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sz="1800" dirty="0">
                <a:solidFill>
                  <a:srgbClr val="252525"/>
                </a:solidFill>
                <a:latin typeface="Times New Roman"/>
                <a:cs typeface="Times New Roman"/>
              </a:rPr>
              <a:t>During </a:t>
            </a:r>
            <a:r>
              <a:rPr sz="1800" spc="-5" dirty="0">
                <a:solidFill>
                  <a:srgbClr val="252525"/>
                </a:solidFill>
                <a:latin typeface="Times New Roman"/>
                <a:cs typeface="Times New Roman"/>
              </a:rPr>
              <a:t>thermal </a:t>
            </a:r>
            <a:r>
              <a:rPr sz="1800" dirty="0">
                <a:solidFill>
                  <a:srgbClr val="252525"/>
                </a:solidFill>
                <a:latin typeface="Times New Roman"/>
                <a:cs typeface="Times New Roman"/>
              </a:rPr>
              <a:t>stratification nutrients get locked up at the</a:t>
            </a:r>
            <a:r>
              <a:rPr sz="1800" spc="-9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Times New Roman"/>
                <a:cs typeface="Times New Roman"/>
              </a:rPr>
              <a:t>bottom.</a:t>
            </a:r>
            <a:endParaRPr sz="18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40"/>
              </a:spcBef>
              <a:buClr>
                <a:srgbClr val="83992A"/>
              </a:buClr>
              <a:buFont typeface="Arial"/>
              <a:buChar char="•"/>
            </a:pPr>
            <a:endParaRPr sz="1800" dirty="0">
              <a:latin typeface="Times New Roman"/>
              <a:cs typeface="Times New Roman"/>
            </a:endParaRPr>
          </a:p>
          <a:p>
            <a:pPr marL="299085" indent="-287020">
              <a:lnSpc>
                <a:spcPct val="100000"/>
              </a:lnSpc>
              <a:buClr>
                <a:srgbClr val="83992A"/>
              </a:buClr>
              <a:buSzPct val="113888"/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sz="1800" spc="-5" dirty="0">
                <a:solidFill>
                  <a:srgbClr val="252525"/>
                </a:solidFill>
                <a:latin typeface="Times New Roman"/>
                <a:cs typeface="Times New Roman"/>
              </a:rPr>
              <a:t>When </a:t>
            </a:r>
            <a:r>
              <a:rPr sz="1800" dirty="0">
                <a:solidFill>
                  <a:srgbClr val="252525"/>
                </a:solidFill>
                <a:latin typeface="Times New Roman"/>
                <a:cs typeface="Times New Roman"/>
              </a:rPr>
              <a:t>stratification occurs its early breaking </a:t>
            </a:r>
            <a:r>
              <a:rPr sz="1800" spc="-5" dirty="0">
                <a:solidFill>
                  <a:srgbClr val="252525"/>
                </a:solidFill>
                <a:latin typeface="Times New Roman"/>
                <a:cs typeface="Times New Roman"/>
              </a:rPr>
              <a:t>is necessary </a:t>
            </a:r>
            <a:r>
              <a:rPr sz="1800" dirty="0">
                <a:solidFill>
                  <a:srgbClr val="252525"/>
                </a:solidFill>
                <a:latin typeface="Times New Roman"/>
                <a:cs typeface="Times New Roman"/>
              </a:rPr>
              <a:t>for good</a:t>
            </a:r>
            <a:r>
              <a:rPr sz="1800" spc="-8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1800" dirty="0">
                <a:solidFill>
                  <a:srgbClr val="252525"/>
                </a:solidFill>
                <a:latin typeface="Times New Roman"/>
                <a:cs typeface="Times New Roman"/>
              </a:rPr>
              <a:t>production</a:t>
            </a:r>
            <a:endParaRPr sz="1800" dirty="0">
              <a:latin typeface="Times New Roman"/>
              <a:cs typeface="Times New Roman"/>
            </a:endParaRPr>
          </a:p>
          <a:p>
            <a:pPr marL="299085" marR="5080" indent="-287020">
              <a:lnSpc>
                <a:spcPct val="150000"/>
              </a:lnSpc>
              <a:spcBef>
                <a:spcPts val="1035"/>
              </a:spcBef>
              <a:buClr>
                <a:srgbClr val="83992A"/>
              </a:buClr>
              <a:buSzPct val="113888"/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sz="1800" spc="-20" dirty="0">
                <a:solidFill>
                  <a:srgbClr val="001F5F"/>
                </a:solidFill>
                <a:latin typeface="Times New Roman"/>
                <a:cs typeface="Times New Roman"/>
              </a:rPr>
              <a:t>Wind </a:t>
            </a:r>
            <a:r>
              <a:rPr sz="1800" dirty="0">
                <a:solidFill>
                  <a:srgbClr val="001F5F"/>
                </a:solidFill>
                <a:latin typeface="Times New Roman"/>
                <a:cs typeface="Times New Roman"/>
              </a:rPr>
              <a:t>induces turbulence during </a:t>
            </a:r>
            <a:r>
              <a:rPr sz="1800" spc="-5" dirty="0">
                <a:solidFill>
                  <a:srgbClr val="001F5F"/>
                </a:solidFill>
                <a:latin typeface="Times New Roman"/>
                <a:cs typeface="Times New Roman"/>
              </a:rPr>
              <a:t>monsoon </a:t>
            </a:r>
            <a:r>
              <a:rPr sz="1800" dirty="0">
                <a:solidFill>
                  <a:srgbClr val="001F5F"/>
                </a:solidFill>
                <a:latin typeface="Times New Roman"/>
                <a:cs typeface="Times New Roman"/>
              </a:rPr>
              <a:t>usually breaks thermocline in</a:t>
            </a:r>
            <a:r>
              <a:rPr sz="1800" spc="-85" dirty="0">
                <a:solidFill>
                  <a:srgbClr val="001F5F"/>
                </a:solidFill>
                <a:latin typeface="Times New Roman"/>
                <a:cs typeface="Times New Roman"/>
              </a:rPr>
              <a:t> </a:t>
            </a:r>
            <a:r>
              <a:rPr sz="1800" dirty="0">
                <a:solidFill>
                  <a:srgbClr val="001F5F"/>
                </a:solidFill>
                <a:latin typeface="Times New Roman"/>
                <a:cs typeface="Times New Roman"/>
              </a:rPr>
              <a:t>Indian  </a:t>
            </a:r>
            <a:r>
              <a:rPr sz="1800" spc="-5" dirty="0">
                <a:solidFill>
                  <a:srgbClr val="001F5F"/>
                </a:solidFill>
                <a:latin typeface="Times New Roman"/>
                <a:cs typeface="Times New Roman"/>
              </a:rPr>
              <a:t>reservoirs.</a:t>
            </a:r>
            <a:endParaRPr sz="1800" dirty="0">
              <a:latin typeface="Times New Roman"/>
              <a:cs typeface="Times New Roman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D7359D1-E4AC-4F2A-A506-280BFD5709D8}"/>
              </a:ext>
            </a:extLst>
          </p:cNvPr>
          <p:cNvSpPr/>
          <p:nvPr/>
        </p:nvSpPr>
        <p:spPr>
          <a:xfrm>
            <a:off x="685800" y="1956024"/>
            <a:ext cx="243840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69850">
              <a:lnSpc>
                <a:spcPct val="100000"/>
              </a:lnSpc>
              <a:spcBef>
                <a:spcPts val="1355"/>
              </a:spcBef>
              <a:buClr>
                <a:srgbClr val="83992A"/>
              </a:buClr>
              <a:buSzPct val="112500"/>
              <a:tabLst>
                <a:tab pos="584200" algn="l"/>
                <a:tab pos="584835" algn="l"/>
              </a:tabLst>
            </a:pPr>
            <a:r>
              <a:rPr lang="en-IN" sz="2000" b="1" spc="-5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B. </a:t>
            </a:r>
            <a:r>
              <a:rPr lang="en-IN" sz="2000" b="1" u="sng" spc="-5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Climatic factors</a:t>
            </a:r>
            <a:endParaRPr lang="en-IN" sz="2000" u="sng" dirty="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278636" y="2356104"/>
            <a:ext cx="6595745" cy="0"/>
          </a:xfrm>
          <a:custGeom>
            <a:avLst/>
            <a:gdLst/>
            <a:ahLst/>
            <a:cxnLst/>
            <a:rect l="l" t="t" r="r" b="b"/>
            <a:pathLst>
              <a:path w="6595745">
                <a:moveTo>
                  <a:pt x="0" y="0"/>
                </a:moveTo>
                <a:lnTo>
                  <a:pt x="6595490" y="0"/>
                </a:lnTo>
              </a:path>
            </a:pathLst>
          </a:custGeom>
          <a:ln w="15240">
            <a:solidFill>
              <a:srgbClr val="83992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914401" y="2332456"/>
            <a:ext cx="7010398" cy="134248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9085" marR="5080" indent="-287020" algn="just">
              <a:lnSpc>
                <a:spcPct val="150000"/>
              </a:lnSpc>
              <a:spcBef>
                <a:spcPts val="100"/>
              </a:spcBef>
              <a:buClr>
                <a:srgbClr val="83992A"/>
              </a:buClr>
              <a:buSzPct val="115000"/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sz="2000" dirty="0">
                <a:solidFill>
                  <a:srgbClr val="252525"/>
                </a:solidFill>
                <a:latin typeface="Times New Roman"/>
                <a:cs typeface="Times New Roman"/>
              </a:rPr>
              <a:t>The </a:t>
            </a:r>
            <a:r>
              <a:rPr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rainfall </a:t>
            </a:r>
            <a:r>
              <a:rPr sz="2000" dirty="0">
                <a:solidFill>
                  <a:srgbClr val="252525"/>
                </a:solidFill>
                <a:latin typeface="Times New Roman"/>
                <a:cs typeface="Times New Roman"/>
              </a:rPr>
              <a:t>at </a:t>
            </a:r>
            <a:r>
              <a:rPr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catchment </a:t>
            </a:r>
            <a:r>
              <a:rPr sz="2000" dirty="0">
                <a:solidFill>
                  <a:srgbClr val="252525"/>
                </a:solidFill>
                <a:latin typeface="Times New Roman"/>
                <a:cs typeface="Times New Roman"/>
              </a:rPr>
              <a:t>area is </a:t>
            </a:r>
            <a:r>
              <a:rPr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also </a:t>
            </a:r>
            <a:r>
              <a:rPr sz="2000" dirty="0">
                <a:solidFill>
                  <a:srgbClr val="252525"/>
                </a:solidFill>
                <a:latin typeface="Times New Roman"/>
                <a:cs typeface="Times New Roman"/>
              </a:rPr>
              <a:t>very </a:t>
            </a:r>
            <a:r>
              <a:rPr sz="2000" spc="-10" dirty="0">
                <a:solidFill>
                  <a:srgbClr val="252525"/>
                </a:solidFill>
                <a:latin typeface="Times New Roman"/>
                <a:cs typeface="Times New Roman"/>
              </a:rPr>
              <a:t>imp. </a:t>
            </a:r>
            <a:r>
              <a:rPr sz="2000" dirty="0">
                <a:solidFill>
                  <a:srgbClr val="252525"/>
                </a:solidFill>
                <a:latin typeface="Times New Roman"/>
                <a:cs typeface="Times New Roman"/>
              </a:rPr>
              <a:t>than rainfall at</a:t>
            </a:r>
            <a:r>
              <a:rPr sz="2000" spc="-9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252525"/>
                </a:solidFill>
                <a:latin typeface="Times New Roman"/>
                <a:cs typeface="Times New Roman"/>
              </a:rPr>
              <a:t>reservoir  because soil </a:t>
            </a:r>
            <a:r>
              <a:rPr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status </a:t>
            </a:r>
            <a:r>
              <a:rPr sz="2000" dirty="0">
                <a:solidFill>
                  <a:srgbClr val="252525"/>
                </a:solidFill>
                <a:latin typeface="Times New Roman"/>
                <a:cs typeface="Times New Roman"/>
              </a:rPr>
              <a:t>of </a:t>
            </a:r>
            <a:r>
              <a:rPr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catchment </a:t>
            </a:r>
            <a:r>
              <a:rPr sz="2000" dirty="0">
                <a:solidFill>
                  <a:srgbClr val="252525"/>
                </a:solidFill>
                <a:latin typeface="Times New Roman"/>
                <a:cs typeface="Times New Roman"/>
              </a:rPr>
              <a:t>area defines the nutrient </a:t>
            </a:r>
            <a:r>
              <a:rPr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status </a:t>
            </a:r>
            <a:r>
              <a:rPr sz="2000" dirty="0">
                <a:solidFill>
                  <a:srgbClr val="252525"/>
                </a:solidFill>
                <a:latin typeface="Times New Roman"/>
                <a:cs typeface="Times New Roman"/>
              </a:rPr>
              <a:t>of  </a:t>
            </a:r>
            <a:r>
              <a:rPr sz="2000" spc="-15" dirty="0">
                <a:solidFill>
                  <a:srgbClr val="252525"/>
                </a:solidFill>
                <a:latin typeface="Times New Roman"/>
                <a:cs typeface="Times New Roman"/>
              </a:rPr>
              <a:t>reservoir.</a:t>
            </a:r>
            <a:endParaRPr sz="2000" dirty="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1278635" y="3884676"/>
            <a:ext cx="6646164" cy="144932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1278635" y="4301561"/>
            <a:ext cx="6646164" cy="615553"/>
          </a:xfrm>
          <a:prstGeom prst="rect">
            <a:avLst/>
          </a:prstGeom>
          <a:ln w="9144">
            <a:solidFill>
              <a:srgbClr val="446F9D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 marL="144145" marR="138430" algn="ctr">
              <a:lnSpc>
                <a:spcPct val="100000"/>
              </a:lnSpc>
              <a:spcBef>
                <a:spcPts val="5"/>
              </a:spcBef>
            </a:pPr>
            <a:r>
              <a:rPr sz="2000" dirty="0">
                <a:solidFill>
                  <a:srgbClr val="FFFFFF"/>
                </a:solidFill>
                <a:latin typeface="Times New Roman"/>
                <a:cs typeface="Times New Roman"/>
              </a:rPr>
              <a:t>Thus in </a:t>
            </a:r>
            <a:r>
              <a:rPr sz="2000" spc="-5" dirty="0">
                <a:solidFill>
                  <a:srgbClr val="FFFFFF"/>
                </a:solidFill>
                <a:latin typeface="Times New Roman"/>
                <a:cs typeface="Times New Roman"/>
              </a:rPr>
              <a:t>many </a:t>
            </a:r>
            <a:r>
              <a:rPr sz="2000" dirty="0">
                <a:solidFill>
                  <a:srgbClr val="FFFFFF"/>
                </a:solidFill>
                <a:latin typeface="Times New Roman"/>
                <a:cs typeface="Times New Roman"/>
              </a:rPr>
              <a:t>reservoirs inspite of poor soil</a:t>
            </a:r>
            <a:r>
              <a:rPr sz="2000" spc="-19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FFFFFF"/>
                </a:solidFill>
                <a:latin typeface="Times New Roman"/>
                <a:cs typeface="Times New Roman"/>
              </a:rPr>
              <a:t>quality  of basin the productivity is high by virtue of  Alloichthonous</a:t>
            </a:r>
            <a:r>
              <a:rPr sz="2000" spc="-4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FFFFFF"/>
                </a:solidFill>
                <a:latin typeface="Times New Roman"/>
                <a:cs typeface="Times New Roman"/>
              </a:rPr>
              <a:t>nutrients.</a:t>
            </a:r>
            <a:endParaRPr sz="2000" dirty="0">
              <a:latin typeface="Times New Roman"/>
              <a:cs typeface="Times New Roman"/>
            </a:endParaRPr>
          </a:p>
        </p:txBody>
      </p:sp>
      <p:sp>
        <p:nvSpPr>
          <p:cNvPr id="9" name="Title 5">
            <a:extLst>
              <a:ext uri="{FF2B5EF4-FFF2-40B4-BE49-F238E27FC236}">
                <a16:creationId xmlns:a16="http://schemas.microsoft.com/office/drawing/2014/main" id="{2DDAA33D-7060-4E4D-A62D-008BB43BC02A}"/>
              </a:ext>
            </a:extLst>
          </p:cNvPr>
          <p:cNvSpPr txBox="1">
            <a:spLocks/>
          </p:cNvSpPr>
          <p:nvPr/>
        </p:nvSpPr>
        <p:spPr>
          <a:xfrm>
            <a:off x="914400" y="1724814"/>
            <a:ext cx="3041141" cy="55399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0" i="0" u="heavy">
                <a:solidFill>
                  <a:srgbClr val="00AF50"/>
                </a:solidFill>
                <a:latin typeface="Times New Roman"/>
                <a:ea typeface="+mj-ea"/>
                <a:cs typeface="Times New Roman"/>
              </a:defRPr>
            </a:lvl1pPr>
          </a:lstStyle>
          <a:p>
            <a:r>
              <a:rPr lang="en-IN" kern="0" dirty="0"/>
              <a:t>Continued</a:t>
            </a:r>
            <a:r>
              <a:rPr lang="en-IN" u="none" kern="0" dirty="0"/>
              <a:t>…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278636" y="2356104"/>
            <a:ext cx="6595745" cy="0"/>
          </a:xfrm>
          <a:custGeom>
            <a:avLst/>
            <a:gdLst/>
            <a:ahLst/>
            <a:cxnLst/>
            <a:rect l="l" t="t" r="r" b="b"/>
            <a:pathLst>
              <a:path w="6595745">
                <a:moveTo>
                  <a:pt x="0" y="0"/>
                </a:moveTo>
                <a:lnTo>
                  <a:pt x="6595490" y="0"/>
                </a:lnTo>
              </a:path>
            </a:pathLst>
          </a:custGeom>
          <a:ln w="15240">
            <a:solidFill>
              <a:srgbClr val="83992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764540" y="2425725"/>
            <a:ext cx="7545070" cy="16656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9085" marR="62865" indent="-287020" algn="just">
              <a:lnSpc>
                <a:spcPct val="130000"/>
              </a:lnSpc>
              <a:spcBef>
                <a:spcPts val="100"/>
              </a:spcBef>
              <a:buClr>
                <a:srgbClr val="83992A"/>
              </a:buClr>
              <a:buSzPct val="113157"/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sz="1900" spc="-5" dirty="0">
                <a:solidFill>
                  <a:srgbClr val="252525"/>
                </a:solidFill>
                <a:latin typeface="Times New Roman"/>
                <a:cs typeface="Times New Roman"/>
              </a:rPr>
              <a:t>Physiochemical properties of soil and water are the </a:t>
            </a:r>
            <a:r>
              <a:rPr sz="1900" spc="-10" dirty="0">
                <a:solidFill>
                  <a:srgbClr val="252525"/>
                </a:solidFill>
                <a:latin typeface="Times New Roman"/>
                <a:cs typeface="Times New Roman"/>
              </a:rPr>
              <a:t>major </a:t>
            </a:r>
            <a:r>
              <a:rPr sz="1900" spc="-5" dirty="0">
                <a:solidFill>
                  <a:srgbClr val="252525"/>
                </a:solidFill>
                <a:latin typeface="Times New Roman"/>
                <a:cs typeface="Times New Roman"/>
              </a:rPr>
              <a:t>determinants of  productivity of </a:t>
            </a:r>
            <a:r>
              <a:rPr sz="1900" spc="-15" dirty="0">
                <a:solidFill>
                  <a:srgbClr val="252525"/>
                </a:solidFill>
                <a:latin typeface="Times New Roman"/>
                <a:cs typeface="Times New Roman"/>
              </a:rPr>
              <a:t>reservoir.</a:t>
            </a:r>
            <a:endParaRPr sz="1900" dirty="0">
              <a:latin typeface="Times New Roman"/>
              <a:cs typeface="Times New Roman"/>
            </a:endParaRPr>
          </a:p>
          <a:p>
            <a:pPr marL="299085" indent="-287020" algn="just">
              <a:lnSpc>
                <a:spcPct val="100000"/>
              </a:lnSpc>
              <a:spcBef>
                <a:spcPts val="1739"/>
              </a:spcBef>
              <a:buClr>
                <a:srgbClr val="83992A"/>
              </a:buClr>
              <a:buSzPct val="113157"/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sz="1900" spc="-5" dirty="0">
                <a:solidFill>
                  <a:srgbClr val="252525"/>
                </a:solidFill>
                <a:latin typeface="Times New Roman"/>
                <a:cs typeface="Times New Roman"/>
              </a:rPr>
              <a:t>Poor light penetration due to suspended silt and clay retards production</a:t>
            </a:r>
            <a:r>
              <a:rPr sz="1900" spc="12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1900" spc="-5" dirty="0">
                <a:solidFill>
                  <a:srgbClr val="252525"/>
                </a:solidFill>
                <a:latin typeface="Times New Roman"/>
                <a:cs typeface="Times New Roman"/>
              </a:rPr>
              <a:t>but</a:t>
            </a:r>
            <a:endParaRPr sz="1900" dirty="0">
              <a:latin typeface="Times New Roman"/>
              <a:cs typeface="Times New Roman"/>
            </a:endParaRPr>
          </a:p>
          <a:p>
            <a:pPr marL="299085" algn="just">
              <a:lnSpc>
                <a:spcPct val="100000"/>
              </a:lnSpc>
              <a:spcBef>
                <a:spcPts val="685"/>
              </a:spcBef>
            </a:pPr>
            <a:r>
              <a:rPr sz="1900" spc="-5" dirty="0">
                <a:solidFill>
                  <a:srgbClr val="252525"/>
                </a:solidFill>
                <a:latin typeface="Times New Roman"/>
                <a:cs typeface="Times New Roman"/>
              </a:rPr>
              <a:t>poor visibility due to plankton bloom is +ve index of</a:t>
            </a:r>
            <a:r>
              <a:rPr sz="1900" spc="4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1900" spc="-5" dirty="0">
                <a:solidFill>
                  <a:srgbClr val="252525"/>
                </a:solidFill>
                <a:latin typeface="Times New Roman"/>
                <a:cs typeface="Times New Roman"/>
              </a:rPr>
              <a:t>production.</a:t>
            </a:r>
            <a:endParaRPr sz="1900" dirty="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222044" y="4126776"/>
            <a:ext cx="2373630" cy="2014855"/>
          </a:xfrm>
          <a:prstGeom prst="rect">
            <a:avLst/>
          </a:prstGeom>
        </p:spPr>
        <p:txBody>
          <a:bodyPr vert="horz" wrap="square" lIns="0" tIns="172720" rIns="0" bIns="0" rtlCol="0">
            <a:spAutoFit/>
          </a:bodyPr>
          <a:lstStyle/>
          <a:p>
            <a:pPr marL="299085" indent="-287020">
              <a:lnSpc>
                <a:spcPct val="100000"/>
              </a:lnSpc>
              <a:spcBef>
                <a:spcPts val="1360"/>
              </a:spcBef>
              <a:buClr>
                <a:srgbClr val="83992A"/>
              </a:buClr>
              <a:buSzPct val="113157"/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sz="1900" b="1" spc="-5" dirty="0">
                <a:solidFill>
                  <a:srgbClr val="001F5F"/>
                </a:solidFill>
                <a:latin typeface="Times New Roman"/>
                <a:cs typeface="Times New Roman"/>
              </a:rPr>
              <a:t>D.O &gt; 5</a:t>
            </a:r>
            <a:r>
              <a:rPr sz="1900" b="1" spc="-15" dirty="0">
                <a:solidFill>
                  <a:srgbClr val="001F5F"/>
                </a:solidFill>
                <a:latin typeface="Times New Roman"/>
                <a:cs typeface="Times New Roman"/>
              </a:rPr>
              <a:t> </a:t>
            </a:r>
            <a:r>
              <a:rPr sz="1900" b="1" spc="-5" dirty="0">
                <a:solidFill>
                  <a:srgbClr val="001F5F"/>
                </a:solidFill>
                <a:latin typeface="Times New Roman"/>
                <a:cs typeface="Times New Roman"/>
              </a:rPr>
              <a:t>ppm</a:t>
            </a:r>
            <a:endParaRPr sz="1900">
              <a:latin typeface="Times New Roman"/>
              <a:cs typeface="Times New Roman"/>
            </a:endParaRPr>
          </a:p>
          <a:p>
            <a:pPr marL="299085" indent="-287020">
              <a:lnSpc>
                <a:spcPct val="100000"/>
              </a:lnSpc>
              <a:spcBef>
                <a:spcPts val="1739"/>
              </a:spcBef>
              <a:buClr>
                <a:srgbClr val="83992A"/>
              </a:buClr>
              <a:buSzPct val="113157"/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sz="1900" b="1" spc="-5" dirty="0">
                <a:solidFill>
                  <a:srgbClr val="001F5F"/>
                </a:solidFill>
                <a:latin typeface="Times New Roman"/>
                <a:cs typeface="Times New Roman"/>
              </a:rPr>
              <a:t>Ph &lt; 8</a:t>
            </a:r>
            <a:r>
              <a:rPr sz="1900" b="1" dirty="0">
                <a:solidFill>
                  <a:srgbClr val="001F5F"/>
                </a:solidFill>
                <a:latin typeface="Times New Roman"/>
                <a:cs typeface="Times New Roman"/>
              </a:rPr>
              <a:t> </a:t>
            </a:r>
            <a:r>
              <a:rPr sz="1900" b="1" spc="-5" dirty="0">
                <a:solidFill>
                  <a:srgbClr val="001F5F"/>
                </a:solidFill>
                <a:latin typeface="Times New Roman"/>
                <a:cs typeface="Times New Roman"/>
              </a:rPr>
              <a:t>ppm</a:t>
            </a:r>
            <a:endParaRPr sz="1900">
              <a:latin typeface="Times New Roman"/>
              <a:cs typeface="Times New Roman"/>
            </a:endParaRPr>
          </a:p>
          <a:p>
            <a:pPr marL="299085" indent="-287020">
              <a:lnSpc>
                <a:spcPct val="100000"/>
              </a:lnSpc>
              <a:spcBef>
                <a:spcPts val="1739"/>
              </a:spcBef>
              <a:buClr>
                <a:srgbClr val="83992A"/>
              </a:buClr>
              <a:buSzPct val="113157"/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sz="1900" b="1" spc="-5" dirty="0">
                <a:solidFill>
                  <a:srgbClr val="001F5F"/>
                </a:solidFill>
                <a:latin typeface="Times New Roman"/>
                <a:cs typeface="Times New Roman"/>
              </a:rPr>
              <a:t>Alkalinity &gt; 50</a:t>
            </a:r>
            <a:r>
              <a:rPr sz="1900" b="1" spc="-30" dirty="0">
                <a:solidFill>
                  <a:srgbClr val="001F5F"/>
                </a:solidFill>
                <a:latin typeface="Times New Roman"/>
                <a:cs typeface="Times New Roman"/>
              </a:rPr>
              <a:t> </a:t>
            </a:r>
            <a:r>
              <a:rPr sz="1900" b="1" spc="-5" dirty="0">
                <a:solidFill>
                  <a:srgbClr val="001F5F"/>
                </a:solidFill>
                <a:latin typeface="Times New Roman"/>
                <a:cs typeface="Times New Roman"/>
              </a:rPr>
              <a:t>ppm</a:t>
            </a:r>
            <a:endParaRPr sz="1900">
              <a:latin typeface="Times New Roman"/>
              <a:cs typeface="Times New Roman"/>
            </a:endParaRPr>
          </a:p>
          <a:p>
            <a:pPr marL="299085" indent="-287020">
              <a:lnSpc>
                <a:spcPct val="100000"/>
              </a:lnSpc>
              <a:spcBef>
                <a:spcPts val="1739"/>
              </a:spcBef>
              <a:buClr>
                <a:srgbClr val="83992A"/>
              </a:buClr>
              <a:buSzPct val="113157"/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sz="1900" b="1" spc="-5" dirty="0">
                <a:solidFill>
                  <a:srgbClr val="001F5F"/>
                </a:solidFill>
                <a:latin typeface="Times New Roman"/>
                <a:cs typeface="Times New Roman"/>
              </a:rPr>
              <a:t>Hardness &gt; 70</a:t>
            </a:r>
            <a:r>
              <a:rPr sz="1900" b="1" spc="-55" dirty="0">
                <a:solidFill>
                  <a:srgbClr val="001F5F"/>
                </a:solidFill>
                <a:latin typeface="Times New Roman"/>
                <a:cs typeface="Times New Roman"/>
              </a:rPr>
              <a:t> </a:t>
            </a:r>
            <a:r>
              <a:rPr sz="1900" b="1" spc="-5" dirty="0">
                <a:solidFill>
                  <a:srgbClr val="001F5F"/>
                </a:solidFill>
                <a:latin typeface="Times New Roman"/>
                <a:cs typeface="Times New Roman"/>
              </a:rPr>
              <a:t>ppm</a:t>
            </a:r>
            <a:endParaRPr sz="19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3810000" y="4343400"/>
            <a:ext cx="381000" cy="1676400"/>
          </a:xfrm>
          <a:custGeom>
            <a:avLst/>
            <a:gdLst/>
            <a:ahLst/>
            <a:cxnLst/>
            <a:rect l="l" t="t" r="r" b="b"/>
            <a:pathLst>
              <a:path w="381000" h="1676400">
                <a:moveTo>
                  <a:pt x="0" y="0"/>
                </a:moveTo>
                <a:lnTo>
                  <a:pt x="50623" y="4650"/>
                </a:lnTo>
                <a:lnTo>
                  <a:pt x="96124" y="17775"/>
                </a:lnTo>
                <a:lnTo>
                  <a:pt x="134683" y="38131"/>
                </a:lnTo>
                <a:lnTo>
                  <a:pt x="164479" y="64478"/>
                </a:lnTo>
                <a:lnTo>
                  <a:pt x="190500" y="130175"/>
                </a:lnTo>
                <a:lnTo>
                  <a:pt x="190500" y="708025"/>
                </a:lnTo>
                <a:lnTo>
                  <a:pt x="197308" y="742626"/>
                </a:lnTo>
                <a:lnTo>
                  <a:pt x="246316" y="800068"/>
                </a:lnTo>
                <a:lnTo>
                  <a:pt x="284875" y="820424"/>
                </a:lnTo>
                <a:lnTo>
                  <a:pt x="330376" y="833549"/>
                </a:lnTo>
                <a:lnTo>
                  <a:pt x="381000" y="838200"/>
                </a:lnTo>
                <a:lnTo>
                  <a:pt x="330376" y="842850"/>
                </a:lnTo>
                <a:lnTo>
                  <a:pt x="284875" y="855975"/>
                </a:lnTo>
                <a:lnTo>
                  <a:pt x="246316" y="876331"/>
                </a:lnTo>
                <a:lnTo>
                  <a:pt x="216520" y="902678"/>
                </a:lnTo>
                <a:lnTo>
                  <a:pt x="190500" y="968375"/>
                </a:lnTo>
                <a:lnTo>
                  <a:pt x="190500" y="1546174"/>
                </a:lnTo>
                <a:lnTo>
                  <a:pt x="183691" y="1580792"/>
                </a:lnTo>
                <a:lnTo>
                  <a:pt x="164479" y="1611900"/>
                </a:lnTo>
                <a:lnTo>
                  <a:pt x="134683" y="1638257"/>
                </a:lnTo>
                <a:lnTo>
                  <a:pt x="96124" y="1658620"/>
                </a:lnTo>
                <a:lnTo>
                  <a:pt x="50623" y="1671748"/>
                </a:lnTo>
                <a:lnTo>
                  <a:pt x="0" y="1676400"/>
                </a:lnTo>
              </a:path>
            </a:pathLst>
          </a:custGeom>
          <a:ln w="9144">
            <a:solidFill>
              <a:srgbClr val="006FC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4419600" y="4876800"/>
            <a:ext cx="2667000" cy="685800"/>
          </a:xfrm>
          <a:prstGeom prst="rect">
            <a:avLst/>
          </a:prstGeom>
          <a:solidFill>
            <a:srgbClr val="83992A"/>
          </a:solidFill>
          <a:ln w="15240">
            <a:solidFill>
              <a:srgbClr val="5F6E1C"/>
            </a:solidFill>
          </a:ln>
        </p:spPr>
        <p:txBody>
          <a:bodyPr vert="horz" wrap="square" lIns="0" tIns="50800" rIns="0" bIns="0" rtlCol="0">
            <a:spAutoFit/>
          </a:bodyPr>
          <a:lstStyle/>
          <a:p>
            <a:pPr marL="800100" marR="377825" indent="-414655">
              <a:lnSpc>
                <a:spcPct val="100000"/>
              </a:lnSpc>
              <a:spcBef>
                <a:spcPts val="400"/>
              </a:spcBef>
            </a:pPr>
            <a:r>
              <a:rPr sz="1800" b="1" u="sng" spc="-10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Times New Roman"/>
                <a:cs typeface="Times New Roman"/>
              </a:rPr>
              <a:t>Indicators of </a:t>
            </a:r>
            <a:r>
              <a:rPr sz="1800" b="1" u="sng" spc="-35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Times New Roman"/>
                <a:cs typeface="Times New Roman"/>
              </a:rPr>
              <a:t>better </a:t>
            </a:r>
            <a:r>
              <a:rPr sz="1800" b="1" spc="-3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800" b="1" u="sng" spc="-15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Times New Roman"/>
                <a:cs typeface="Times New Roman"/>
              </a:rPr>
              <a:t>production</a:t>
            </a:r>
            <a:endParaRPr sz="1800" dirty="0">
              <a:latin typeface="Times New Roman"/>
              <a:cs typeface="Times New Roman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2E39D6F-8D2E-4EE2-9D44-C345877427B9}"/>
              </a:ext>
            </a:extLst>
          </p:cNvPr>
          <p:cNvSpPr/>
          <p:nvPr/>
        </p:nvSpPr>
        <p:spPr>
          <a:xfrm>
            <a:off x="685800" y="1956024"/>
            <a:ext cx="243840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69850">
              <a:lnSpc>
                <a:spcPct val="100000"/>
              </a:lnSpc>
              <a:spcBef>
                <a:spcPts val="1355"/>
              </a:spcBef>
              <a:buClr>
                <a:srgbClr val="83992A"/>
              </a:buClr>
              <a:buSzPct val="112500"/>
              <a:tabLst>
                <a:tab pos="584200" algn="l"/>
                <a:tab pos="584835" algn="l"/>
              </a:tabLst>
            </a:pPr>
            <a:r>
              <a:rPr lang="en-IN" sz="2000" b="1" spc="-5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C. </a:t>
            </a:r>
            <a:r>
              <a:rPr lang="en-IN" sz="2000" b="1" u="sng" spc="-5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Edaphic factors</a:t>
            </a:r>
            <a:endParaRPr lang="en-IN" sz="2000" u="sng" dirty="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278636" y="2356104"/>
            <a:ext cx="6595745" cy="0"/>
          </a:xfrm>
          <a:custGeom>
            <a:avLst/>
            <a:gdLst/>
            <a:ahLst/>
            <a:cxnLst/>
            <a:rect l="l" t="t" r="r" b="b"/>
            <a:pathLst>
              <a:path w="6595745">
                <a:moveTo>
                  <a:pt x="0" y="0"/>
                </a:moveTo>
                <a:lnTo>
                  <a:pt x="6595490" y="0"/>
                </a:lnTo>
              </a:path>
            </a:pathLst>
          </a:custGeom>
          <a:ln w="15240">
            <a:solidFill>
              <a:srgbClr val="83992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764540" y="2331606"/>
            <a:ext cx="7693660" cy="3895090"/>
          </a:xfrm>
          <a:prstGeom prst="rect">
            <a:avLst/>
          </a:prstGeom>
        </p:spPr>
        <p:txBody>
          <a:bodyPr vert="horz" wrap="square" lIns="0" tIns="150495" rIns="0" bIns="0" rtlCol="0">
            <a:spAutoFit/>
          </a:bodyPr>
          <a:lstStyle/>
          <a:p>
            <a:pPr marL="299085" indent="-287020" algn="just">
              <a:lnSpc>
                <a:spcPct val="100000"/>
              </a:lnSpc>
              <a:spcBef>
                <a:spcPts val="1185"/>
              </a:spcBef>
              <a:buClr>
                <a:srgbClr val="83992A"/>
              </a:buClr>
              <a:buSzPct val="115000"/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sz="2000" dirty="0">
                <a:solidFill>
                  <a:srgbClr val="252525"/>
                </a:solidFill>
                <a:latin typeface="Times New Roman"/>
                <a:cs typeface="Times New Roman"/>
              </a:rPr>
              <a:t>A reservoir passes through three distinct phases after </a:t>
            </a:r>
            <a:r>
              <a:rPr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its formation</a:t>
            </a:r>
            <a:r>
              <a:rPr sz="2000" spc="-32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252525"/>
                </a:solidFill>
                <a:latin typeface="Times New Roman"/>
                <a:cs typeface="Times New Roman"/>
              </a:rPr>
              <a:t>viz.</a:t>
            </a:r>
            <a:endParaRPr sz="2000" dirty="0">
              <a:latin typeface="Times New Roman"/>
              <a:cs typeface="Times New Roman"/>
            </a:endParaRPr>
          </a:p>
          <a:p>
            <a:pPr marL="870585" lvl="1" indent="-401320" algn="just">
              <a:lnSpc>
                <a:spcPct val="100000"/>
              </a:lnSpc>
              <a:spcBef>
                <a:spcPts val="1025"/>
              </a:spcBef>
              <a:buClr>
                <a:srgbClr val="83992A"/>
              </a:buClr>
              <a:buSzPct val="112500"/>
              <a:buAutoNum type="romanUcPeriod"/>
              <a:tabLst>
                <a:tab pos="870585" algn="l"/>
                <a:tab pos="871219" algn="l"/>
              </a:tabLst>
            </a:pPr>
            <a:r>
              <a:rPr sz="1600" spc="-5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Initial high fertility</a:t>
            </a:r>
            <a:r>
              <a:rPr sz="1600" spc="55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1600" spc="-5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phase</a:t>
            </a:r>
            <a:endParaRPr sz="1600" dirty="0">
              <a:latin typeface="Times New Roman"/>
              <a:cs typeface="Times New Roman"/>
            </a:endParaRPr>
          </a:p>
          <a:p>
            <a:pPr marL="870585" lvl="1" indent="-401320" algn="just">
              <a:lnSpc>
                <a:spcPct val="100000"/>
              </a:lnSpc>
              <a:spcBef>
                <a:spcPts val="940"/>
              </a:spcBef>
              <a:buClr>
                <a:srgbClr val="83992A"/>
              </a:buClr>
              <a:buSzPct val="112500"/>
              <a:buAutoNum type="romanUcPeriod"/>
              <a:tabLst>
                <a:tab pos="870585" algn="l"/>
                <a:tab pos="871219" algn="l"/>
              </a:tabLst>
            </a:pPr>
            <a:r>
              <a:rPr sz="1600" spc="-15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Trophic </a:t>
            </a:r>
            <a:r>
              <a:rPr sz="1600" spc="-5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depression</a:t>
            </a:r>
            <a:r>
              <a:rPr sz="1600" spc="25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1600" spc="-5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phase</a:t>
            </a:r>
            <a:endParaRPr sz="1600" dirty="0">
              <a:latin typeface="Times New Roman"/>
              <a:cs typeface="Times New Roman"/>
            </a:endParaRPr>
          </a:p>
          <a:p>
            <a:pPr marL="870585" lvl="1" indent="-401320" algn="just">
              <a:lnSpc>
                <a:spcPct val="100000"/>
              </a:lnSpc>
              <a:spcBef>
                <a:spcPts val="935"/>
              </a:spcBef>
              <a:buClr>
                <a:srgbClr val="83992A"/>
              </a:buClr>
              <a:buSzPct val="112500"/>
              <a:buAutoNum type="romanUcPeriod"/>
              <a:tabLst>
                <a:tab pos="871219" algn="l"/>
              </a:tabLst>
            </a:pPr>
            <a:r>
              <a:rPr sz="1600" spc="-5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Final fertility</a:t>
            </a:r>
            <a:r>
              <a:rPr sz="1600" spc="50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1600" spc="-5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phase</a:t>
            </a:r>
            <a:endParaRPr sz="1600" dirty="0">
              <a:latin typeface="Times New Roman"/>
              <a:cs typeface="Times New Roman"/>
            </a:endParaRPr>
          </a:p>
          <a:p>
            <a:pPr marL="2794000" lvl="2" algn="just">
              <a:lnSpc>
                <a:spcPct val="100000"/>
              </a:lnSpc>
              <a:spcBef>
                <a:spcPts val="935"/>
              </a:spcBef>
              <a:buClr>
                <a:srgbClr val="83992A"/>
              </a:buClr>
              <a:buSzPct val="112500"/>
              <a:tabLst>
                <a:tab pos="3195320" algn="l"/>
                <a:tab pos="3195955" algn="l"/>
              </a:tabLst>
            </a:pPr>
            <a:r>
              <a:rPr lang="en-IN" sz="2000" spc="-5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I. </a:t>
            </a:r>
            <a:r>
              <a:rPr sz="2000" u="sng" spc="-5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Initial high fertility</a:t>
            </a:r>
            <a:r>
              <a:rPr sz="2000" u="sng" spc="65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2000" u="sng" spc="-5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phase</a:t>
            </a:r>
            <a:endParaRPr lang="en-IN" sz="2000" dirty="0">
              <a:latin typeface="Times New Roman"/>
              <a:cs typeface="Times New Roman"/>
            </a:endParaRPr>
          </a:p>
          <a:p>
            <a:pPr marL="870585" marR="645160" indent="-401320" algn="just">
              <a:lnSpc>
                <a:spcPct val="110000"/>
              </a:lnSpc>
              <a:spcBef>
                <a:spcPts val="944"/>
              </a:spcBef>
              <a:buClr>
                <a:srgbClr val="83992A"/>
              </a:buClr>
              <a:buSzPct val="112500"/>
              <a:buFont typeface="Wingdings"/>
              <a:buChar char=""/>
              <a:tabLst>
                <a:tab pos="870585" algn="l"/>
                <a:tab pos="871219" algn="l"/>
              </a:tabLst>
            </a:pPr>
            <a:r>
              <a:rPr lang="en-IN" sz="1600" spc="-5" dirty="0">
                <a:solidFill>
                  <a:srgbClr val="252525"/>
                </a:solidFill>
                <a:latin typeface="Times New Roman"/>
                <a:cs typeface="Times New Roman"/>
              </a:rPr>
              <a:t>A newly </a:t>
            </a:r>
            <a:r>
              <a:rPr lang="en-IN" sz="1600" spc="-10" dirty="0">
                <a:solidFill>
                  <a:srgbClr val="252525"/>
                </a:solidFill>
                <a:latin typeface="Times New Roman"/>
                <a:cs typeface="Times New Roman"/>
              </a:rPr>
              <a:t>formed </a:t>
            </a:r>
            <a:r>
              <a:rPr lang="en-IN" sz="1600" spc="-5" dirty="0">
                <a:solidFill>
                  <a:srgbClr val="252525"/>
                </a:solidFill>
                <a:latin typeface="Times New Roman"/>
                <a:cs typeface="Times New Roman"/>
              </a:rPr>
              <a:t>reservoir floods vast area , causing decay of </a:t>
            </a:r>
            <a:r>
              <a:rPr lang="en-IN" sz="1600" spc="-10" dirty="0">
                <a:solidFill>
                  <a:srgbClr val="252525"/>
                </a:solidFill>
                <a:latin typeface="Times New Roman"/>
                <a:cs typeface="Times New Roman"/>
              </a:rPr>
              <a:t>submerged </a:t>
            </a:r>
            <a:r>
              <a:rPr lang="en-IN" sz="1600" spc="-5" dirty="0">
                <a:solidFill>
                  <a:srgbClr val="252525"/>
                </a:solidFill>
                <a:latin typeface="Times New Roman"/>
                <a:cs typeface="Times New Roman"/>
              </a:rPr>
              <a:t>vegetation.</a:t>
            </a:r>
            <a:endParaRPr lang="en-IN" sz="1600" dirty="0">
              <a:latin typeface="Times New Roman"/>
              <a:cs typeface="Times New Roman"/>
            </a:endParaRPr>
          </a:p>
          <a:p>
            <a:pPr marL="870585" indent="-401320" algn="just">
              <a:lnSpc>
                <a:spcPct val="100000"/>
              </a:lnSpc>
              <a:spcBef>
                <a:spcPts val="1175"/>
              </a:spcBef>
              <a:buClr>
                <a:srgbClr val="83992A"/>
              </a:buClr>
              <a:buSzPct val="112500"/>
              <a:buFont typeface="Wingdings"/>
              <a:buChar char=""/>
              <a:tabLst>
                <a:tab pos="870585" algn="l"/>
                <a:tab pos="871219" algn="l"/>
              </a:tabLst>
            </a:pPr>
            <a:r>
              <a:rPr sz="1600" spc="-5" dirty="0">
                <a:solidFill>
                  <a:srgbClr val="252525"/>
                </a:solidFill>
                <a:latin typeface="Times New Roman"/>
                <a:cs typeface="Times New Roman"/>
              </a:rPr>
              <a:t>Nutrients release, </a:t>
            </a:r>
            <a:r>
              <a:rPr sz="1600" dirty="0">
                <a:solidFill>
                  <a:srgbClr val="252525"/>
                </a:solidFill>
                <a:latin typeface="Times New Roman"/>
                <a:cs typeface="Times New Roman"/>
              </a:rPr>
              <a:t>causing </a:t>
            </a:r>
            <a:r>
              <a:rPr sz="1600" spc="-5" dirty="0">
                <a:solidFill>
                  <a:srgbClr val="252525"/>
                </a:solidFill>
                <a:latin typeface="Times New Roman"/>
                <a:cs typeface="Times New Roman"/>
              </a:rPr>
              <a:t>Initial high fertility</a:t>
            </a:r>
            <a:r>
              <a:rPr sz="1600" spc="14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1600" spc="-5" dirty="0">
                <a:solidFill>
                  <a:srgbClr val="252525"/>
                </a:solidFill>
                <a:latin typeface="Times New Roman"/>
                <a:cs typeface="Times New Roman"/>
              </a:rPr>
              <a:t>phase.</a:t>
            </a:r>
            <a:endParaRPr sz="1600" dirty="0">
              <a:latin typeface="Times New Roman"/>
              <a:cs typeface="Times New Roman"/>
            </a:endParaRPr>
          </a:p>
          <a:p>
            <a:pPr marL="870585" indent="-401320" algn="just">
              <a:lnSpc>
                <a:spcPct val="100000"/>
              </a:lnSpc>
              <a:spcBef>
                <a:spcPts val="1180"/>
              </a:spcBef>
              <a:buClr>
                <a:srgbClr val="83992A"/>
              </a:buClr>
              <a:buSzPct val="112500"/>
              <a:buFont typeface="Wingdings"/>
              <a:buChar char=""/>
              <a:tabLst>
                <a:tab pos="870585" algn="l"/>
                <a:tab pos="871219" algn="l"/>
              </a:tabLst>
            </a:pPr>
            <a:r>
              <a:rPr sz="1600" spc="-5" dirty="0">
                <a:solidFill>
                  <a:srgbClr val="252525"/>
                </a:solidFill>
                <a:latin typeface="Times New Roman"/>
                <a:cs typeface="Times New Roman"/>
              </a:rPr>
              <a:t>Fish food </a:t>
            </a:r>
            <a:r>
              <a:rPr sz="1600" spc="-10" dirty="0">
                <a:solidFill>
                  <a:srgbClr val="252525"/>
                </a:solidFill>
                <a:latin typeface="Times New Roman"/>
                <a:cs typeface="Times New Roman"/>
              </a:rPr>
              <a:t>organisms </a:t>
            </a:r>
            <a:r>
              <a:rPr sz="1600" spc="-5" dirty="0">
                <a:solidFill>
                  <a:srgbClr val="252525"/>
                </a:solidFill>
                <a:latin typeface="Times New Roman"/>
                <a:cs typeface="Times New Roman"/>
              </a:rPr>
              <a:t>develop. (plankton, bottom microflora and</a:t>
            </a:r>
            <a:r>
              <a:rPr sz="1600" spc="16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1600" spc="-5" dirty="0">
                <a:solidFill>
                  <a:srgbClr val="252525"/>
                </a:solidFill>
                <a:latin typeface="Times New Roman"/>
                <a:cs typeface="Times New Roman"/>
              </a:rPr>
              <a:t>fauna.)</a:t>
            </a:r>
            <a:endParaRPr sz="1600" dirty="0">
              <a:latin typeface="Times New Roman"/>
              <a:cs typeface="Times New Roman"/>
            </a:endParaRPr>
          </a:p>
          <a:p>
            <a:pPr marL="870585" indent="-401320" algn="just">
              <a:lnSpc>
                <a:spcPct val="100000"/>
              </a:lnSpc>
              <a:spcBef>
                <a:spcPts val="1175"/>
              </a:spcBef>
              <a:buClr>
                <a:srgbClr val="83992A"/>
              </a:buClr>
              <a:buSzPct val="112500"/>
              <a:buFont typeface="Wingdings"/>
              <a:buChar char=""/>
              <a:tabLst>
                <a:tab pos="870585" algn="l"/>
                <a:tab pos="871219" algn="l"/>
              </a:tabLst>
            </a:pPr>
            <a:r>
              <a:rPr sz="1600" spc="-5" dirty="0">
                <a:solidFill>
                  <a:srgbClr val="001F5F"/>
                </a:solidFill>
                <a:latin typeface="Times New Roman"/>
                <a:cs typeface="Times New Roman"/>
              </a:rPr>
              <a:t>Lasts </a:t>
            </a:r>
            <a:r>
              <a:rPr sz="1600" dirty="0">
                <a:solidFill>
                  <a:srgbClr val="001F5F"/>
                </a:solidFill>
                <a:latin typeface="Times New Roman"/>
                <a:cs typeface="Times New Roman"/>
              </a:rPr>
              <a:t>for </a:t>
            </a:r>
            <a:r>
              <a:rPr sz="1600" spc="-5" dirty="0">
                <a:solidFill>
                  <a:srgbClr val="001F5F"/>
                </a:solidFill>
                <a:latin typeface="Times New Roman"/>
                <a:cs typeface="Times New Roman"/>
              </a:rPr>
              <a:t>2-3</a:t>
            </a:r>
            <a:r>
              <a:rPr sz="1600" spc="20" dirty="0">
                <a:solidFill>
                  <a:srgbClr val="001F5F"/>
                </a:solidFill>
                <a:latin typeface="Times New Roman"/>
                <a:cs typeface="Times New Roman"/>
              </a:rPr>
              <a:t> </a:t>
            </a:r>
            <a:r>
              <a:rPr sz="1600" spc="-5" dirty="0">
                <a:solidFill>
                  <a:srgbClr val="001F5F"/>
                </a:solidFill>
                <a:latin typeface="Times New Roman"/>
                <a:cs typeface="Times New Roman"/>
              </a:rPr>
              <a:t>years.</a:t>
            </a:r>
            <a:endParaRPr sz="1600" dirty="0">
              <a:latin typeface="Times New Roman"/>
              <a:cs typeface="Times New Roman"/>
            </a:endParaRP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44122EF9-BAC3-4580-BE88-AA4458AF1B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4525" y="1757852"/>
            <a:ext cx="6586728" cy="553998"/>
          </a:xfrm>
        </p:spPr>
        <p:txBody>
          <a:bodyPr/>
          <a:lstStyle/>
          <a:p>
            <a:pPr algn="ctr"/>
            <a:r>
              <a:rPr lang="en-IN" u="sng" dirty="0"/>
              <a:t>Formation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76200" y="152398"/>
            <a:ext cx="8991600" cy="66294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278636" y="2356104"/>
            <a:ext cx="6595745" cy="0"/>
          </a:xfrm>
          <a:custGeom>
            <a:avLst/>
            <a:gdLst/>
            <a:ahLst/>
            <a:cxnLst/>
            <a:rect l="l" t="t" r="r" b="b"/>
            <a:pathLst>
              <a:path w="6595745">
                <a:moveTo>
                  <a:pt x="0" y="0"/>
                </a:moveTo>
                <a:lnTo>
                  <a:pt x="6595490" y="0"/>
                </a:lnTo>
              </a:path>
            </a:pathLst>
          </a:custGeom>
          <a:ln w="15240">
            <a:solidFill>
              <a:srgbClr val="83992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1145844" y="2713456"/>
            <a:ext cx="6855156" cy="21367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13384" marR="5080" indent="-401320" algn="just">
              <a:lnSpc>
                <a:spcPct val="150000"/>
              </a:lnSpc>
              <a:spcBef>
                <a:spcPts val="100"/>
              </a:spcBef>
              <a:buClr>
                <a:srgbClr val="83992A"/>
              </a:buClr>
              <a:buSzPct val="115000"/>
              <a:buFont typeface="Arial"/>
              <a:buChar char="•"/>
              <a:tabLst>
                <a:tab pos="413384" algn="l"/>
                <a:tab pos="414020" algn="l"/>
              </a:tabLst>
            </a:pPr>
            <a:r>
              <a:rPr sz="2000" dirty="0">
                <a:latin typeface="Times New Roman"/>
                <a:cs typeface="Times New Roman"/>
              </a:rPr>
              <a:t>Characterized by rapid </a:t>
            </a:r>
            <a:r>
              <a:rPr sz="2000" spc="-5" dirty="0">
                <a:latin typeface="Times New Roman"/>
                <a:cs typeface="Times New Roman"/>
              </a:rPr>
              <a:t>utilization </a:t>
            </a:r>
            <a:r>
              <a:rPr sz="2000" dirty="0">
                <a:latin typeface="Times New Roman"/>
                <a:cs typeface="Times New Roman"/>
              </a:rPr>
              <a:t>of nutrients by flora and  release of nutrients from reservoir bed </a:t>
            </a:r>
            <a:r>
              <a:rPr sz="2000" spc="5" dirty="0">
                <a:latin typeface="Times New Roman"/>
                <a:cs typeface="Times New Roman"/>
              </a:rPr>
              <a:t>due </a:t>
            </a:r>
            <a:r>
              <a:rPr sz="2000" dirty="0">
                <a:latin typeface="Times New Roman"/>
                <a:cs typeface="Times New Roman"/>
              </a:rPr>
              <a:t>to</a:t>
            </a:r>
            <a:r>
              <a:rPr sz="2000" spc="-185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sedimentation.</a:t>
            </a:r>
            <a:endParaRPr sz="2000" dirty="0">
              <a:latin typeface="Times New Roman"/>
              <a:cs typeface="Times New Roman"/>
            </a:endParaRPr>
          </a:p>
          <a:p>
            <a:pPr algn="just">
              <a:lnSpc>
                <a:spcPct val="100000"/>
              </a:lnSpc>
              <a:spcBef>
                <a:spcPts val="35"/>
              </a:spcBef>
              <a:buClr>
                <a:srgbClr val="83992A"/>
              </a:buClr>
              <a:buFont typeface="Arial"/>
              <a:buChar char="•"/>
            </a:pPr>
            <a:endParaRPr sz="1950" dirty="0">
              <a:latin typeface="Times New Roman"/>
              <a:cs typeface="Times New Roman"/>
            </a:endParaRPr>
          </a:p>
          <a:p>
            <a:pPr marL="413384" indent="-401320" algn="just">
              <a:lnSpc>
                <a:spcPct val="100000"/>
              </a:lnSpc>
              <a:buClr>
                <a:srgbClr val="83992A"/>
              </a:buClr>
              <a:buSzPct val="115000"/>
              <a:buFont typeface="Arial"/>
              <a:buChar char="•"/>
              <a:tabLst>
                <a:tab pos="413384" algn="l"/>
                <a:tab pos="414020" algn="l"/>
              </a:tabLst>
            </a:pPr>
            <a:r>
              <a:rPr sz="2000" dirty="0">
                <a:latin typeface="Times New Roman"/>
                <a:cs typeface="Times New Roman"/>
              </a:rPr>
              <a:t>Low production of fish food </a:t>
            </a:r>
            <a:r>
              <a:rPr sz="2000" spc="-5" dirty="0">
                <a:latin typeface="Times New Roman"/>
                <a:cs typeface="Times New Roman"/>
              </a:rPr>
              <a:t>organisms </a:t>
            </a:r>
            <a:r>
              <a:rPr sz="2000" dirty="0">
                <a:latin typeface="Times New Roman"/>
                <a:cs typeface="Times New Roman"/>
              </a:rPr>
              <a:t>&amp; low fish</a:t>
            </a:r>
            <a:r>
              <a:rPr sz="2000" spc="-18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growth.</a:t>
            </a:r>
          </a:p>
          <a:p>
            <a:pPr algn="just">
              <a:lnSpc>
                <a:spcPct val="100000"/>
              </a:lnSpc>
              <a:spcBef>
                <a:spcPts val="40"/>
              </a:spcBef>
              <a:buClr>
                <a:srgbClr val="83992A"/>
              </a:buClr>
              <a:buFont typeface="Arial"/>
              <a:buChar char="•"/>
            </a:pPr>
            <a:endParaRPr sz="1950" dirty="0">
              <a:latin typeface="Times New Roman"/>
              <a:cs typeface="Times New Roman"/>
            </a:endParaRPr>
          </a:p>
          <a:p>
            <a:pPr marL="413384" indent="-401320" algn="just">
              <a:lnSpc>
                <a:spcPct val="100000"/>
              </a:lnSpc>
              <a:buClr>
                <a:srgbClr val="83992A"/>
              </a:buClr>
              <a:buSzPct val="115000"/>
              <a:buFont typeface="Arial"/>
              <a:buChar char="•"/>
              <a:tabLst>
                <a:tab pos="413384" algn="l"/>
                <a:tab pos="414020" algn="l"/>
              </a:tabLst>
            </a:pPr>
            <a:r>
              <a:rPr sz="2000" dirty="0">
                <a:latin typeface="Times New Roman"/>
                <a:cs typeface="Times New Roman"/>
              </a:rPr>
              <a:t>This </a:t>
            </a:r>
            <a:r>
              <a:rPr sz="2000" spc="-5" dirty="0">
                <a:latin typeface="Times New Roman"/>
                <a:cs typeface="Times New Roman"/>
              </a:rPr>
              <a:t>stage exists </a:t>
            </a:r>
            <a:r>
              <a:rPr sz="2000" dirty="0">
                <a:latin typeface="Times New Roman"/>
                <a:cs typeface="Times New Roman"/>
              </a:rPr>
              <a:t>for shorter</a:t>
            </a:r>
            <a:r>
              <a:rPr sz="2000" spc="-1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duration.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7831EDC-E4EA-4F82-B997-A210B3AAAD19}"/>
              </a:ext>
            </a:extLst>
          </p:cNvPr>
          <p:cNvSpPr/>
          <p:nvPr/>
        </p:nvSpPr>
        <p:spPr>
          <a:xfrm>
            <a:off x="495300" y="1967283"/>
            <a:ext cx="8153400" cy="8233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794000" lvl="2" algn="just">
              <a:spcBef>
                <a:spcPts val="935"/>
              </a:spcBef>
              <a:buClr>
                <a:srgbClr val="83992A"/>
              </a:buClr>
              <a:buSzPct val="112500"/>
              <a:tabLst>
                <a:tab pos="3195320" algn="l"/>
                <a:tab pos="3195955" algn="l"/>
              </a:tabLst>
            </a:pPr>
            <a:r>
              <a:rPr lang="en-IN" sz="2000" spc="-5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II. </a:t>
            </a:r>
            <a:r>
              <a:rPr lang="en-IN" sz="2000" u="sng" spc="-15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Trophic </a:t>
            </a:r>
            <a:r>
              <a:rPr lang="en-IN" sz="2000" u="sng" spc="-5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depression</a:t>
            </a:r>
            <a:r>
              <a:rPr lang="en-IN" sz="2000" u="sng" spc="25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 </a:t>
            </a:r>
            <a:r>
              <a:rPr lang="en-IN" sz="2000" u="sng" spc="-5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phase</a:t>
            </a:r>
            <a:endParaRPr lang="en-IN" sz="2000" u="sng" dirty="0">
              <a:latin typeface="Times New Roman"/>
              <a:cs typeface="Times New Roman"/>
            </a:endParaRPr>
          </a:p>
          <a:p>
            <a:pPr marL="2794000" lvl="2" algn="just">
              <a:lnSpc>
                <a:spcPct val="100000"/>
              </a:lnSpc>
              <a:spcBef>
                <a:spcPts val="935"/>
              </a:spcBef>
              <a:buClr>
                <a:srgbClr val="83992A"/>
              </a:buClr>
              <a:buSzPct val="112500"/>
              <a:tabLst>
                <a:tab pos="3195320" algn="l"/>
                <a:tab pos="3195955" algn="l"/>
              </a:tabLst>
            </a:pPr>
            <a:endParaRPr lang="en-IN" sz="2000" dirty="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278636" y="2356104"/>
            <a:ext cx="6595745" cy="0"/>
          </a:xfrm>
          <a:custGeom>
            <a:avLst/>
            <a:gdLst/>
            <a:ahLst/>
            <a:cxnLst/>
            <a:rect l="l" t="t" r="r" b="b"/>
            <a:pathLst>
              <a:path w="6595745">
                <a:moveTo>
                  <a:pt x="0" y="0"/>
                </a:moveTo>
                <a:lnTo>
                  <a:pt x="6595490" y="0"/>
                </a:lnTo>
              </a:path>
            </a:pathLst>
          </a:custGeom>
          <a:ln w="15240">
            <a:solidFill>
              <a:srgbClr val="83992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body" idx="1"/>
          </p:nvPr>
        </p:nvSpPr>
        <p:spPr>
          <a:xfrm>
            <a:off x="838200" y="2741652"/>
            <a:ext cx="7619999" cy="285443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08610" marR="977265" indent="-308610">
              <a:lnSpc>
                <a:spcPct val="155000"/>
              </a:lnSpc>
              <a:spcBef>
                <a:spcPts val="100"/>
              </a:spcBef>
              <a:buClr>
                <a:srgbClr val="83992A"/>
              </a:buClr>
              <a:buSzPct val="115000"/>
              <a:buFont typeface="Arial"/>
              <a:buChar char="•"/>
              <a:tabLst>
                <a:tab pos="308610" algn="l"/>
                <a:tab pos="309245" algn="l"/>
              </a:tabLst>
            </a:pPr>
            <a:r>
              <a:rPr dirty="0"/>
              <a:t>A reservoir gradually recovers with </a:t>
            </a:r>
            <a:r>
              <a:rPr spc="-5" dirty="0"/>
              <a:t>accumulation </a:t>
            </a:r>
            <a:r>
              <a:rPr dirty="0"/>
              <a:t>of</a:t>
            </a:r>
            <a:r>
              <a:rPr lang="en-IN" dirty="0"/>
              <a:t> nutrients.</a:t>
            </a:r>
          </a:p>
          <a:p>
            <a:pPr marL="308610" marR="977265" indent="-308610">
              <a:lnSpc>
                <a:spcPct val="155000"/>
              </a:lnSpc>
              <a:spcBef>
                <a:spcPts val="100"/>
              </a:spcBef>
              <a:buClr>
                <a:srgbClr val="83992A"/>
              </a:buClr>
              <a:buSzPct val="115000"/>
              <a:buFont typeface="Arial"/>
              <a:buChar char="•"/>
              <a:tabLst>
                <a:tab pos="308610" algn="l"/>
                <a:tab pos="309245" algn="l"/>
              </a:tabLst>
            </a:pPr>
            <a:endParaRPr lang="en-IN" dirty="0"/>
          </a:p>
          <a:p>
            <a:pPr marL="308610" marR="977265" indent="-308610">
              <a:lnSpc>
                <a:spcPct val="155000"/>
              </a:lnSpc>
              <a:spcBef>
                <a:spcPts val="100"/>
              </a:spcBef>
              <a:buClr>
                <a:srgbClr val="83992A"/>
              </a:buClr>
              <a:buSzPct val="115000"/>
              <a:buFont typeface="Arial"/>
              <a:buChar char="•"/>
              <a:tabLst>
                <a:tab pos="308610" algn="l"/>
                <a:tab pos="309245" algn="l"/>
              </a:tabLst>
            </a:pPr>
            <a:r>
              <a:rPr dirty="0"/>
              <a:t>It </a:t>
            </a:r>
            <a:r>
              <a:rPr spc="-5" dirty="0"/>
              <a:t>lasts </a:t>
            </a:r>
            <a:r>
              <a:rPr dirty="0"/>
              <a:t>for</a:t>
            </a:r>
            <a:r>
              <a:rPr dirty="0">
                <a:solidFill>
                  <a:srgbClr val="00AF50"/>
                </a:solidFill>
              </a:rPr>
              <a:t> </a:t>
            </a:r>
            <a:r>
              <a:rPr b="1" u="heavy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1-1.5</a:t>
            </a:r>
            <a:r>
              <a:rPr b="1" spc="-90" dirty="0">
                <a:solidFill>
                  <a:srgbClr val="00AF50"/>
                </a:solidFill>
                <a:latin typeface="Times New Roman"/>
                <a:cs typeface="Times New Roman"/>
              </a:rPr>
              <a:t> </a:t>
            </a:r>
            <a:r>
              <a:rPr spc="-5" dirty="0"/>
              <a:t>years.</a:t>
            </a:r>
            <a:endParaRPr lang="en-IN" spc="-5" dirty="0"/>
          </a:p>
          <a:p>
            <a:pPr marL="308610" marR="977265" indent="-308610">
              <a:lnSpc>
                <a:spcPct val="155000"/>
              </a:lnSpc>
              <a:spcBef>
                <a:spcPts val="100"/>
              </a:spcBef>
              <a:buClr>
                <a:srgbClr val="83992A"/>
              </a:buClr>
              <a:buSzPct val="115000"/>
              <a:buFont typeface="Arial"/>
              <a:buChar char="•"/>
              <a:tabLst>
                <a:tab pos="308610" algn="l"/>
                <a:tab pos="309245" algn="l"/>
              </a:tabLst>
            </a:pPr>
            <a:endParaRPr spc="-5" dirty="0"/>
          </a:p>
          <a:p>
            <a:pPr marL="308610" marR="5080" indent="-308610">
              <a:lnSpc>
                <a:spcPct val="155000"/>
              </a:lnSpc>
              <a:buClr>
                <a:srgbClr val="83992A"/>
              </a:buClr>
              <a:buSzPct val="115000"/>
              <a:buFont typeface="Arial"/>
              <a:buChar char="•"/>
              <a:tabLst>
                <a:tab pos="308610" algn="l"/>
                <a:tab pos="309245" algn="l"/>
              </a:tabLst>
            </a:pPr>
            <a:r>
              <a:rPr dirty="0"/>
              <a:t>In Indian reservoirs </a:t>
            </a:r>
            <a:r>
              <a:rPr spc="-5" dirty="0"/>
              <a:t>this </a:t>
            </a:r>
            <a:r>
              <a:rPr dirty="0"/>
              <a:t>phase would be </a:t>
            </a:r>
            <a:r>
              <a:rPr spc="-5" dirty="0"/>
              <a:t>much </a:t>
            </a:r>
            <a:r>
              <a:rPr dirty="0"/>
              <a:t>higher in  </a:t>
            </a:r>
            <a:r>
              <a:rPr spc="-5" dirty="0"/>
              <a:t>magnitude </a:t>
            </a:r>
            <a:r>
              <a:rPr dirty="0"/>
              <a:t>than </a:t>
            </a:r>
            <a:r>
              <a:rPr spc="-5" dirty="0"/>
              <a:t>initial </a:t>
            </a:r>
            <a:r>
              <a:rPr dirty="0"/>
              <a:t>and reservoir production increases</a:t>
            </a:r>
            <a:r>
              <a:rPr spc="-155" dirty="0"/>
              <a:t> </a:t>
            </a:r>
            <a:r>
              <a:rPr dirty="0"/>
              <a:t>after  ageing.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66740BD-D78B-4AB7-B2C1-4565C5C721AB}"/>
              </a:ext>
            </a:extLst>
          </p:cNvPr>
          <p:cNvSpPr/>
          <p:nvPr/>
        </p:nvSpPr>
        <p:spPr>
          <a:xfrm>
            <a:off x="495300" y="1967283"/>
            <a:ext cx="815340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794000" lvl="2" algn="just">
              <a:spcBef>
                <a:spcPts val="935"/>
              </a:spcBef>
              <a:buClr>
                <a:srgbClr val="83992A"/>
              </a:buClr>
              <a:buSzPct val="112500"/>
              <a:tabLst>
                <a:tab pos="3195320" algn="l"/>
                <a:tab pos="3195955" algn="l"/>
              </a:tabLst>
            </a:pPr>
            <a:r>
              <a:rPr lang="en-IN" sz="2000" spc="-5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III. </a:t>
            </a:r>
            <a:r>
              <a:rPr lang="en-IN" sz="2000" u="sng" spc="-5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Final fertility</a:t>
            </a:r>
            <a:r>
              <a:rPr lang="en-IN" sz="2000" u="sng" spc="50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 </a:t>
            </a:r>
            <a:r>
              <a:rPr lang="en-IN" sz="2000" u="sng" spc="-5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phase</a:t>
            </a:r>
            <a:endParaRPr lang="en-IN" sz="2000" u="sng" dirty="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278636" y="2356104"/>
            <a:ext cx="6595745" cy="0"/>
          </a:xfrm>
          <a:custGeom>
            <a:avLst/>
            <a:gdLst/>
            <a:ahLst/>
            <a:cxnLst/>
            <a:rect l="l" t="t" r="r" b="b"/>
            <a:pathLst>
              <a:path w="6595745">
                <a:moveTo>
                  <a:pt x="0" y="0"/>
                </a:moveTo>
                <a:lnTo>
                  <a:pt x="6595490" y="0"/>
                </a:lnTo>
              </a:path>
            </a:pathLst>
          </a:custGeom>
          <a:ln w="15240">
            <a:solidFill>
              <a:srgbClr val="83992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1255877" y="2433003"/>
            <a:ext cx="6618504" cy="3258185"/>
          </a:xfrm>
          <a:prstGeom prst="rect">
            <a:avLst/>
          </a:prstGeom>
        </p:spPr>
        <p:txBody>
          <a:bodyPr vert="horz" wrap="square" lIns="0" tIns="95885" rIns="0" bIns="0" rtlCol="0">
            <a:spAutoFit/>
          </a:bodyPr>
          <a:lstStyle/>
          <a:p>
            <a:pPr marL="299085" indent="-287020" algn="just">
              <a:lnSpc>
                <a:spcPct val="100000"/>
              </a:lnSpc>
              <a:spcBef>
                <a:spcPts val="755"/>
              </a:spcBef>
              <a:buClr>
                <a:srgbClr val="83992A"/>
              </a:buClr>
              <a:buSzPct val="113888"/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sz="1800" dirty="0">
                <a:solidFill>
                  <a:srgbClr val="252525"/>
                </a:solidFill>
                <a:latin typeface="Times New Roman"/>
                <a:cs typeface="Times New Roman"/>
              </a:rPr>
              <a:t>The aquatic ecosystem </a:t>
            </a:r>
            <a:r>
              <a:rPr sz="1800" spc="-5" dirty="0">
                <a:solidFill>
                  <a:srgbClr val="252525"/>
                </a:solidFill>
                <a:latin typeface="Times New Roman"/>
                <a:cs typeface="Times New Roman"/>
              </a:rPr>
              <a:t>consists </a:t>
            </a:r>
            <a:r>
              <a:rPr sz="1800" dirty="0">
                <a:solidFill>
                  <a:srgbClr val="252525"/>
                </a:solidFill>
                <a:latin typeface="Times New Roman"/>
                <a:cs typeface="Times New Roman"/>
              </a:rPr>
              <a:t>of</a:t>
            </a:r>
            <a:r>
              <a:rPr sz="1800" spc="-5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1800" spc="5" dirty="0">
                <a:solidFill>
                  <a:srgbClr val="252525"/>
                </a:solidFill>
                <a:latin typeface="Times New Roman"/>
                <a:cs typeface="Times New Roman"/>
              </a:rPr>
              <a:t>:-</a:t>
            </a:r>
            <a:endParaRPr sz="1800" dirty="0">
              <a:latin typeface="Times New Roman"/>
              <a:cs typeface="Times New Roman"/>
            </a:endParaRPr>
          </a:p>
          <a:p>
            <a:pPr marL="756285" lvl="1" indent="-287020" algn="just">
              <a:lnSpc>
                <a:spcPct val="100000"/>
              </a:lnSpc>
              <a:spcBef>
                <a:spcPts val="1030"/>
              </a:spcBef>
              <a:buClr>
                <a:srgbClr val="83992A"/>
              </a:buClr>
              <a:buSzPct val="113888"/>
              <a:buFont typeface="Wingdings"/>
              <a:buChar char=""/>
              <a:tabLst>
                <a:tab pos="756920" algn="l"/>
              </a:tabLst>
            </a:pPr>
            <a:r>
              <a:rPr sz="1800" u="sng" dirty="0">
                <a:solidFill>
                  <a:srgbClr val="252525"/>
                </a:solidFill>
                <a:uFill>
                  <a:solidFill>
                    <a:srgbClr val="252525"/>
                  </a:solidFill>
                </a:uFill>
                <a:latin typeface="Times New Roman"/>
                <a:cs typeface="Times New Roman"/>
              </a:rPr>
              <a:t>producers</a:t>
            </a:r>
            <a:r>
              <a:rPr sz="1800" dirty="0">
                <a:solidFill>
                  <a:srgbClr val="252525"/>
                </a:solidFill>
                <a:latin typeface="Times New Roman"/>
                <a:cs typeface="Times New Roman"/>
              </a:rPr>
              <a:t> –</a:t>
            </a:r>
            <a:r>
              <a:rPr sz="1800" spc="-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1800" dirty="0">
                <a:solidFill>
                  <a:srgbClr val="252525"/>
                </a:solidFill>
                <a:latin typeface="Times New Roman"/>
                <a:cs typeface="Times New Roman"/>
              </a:rPr>
              <a:t>autotrophs</a:t>
            </a:r>
            <a:endParaRPr sz="1800" dirty="0">
              <a:latin typeface="Times New Roman"/>
              <a:cs typeface="Times New Roman"/>
            </a:endParaRPr>
          </a:p>
          <a:p>
            <a:pPr marL="756285" lvl="1" indent="-287020" algn="just">
              <a:lnSpc>
                <a:spcPct val="100000"/>
              </a:lnSpc>
              <a:spcBef>
                <a:spcPts val="1035"/>
              </a:spcBef>
              <a:buClr>
                <a:srgbClr val="83992A"/>
              </a:buClr>
              <a:buSzPct val="113888"/>
              <a:buFont typeface="Wingdings"/>
              <a:buChar char=""/>
              <a:tabLst>
                <a:tab pos="756920" algn="l"/>
              </a:tabLst>
            </a:pPr>
            <a:r>
              <a:rPr sz="1800" u="sng" spc="-5" dirty="0">
                <a:solidFill>
                  <a:srgbClr val="252525"/>
                </a:solidFill>
                <a:uFill>
                  <a:solidFill>
                    <a:srgbClr val="252525"/>
                  </a:solidFill>
                </a:uFill>
                <a:latin typeface="Times New Roman"/>
                <a:cs typeface="Times New Roman"/>
              </a:rPr>
              <a:t>Primary consumers</a:t>
            </a:r>
            <a:r>
              <a:rPr sz="1800" spc="-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1800" dirty="0">
                <a:solidFill>
                  <a:srgbClr val="252525"/>
                </a:solidFill>
                <a:latin typeface="Times New Roman"/>
                <a:cs typeface="Times New Roman"/>
              </a:rPr>
              <a:t>– zooplankton &amp; </a:t>
            </a:r>
            <a:r>
              <a:rPr sz="1800" spc="-10" dirty="0">
                <a:solidFill>
                  <a:srgbClr val="252525"/>
                </a:solidFill>
                <a:latin typeface="Times New Roman"/>
                <a:cs typeface="Times New Roman"/>
              </a:rPr>
              <a:t>some</a:t>
            </a:r>
            <a:r>
              <a:rPr sz="1800" spc="1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Times New Roman"/>
                <a:cs typeface="Times New Roman"/>
              </a:rPr>
              <a:t>fishes.</a:t>
            </a:r>
            <a:endParaRPr sz="1800" dirty="0">
              <a:latin typeface="Times New Roman"/>
              <a:cs typeface="Times New Roman"/>
            </a:endParaRPr>
          </a:p>
          <a:p>
            <a:pPr marL="756285" lvl="1" indent="-287020" algn="just">
              <a:lnSpc>
                <a:spcPct val="100000"/>
              </a:lnSpc>
              <a:spcBef>
                <a:spcPts val="1070"/>
              </a:spcBef>
              <a:buClr>
                <a:srgbClr val="83992A"/>
              </a:buClr>
              <a:buSzPct val="113888"/>
              <a:buFont typeface="Wingdings"/>
              <a:buChar char=""/>
              <a:tabLst>
                <a:tab pos="756920" algn="l"/>
              </a:tabLst>
            </a:pPr>
            <a:r>
              <a:rPr sz="1800" u="sng" dirty="0">
                <a:solidFill>
                  <a:srgbClr val="252525"/>
                </a:solidFill>
                <a:uFill>
                  <a:solidFill>
                    <a:srgbClr val="252525"/>
                  </a:solidFill>
                </a:uFill>
                <a:latin typeface="Times New Roman"/>
                <a:cs typeface="Times New Roman"/>
              </a:rPr>
              <a:t>Secondary </a:t>
            </a:r>
            <a:r>
              <a:rPr sz="2000" u="sng" spc="-5" dirty="0">
                <a:solidFill>
                  <a:srgbClr val="252525"/>
                </a:solidFill>
                <a:uFill>
                  <a:solidFill>
                    <a:srgbClr val="252525"/>
                  </a:solidFill>
                </a:uFill>
                <a:latin typeface="Times New Roman"/>
                <a:cs typeface="Times New Roman"/>
              </a:rPr>
              <a:t>consumers</a:t>
            </a:r>
            <a:r>
              <a:rPr sz="2000" spc="-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1800" dirty="0">
                <a:solidFill>
                  <a:srgbClr val="252525"/>
                </a:solidFill>
                <a:latin typeface="Times New Roman"/>
                <a:cs typeface="Times New Roman"/>
              </a:rPr>
              <a:t>–insect larvae, </a:t>
            </a:r>
            <a:r>
              <a:rPr sz="1800" spc="-5" dirty="0">
                <a:solidFill>
                  <a:srgbClr val="252525"/>
                </a:solidFill>
                <a:latin typeface="Times New Roman"/>
                <a:cs typeface="Times New Roman"/>
              </a:rPr>
              <a:t>fishes</a:t>
            </a:r>
            <a:r>
              <a:rPr sz="1800" spc="-10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1800" dirty="0">
                <a:solidFill>
                  <a:srgbClr val="252525"/>
                </a:solidFill>
                <a:latin typeface="Times New Roman"/>
                <a:cs typeface="Times New Roman"/>
              </a:rPr>
              <a:t>etc.</a:t>
            </a:r>
            <a:endParaRPr sz="1800" dirty="0">
              <a:latin typeface="Times New Roman"/>
              <a:cs typeface="Times New Roman"/>
            </a:endParaRPr>
          </a:p>
          <a:p>
            <a:pPr marL="756285" lvl="1" indent="-287020" algn="just">
              <a:lnSpc>
                <a:spcPct val="100000"/>
              </a:lnSpc>
              <a:spcBef>
                <a:spcPts val="1040"/>
              </a:spcBef>
              <a:buClr>
                <a:srgbClr val="83992A"/>
              </a:buClr>
              <a:buSzPct val="113888"/>
              <a:buFont typeface="Wingdings"/>
              <a:buChar char=""/>
              <a:tabLst>
                <a:tab pos="756920" algn="l"/>
              </a:tabLst>
            </a:pPr>
            <a:r>
              <a:rPr sz="1800" u="sng" spc="-15" dirty="0">
                <a:solidFill>
                  <a:srgbClr val="252525"/>
                </a:solidFill>
                <a:uFill>
                  <a:solidFill>
                    <a:srgbClr val="252525"/>
                  </a:solidFill>
                </a:uFill>
                <a:latin typeface="Times New Roman"/>
                <a:cs typeface="Times New Roman"/>
              </a:rPr>
              <a:t>Tertiary </a:t>
            </a:r>
            <a:r>
              <a:rPr sz="1800" u="sng" spc="-5" dirty="0">
                <a:solidFill>
                  <a:srgbClr val="252525"/>
                </a:solidFill>
                <a:uFill>
                  <a:solidFill>
                    <a:srgbClr val="252525"/>
                  </a:solidFill>
                </a:uFill>
                <a:latin typeface="Times New Roman"/>
                <a:cs typeface="Times New Roman"/>
              </a:rPr>
              <a:t>consumers</a:t>
            </a:r>
            <a:r>
              <a:rPr sz="1800" spc="-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1800" dirty="0">
                <a:solidFill>
                  <a:srgbClr val="252525"/>
                </a:solidFill>
                <a:latin typeface="Times New Roman"/>
                <a:cs typeface="Times New Roman"/>
              </a:rPr>
              <a:t>– </a:t>
            </a:r>
            <a:r>
              <a:rPr sz="1800" spc="-10" dirty="0">
                <a:solidFill>
                  <a:srgbClr val="252525"/>
                </a:solidFill>
                <a:latin typeface="Times New Roman"/>
                <a:cs typeface="Times New Roman"/>
              </a:rPr>
              <a:t>large </a:t>
            </a:r>
            <a:r>
              <a:rPr sz="1800" dirty="0">
                <a:solidFill>
                  <a:srgbClr val="252525"/>
                </a:solidFill>
                <a:latin typeface="Times New Roman"/>
                <a:cs typeface="Times New Roman"/>
              </a:rPr>
              <a:t>predators or top</a:t>
            </a:r>
            <a:r>
              <a:rPr sz="1800" spc="-2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1800" dirty="0">
                <a:solidFill>
                  <a:srgbClr val="252525"/>
                </a:solidFill>
                <a:latin typeface="Times New Roman"/>
                <a:cs typeface="Times New Roman"/>
              </a:rPr>
              <a:t>carnivores.</a:t>
            </a:r>
            <a:endParaRPr sz="1800" dirty="0">
              <a:latin typeface="Times New Roman"/>
              <a:cs typeface="Times New Roman"/>
            </a:endParaRPr>
          </a:p>
          <a:p>
            <a:pPr marL="756285" lvl="1" indent="-287020" algn="just">
              <a:lnSpc>
                <a:spcPct val="100000"/>
              </a:lnSpc>
              <a:spcBef>
                <a:spcPts val="1035"/>
              </a:spcBef>
              <a:buClr>
                <a:srgbClr val="83992A"/>
              </a:buClr>
              <a:buSzPct val="113888"/>
              <a:buFont typeface="Wingdings"/>
              <a:buChar char=""/>
              <a:tabLst>
                <a:tab pos="756920" algn="l"/>
              </a:tabLst>
            </a:pPr>
            <a:r>
              <a:rPr sz="1800" u="sng" spc="-5" dirty="0">
                <a:solidFill>
                  <a:srgbClr val="252525"/>
                </a:solidFill>
                <a:uFill>
                  <a:solidFill>
                    <a:srgbClr val="252525"/>
                  </a:solidFill>
                </a:uFill>
                <a:latin typeface="Times New Roman"/>
                <a:cs typeface="Times New Roman"/>
              </a:rPr>
              <a:t>Decomposers</a:t>
            </a:r>
            <a:r>
              <a:rPr sz="1800" spc="-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1800" dirty="0">
                <a:solidFill>
                  <a:srgbClr val="252525"/>
                </a:solidFill>
                <a:latin typeface="Times New Roman"/>
                <a:cs typeface="Times New Roman"/>
              </a:rPr>
              <a:t>– bacteria,</a:t>
            </a:r>
            <a:r>
              <a:rPr sz="1800" spc="-2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1800" dirty="0">
                <a:solidFill>
                  <a:srgbClr val="252525"/>
                </a:solidFill>
                <a:latin typeface="Times New Roman"/>
                <a:cs typeface="Times New Roman"/>
              </a:rPr>
              <a:t>fungi.</a:t>
            </a:r>
            <a:endParaRPr sz="1800" dirty="0">
              <a:latin typeface="Times New Roman"/>
              <a:cs typeface="Times New Roman"/>
            </a:endParaRPr>
          </a:p>
          <a:p>
            <a:pPr marL="299085" indent="-287020" algn="just">
              <a:lnSpc>
                <a:spcPct val="100000"/>
              </a:lnSpc>
              <a:spcBef>
                <a:spcPts val="1030"/>
              </a:spcBef>
              <a:buClr>
                <a:srgbClr val="83992A"/>
              </a:buClr>
              <a:buSzPct val="113888"/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sz="1800" dirty="0">
                <a:solidFill>
                  <a:srgbClr val="252525"/>
                </a:solidFill>
                <a:latin typeface="Times New Roman"/>
                <a:cs typeface="Times New Roman"/>
              </a:rPr>
              <a:t>During </a:t>
            </a:r>
            <a:r>
              <a:rPr sz="1800" spc="-10" dirty="0">
                <a:solidFill>
                  <a:srgbClr val="252525"/>
                </a:solidFill>
                <a:latin typeface="Times New Roman"/>
                <a:cs typeface="Times New Roman"/>
              </a:rPr>
              <a:t>energy </a:t>
            </a:r>
            <a:r>
              <a:rPr sz="1800" spc="-5" dirty="0">
                <a:solidFill>
                  <a:srgbClr val="252525"/>
                </a:solidFill>
                <a:latin typeface="Times New Roman"/>
                <a:cs typeface="Times New Roman"/>
              </a:rPr>
              <a:t>transformation </a:t>
            </a:r>
            <a:r>
              <a:rPr sz="1800" dirty="0">
                <a:solidFill>
                  <a:srgbClr val="252525"/>
                </a:solidFill>
                <a:latin typeface="Times New Roman"/>
                <a:cs typeface="Times New Roman"/>
              </a:rPr>
              <a:t>the </a:t>
            </a:r>
            <a:r>
              <a:rPr sz="1800" spc="-5" dirty="0">
                <a:solidFill>
                  <a:srgbClr val="252525"/>
                </a:solidFill>
                <a:latin typeface="Times New Roman"/>
                <a:cs typeface="Times New Roman"/>
              </a:rPr>
              <a:t>efficiency </a:t>
            </a:r>
            <a:r>
              <a:rPr sz="1800" dirty="0">
                <a:solidFill>
                  <a:srgbClr val="252525"/>
                </a:solidFill>
                <a:latin typeface="Times New Roman"/>
                <a:cs typeface="Times New Roman"/>
              </a:rPr>
              <a:t>of </a:t>
            </a:r>
            <a:r>
              <a:rPr sz="1800" spc="-10" dirty="0">
                <a:solidFill>
                  <a:srgbClr val="252525"/>
                </a:solidFill>
                <a:latin typeface="Times New Roman"/>
                <a:cs typeface="Times New Roman"/>
              </a:rPr>
              <a:t>energy </a:t>
            </a:r>
            <a:r>
              <a:rPr sz="1800" dirty="0">
                <a:solidFill>
                  <a:srgbClr val="252525"/>
                </a:solidFill>
                <a:latin typeface="Times New Roman"/>
                <a:cs typeface="Times New Roman"/>
              </a:rPr>
              <a:t>conversion</a:t>
            </a:r>
            <a:r>
              <a:rPr sz="1800" spc="2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Times New Roman"/>
                <a:cs typeface="Times New Roman"/>
              </a:rPr>
              <a:t>is</a:t>
            </a:r>
            <a:endParaRPr sz="1800" dirty="0">
              <a:latin typeface="Times New Roman"/>
              <a:cs typeface="Times New Roman"/>
            </a:endParaRPr>
          </a:p>
          <a:p>
            <a:pPr marL="355600" algn="just">
              <a:lnSpc>
                <a:spcPct val="100000"/>
              </a:lnSpc>
              <a:spcBef>
                <a:spcPts val="1035"/>
              </a:spcBef>
            </a:pPr>
            <a:r>
              <a:rPr sz="1800" dirty="0">
                <a:solidFill>
                  <a:srgbClr val="252525"/>
                </a:solidFill>
                <a:latin typeface="Times New Roman"/>
                <a:cs typeface="Times New Roman"/>
              </a:rPr>
              <a:t>reduced to a tenth from one </a:t>
            </a:r>
            <a:r>
              <a:rPr sz="1800" spc="-5" dirty="0">
                <a:solidFill>
                  <a:srgbClr val="252525"/>
                </a:solidFill>
                <a:latin typeface="Times New Roman"/>
                <a:cs typeface="Times New Roman"/>
              </a:rPr>
              <a:t>trophic </a:t>
            </a:r>
            <a:r>
              <a:rPr sz="1800" dirty="0">
                <a:solidFill>
                  <a:srgbClr val="252525"/>
                </a:solidFill>
                <a:latin typeface="Times New Roman"/>
                <a:cs typeface="Times New Roman"/>
              </a:rPr>
              <a:t>level to</a:t>
            </a:r>
            <a:r>
              <a:rPr sz="1800" spc="-5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1800" spc="-15" dirty="0">
                <a:solidFill>
                  <a:srgbClr val="252525"/>
                </a:solidFill>
                <a:latin typeface="Times New Roman"/>
                <a:cs typeface="Times New Roman"/>
              </a:rPr>
              <a:t>another.</a:t>
            </a:r>
            <a:endParaRPr sz="1800" dirty="0">
              <a:latin typeface="Times New Roman"/>
              <a:cs typeface="Times New Roman"/>
            </a:endParaRP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70B9FB2C-46FD-458A-816B-F47EC9CE41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7675" y="1802106"/>
            <a:ext cx="6434784" cy="553998"/>
          </a:xfrm>
        </p:spPr>
        <p:txBody>
          <a:bodyPr/>
          <a:lstStyle/>
          <a:p>
            <a:pPr algn="ctr"/>
            <a:r>
              <a:rPr lang="en-IN" u="sng" dirty="0"/>
              <a:t>Trophic Dynamics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278636" y="2356104"/>
            <a:ext cx="6595745" cy="0"/>
          </a:xfrm>
          <a:custGeom>
            <a:avLst/>
            <a:gdLst/>
            <a:ahLst/>
            <a:cxnLst/>
            <a:rect l="l" t="t" r="r" b="b"/>
            <a:pathLst>
              <a:path w="6595745">
                <a:moveTo>
                  <a:pt x="0" y="0"/>
                </a:moveTo>
                <a:lnTo>
                  <a:pt x="6595490" y="0"/>
                </a:lnTo>
              </a:path>
            </a:pathLst>
          </a:custGeom>
          <a:ln w="15240">
            <a:solidFill>
              <a:srgbClr val="83992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914400" y="2438400"/>
            <a:ext cx="7467600" cy="3545201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99085" marR="1017269" indent="-287020" algn="just">
              <a:lnSpc>
                <a:spcPct val="100000"/>
              </a:lnSpc>
              <a:spcBef>
                <a:spcPts val="105"/>
              </a:spcBef>
              <a:buClr>
                <a:srgbClr val="83992A"/>
              </a:buClr>
              <a:buSzPct val="115000"/>
              <a:buFont typeface="Wingdings"/>
              <a:buChar char=""/>
              <a:tabLst>
                <a:tab pos="299720" algn="l"/>
              </a:tabLst>
            </a:pPr>
            <a:r>
              <a:rPr sz="1600" spc="-5" dirty="0">
                <a:solidFill>
                  <a:srgbClr val="252525"/>
                </a:solidFill>
                <a:latin typeface="Times New Roman"/>
                <a:cs typeface="Times New Roman"/>
              </a:rPr>
              <a:t>Energy </a:t>
            </a:r>
            <a:r>
              <a:rPr sz="1600" dirty="0">
                <a:solidFill>
                  <a:srgbClr val="252525"/>
                </a:solidFill>
                <a:latin typeface="Times New Roman"/>
                <a:cs typeface="Times New Roman"/>
              </a:rPr>
              <a:t>flow and nutrient </a:t>
            </a:r>
            <a:r>
              <a:rPr sz="1600" spc="-5" dirty="0">
                <a:solidFill>
                  <a:srgbClr val="252525"/>
                </a:solidFill>
                <a:latin typeface="Times New Roman"/>
                <a:cs typeface="Times New Roman"/>
              </a:rPr>
              <a:t>cycle </a:t>
            </a:r>
            <a:r>
              <a:rPr sz="1600" dirty="0">
                <a:solidFill>
                  <a:srgbClr val="252525"/>
                </a:solidFill>
                <a:latin typeface="Times New Roman"/>
                <a:cs typeface="Times New Roman"/>
              </a:rPr>
              <a:t>are two </a:t>
            </a:r>
            <a:r>
              <a:rPr sz="1600" spc="-5" dirty="0">
                <a:solidFill>
                  <a:srgbClr val="252525"/>
                </a:solidFill>
                <a:latin typeface="Times New Roman"/>
                <a:cs typeface="Times New Roman"/>
              </a:rPr>
              <a:t>important </a:t>
            </a:r>
            <a:r>
              <a:rPr sz="1600" dirty="0">
                <a:solidFill>
                  <a:srgbClr val="252525"/>
                </a:solidFill>
                <a:latin typeface="Times New Roman"/>
                <a:cs typeface="Times New Roman"/>
              </a:rPr>
              <a:t>principles</a:t>
            </a:r>
            <a:r>
              <a:rPr sz="1600" spc="-16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1600" dirty="0">
                <a:solidFill>
                  <a:srgbClr val="252525"/>
                </a:solidFill>
                <a:latin typeface="Times New Roman"/>
                <a:cs typeface="Times New Roman"/>
              </a:rPr>
              <a:t>of  </a:t>
            </a:r>
            <a:r>
              <a:rPr sz="1600" spc="-5" dirty="0">
                <a:solidFill>
                  <a:srgbClr val="252525"/>
                </a:solidFill>
                <a:latin typeface="Times New Roman"/>
                <a:cs typeface="Times New Roman"/>
              </a:rPr>
              <a:t>ecosystem.</a:t>
            </a:r>
            <a:endParaRPr lang="en-IN" sz="1600" spc="-5" dirty="0">
              <a:solidFill>
                <a:srgbClr val="252525"/>
              </a:solidFill>
              <a:latin typeface="Times New Roman"/>
              <a:cs typeface="Times New Roman"/>
            </a:endParaRPr>
          </a:p>
          <a:p>
            <a:pPr marL="299085" marR="1017269" indent="-287020" algn="just">
              <a:lnSpc>
                <a:spcPct val="100000"/>
              </a:lnSpc>
              <a:spcBef>
                <a:spcPts val="105"/>
              </a:spcBef>
              <a:buClr>
                <a:srgbClr val="83992A"/>
              </a:buClr>
              <a:buSzPct val="115000"/>
              <a:buFont typeface="Wingdings"/>
              <a:buChar char=""/>
              <a:tabLst>
                <a:tab pos="299720" algn="l"/>
              </a:tabLst>
            </a:pPr>
            <a:endParaRPr sz="1600" dirty="0">
              <a:latin typeface="Times New Roman"/>
              <a:cs typeface="Times New Roman"/>
            </a:endParaRPr>
          </a:p>
          <a:p>
            <a:pPr marL="299085" indent="-287020" algn="just">
              <a:lnSpc>
                <a:spcPct val="100000"/>
              </a:lnSpc>
              <a:spcBef>
                <a:spcPts val="1075"/>
              </a:spcBef>
              <a:buClr>
                <a:srgbClr val="83992A"/>
              </a:buClr>
              <a:buSzPct val="115000"/>
              <a:buFont typeface="Wingdings"/>
              <a:buChar char=""/>
              <a:tabLst>
                <a:tab pos="299720" algn="l"/>
              </a:tabLst>
            </a:pPr>
            <a:r>
              <a:rPr sz="1600" dirty="0">
                <a:solidFill>
                  <a:srgbClr val="252525"/>
                </a:solidFill>
                <a:latin typeface="Times New Roman"/>
                <a:cs typeface="Times New Roman"/>
              </a:rPr>
              <a:t>Productivity of a </a:t>
            </a:r>
            <a:r>
              <a:rPr sz="1600" spc="-5" dirty="0">
                <a:solidFill>
                  <a:srgbClr val="252525"/>
                </a:solidFill>
                <a:latin typeface="Times New Roman"/>
                <a:cs typeface="Times New Roman"/>
              </a:rPr>
              <a:t>lake </a:t>
            </a:r>
            <a:r>
              <a:rPr sz="1600" dirty="0">
                <a:solidFill>
                  <a:srgbClr val="252525"/>
                </a:solidFill>
                <a:latin typeface="Times New Roman"/>
                <a:cs typeface="Times New Roman"/>
              </a:rPr>
              <a:t>depends on capacity to transform </a:t>
            </a:r>
            <a:r>
              <a:rPr sz="1600" spc="-5" dirty="0">
                <a:solidFill>
                  <a:srgbClr val="252525"/>
                </a:solidFill>
                <a:latin typeface="Times New Roman"/>
                <a:cs typeface="Times New Roman"/>
              </a:rPr>
              <a:t>solar</a:t>
            </a:r>
            <a:r>
              <a:rPr sz="1600" spc="-19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1600" spc="-5" dirty="0">
                <a:solidFill>
                  <a:srgbClr val="252525"/>
                </a:solidFill>
                <a:latin typeface="Times New Roman"/>
                <a:cs typeface="Times New Roman"/>
              </a:rPr>
              <a:t>energy</a:t>
            </a:r>
            <a:endParaRPr sz="1600" dirty="0">
              <a:latin typeface="Times New Roman"/>
              <a:cs typeface="Times New Roman"/>
            </a:endParaRPr>
          </a:p>
          <a:p>
            <a:pPr marL="299085" algn="just">
              <a:lnSpc>
                <a:spcPct val="100000"/>
              </a:lnSpc>
              <a:spcBef>
                <a:spcPts val="5"/>
              </a:spcBef>
            </a:pPr>
            <a:r>
              <a:rPr sz="1600" dirty="0">
                <a:solidFill>
                  <a:srgbClr val="252525"/>
                </a:solidFill>
                <a:latin typeface="Times New Roman"/>
                <a:cs typeface="Times New Roman"/>
              </a:rPr>
              <a:t>into </a:t>
            </a:r>
            <a:r>
              <a:rPr sz="1600" spc="-5" dirty="0">
                <a:solidFill>
                  <a:srgbClr val="252525"/>
                </a:solidFill>
                <a:latin typeface="Times New Roman"/>
                <a:cs typeface="Times New Roman"/>
              </a:rPr>
              <a:t>chemical</a:t>
            </a:r>
            <a:r>
              <a:rPr sz="1600" spc="-3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1600" spc="-25" dirty="0">
                <a:solidFill>
                  <a:srgbClr val="252525"/>
                </a:solidFill>
                <a:latin typeface="Times New Roman"/>
                <a:cs typeface="Times New Roman"/>
              </a:rPr>
              <a:t>energy</a:t>
            </a:r>
            <a:r>
              <a:rPr lang="en-IN" sz="1600" spc="-25" dirty="0">
                <a:solidFill>
                  <a:srgbClr val="252525"/>
                </a:solidFill>
                <a:latin typeface="Times New Roman"/>
                <a:cs typeface="Times New Roman"/>
              </a:rPr>
              <a:t>.</a:t>
            </a:r>
          </a:p>
          <a:p>
            <a:pPr marL="299085" algn="just">
              <a:lnSpc>
                <a:spcPct val="100000"/>
              </a:lnSpc>
              <a:spcBef>
                <a:spcPts val="5"/>
              </a:spcBef>
            </a:pPr>
            <a:endParaRPr sz="1600" dirty="0">
              <a:latin typeface="Times New Roman"/>
              <a:cs typeface="Times New Roman"/>
            </a:endParaRPr>
          </a:p>
          <a:p>
            <a:pPr marL="299085" marR="5080" indent="-287020" algn="just">
              <a:lnSpc>
                <a:spcPct val="100000"/>
              </a:lnSpc>
              <a:spcBef>
                <a:spcPts val="1080"/>
              </a:spcBef>
              <a:buClr>
                <a:srgbClr val="83992A"/>
              </a:buClr>
              <a:buSzPct val="115000"/>
              <a:buFont typeface="Wingdings"/>
              <a:buChar char=""/>
              <a:tabLst>
                <a:tab pos="299720" algn="l"/>
              </a:tabLst>
            </a:pPr>
            <a:r>
              <a:rPr sz="1600" dirty="0">
                <a:solidFill>
                  <a:srgbClr val="252525"/>
                </a:solidFill>
                <a:latin typeface="Times New Roman"/>
                <a:cs typeface="Times New Roman"/>
              </a:rPr>
              <a:t>The studies conducted in </a:t>
            </a:r>
            <a:r>
              <a:rPr sz="1600" spc="-5" dirty="0">
                <a:solidFill>
                  <a:srgbClr val="252525"/>
                </a:solidFill>
                <a:latin typeface="Times New Roman"/>
                <a:cs typeface="Times New Roman"/>
              </a:rPr>
              <a:t>Bhavanisagar, </a:t>
            </a:r>
            <a:r>
              <a:rPr lang="en-IN" sz="1600" spc="-10" dirty="0">
                <a:solidFill>
                  <a:srgbClr val="252525"/>
                </a:solidFill>
                <a:latin typeface="Times New Roman"/>
                <a:cs typeface="Times New Roman"/>
              </a:rPr>
              <a:t>N</a:t>
            </a:r>
            <a:r>
              <a:rPr sz="1600" spc="-10" dirty="0" err="1">
                <a:solidFill>
                  <a:srgbClr val="252525"/>
                </a:solidFill>
                <a:latin typeface="Times New Roman"/>
                <a:cs typeface="Times New Roman"/>
              </a:rPr>
              <a:t>agarjunsagar</a:t>
            </a:r>
            <a:r>
              <a:rPr sz="1600" spc="-10" dirty="0">
                <a:solidFill>
                  <a:srgbClr val="252525"/>
                </a:solidFill>
                <a:latin typeface="Times New Roman"/>
                <a:cs typeface="Times New Roman"/>
              </a:rPr>
              <a:t>,</a:t>
            </a:r>
            <a:r>
              <a:rPr lang="en-IN" sz="1600" spc="-1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1600" dirty="0" err="1">
                <a:solidFill>
                  <a:srgbClr val="252525"/>
                </a:solidFill>
                <a:latin typeface="Times New Roman"/>
                <a:cs typeface="Times New Roman"/>
              </a:rPr>
              <a:t>Rihand</a:t>
            </a:r>
            <a:r>
              <a:rPr sz="1600" dirty="0">
                <a:solidFill>
                  <a:srgbClr val="252525"/>
                </a:solidFill>
                <a:latin typeface="Times New Roman"/>
                <a:cs typeface="Times New Roman"/>
              </a:rPr>
              <a:t> and</a:t>
            </a:r>
            <a:r>
              <a:rPr lang="en-IN" sz="1600" dirty="0">
                <a:solidFill>
                  <a:srgbClr val="252525"/>
                </a:solidFill>
                <a:latin typeface="Times New Roman"/>
                <a:cs typeface="Times New Roman"/>
              </a:rPr>
              <a:t> G</a:t>
            </a:r>
            <a:r>
              <a:rPr sz="1600" dirty="0" err="1">
                <a:solidFill>
                  <a:srgbClr val="252525"/>
                </a:solidFill>
                <a:latin typeface="Times New Roman"/>
                <a:cs typeface="Times New Roman"/>
              </a:rPr>
              <a:t>obindsagar</a:t>
            </a:r>
            <a:r>
              <a:rPr sz="1600" dirty="0">
                <a:solidFill>
                  <a:srgbClr val="252525"/>
                </a:solidFill>
                <a:latin typeface="Times New Roman"/>
                <a:cs typeface="Times New Roman"/>
              </a:rPr>
              <a:t> reservoirs have shown that </a:t>
            </a:r>
            <a:r>
              <a:rPr sz="1600" spc="-5" dirty="0">
                <a:solidFill>
                  <a:srgbClr val="252525"/>
                </a:solidFill>
                <a:latin typeface="Times New Roman"/>
                <a:cs typeface="Times New Roman"/>
              </a:rPr>
              <a:t>photosynthetic efficiency </a:t>
            </a:r>
            <a:r>
              <a:rPr sz="1600" dirty="0">
                <a:solidFill>
                  <a:srgbClr val="252525"/>
                </a:solidFill>
                <a:latin typeface="Times New Roman"/>
                <a:cs typeface="Times New Roman"/>
              </a:rPr>
              <a:t>was  high in productive reservoirs </a:t>
            </a:r>
            <a:r>
              <a:rPr sz="1600" spc="-5" dirty="0">
                <a:solidFill>
                  <a:srgbClr val="252525"/>
                </a:solidFill>
                <a:latin typeface="Times New Roman"/>
                <a:cs typeface="Times New Roman"/>
              </a:rPr>
              <a:t>like</a:t>
            </a:r>
            <a:r>
              <a:rPr sz="1600" spc="-5" dirty="0">
                <a:solidFill>
                  <a:srgbClr val="00AF50"/>
                </a:solidFill>
                <a:latin typeface="Times New Roman"/>
                <a:cs typeface="Times New Roman"/>
              </a:rPr>
              <a:t> </a:t>
            </a:r>
            <a:r>
              <a:rPr sz="1600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Bhavanisagar (0.412), </a:t>
            </a:r>
            <a:r>
              <a:rPr sz="1600" dirty="0" err="1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Nagarjunsagar</a:t>
            </a:r>
            <a:r>
              <a:rPr sz="1600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 (0.290) and Gobindsagar </a:t>
            </a:r>
            <a:r>
              <a:rPr sz="1600" spc="5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(0.692)</a:t>
            </a:r>
            <a:r>
              <a:rPr sz="1600" spc="5" dirty="0">
                <a:solidFill>
                  <a:srgbClr val="252525"/>
                </a:solidFill>
                <a:latin typeface="Times New Roman"/>
                <a:cs typeface="Times New Roman"/>
              </a:rPr>
              <a:t>. </a:t>
            </a:r>
            <a:endParaRPr lang="en-IN" sz="1600" spc="5" dirty="0">
              <a:solidFill>
                <a:srgbClr val="252525"/>
              </a:solidFill>
              <a:latin typeface="Times New Roman"/>
              <a:cs typeface="Times New Roman"/>
            </a:endParaRPr>
          </a:p>
          <a:p>
            <a:pPr marL="12065" marR="5080" algn="just">
              <a:lnSpc>
                <a:spcPct val="100000"/>
              </a:lnSpc>
              <a:spcBef>
                <a:spcPts val="1080"/>
              </a:spcBef>
              <a:buClr>
                <a:srgbClr val="83992A"/>
              </a:buClr>
              <a:buSzPct val="115000"/>
              <a:tabLst>
                <a:tab pos="299720" algn="l"/>
              </a:tabLst>
            </a:pPr>
            <a:endParaRPr lang="en-IN" sz="1600" spc="5" dirty="0">
              <a:solidFill>
                <a:srgbClr val="252525"/>
              </a:solidFill>
              <a:latin typeface="Times New Roman"/>
              <a:cs typeface="Times New Roman"/>
            </a:endParaRPr>
          </a:p>
          <a:p>
            <a:pPr marL="299085" marR="5080" indent="-287020" algn="just">
              <a:lnSpc>
                <a:spcPct val="100000"/>
              </a:lnSpc>
              <a:spcBef>
                <a:spcPts val="1080"/>
              </a:spcBef>
              <a:buClr>
                <a:srgbClr val="83992A"/>
              </a:buClr>
              <a:buSzPct val="115000"/>
              <a:buFont typeface="Wingdings"/>
              <a:buChar char=""/>
              <a:tabLst>
                <a:tab pos="299720" algn="l"/>
              </a:tabLst>
            </a:pPr>
            <a:r>
              <a:rPr sz="1600" dirty="0">
                <a:solidFill>
                  <a:srgbClr val="252525"/>
                </a:solidFill>
                <a:latin typeface="Times New Roman"/>
                <a:cs typeface="Times New Roman"/>
              </a:rPr>
              <a:t>But it is </a:t>
            </a:r>
            <a:r>
              <a:rPr sz="1600" spc="-5" dirty="0">
                <a:solidFill>
                  <a:srgbClr val="252525"/>
                </a:solidFill>
                <a:latin typeface="Times New Roman"/>
                <a:cs typeface="Times New Roman"/>
              </a:rPr>
              <a:t>interesting </a:t>
            </a:r>
            <a:r>
              <a:rPr sz="1600" dirty="0">
                <a:solidFill>
                  <a:srgbClr val="252525"/>
                </a:solidFill>
                <a:latin typeface="Times New Roman"/>
                <a:cs typeface="Times New Roman"/>
              </a:rPr>
              <a:t>to note that</a:t>
            </a:r>
            <a:r>
              <a:rPr sz="1600" spc="-22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1600" spc="-5" dirty="0">
                <a:solidFill>
                  <a:srgbClr val="252525"/>
                </a:solidFill>
                <a:latin typeface="Times New Roman"/>
                <a:cs typeface="Times New Roman"/>
              </a:rPr>
              <a:t>energy  </a:t>
            </a:r>
            <a:r>
              <a:rPr sz="1600" dirty="0">
                <a:solidFill>
                  <a:srgbClr val="252525"/>
                </a:solidFill>
                <a:latin typeface="Times New Roman"/>
                <a:cs typeface="Times New Roman"/>
              </a:rPr>
              <a:t>harvest as fish was </a:t>
            </a:r>
            <a:r>
              <a:rPr sz="1600" spc="-10" dirty="0">
                <a:solidFill>
                  <a:srgbClr val="252525"/>
                </a:solidFill>
                <a:latin typeface="Times New Roman"/>
                <a:cs typeface="Times New Roman"/>
              </a:rPr>
              <a:t>much </a:t>
            </a:r>
            <a:r>
              <a:rPr sz="1600" dirty="0">
                <a:solidFill>
                  <a:srgbClr val="252525"/>
                </a:solidFill>
                <a:latin typeface="Times New Roman"/>
                <a:cs typeface="Times New Roman"/>
              </a:rPr>
              <a:t>low </a:t>
            </a:r>
            <a:r>
              <a:rPr sz="1600" spc="-5" dirty="0">
                <a:solidFill>
                  <a:srgbClr val="252525"/>
                </a:solidFill>
                <a:latin typeface="Times New Roman"/>
                <a:cs typeface="Times New Roman"/>
              </a:rPr>
              <a:t>in</a:t>
            </a:r>
            <a:r>
              <a:rPr sz="1600" spc="-5" dirty="0">
                <a:solidFill>
                  <a:srgbClr val="00AF50"/>
                </a:solidFill>
                <a:latin typeface="Times New Roman"/>
                <a:cs typeface="Times New Roman"/>
              </a:rPr>
              <a:t> </a:t>
            </a:r>
            <a:r>
              <a:rPr sz="1600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Nagarjunsagar (0.055) as compared to  Bhavanisagar (0.290)</a:t>
            </a:r>
            <a:r>
              <a:rPr sz="1600" dirty="0">
                <a:solidFill>
                  <a:srgbClr val="252525"/>
                </a:solidFill>
                <a:latin typeface="Times New Roman"/>
                <a:cs typeface="Times New Roman"/>
              </a:rPr>
              <a:t>, which showed that </a:t>
            </a:r>
            <a:r>
              <a:rPr sz="1600" spc="-5" dirty="0">
                <a:solidFill>
                  <a:srgbClr val="252525"/>
                </a:solidFill>
                <a:latin typeface="Times New Roman"/>
                <a:cs typeface="Times New Roman"/>
              </a:rPr>
              <a:t>management failed </a:t>
            </a:r>
            <a:r>
              <a:rPr sz="1600" dirty="0">
                <a:solidFill>
                  <a:srgbClr val="252525"/>
                </a:solidFill>
                <a:latin typeface="Times New Roman"/>
                <a:cs typeface="Times New Roman"/>
              </a:rPr>
              <a:t>to harvest  fish from Nagarjunsagar though it was</a:t>
            </a:r>
            <a:r>
              <a:rPr sz="1600" spc="-16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1600" dirty="0">
                <a:solidFill>
                  <a:srgbClr val="252525"/>
                </a:solidFill>
                <a:latin typeface="Times New Roman"/>
                <a:cs typeface="Times New Roman"/>
              </a:rPr>
              <a:t>productive</a:t>
            </a:r>
            <a:r>
              <a:rPr sz="1600" dirty="0">
                <a:solidFill>
                  <a:srgbClr val="001F5F"/>
                </a:solidFill>
                <a:latin typeface="Times New Roman"/>
                <a:cs typeface="Times New Roman"/>
              </a:rPr>
              <a:t>.</a:t>
            </a:r>
            <a:endParaRPr sz="1600" dirty="0">
              <a:latin typeface="Times New Roman"/>
              <a:cs typeface="Times New Roman"/>
            </a:endParaRP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32B2DC17-C7FB-466C-9761-BC42E8713A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7653" y="1802106"/>
            <a:ext cx="6586728" cy="553998"/>
          </a:xfrm>
        </p:spPr>
        <p:txBody>
          <a:bodyPr/>
          <a:lstStyle/>
          <a:p>
            <a:pPr algn="ctr"/>
            <a:r>
              <a:rPr lang="en-IN" u="sng" dirty="0"/>
              <a:t>Energy Flow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278636" y="2356104"/>
            <a:ext cx="6595745" cy="0"/>
          </a:xfrm>
          <a:custGeom>
            <a:avLst/>
            <a:gdLst/>
            <a:ahLst/>
            <a:cxnLst/>
            <a:rect l="l" t="t" r="r" b="b"/>
            <a:pathLst>
              <a:path w="6595745">
                <a:moveTo>
                  <a:pt x="0" y="0"/>
                </a:moveTo>
                <a:lnTo>
                  <a:pt x="6595490" y="0"/>
                </a:lnTo>
              </a:path>
            </a:pathLst>
          </a:custGeom>
          <a:ln w="15240">
            <a:solidFill>
              <a:srgbClr val="83992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764540" y="2386711"/>
            <a:ext cx="7404734" cy="330923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99085" marR="308610" indent="-287020" algn="just">
              <a:lnSpc>
                <a:spcPct val="100000"/>
              </a:lnSpc>
              <a:spcBef>
                <a:spcPts val="105"/>
              </a:spcBef>
              <a:buClr>
                <a:srgbClr val="83992A"/>
              </a:buClr>
              <a:buSzPct val="115000"/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dirty="0">
                <a:solidFill>
                  <a:srgbClr val="252525"/>
                </a:solidFill>
                <a:latin typeface="Times New Roman"/>
                <a:cs typeface="Times New Roman"/>
              </a:rPr>
              <a:t>In an </a:t>
            </a:r>
            <a:r>
              <a:rPr spc="-5" dirty="0">
                <a:solidFill>
                  <a:srgbClr val="252525"/>
                </a:solidFill>
                <a:latin typeface="Times New Roman"/>
                <a:cs typeface="Times New Roman"/>
              </a:rPr>
              <a:t>ecosystem the </a:t>
            </a:r>
            <a:r>
              <a:rPr dirty="0">
                <a:solidFill>
                  <a:srgbClr val="252525"/>
                </a:solidFill>
                <a:latin typeface="Times New Roman"/>
                <a:cs typeface="Times New Roman"/>
              </a:rPr>
              <a:t>biological output or production of</a:t>
            </a:r>
            <a:r>
              <a:rPr spc="-16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dirty="0">
                <a:solidFill>
                  <a:srgbClr val="252525"/>
                </a:solidFill>
                <a:latin typeface="Times New Roman"/>
                <a:cs typeface="Times New Roman"/>
              </a:rPr>
              <a:t>harvestable  </a:t>
            </a:r>
            <a:r>
              <a:rPr spc="-5" dirty="0">
                <a:solidFill>
                  <a:srgbClr val="252525"/>
                </a:solidFill>
                <a:latin typeface="Times New Roman"/>
                <a:cs typeface="Times New Roman"/>
              </a:rPr>
              <a:t>organisms </a:t>
            </a:r>
            <a:r>
              <a:rPr dirty="0">
                <a:solidFill>
                  <a:srgbClr val="252525"/>
                </a:solidFill>
                <a:latin typeface="Times New Roman"/>
                <a:cs typeface="Times New Roman"/>
              </a:rPr>
              <a:t>can be </a:t>
            </a:r>
            <a:r>
              <a:rPr spc="-5" dirty="0">
                <a:solidFill>
                  <a:srgbClr val="252525"/>
                </a:solidFill>
                <a:latin typeface="Times New Roman"/>
                <a:cs typeface="Times New Roman"/>
              </a:rPr>
              <a:t>at </a:t>
            </a:r>
            <a:r>
              <a:rPr dirty="0">
                <a:solidFill>
                  <a:srgbClr val="252525"/>
                </a:solidFill>
                <a:latin typeface="Times New Roman"/>
                <a:cs typeface="Times New Roman"/>
              </a:rPr>
              <a:t>various trophic</a:t>
            </a:r>
            <a:r>
              <a:rPr spc="-12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dirty="0">
                <a:solidFill>
                  <a:srgbClr val="252525"/>
                </a:solidFill>
                <a:latin typeface="Times New Roman"/>
                <a:cs typeface="Times New Roman"/>
              </a:rPr>
              <a:t>levels.</a:t>
            </a:r>
            <a:endParaRPr dirty="0">
              <a:latin typeface="Times New Roman"/>
              <a:cs typeface="Times New Roman"/>
            </a:endParaRPr>
          </a:p>
          <a:p>
            <a:pPr marL="756285" lvl="1" indent="-287020" algn="just">
              <a:lnSpc>
                <a:spcPct val="100000"/>
              </a:lnSpc>
              <a:spcBef>
                <a:spcPts val="1000"/>
              </a:spcBef>
              <a:buClr>
                <a:srgbClr val="83992A"/>
              </a:buClr>
              <a:buSzPct val="112500"/>
              <a:buFont typeface="Wingdings"/>
              <a:buChar char=""/>
              <a:tabLst>
                <a:tab pos="756920" algn="l"/>
              </a:tabLst>
            </a:pPr>
            <a:r>
              <a:rPr u="sng" spc="-5" dirty="0">
                <a:solidFill>
                  <a:srgbClr val="252525"/>
                </a:solidFill>
                <a:uFill>
                  <a:solidFill>
                    <a:srgbClr val="252525"/>
                  </a:solidFill>
                </a:uFill>
                <a:latin typeface="Times New Roman"/>
                <a:cs typeface="Times New Roman"/>
              </a:rPr>
              <a:t>Under a grazing food chain</a:t>
            </a:r>
            <a:r>
              <a:rPr u="sng" spc="30" dirty="0">
                <a:solidFill>
                  <a:srgbClr val="252525"/>
                </a:solidFill>
                <a:uFill>
                  <a:solidFill>
                    <a:srgbClr val="252525"/>
                  </a:solidFill>
                </a:uFill>
                <a:latin typeface="Times New Roman"/>
                <a:cs typeface="Times New Roman"/>
              </a:rPr>
              <a:t> </a:t>
            </a:r>
            <a:r>
              <a:rPr u="sng" spc="5" dirty="0">
                <a:solidFill>
                  <a:srgbClr val="252525"/>
                </a:solidFill>
                <a:uFill>
                  <a:solidFill>
                    <a:srgbClr val="252525"/>
                  </a:solidFill>
                </a:uFill>
                <a:latin typeface="Times New Roman"/>
                <a:cs typeface="Times New Roman"/>
              </a:rPr>
              <a:t>:-</a:t>
            </a:r>
            <a:endParaRPr lang="en-IN" u="sng" dirty="0">
              <a:uFill>
                <a:solidFill>
                  <a:srgbClr val="252525"/>
                </a:solidFill>
              </a:uFill>
              <a:latin typeface="Times New Roman"/>
              <a:cs typeface="Times New Roman"/>
            </a:endParaRPr>
          </a:p>
          <a:p>
            <a:pPr marL="755015" lvl="1" indent="-285750" algn="just">
              <a:lnSpc>
                <a:spcPct val="100000"/>
              </a:lnSpc>
              <a:spcBef>
                <a:spcPts val="1000"/>
              </a:spcBef>
              <a:buClr>
                <a:srgbClr val="83992A"/>
              </a:buClr>
              <a:buSzPct val="112500"/>
              <a:buFont typeface="Wingdings" panose="05000000000000000000" pitchFamily="2" charset="2"/>
              <a:buChar char="ü"/>
              <a:tabLst>
                <a:tab pos="756920" algn="l"/>
              </a:tabLst>
            </a:pPr>
            <a:r>
              <a:rPr spc="-5" dirty="0">
                <a:solidFill>
                  <a:srgbClr val="00AF50"/>
                </a:solidFill>
                <a:latin typeface="Times New Roman"/>
                <a:cs typeface="Times New Roman"/>
              </a:rPr>
              <a:t>Phytoplankton &gt; zooplankton &gt; </a:t>
            </a:r>
            <a:r>
              <a:rPr spc="-10" dirty="0">
                <a:solidFill>
                  <a:srgbClr val="00AF50"/>
                </a:solidFill>
                <a:latin typeface="Times New Roman"/>
                <a:cs typeface="Times New Roman"/>
              </a:rPr>
              <a:t>minnows </a:t>
            </a:r>
            <a:r>
              <a:rPr spc="-5" dirty="0">
                <a:solidFill>
                  <a:srgbClr val="00AF50"/>
                </a:solidFill>
                <a:latin typeface="Times New Roman"/>
                <a:cs typeface="Times New Roman"/>
              </a:rPr>
              <a:t>&gt; catfishes.</a:t>
            </a:r>
            <a:r>
              <a:rPr spc="165" dirty="0">
                <a:solidFill>
                  <a:srgbClr val="00AF50"/>
                </a:solidFill>
                <a:latin typeface="Times New Roman"/>
                <a:cs typeface="Times New Roman"/>
              </a:rPr>
              <a:t> </a:t>
            </a:r>
            <a:r>
              <a:rPr spc="-5" dirty="0">
                <a:solidFill>
                  <a:srgbClr val="00AF50"/>
                </a:solidFill>
                <a:latin typeface="Times New Roman"/>
                <a:cs typeface="Times New Roman"/>
              </a:rPr>
              <a:t>(or)</a:t>
            </a:r>
            <a:endParaRPr lang="en-IN" dirty="0">
              <a:latin typeface="Times New Roman"/>
              <a:cs typeface="Times New Roman"/>
            </a:endParaRPr>
          </a:p>
          <a:p>
            <a:pPr marL="755015" lvl="1" indent="-285750" algn="just">
              <a:lnSpc>
                <a:spcPct val="100000"/>
              </a:lnSpc>
              <a:spcBef>
                <a:spcPts val="1000"/>
              </a:spcBef>
              <a:buClr>
                <a:srgbClr val="83992A"/>
              </a:buClr>
              <a:buSzPct val="112500"/>
              <a:buFont typeface="Wingdings" panose="05000000000000000000" pitchFamily="2" charset="2"/>
              <a:buChar char="ü"/>
              <a:tabLst>
                <a:tab pos="756920" algn="l"/>
              </a:tabLst>
            </a:pPr>
            <a:r>
              <a:rPr spc="-5" dirty="0">
                <a:solidFill>
                  <a:srgbClr val="00AF50"/>
                </a:solidFill>
                <a:latin typeface="Times New Roman"/>
                <a:cs typeface="Times New Roman"/>
              </a:rPr>
              <a:t>Phytoplankton &gt; zooplankton &gt; fish</a:t>
            </a:r>
            <a:r>
              <a:rPr lang="en-IN" spc="-5" dirty="0">
                <a:solidFill>
                  <a:srgbClr val="00AF50"/>
                </a:solidFill>
                <a:latin typeface="Times New Roman"/>
                <a:cs typeface="Times New Roman"/>
              </a:rPr>
              <a:t> </a:t>
            </a:r>
            <a:r>
              <a:rPr lang="en-IN" spc="-5" dirty="0">
                <a:solidFill>
                  <a:srgbClr val="252525"/>
                </a:solidFill>
                <a:latin typeface="Times New Roman"/>
                <a:cs typeface="Times New Roman"/>
              </a:rPr>
              <a:t>s</a:t>
            </a:r>
            <a:r>
              <a:rPr spc="-5" dirty="0" err="1">
                <a:solidFill>
                  <a:srgbClr val="252525"/>
                </a:solidFill>
                <a:latin typeface="Times New Roman"/>
                <a:cs typeface="Times New Roman"/>
              </a:rPr>
              <a:t>ystem</a:t>
            </a:r>
            <a:r>
              <a:rPr spc="2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pc="-5" dirty="0">
                <a:solidFill>
                  <a:srgbClr val="252525"/>
                </a:solidFill>
                <a:latin typeface="Times New Roman"/>
                <a:cs typeface="Times New Roman"/>
              </a:rPr>
              <a:t>prevails.</a:t>
            </a:r>
            <a:endParaRPr dirty="0">
              <a:latin typeface="Times New Roman"/>
              <a:cs typeface="Times New Roman"/>
            </a:endParaRPr>
          </a:p>
          <a:p>
            <a:pPr marL="299085" marR="5080" indent="-287020" algn="just">
              <a:lnSpc>
                <a:spcPct val="100000"/>
              </a:lnSpc>
              <a:spcBef>
                <a:spcPts val="1065"/>
              </a:spcBef>
              <a:buClr>
                <a:srgbClr val="83992A"/>
              </a:buClr>
              <a:buSzPct val="115000"/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dirty="0">
                <a:solidFill>
                  <a:srgbClr val="252525"/>
                </a:solidFill>
                <a:latin typeface="Times New Roman"/>
                <a:cs typeface="Times New Roman"/>
              </a:rPr>
              <a:t>Shortening the food chain will </a:t>
            </a:r>
            <a:r>
              <a:rPr spc="-5" dirty="0">
                <a:solidFill>
                  <a:srgbClr val="252525"/>
                </a:solidFill>
                <a:latin typeface="Times New Roman"/>
                <a:cs typeface="Times New Roman"/>
              </a:rPr>
              <a:t>lead to </a:t>
            </a:r>
            <a:r>
              <a:rPr dirty="0">
                <a:solidFill>
                  <a:srgbClr val="252525"/>
                </a:solidFill>
                <a:latin typeface="Times New Roman"/>
                <a:cs typeface="Times New Roman"/>
              </a:rPr>
              <a:t>higher rates of fish </a:t>
            </a:r>
            <a:r>
              <a:rPr spc="-5" dirty="0">
                <a:solidFill>
                  <a:srgbClr val="252525"/>
                </a:solidFill>
                <a:latin typeface="Times New Roman"/>
                <a:cs typeface="Times New Roman"/>
              </a:rPr>
              <a:t>production.  </a:t>
            </a:r>
            <a:r>
              <a:rPr dirty="0">
                <a:solidFill>
                  <a:srgbClr val="252525"/>
                </a:solidFill>
                <a:latin typeface="Times New Roman"/>
                <a:cs typeface="Times New Roman"/>
              </a:rPr>
              <a:t>But in reservoir </a:t>
            </a:r>
            <a:r>
              <a:rPr spc="-5" dirty="0">
                <a:solidFill>
                  <a:srgbClr val="252525"/>
                </a:solidFill>
                <a:latin typeface="Times New Roman"/>
                <a:cs typeface="Times New Roman"/>
              </a:rPr>
              <a:t>management </a:t>
            </a:r>
            <a:r>
              <a:rPr dirty="0">
                <a:solidFill>
                  <a:srgbClr val="252525"/>
                </a:solidFill>
                <a:latin typeface="Times New Roman"/>
                <a:cs typeface="Times New Roman"/>
              </a:rPr>
              <a:t>there is </a:t>
            </a:r>
            <a:r>
              <a:rPr spc="-5" dirty="0">
                <a:solidFill>
                  <a:srgbClr val="252525"/>
                </a:solidFill>
                <a:latin typeface="Times New Roman"/>
                <a:cs typeface="Times New Roman"/>
              </a:rPr>
              <a:t>little </a:t>
            </a:r>
            <a:r>
              <a:rPr dirty="0">
                <a:solidFill>
                  <a:srgbClr val="252525"/>
                </a:solidFill>
                <a:latin typeface="Times New Roman"/>
                <a:cs typeface="Times New Roman"/>
              </a:rPr>
              <a:t>scope for changing  </a:t>
            </a:r>
            <a:r>
              <a:rPr spc="-5" dirty="0">
                <a:solidFill>
                  <a:srgbClr val="252525"/>
                </a:solidFill>
                <a:latin typeface="Times New Roman"/>
                <a:cs typeface="Times New Roman"/>
              </a:rPr>
              <a:t>community structure </a:t>
            </a:r>
            <a:r>
              <a:rPr dirty="0">
                <a:solidFill>
                  <a:srgbClr val="252525"/>
                </a:solidFill>
                <a:latin typeface="Times New Roman"/>
                <a:cs typeface="Times New Roman"/>
              </a:rPr>
              <a:t>of plankton to increase production. However  </a:t>
            </a:r>
            <a:r>
              <a:rPr spc="-5" dirty="0">
                <a:solidFill>
                  <a:srgbClr val="252525"/>
                </a:solidFill>
                <a:latin typeface="Times New Roman"/>
                <a:cs typeface="Times New Roman"/>
              </a:rPr>
              <a:t>alteration </a:t>
            </a:r>
            <a:r>
              <a:rPr dirty="0">
                <a:solidFill>
                  <a:srgbClr val="252525"/>
                </a:solidFill>
                <a:latin typeface="Times New Roman"/>
                <a:cs typeface="Times New Roman"/>
              </a:rPr>
              <a:t>in species spectrum of fish </a:t>
            </a:r>
            <a:r>
              <a:rPr spc="-10" dirty="0">
                <a:solidFill>
                  <a:srgbClr val="252525"/>
                </a:solidFill>
                <a:latin typeface="Times New Roman"/>
                <a:cs typeface="Times New Roman"/>
              </a:rPr>
              <a:t>may </a:t>
            </a:r>
            <a:r>
              <a:rPr dirty="0">
                <a:solidFill>
                  <a:srgbClr val="252525"/>
                </a:solidFill>
                <a:latin typeface="Times New Roman"/>
                <a:cs typeface="Times New Roman"/>
              </a:rPr>
              <a:t>be done and for this only  stocking of fish is a successful tool in</a:t>
            </a:r>
            <a:r>
              <a:rPr spc="33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pc="-5" dirty="0">
                <a:solidFill>
                  <a:srgbClr val="252525"/>
                </a:solidFill>
                <a:latin typeface="Times New Roman"/>
                <a:cs typeface="Times New Roman"/>
              </a:rPr>
              <a:t>management.</a:t>
            </a:r>
            <a:endParaRPr dirty="0">
              <a:latin typeface="Times New Roman"/>
              <a:cs typeface="Times New Roman"/>
            </a:endParaRPr>
          </a:p>
        </p:txBody>
      </p:sp>
      <p:sp>
        <p:nvSpPr>
          <p:cNvPr id="7" name="Title 5">
            <a:extLst>
              <a:ext uri="{FF2B5EF4-FFF2-40B4-BE49-F238E27FC236}">
                <a16:creationId xmlns:a16="http://schemas.microsoft.com/office/drawing/2014/main" id="{8C545154-D0AE-4B9D-B3DD-3689FD16C2A2}"/>
              </a:ext>
            </a:extLst>
          </p:cNvPr>
          <p:cNvSpPr txBox="1">
            <a:spLocks/>
          </p:cNvSpPr>
          <p:nvPr/>
        </p:nvSpPr>
        <p:spPr>
          <a:xfrm>
            <a:off x="914400" y="1724814"/>
            <a:ext cx="3041141" cy="55399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0" i="0" u="heavy">
                <a:solidFill>
                  <a:srgbClr val="00AF50"/>
                </a:solidFill>
                <a:latin typeface="Times New Roman"/>
                <a:ea typeface="+mj-ea"/>
                <a:cs typeface="Times New Roman"/>
              </a:defRPr>
            </a:lvl1pPr>
          </a:lstStyle>
          <a:p>
            <a:r>
              <a:rPr lang="en-IN" u="sng" kern="0" dirty="0"/>
              <a:t>Continued</a:t>
            </a:r>
            <a:r>
              <a:rPr lang="en-IN" u="none" kern="0" dirty="0"/>
              <a:t>…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278636" y="2356104"/>
            <a:ext cx="6595745" cy="0"/>
          </a:xfrm>
          <a:custGeom>
            <a:avLst/>
            <a:gdLst/>
            <a:ahLst/>
            <a:cxnLst/>
            <a:rect l="l" t="t" r="r" b="b"/>
            <a:pathLst>
              <a:path w="6595745">
                <a:moveTo>
                  <a:pt x="0" y="0"/>
                </a:moveTo>
                <a:lnTo>
                  <a:pt x="6595490" y="0"/>
                </a:lnTo>
              </a:path>
            </a:pathLst>
          </a:custGeom>
          <a:ln w="15240">
            <a:solidFill>
              <a:srgbClr val="83992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251329" y="1202182"/>
            <a:ext cx="4634230" cy="5137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u="sng" spc="-355" dirty="0"/>
              <a:t>Fish </a:t>
            </a:r>
            <a:r>
              <a:rPr sz="3200" u="sng" spc="-295" dirty="0"/>
              <a:t>production </a:t>
            </a:r>
            <a:r>
              <a:rPr sz="3200" u="sng" spc="-245" dirty="0"/>
              <a:t>trends </a:t>
            </a:r>
            <a:r>
              <a:rPr sz="3200" u="sng" spc="-250" dirty="0"/>
              <a:t>and</a:t>
            </a:r>
            <a:r>
              <a:rPr sz="3200" u="sng" spc="-110" dirty="0"/>
              <a:t> </a:t>
            </a:r>
            <a:r>
              <a:rPr sz="3200" u="sng" spc="-280" dirty="0"/>
              <a:t>potential</a:t>
            </a:r>
            <a:endParaRPr sz="3200" u="sng" dirty="0"/>
          </a:p>
        </p:txBody>
      </p:sp>
      <p:sp>
        <p:nvSpPr>
          <p:cNvPr id="4" name="object 4"/>
          <p:cNvSpPr txBox="1"/>
          <p:nvPr/>
        </p:nvSpPr>
        <p:spPr>
          <a:xfrm>
            <a:off x="764540" y="2699130"/>
            <a:ext cx="7541260" cy="30556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469900" indent="-457834">
              <a:lnSpc>
                <a:spcPct val="100000"/>
              </a:lnSpc>
              <a:spcBef>
                <a:spcPts val="95"/>
              </a:spcBef>
              <a:buClr>
                <a:srgbClr val="83992A"/>
              </a:buClr>
              <a:buSzPct val="113157"/>
              <a:buFont typeface="Arial"/>
              <a:buChar char="•"/>
              <a:tabLst>
                <a:tab pos="469900" algn="l"/>
                <a:tab pos="470534" algn="l"/>
              </a:tabLst>
            </a:pPr>
            <a:r>
              <a:rPr sz="1900" spc="-5" dirty="0">
                <a:solidFill>
                  <a:srgbClr val="252525"/>
                </a:solidFill>
                <a:latin typeface="Times New Roman"/>
                <a:cs typeface="Times New Roman"/>
              </a:rPr>
              <a:t>Fish </a:t>
            </a:r>
            <a:r>
              <a:rPr sz="1900" dirty="0">
                <a:solidFill>
                  <a:srgbClr val="252525"/>
                </a:solidFill>
                <a:latin typeface="Times New Roman"/>
                <a:cs typeface="Times New Roman"/>
              </a:rPr>
              <a:t>yield </a:t>
            </a:r>
            <a:r>
              <a:rPr sz="1900" spc="-5" dirty="0">
                <a:solidFill>
                  <a:srgbClr val="252525"/>
                </a:solidFill>
                <a:latin typeface="Times New Roman"/>
                <a:cs typeface="Times New Roman"/>
              </a:rPr>
              <a:t>from Indian reservoirs is poor varying from</a:t>
            </a:r>
            <a:r>
              <a:rPr sz="1900" spc="-5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 0.05 kg/ha</a:t>
            </a:r>
            <a:r>
              <a:rPr sz="1900" spc="110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1900" spc="-5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in</a:t>
            </a:r>
            <a:endParaRPr sz="1900" dirty="0">
              <a:latin typeface="Times New Roman"/>
              <a:cs typeface="Times New Roman"/>
            </a:endParaRPr>
          </a:p>
          <a:p>
            <a:pPr marL="469900" marR="119380">
              <a:lnSpc>
                <a:spcPts val="4110"/>
              </a:lnSpc>
              <a:spcBef>
                <a:spcPts val="434"/>
              </a:spcBef>
            </a:pPr>
            <a:r>
              <a:rPr sz="1900" spc="-5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Bihar</a:t>
            </a:r>
            <a:r>
              <a:rPr sz="1900" spc="-5" dirty="0">
                <a:solidFill>
                  <a:srgbClr val="00AF50"/>
                </a:solidFill>
                <a:latin typeface="Times New Roman"/>
                <a:cs typeface="Times New Roman"/>
              </a:rPr>
              <a:t> </a:t>
            </a:r>
            <a:r>
              <a:rPr sz="1900" spc="-5" dirty="0">
                <a:solidFill>
                  <a:srgbClr val="252525"/>
                </a:solidFill>
                <a:latin typeface="Times New Roman"/>
                <a:cs typeface="Times New Roman"/>
              </a:rPr>
              <a:t>to </a:t>
            </a:r>
            <a:r>
              <a:rPr sz="1900" spc="-5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35.5 kg/ha in himachal pradesh </a:t>
            </a:r>
            <a:r>
              <a:rPr sz="1900" spc="-5" dirty="0">
                <a:solidFill>
                  <a:srgbClr val="252525"/>
                </a:solidFill>
                <a:latin typeface="Times New Roman"/>
                <a:cs typeface="Times New Roman"/>
              </a:rPr>
              <a:t>with national average of </a:t>
            </a:r>
            <a:r>
              <a:rPr sz="1900" spc="-5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20 </a:t>
            </a:r>
            <a:r>
              <a:rPr sz="1900" spc="-5" dirty="0">
                <a:solidFill>
                  <a:srgbClr val="00AF50"/>
                </a:solidFill>
                <a:latin typeface="Times New Roman"/>
                <a:cs typeface="Times New Roman"/>
              </a:rPr>
              <a:t> </a:t>
            </a:r>
            <a:r>
              <a:rPr sz="1900" spc="-5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kg/ha.</a:t>
            </a:r>
            <a:endParaRPr sz="1900" dirty="0">
              <a:latin typeface="Times New Roman"/>
              <a:cs typeface="Times New Roman"/>
            </a:endParaRPr>
          </a:p>
          <a:p>
            <a:pPr marL="469900" marR="5080" indent="-457834">
              <a:lnSpc>
                <a:spcPct val="180100"/>
              </a:lnSpc>
              <a:spcBef>
                <a:spcPts val="610"/>
              </a:spcBef>
              <a:buClr>
                <a:srgbClr val="83992A"/>
              </a:buClr>
              <a:buSzPct val="113157"/>
              <a:buFont typeface="Arial"/>
              <a:buChar char="•"/>
              <a:tabLst>
                <a:tab pos="469900" algn="l"/>
                <a:tab pos="470534" algn="l"/>
              </a:tabLst>
            </a:pPr>
            <a:r>
              <a:rPr sz="1900" spc="-5" dirty="0">
                <a:solidFill>
                  <a:srgbClr val="252525"/>
                </a:solidFill>
                <a:latin typeface="Times New Roman"/>
                <a:cs typeface="Times New Roman"/>
              </a:rPr>
              <a:t>The average national yield from </a:t>
            </a:r>
            <a:r>
              <a:rPr sz="1900" spc="-10" dirty="0">
                <a:solidFill>
                  <a:srgbClr val="252525"/>
                </a:solidFill>
                <a:latin typeface="Times New Roman"/>
                <a:cs typeface="Times New Roman"/>
              </a:rPr>
              <a:t>small </a:t>
            </a:r>
            <a:r>
              <a:rPr sz="1900" spc="-5" dirty="0">
                <a:solidFill>
                  <a:srgbClr val="252525"/>
                </a:solidFill>
                <a:latin typeface="Times New Roman"/>
                <a:cs typeface="Times New Roman"/>
              </a:rPr>
              <a:t>reservoirs is</a:t>
            </a:r>
            <a:r>
              <a:rPr sz="1900" spc="-5" dirty="0">
                <a:solidFill>
                  <a:srgbClr val="00AF50"/>
                </a:solidFill>
                <a:latin typeface="Times New Roman"/>
                <a:cs typeface="Times New Roman"/>
              </a:rPr>
              <a:t> </a:t>
            </a:r>
            <a:r>
              <a:rPr sz="1900" spc="-5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50 kg/ha</a:t>
            </a:r>
            <a:r>
              <a:rPr sz="1900" spc="-5" dirty="0">
                <a:solidFill>
                  <a:srgbClr val="00AF50"/>
                </a:solidFill>
                <a:latin typeface="Times New Roman"/>
                <a:cs typeface="Times New Roman"/>
              </a:rPr>
              <a:t> </a:t>
            </a:r>
            <a:r>
              <a:rPr sz="1900" spc="-5" dirty="0">
                <a:solidFill>
                  <a:srgbClr val="252525"/>
                </a:solidFill>
                <a:latin typeface="Times New Roman"/>
                <a:cs typeface="Times New Roman"/>
              </a:rPr>
              <a:t>which is  well below the rates achieved in</a:t>
            </a:r>
            <a:r>
              <a:rPr sz="1900" spc="-5" dirty="0">
                <a:solidFill>
                  <a:srgbClr val="00AF50"/>
                </a:solidFill>
                <a:latin typeface="Times New Roman"/>
                <a:cs typeface="Times New Roman"/>
              </a:rPr>
              <a:t> </a:t>
            </a:r>
            <a:r>
              <a:rPr sz="1900" spc="-5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China as 800 kg/ha, 300 kg/ha in  Srilanka &amp; 100 kg/ha in</a:t>
            </a:r>
            <a:r>
              <a:rPr sz="1900" spc="-10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1900" spc="-5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Cuba.</a:t>
            </a:r>
            <a:endParaRPr sz="1900" dirty="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342036" y="5647944"/>
            <a:ext cx="8458200" cy="22860"/>
          </a:xfrm>
          <a:custGeom>
            <a:avLst/>
            <a:gdLst/>
            <a:ahLst/>
            <a:cxnLst/>
            <a:rect l="l" t="t" r="r" b="b"/>
            <a:pathLst>
              <a:path w="8458200" h="22860">
                <a:moveTo>
                  <a:pt x="8458174" y="0"/>
                </a:moveTo>
                <a:lnTo>
                  <a:pt x="0" y="0"/>
                </a:lnTo>
                <a:lnTo>
                  <a:pt x="0" y="22859"/>
                </a:lnTo>
                <a:lnTo>
                  <a:pt x="8458174" y="22859"/>
                </a:lnTo>
                <a:lnTo>
                  <a:pt x="8458174" y="0"/>
                </a:lnTo>
                <a:close/>
              </a:path>
            </a:pathLst>
          </a:custGeom>
          <a:solidFill>
            <a:srgbClr val="00AF5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361792" y="5647944"/>
            <a:ext cx="8482965" cy="32060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912870" marR="5080" indent="-3900804" algn="ctr">
              <a:lnSpc>
                <a:spcPct val="100000"/>
              </a:lnSpc>
              <a:spcBef>
                <a:spcPts val="100"/>
              </a:spcBef>
            </a:pPr>
            <a:r>
              <a:rPr sz="2000" u="sng" spc="-5" dirty="0">
                <a:solidFill>
                  <a:srgbClr val="00AF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Actual and potential production </a:t>
            </a:r>
            <a:r>
              <a:rPr sz="2000" u="sng" dirty="0">
                <a:solidFill>
                  <a:srgbClr val="00AF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from </a:t>
            </a:r>
            <a:r>
              <a:rPr sz="2000" u="sng" spc="-5" dirty="0">
                <a:solidFill>
                  <a:srgbClr val="00AF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categories </a:t>
            </a:r>
            <a:r>
              <a:rPr sz="2000" u="sng" dirty="0">
                <a:solidFill>
                  <a:srgbClr val="00AF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of </a:t>
            </a:r>
            <a:r>
              <a:rPr sz="2000" u="sng" spc="-5" dirty="0">
                <a:solidFill>
                  <a:srgbClr val="00AF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reservoirs in  </a:t>
            </a:r>
            <a:r>
              <a:rPr sz="2000" u="sng" spc="-5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India</a:t>
            </a:r>
            <a:endParaRPr sz="2000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603250" y="603250"/>
          <a:ext cx="7924799" cy="488314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8973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9864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2692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1018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107440"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endParaRPr sz="2600">
                        <a:latin typeface="Times New Roman"/>
                        <a:cs typeface="Times New Roman"/>
                      </a:endParaRPr>
                    </a:p>
                    <a:p>
                      <a:pPr marL="237934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2000" b="1" spc="-8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Area</a:t>
                      </a:r>
                      <a:r>
                        <a:rPr sz="2000" b="1" spc="-2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b="1" spc="1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(ha)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635" marB="0">
                    <a:solidFill>
                      <a:srgbClr val="83992A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412115" marR="419734" algn="ctr">
                        <a:lnSpc>
                          <a:spcPct val="100000"/>
                        </a:lnSpc>
                        <a:spcBef>
                          <a:spcPts val="595"/>
                        </a:spcBef>
                      </a:pPr>
                      <a:r>
                        <a:rPr sz="2000" b="1" spc="-1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Present  </a:t>
                      </a:r>
                      <a:r>
                        <a:rPr sz="20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p</a:t>
                      </a:r>
                      <a:r>
                        <a:rPr sz="2000" b="1" spc="1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r</a:t>
                      </a:r>
                      <a:r>
                        <a:rPr sz="20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odu</a:t>
                      </a:r>
                      <a:r>
                        <a:rPr sz="2000" b="1" spc="-1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c</a:t>
                      </a:r>
                      <a:r>
                        <a:rPr sz="20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tion  </a:t>
                      </a:r>
                      <a:r>
                        <a:rPr sz="2000" b="1" spc="2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(tonnes)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75565" marB="0">
                    <a:solidFill>
                      <a:srgbClr val="83992A"/>
                    </a:solidFill>
                  </a:tcPr>
                </a:tc>
                <a:tc>
                  <a:txBody>
                    <a:bodyPr/>
                    <a:lstStyle/>
                    <a:p>
                      <a:pPr marL="427355" marR="478790" indent="-1905" algn="ctr">
                        <a:lnSpc>
                          <a:spcPct val="100000"/>
                        </a:lnSpc>
                        <a:spcBef>
                          <a:spcPts val="595"/>
                        </a:spcBef>
                      </a:pPr>
                      <a:r>
                        <a:rPr sz="2000" b="1" spc="-1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Potential  </a:t>
                      </a:r>
                      <a:r>
                        <a:rPr sz="20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p</a:t>
                      </a:r>
                      <a:r>
                        <a:rPr sz="2000" b="1" spc="1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r</a:t>
                      </a:r>
                      <a:r>
                        <a:rPr sz="20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oduction  </a:t>
                      </a:r>
                      <a:r>
                        <a:rPr sz="2000" b="1" spc="2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(tonnes)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75565" marB="0">
                    <a:solidFill>
                      <a:srgbClr val="83992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3916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  <a:p>
                      <a:pPr marL="22225" algn="ctr">
                        <a:lnSpc>
                          <a:spcPct val="100000"/>
                        </a:lnSpc>
                      </a:pPr>
                      <a:r>
                        <a:rPr sz="2000" spc="-90" dirty="0">
                          <a:latin typeface="Times New Roman"/>
                          <a:cs typeface="Times New Roman"/>
                        </a:rPr>
                        <a:t>Small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1270" marB="0">
                    <a:lnL w="12700">
                      <a:solidFill>
                        <a:srgbClr val="83992A"/>
                      </a:solidFill>
                      <a:prstDash val="solid"/>
                    </a:lnL>
                    <a:lnB w="12700">
                      <a:solidFill>
                        <a:srgbClr val="83992A"/>
                      </a:solidFill>
                      <a:prstDash val="solid"/>
                    </a:lnB>
                    <a:solidFill>
                      <a:srgbClr val="ECEEE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  <a:p>
                      <a:pPr marL="67310" algn="ctr">
                        <a:lnSpc>
                          <a:spcPct val="100000"/>
                        </a:lnSpc>
                      </a:pPr>
                      <a:r>
                        <a:rPr sz="1800" spc="-60" dirty="0">
                          <a:latin typeface="Times New Roman"/>
                          <a:cs typeface="Times New Roman"/>
                        </a:rPr>
                        <a:t>1485557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4445" marB="0">
                    <a:lnB w="12700">
                      <a:solidFill>
                        <a:srgbClr val="83992A"/>
                      </a:solidFill>
                      <a:prstDash val="solid"/>
                    </a:lnB>
                    <a:solidFill>
                      <a:srgbClr val="ECEEE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  <a:p>
                      <a:pPr marR="8890" algn="ctr">
                        <a:lnSpc>
                          <a:spcPct val="100000"/>
                        </a:lnSpc>
                      </a:pPr>
                      <a:r>
                        <a:rPr sz="1800" spc="-65" dirty="0">
                          <a:latin typeface="Times New Roman"/>
                          <a:cs typeface="Times New Roman"/>
                        </a:rPr>
                        <a:t>74200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4445" marB="0">
                    <a:lnB w="12700">
                      <a:solidFill>
                        <a:srgbClr val="83992A"/>
                      </a:solidFill>
                      <a:prstDash val="solid"/>
                    </a:lnB>
                    <a:solidFill>
                      <a:srgbClr val="ECEEE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  <a:p>
                      <a:pPr marR="52069" algn="ctr">
                        <a:lnSpc>
                          <a:spcPct val="100000"/>
                        </a:lnSpc>
                      </a:pPr>
                      <a:r>
                        <a:rPr sz="1800" spc="-65" dirty="0">
                          <a:latin typeface="Times New Roman"/>
                          <a:cs typeface="Times New Roman"/>
                        </a:rPr>
                        <a:t>743000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4445" marB="0">
                    <a:lnR w="12700">
                      <a:solidFill>
                        <a:srgbClr val="83992A"/>
                      </a:solidFill>
                      <a:prstDash val="solid"/>
                    </a:lnR>
                    <a:lnB w="12700">
                      <a:solidFill>
                        <a:srgbClr val="83992A"/>
                      </a:solidFill>
                      <a:prstDash val="solid"/>
                    </a:lnB>
                    <a:solidFill>
                      <a:srgbClr val="ECEE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4551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endParaRPr sz="2050">
                        <a:latin typeface="Times New Roman"/>
                        <a:cs typeface="Times New Roman"/>
                      </a:endParaRPr>
                    </a:p>
                    <a:p>
                      <a:pPr marL="22225" algn="ctr">
                        <a:lnSpc>
                          <a:spcPct val="100000"/>
                        </a:lnSpc>
                      </a:pPr>
                      <a:r>
                        <a:rPr sz="2000" spc="-50" dirty="0">
                          <a:latin typeface="Times New Roman"/>
                          <a:cs typeface="Times New Roman"/>
                        </a:rPr>
                        <a:t>Medium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635" marB="0">
                    <a:lnL w="12700">
                      <a:solidFill>
                        <a:srgbClr val="83992A"/>
                      </a:solidFill>
                      <a:prstDash val="solid"/>
                    </a:lnL>
                    <a:lnT w="12700">
                      <a:solidFill>
                        <a:srgbClr val="83992A"/>
                      </a:solidFill>
                      <a:prstDash val="solid"/>
                    </a:lnT>
                    <a:lnB w="12700">
                      <a:solidFill>
                        <a:srgbClr val="83992A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2150">
                        <a:latin typeface="Times New Roman"/>
                        <a:cs typeface="Times New Roman"/>
                      </a:endParaRPr>
                    </a:p>
                    <a:p>
                      <a:pPr marL="68580" algn="ctr">
                        <a:lnSpc>
                          <a:spcPct val="100000"/>
                        </a:lnSpc>
                      </a:pPr>
                      <a:r>
                        <a:rPr sz="1800" spc="-65" dirty="0">
                          <a:latin typeface="Times New Roman"/>
                          <a:cs typeface="Times New Roman"/>
                        </a:rPr>
                        <a:t>507295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810" marB="0">
                    <a:lnT w="12700">
                      <a:solidFill>
                        <a:srgbClr val="83992A"/>
                      </a:solidFill>
                      <a:prstDash val="solid"/>
                    </a:lnT>
                    <a:lnB w="12700">
                      <a:solidFill>
                        <a:srgbClr val="83992A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2150">
                        <a:latin typeface="Times New Roman"/>
                        <a:cs typeface="Times New Roman"/>
                      </a:endParaRPr>
                    </a:p>
                    <a:p>
                      <a:pPr marR="8890" algn="ctr">
                        <a:lnSpc>
                          <a:spcPct val="100000"/>
                        </a:lnSpc>
                      </a:pPr>
                      <a:r>
                        <a:rPr sz="1800" spc="-65" dirty="0">
                          <a:latin typeface="Times New Roman"/>
                          <a:cs typeface="Times New Roman"/>
                        </a:rPr>
                        <a:t>6500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810" marB="0">
                    <a:lnT w="12700">
                      <a:solidFill>
                        <a:srgbClr val="83992A"/>
                      </a:solidFill>
                      <a:prstDash val="solid"/>
                    </a:lnT>
                    <a:lnB w="12700">
                      <a:solidFill>
                        <a:srgbClr val="83992A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2150">
                        <a:latin typeface="Times New Roman"/>
                        <a:cs typeface="Times New Roman"/>
                      </a:endParaRPr>
                    </a:p>
                    <a:p>
                      <a:pPr marR="52069" algn="ctr">
                        <a:lnSpc>
                          <a:spcPct val="100000"/>
                        </a:lnSpc>
                      </a:pPr>
                      <a:r>
                        <a:rPr sz="1800" spc="-65" dirty="0">
                          <a:latin typeface="Times New Roman"/>
                          <a:cs typeface="Times New Roman"/>
                        </a:rPr>
                        <a:t>127000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810" marB="0">
                    <a:lnR w="12700">
                      <a:solidFill>
                        <a:srgbClr val="83992A"/>
                      </a:solidFill>
                      <a:prstDash val="solid"/>
                    </a:lnR>
                    <a:lnT w="12700">
                      <a:solidFill>
                        <a:srgbClr val="83992A"/>
                      </a:solidFill>
                      <a:prstDash val="solid"/>
                    </a:lnT>
                    <a:lnB w="12700">
                      <a:solidFill>
                        <a:srgbClr val="83992A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4551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endParaRPr sz="2050">
                        <a:latin typeface="Times New Roman"/>
                        <a:cs typeface="Times New Roman"/>
                      </a:endParaRPr>
                    </a:p>
                    <a:p>
                      <a:pPr marL="21590" algn="ctr">
                        <a:lnSpc>
                          <a:spcPct val="100000"/>
                        </a:lnSpc>
                      </a:pPr>
                      <a:r>
                        <a:rPr sz="2000" spc="-55" dirty="0">
                          <a:latin typeface="Times New Roman"/>
                          <a:cs typeface="Times New Roman"/>
                        </a:rPr>
                        <a:t>Large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635" marB="0">
                    <a:lnL w="12700">
                      <a:solidFill>
                        <a:srgbClr val="83992A"/>
                      </a:solidFill>
                      <a:prstDash val="solid"/>
                    </a:lnL>
                    <a:lnT w="12700">
                      <a:solidFill>
                        <a:srgbClr val="83992A"/>
                      </a:solidFill>
                      <a:prstDash val="solid"/>
                    </a:lnT>
                    <a:lnB w="12700">
                      <a:solidFill>
                        <a:srgbClr val="83992A"/>
                      </a:solidFill>
                      <a:prstDash val="solid"/>
                    </a:lnB>
                    <a:solidFill>
                      <a:srgbClr val="ECEEE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2150">
                        <a:latin typeface="Times New Roman"/>
                        <a:cs typeface="Times New Roman"/>
                      </a:endParaRPr>
                    </a:p>
                    <a:p>
                      <a:pPr marL="67310" algn="ctr">
                        <a:lnSpc>
                          <a:spcPct val="100000"/>
                        </a:lnSpc>
                      </a:pPr>
                      <a:r>
                        <a:rPr sz="1800" spc="-60" dirty="0">
                          <a:latin typeface="Times New Roman"/>
                          <a:cs typeface="Times New Roman"/>
                        </a:rPr>
                        <a:t>1160511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810" marB="0">
                    <a:lnT w="12700">
                      <a:solidFill>
                        <a:srgbClr val="83992A"/>
                      </a:solidFill>
                      <a:prstDash val="solid"/>
                    </a:lnT>
                    <a:lnB w="12700">
                      <a:solidFill>
                        <a:srgbClr val="83992A"/>
                      </a:solidFill>
                      <a:prstDash val="solid"/>
                    </a:lnB>
                    <a:solidFill>
                      <a:srgbClr val="ECEEE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2150">
                        <a:latin typeface="Times New Roman"/>
                        <a:cs typeface="Times New Roman"/>
                      </a:endParaRPr>
                    </a:p>
                    <a:p>
                      <a:pPr marR="8890" algn="ctr">
                        <a:lnSpc>
                          <a:spcPct val="100000"/>
                        </a:lnSpc>
                      </a:pPr>
                      <a:r>
                        <a:rPr sz="1800" spc="-65" dirty="0">
                          <a:latin typeface="Times New Roman"/>
                          <a:cs typeface="Times New Roman"/>
                        </a:rPr>
                        <a:t>13000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810" marB="0">
                    <a:lnT w="12700">
                      <a:solidFill>
                        <a:srgbClr val="83992A"/>
                      </a:solidFill>
                      <a:prstDash val="solid"/>
                    </a:lnT>
                    <a:lnB w="12700">
                      <a:solidFill>
                        <a:srgbClr val="83992A"/>
                      </a:solidFill>
                      <a:prstDash val="solid"/>
                    </a:lnB>
                    <a:solidFill>
                      <a:srgbClr val="ECEEE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2150">
                        <a:latin typeface="Times New Roman"/>
                        <a:cs typeface="Times New Roman"/>
                      </a:endParaRPr>
                    </a:p>
                    <a:p>
                      <a:pPr marR="52069" algn="ctr">
                        <a:lnSpc>
                          <a:spcPct val="100000"/>
                        </a:lnSpc>
                      </a:pPr>
                      <a:r>
                        <a:rPr sz="1800" spc="-65" dirty="0">
                          <a:latin typeface="Times New Roman"/>
                          <a:cs typeface="Times New Roman"/>
                        </a:rPr>
                        <a:t>116000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810" marB="0">
                    <a:lnR w="12700">
                      <a:solidFill>
                        <a:srgbClr val="83992A"/>
                      </a:solidFill>
                      <a:prstDash val="solid"/>
                    </a:lnR>
                    <a:lnT w="12700">
                      <a:solidFill>
                        <a:srgbClr val="83992A"/>
                      </a:solidFill>
                      <a:prstDash val="solid"/>
                    </a:lnT>
                    <a:lnB w="12700">
                      <a:solidFill>
                        <a:srgbClr val="83992A"/>
                      </a:solidFill>
                      <a:prstDash val="solid"/>
                    </a:lnB>
                    <a:solidFill>
                      <a:srgbClr val="ECEE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4551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endParaRPr sz="1900">
                        <a:latin typeface="Times New Roman"/>
                        <a:cs typeface="Times New Roman"/>
                      </a:endParaRPr>
                    </a:p>
                    <a:p>
                      <a:pPr marL="23495" algn="ctr">
                        <a:lnSpc>
                          <a:spcPct val="100000"/>
                        </a:lnSpc>
                      </a:pPr>
                      <a:r>
                        <a:rPr sz="2200" spc="-70" dirty="0">
                          <a:latin typeface="Times New Roman"/>
                          <a:cs typeface="Times New Roman"/>
                        </a:rPr>
                        <a:t>Total</a:t>
                      </a:r>
                      <a:endParaRPr sz="2200">
                        <a:latin typeface="Times New Roman"/>
                        <a:cs typeface="Times New Roman"/>
                      </a:endParaRPr>
                    </a:p>
                  </a:txBody>
                  <a:tcPr marL="0" marR="0" marT="6350" marB="0">
                    <a:lnL w="12700">
                      <a:solidFill>
                        <a:srgbClr val="83992A"/>
                      </a:solidFill>
                      <a:prstDash val="solid"/>
                    </a:lnL>
                    <a:lnT w="12700">
                      <a:solidFill>
                        <a:srgbClr val="83992A"/>
                      </a:solidFill>
                      <a:prstDash val="solid"/>
                    </a:lnT>
                    <a:lnB w="12700">
                      <a:solidFill>
                        <a:srgbClr val="83992A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endParaRPr sz="1900">
                        <a:latin typeface="Times New Roman"/>
                        <a:cs typeface="Times New Roman"/>
                      </a:endParaRPr>
                    </a:p>
                    <a:p>
                      <a:pPr marL="68580" algn="ctr">
                        <a:lnSpc>
                          <a:spcPct val="100000"/>
                        </a:lnSpc>
                      </a:pPr>
                      <a:r>
                        <a:rPr sz="2200" spc="-75" dirty="0">
                          <a:latin typeface="Times New Roman"/>
                          <a:cs typeface="Times New Roman"/>
                        </a:rPr>
                        <a:t>3153366</a:t>
                      </a:r>
                      <a:endParaRPr sz="2200">
                        <a:latin typeface="Times New Roman"/>
                        <a:cs typeface="Times New Roman"/>
                      </a:endParaRPr>
                    </a:p>
                  </a:txBody>
                  <a:tcPr marL="0" marR="0" marT="6350" marB="0">
                    <a:lnT w="12700">
                      <a:solidFill>
                        <a:srgbClr val="83992A"/>
                      </a:solidFill>
                      <a:prstDash val="solid"/>
                    </a:lnT>
                    <a:lnB w="12700">
                      <a:solidFill>
                        <a:srgbClr val="83992A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endParaRPr sz="1900">
                        <a:latin typeface="Times New Roman"/>
                        <a:cs typeface="Times New Roman"/>
                      </a:endParaRPr>
                    </a:p>
                    <a:p>
                      <a:pPr marR="7620" algn="ctr">
                        <a:lnSpc>
                          <a:spcPct val="100000"/>
                        </a:lnSpc>
                      </a:pPr>
                      <a:r>
                        <a:rPr sz="2200" spc="-75" dirty="0">
                          <a:latin typeface="Times New Roman"/>
                          <a:cs typeface="Times New Roman"/>
                        </a:rPr>
                        <a:t>93700</a:t>
                      </a:r>
                      <a:endParaRPr sz="2200">
                        <a:latin typeface="Times New Roman"/>
                        <a:cs typeface="Times New Roman"/>
                      </a:endParaRPr>
                    </a:p>
                  </a:txBody>
                  <a:tcPr marL="0" marR="0" marT="6350" marB="0">
                    <a:lnT w="12700">
                      <a:solidFill>
                        <a:srgbClr val="83992A"/>
                      </a:solidFill>
                      <a:prstDash val="solid"/>
                    </a:lnT>
                    <a:lnB w="12700">
                      <a:solidFill>
                        <a:srgbClr val="83992A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endParaRPr sz="1900">
                        <a:latin typeface="Times New Roman"/>
                        <a:cs typeface="Times New Roman"/>
                      </a:endParaRPr>
                    </a:p>
                    <a:p>
                      <a:pPr marR="52069" algn="ctr">
                        <a:lnSpc>
                          <a:spcPct val="100000"/>
                        </a:lnSpc>
                      </a:pPr>
                      <a:r>
                        <a:rPr sz="2200" spc="-75" dirty="0">
                          <a:latin typeface="Times New Roman"/>
                          <a:cs typeface="Times New Roman"/>
                        </a:rPr>
                        <a:t>986000</a:t>
                      </a:r>
                      <a:endParaRPr sz="2200">
                        <a:latin typeface="Times New Roman"/>
                        <a:cs typeface="Times New Roman"/>
                      </a:endParaRPr>
                    </a:p>
                  </a:txBody>
                  <a:tcPr marL="0" marR="0" marT="6350" marB="0">
                    <a:lnR w="12700">
                      <a:solidFill>
                        <a:srgbClr val="83992A"/>
                      </a:solidFill>
                      <a:prstDash val="solid"/>
                    </a:lnR>
                    <a:lnT w="12700">
                      <a:solidFill>
                        <a:srgbClr val="83992A"/>
                      </a:solidFill>
                      <a:prstDash val="solid"/>
                    </a:lnT>
                    <a:lnB w="12700">
                      <a:solidFill>
                        <a:srgbClr val="83992A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278636" y="2356104"/>
            <a:ext cx="6595745" cy="0"/>
          </a:xfrm>
          <a:custGeom>
            <a:avLst/>
            <a:gdLst/>
            <a:ahLst/>
            <a:cxnLst/>
            <a:rect l="l" t="t" r="r" b="b"/>
            <a:pathLst>
              <a:path w="6595745">
                <a:moveTo>
                  <a:pt x="0" y="0"/>
                </a:moveTo>
                <a:lnTo>
                  <a:pt x="6595490" y="0"/>
                </a:lnTo>
              </a:path>
            </a:pathLst>
          </a:custGeom>
          <a:ln w="15240">
            <a:solidFill>
              <a:srgbClr val="83992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990601" y="2598547"/>
            <a:ext cx="7236458" cy="2686248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99085" indent="-287020">
              <a:lnSpc>
                <a:spcPct val="100000"/>
              </a:lnSpc>
              <a:spcBef>
                <a:spcPts val="105"/>
              </a:spcBef>
              <a:buClr>
                <a:srgbClr val="83992A"/>
              </a:buClr>
              <a:buSzPct val="115000"/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dirty="0">
                <a:solidFill>
                  <a:srgbClr val="252525"/>
                </a:solidFill>
                <a:latin typeface="Times New Roman"/>
                <a:cs typeface="Times New Roman"/>
              </a:rPr>
              <a:t>There are</a:t>
            </a:r>
            <a:r>
              <a:rPr dirty="0">
                <a:solidFill>
                  <a:srgbClr val="00AF50"/>
                </a:solidFill>
                <a:latin typeface="Times New Roman"/>
                <a:cs typeface="Times New Roman"/>
              </a:rPr>
              <a:t> </a:t>
            </a:r>
            <a:r>
              <a:rPr spc="5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19370</a:t>
            </a:r>
            <a:r>
              <a:rPr spc="5" dirty="0">
                <a:solidFill>
                  <a:srgbClr val="00AF50"/>
                </a:solidFill>
                <a:latin typeface="Times New Roman"/>
                <a:cs typeface="Times New Roman"/>
              </a:rPr>
              <a:t> </a:t>
            </a:r>
            <a:r>
              <a:rPr dirty="0">
                <a:solidFill>
                  <a:srgbClr val="252525"/>
                </a:solidFill>
                <a:latin typeface="Times New Roman"/>
                <a:cs typeface="Times New Roman"/>
              </a:rPr>
              <a:t>reservoirs in country with average production rate</a:t>
            </a:r>
            <a:r>
              <a:rPr spc="-27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dirty="0">
                <a:solidFill>
                  <a:srgbClr val="252525"/>
                </a:solidFill>
                <a:latin typeface="Times New Roman"/>
                <a:cs typeface="Times New Roman"/>
              </a:rPr>
              <a:t>of</a:t>
            </a:r>
            <a:endParaRPr dirty="0">
              <a:latin typeface="Times New Roman"/>
              <a:cs typeface="Times New Roman"/>
            </a:endParaRPr>
          </a:p>
          <a:p>
            <a:pPr marL="299085" marR="5080">
              <a:lnSpc>
                <a:spcPts val="4800"/>
              </a:lnSpc>
              <a:spcBef>
                <a:spcPts val="560"/>
              </a:spcBef>
            </a:pPr>
            <a:r>
              <a:rPr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50 kg/ha, 12kg/ha, </a:t>
            </a:r>
            <a:r>
              <a:rPr spc="-10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11kg/ha</a:t>
            </a:r>
            <a:r>
              <a:rPr spc="-10" dirty="0">
                <a:solidFill>
                  <a:srgbClr val="00AF50"/>
                </a:solidFill>
                <a:latin typeface="Times New Roman"/>
                <a:cs typeface="Times New Roman"/>
              </a:rPr>
              <a:t> </a:t>
            </a:r>
            <a:r>
              <a:rPr dirty="0">
                <a:solidFill>
                  <a:srgbClr val="252525"/>
                </a:solidFill>
                <a:latin typeface="Times New Roman"/>
                <a:cs typeface="Times New Roman"/>
              </a:rPr>
              <a:t>from </a:t>
            </a:r>
            <a:r>
              <a:rPr spc="-5" dirty="0">
                <a:solidFill>
                  <a:srgbClr val="252525"/>
                </a:solidFill>
                <a:latin typeface="Times New Roman"/>
                <a:cs typeface="Times New Roman"/>
              </a:rPr>
              <a:t>small, medium </a:t>
            </a:r>
            <a:r>
              <a:rPr dirty="0">
                <a:solidFill>
                  <a:srgbClr val="252525"/>
                </a:solidFill>
                <a:latin typeface="Times New Roman"/>
                <a:cs typeface="Times New Roman"/>
              </a:rPr>
              <a:t>and </a:t>
            </a:r>
            <a:r>
              <a:rPr spc="-10" dirty="0">
                <a:solidFill>
                  <a:srgbClr val="252525"/>
                </a:solidFill>
                <a:latin typeface="Times New Roman"/>
                <a:cs typeface="Times New Roman"/>
              </a:rPr>
              <a:t>large</a:t>
            </a:r>
            <a:r>
              <a:rPr spc="37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dirty="0">
                <a:solidFill>
                  <a:srgbClr val="252525"/>
                </a:solidFill>
                <a:latin typeface="Times New Roman"/>
                <a:cs typeface="Times New Roman"/>
              </a:rPr>
              <a:t>reservoirs  against the potential of</a:t>
            </a:r>
            <a:r>
              <a:rPr dirty="0">
                <a:solidFill>
                  <a:srgbClr val="00AF50"/>
                </a:solidFill>
                <a:latin typeface="Times New Roman"/>
                <a:cs typeface="Times New Roman"/>
              </a:rPr>
              <a:t> </a:t>
            </a:r>
            <a:r>
              <a:rPr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500, </a:t>
            </a:r>
            <a:r>
              <a:rPr spc="5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250 </a:t>
            </a:r>
            <a:r>
              <a:rPr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and 100kg/ha</a:t>
            </a:r>
            <a:r>
              <a:rPr spc="-190" dirty="0">
                <a:solidFill>
                  <a:srgbClr val="00AF50"/>
                </a:solidFill>
                <a:latin typeface="Times New Roman"/>
                <a:cs typeface="Times New Roman"/>
              </a:rPr>
              <a:t> </a:t>
            </a:r>
            <a:r>
              <a:rPr spc="-10" dirty="0">
                <a:solidFill>
                  <a:srgbClr val="252525"/>
                </a:solidFill>
                <a:latin typeface="Times New Roman"/>
                <a:cs typeface="Times New Roman"/>
              </a:rPr>
              <a:t>respectively.</a:t>
            </a:r>
            <a:endParaRPr dirty="0">
              <a:latin typeface="Times New Roman"/>
              <a:cs typeface="Times New Roman"/>
            </a:endParaRPr>
          </a:p>
          <a:p>
            <a:pPr marL="299085" marR="478155" indent="-287020">
              <a:lnSpc>
                <a:spcPct val="200100"/>
              </a:lnSpc>
              <a:spcBef>
                <a:spcPts val="515"/>
              </a:spcBef>
              <a:buClr>
                <a:srgbClr val="83992A"/>
              </a:buClr>
              <a:buSzPct val="115000"/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dirty="0">
                <a:solidFill>
                  <a:srgbClr val="252525"/>
                </a:solidFill>
                <a:latin typeface="Times New Roman"/>
                <a:cs typeface="Times New Roman"/>
              </a:rPr>
              <a:t>Present production from </a:t>
            </a:r>
            <a:r>
              <a:rPr spc="-5" dirty="0">
                <a:solidFill>
                  <a:srgbClr val="252525"/>
                </a:solidFill>
                <a:latin typeface="Times New Roman"/>
                <a:cs typeface="Times New Roman"/>
              </a:rPr>
              <a:t>all reservoirs </a:t>
            </a:r>
            <a:r>
              <a:rPr dirty="0">
                <a:solidFill>
                  <a:srgbClr val="252525"/>
                </a:solidFill>
                <a:latin typeface="Times New Roman"/>
                <a:cs typeface="Times New Roman"/>
              </a:rPr>
              <a:t>in country is</a:t>
            </a:r>
            <a:r>
              <a:rPr dirty="0">
                <a:solidFill>
                  <a:srgbClr val="00AF50"/>
                </a:solidFill>
                <a:latin typeface="Times New Roman"/>
                <a:cs typeface="Times New Roman"/>
              </a:rPr>
              <a:t> </a:t>
            </a:r>
            <a:r>
              <a:rPr spc="5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93700</a:t>
            </a:r>
            <a:r>
              <a:rPr spc="-195" dirty="0">
                <a:solidFill>
                  <a:srgbClr val="00AF50"/>
                </a:solidFill>
                <a:latin typeface="Times New Roman"/>
                <a:cs typeface="Times New Roman"/>
              </a:rPr>
              <a:t> </a:t>
            </a:r>
            <a:r>
              <a:rPr dirty="0">
                <a:solidFill>
                  <a:srgbClr val="252525"/>
                </a:solidFill>
                <a:latin typeface="Times New Roman"/>
                <a:cs typeface="Times New Roman"/>
              </a:rPr>
              <a:t>tonnes  against the potential of</a:t>
            </a:r>
            <a:r>
              <a:rPr dirty="0">
                <a:solidFill>
                  <a:srgbClr val="00AF50"/>
                </a:solidFill>
                <a:latin typeface="Times New Roman"/>
                <a:cs typeface="Times New Roman"/>
              </a:rPr>
              <a:t> </a:t>
            </a:r>
            <a:r>
              <a:rPr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1 </a:t>
            </a:r>
            <a:r>
              <a:rPr spc="-10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million</a:t>
            </a:r>
            <a:r>
              <a:rPr spc="-100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 </a:t>
            </a:r>
            <a:r>
              <a:rPr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/>
                <a:cs typeface="Times New Roman"/>
              </a:rPr>
              <a:t>tonnes</a:t>
            </a:r>
            <a:r>
              <a:rPr dirty="0">
                <a:solidFill>
                  <a:srgbClr val="00AF50"/>
                </a:solidFill>
                <a:latin typeface="Times New Roman"/>
                <a:cs typeface="Times New Roman"/>
              </a:rPr>
              <a:t>.</a:t>
            </a:r>
            <a:endParaRPr dirty="0">
              <a:latin typeface="Times New Roman"/>
              <a:cs typeface="Times New Roman"/>
            </a:endParaRPr>
          </a:p>
        </p:txBody>
      </p:sp>
      <p:sp>
        <p:nvSpPr>
          <p:cNvPr id="7" name="Title 5">
            <a:extLst>
              <a:ext uri="{FF2B5EF4-FFF2-40B4-BE49-F238E27FC236}">
                <a16:creationId xmlns:a16="http://schemas.microsoft.com/office/drawing/2014/main" id="{CDB6AF8C-335A-4F34-9C29-4ED1E258024E}"/>
              </a:ext>
            </a:extLst>
          </p:cNvPr>
          <p:cNvSpPr txBox="1">
            <a:spLocks/>
          </p:cNvSpPr>
          <p:nvPr/>
        </p:nvSpPr>
        <p:spPr>
          <a:xfrm>
            <a:off x="1278636" y="1724814"/>
            <a:ext cx="2676905" cy="55399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0" i="0" u="heavy">
                <a:solidFill>
                  <a:srgbClr val="00AF50"/>
                </a:solidFill>
                <a:latin typeface="Times New Roman"/>
                <a:ea typeface="+mj-ea"/>
                <a:cs typeface="Times New Roman"/>
              </a:defRPr>
            </a:lvl1pPr>
          </a:lstStyle>
          <a:p>
            <a:r>
              <a:rPr lang="en-IN" u="sng" kern="0" dirty="0"/>
              <a:t>Continued</a:t>
            </a:r>
            <a:r>
              <a:rPr lang="en-IN" u="none" kern="0" dirty="0"/>
              <a:t>…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603250" y="679450"/>
          <a:ext cx="7923527" cy="480694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11061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611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97853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64083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93916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593214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08521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650">
                        <a:latin typeface="Times New Roman"/>
                        <a:cs typeface="Times New Roman"/>
                      </a:endParaRPr>
                    </a:p>
                    <a:p>
                      <a:pPr marL="69850" algn="ctr">
                        <a:lnSpc>
                          <a:spcPct val="100000"/>
                        </a:lnSpc>
                      </a:pPr>
                      <a:r>
                        <a:rPr sz="1800" b="1" spc="-4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years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83992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650">
                        <a:latin typeface="Times New Roman"/>
                        <a:cs typeface="Times New Roman"/>
                      </a:endParaRPr>
                    </a:p>
                    <a:p>
                      <a:pPr marL="41275" algn="ctr">
                        <a:lnSpc>
                          <a:spcPct val="100000"/>
                        </a:lnSpc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Production</a:t>
                      </a:r>
                      <a:r>
                        <a:rPr sz="1800" b="1" spc="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spc="1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(t)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83992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650">
                        <a:latin typeface="Times New Roman"/>
                        <a:cs typeface="Times New Roman"/>
                      </a:endParaRPr>
                    </a:p>
                    <a:p>
                      <a:pPr marR="16510" algn="ctr">
                        <a:lnSpc>
                          <a:spcPct val="100000"/>
                        </a:lnSpc>
                      </a:pPr>
                      <a:r>
                        <a:rPr sz="1800" b="1" spc="-4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years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83992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650">
                        <a:latin typeface="Times New Roman"/>
                        <a:cs typeface="Times New Roman"/>
                      </a:endParaRPr>
                    </a:p>
                    <a:p>
                      <a:pPr marL="23495" algn="ctr">
                        <a:lnSpc>
                          <a:spcPct val="100000"/>
                        </a:lnSpc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Production</a:t>
                      </a:r>
                      <a:r>
                        <a:rPr sz="1800" b="1" spc="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spc="1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(t)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83992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650">
                        <a:latin typeface="Times New Roman"/>
                        <a:cs typeface="Times New Roman"/>
                      </a:endParaRPr>
                    </a:p>
                    <a:p>
                      <a:pPr marL="12065" algn="ctr">
                        <a:lnSpc>
                          <a:spcPct val="100000"/>
                        </a:lnSpc>
                      </a:pPr>
                      <a:r>
                        <a:rPr sz="1800" b="1" spc="-4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years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83992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65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Production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spc="1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(t)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83992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14933">
                <a:tc>
                  <a:txBody>
                    <a:bodyPr/>
                    <a:lstStyle/>
                    <a:p>
                      <a:pPr marL="71120" algn="ctr">
                        <a:lnSpc>
                          <a:spcPct val="100000"/>
                        </a:lnSpc>
                        <a:spcBef>
                          <a:spcPts val="1175"/>
                        </a:spcBef>
                      </a:pPr>
                      <a:r>
                        <a:rPr sz="1800" spc="-60" dirty="0">
                          <a:latin typeface="Times New Roman"/>
                          <a:cs typeface="Times New Roman"/>
                        </a:rPr>
                        <a:t>1960-61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149225" marB="0">
                    <a:lnL w="12700">
                      <a:solidFill>
                        <a:srgbClr val="83992A"/>
                      </a:solidFill>
                      <a:prstDash val="solid"/>
                    </a:lnL>
                    <a:lnB w="12700">
                      <a:solidFill>
                        <a:srgbClr val="83992A"/>
                      </a:solidFill>
                      <a:prstDash val="solid"/>
                    </a:lnB>
                    <a:solidFill>
                      <a:srgbClr val="ECEEE8"/>
                    </a:solidFill>
                  </a:tcPr>
                </a:tc>
                <a:tc>
                  <a:txBody>
                    <a:bodyPr/>
                    <a:lstStyle/>
                    <a:p>
                      <a:pPr marL="43180" algn="ctr">
                        <a:lnSpc>
                          <a:spcPct val="100000"/>
                        </a:lnSpc>
                        <a:spcBef>
                          <a:spcPts val="1175"/>
                        </a:spcBef>
                      </a:pPr>
                      <a:r>
                        <a:rPr sz="1800" spc="-65" dirty="0">
                          <a:latin typeface="Times New Roman"/>
                          <a:cs typeface="Times New Roman"/>
                        </a:rPr>
                        <a:t>417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149225" marB="0">
                    <a:lnB w="12700">
                      <a:solidFill>
                        <a:srgbClr val="83992A"/>
                      </a:solidFill>
                      <a:prstDash val="solid"/>
                    </a:lnB>
                    <a:solidFill>
                      <a:srgbClr val="ECEEE8"/>
                    </a:solidFill>
                  </a:tcPr>
                </a:tc>
                <a:tc>
                  <a:txBody>
                    <a:bodyPr/>
                    <a:lstStyle/>
                    <a:p>
                      <a:pPr marR="15240" algn="ctr">
                        <a:lnSpc>
                          <a:spcPct val="100000"/>
                        </a:lnSpc>
                        <a:spcBef>
                          <a:spcPts val="1175"/>
                        </a:spcBef>
                      </a:pPr>
                      <a:r>
                        <a:rPr sz="1800" spc="-60" dirty="0">
                          <a:latin typeface="Times New Roman"/>
                          <a:cs typeface="Times New Roman"/>
                        </a:rPr>
                        <a:t>1966-67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149225" marB="0">
                    <a:lnB w="12700">
                      <a:solidFill>
                        <a:srgbClr val="83992A"/>
                      </a:solidFill>
                      <a:prstDash val="solid"/>
                    </a:lnB>
                    <a:solidFill>
                      <a:srgbClr val="ECEEE8"/>
                    </a:solidFill>
                  </a:tcPr>
                </a:tc>
                <a:tc>
                  <a:txBody>
                    <a:bodyPr/>
                    <a:lstStyle/>
                    <a:p>
                      <a:pPr marL="22225" algn="ctr">
                        <a:lnSpc>
                          <a:spcPct val="100000"/>
                        </a:lnSpc>
                        <a:spcBef>
                          <a:spcPts val="1175"/>
                        </a:spcBef>
                      </a:pPr>
                      <a:r>
                        <a:rPr sz="1800" spc="-65" dirty="0">
                          <a:latin typeface="Times New Roman"/>
                          <a:cs typeface="Times New Roman"/>
                        </a:rPr>
                        <a:t>291</a:t>
                      </a:r>
                      <a:endParaRPr sz="1800" dirty="0">
                        <a:latin typeface="Times New Roman"/>
                        <a:cs typeface="Times New Roman"/>
                      </a:endParaRPr>
                    </a:p>
                  </a:txBody>
                  <a:tcPr marL="0" marR="0" marT="149225" marB="0">
                    <a:lnB w="12700">
                      <a:solidFill>
                        <a:srgbClr val="83992A"/>
                      </a:solidFill>
                      <a:prstDash val="solid"/>
                    </a:lnB>
                    <a:solidFill>
                      <a:srgbClr val="ECEEE8"/>
                    </a:solidFill>
                  </a:tcPr>
                </a:tc>
                <a:tc>
                  <a:txBody>
                    <a:bodyPr/>
                    <a:lstStyle/>
                    <a:p>
                      <a:pPr marL="13335" algn="ctr">
                        <a:lnSpc>
                          <a:spcPct val="100000"/>
                        </a:lnSpc>
                        <a:spcBef>
                          <a:spcPts val="1175"/>
                        </a:spcBef>
                      </a:pPr>
                      <a:r>
                        <a:rPr sz="1800" spc="-60" dirty="0">
                          <a:latin typeface="Times New Roman"/>
                          <a:cs typeface="Times New Roman"/>
                        </a:rPr>
                        <a:t>1972-73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149225" marB="0">
                    <a:lnB w="12700">
                      <a:solidFill>
                        <a:srgbClr val="83992A"/>
                      </a:solidFill>
                      <a:prstDash val="solid"/>
                    </a:lnB>
                    <a:solidFill>
                      <a:srgbClr val="ECEEE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175"/>
                        </a:spcBef>
                      </a:pPr>
                      <a:r>
                        <a:rPr sz="1800" spc="-65" dirty="0">
                          <a:latin typeface="Times New Roman"/>
                          <a:cs typeface="Times New Roman"/>
                        </a:rPr>
                        <a:t>276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149225" marB="0">
                    <a:lnR w="12700">
                      <a:solidFill>
                        <a:srgbClr val="83992A"/>
                      </a:solidFill>
                      <a:prstDash val="solid"/>
                    </a:lnR>
                    <a:lnB w="12700">
                      <a:solidFill>
                        <a:srgbClr val="83992A"/>
                      </a:solidFill>
                      <a:prstDash val="solid"/>
                    </a:lnB>
                    <a:solidFill>
                      <a:srgbClr val="ECEE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21411">
                <a:tc>
                  <a:txBody>
                    <a:bodyPr/>
                    <a:lstStyle/>
                    <a:p>
                      <a:pPr marL="71120" algn="ctr">
                        <a:lnSpc>
                          <a:spcPct val="100000"/>
                        </a:lnSpc>
                        <a:spcBef>
                          <a:spcPts val="1225"/>
                        </a:spcBef>
                      </a:pPr>
                      <a:r>
                        <a:rPr sz="1800" spc="-60" dirty="0">
                          <a:latin typeface="Times New Roman"/>
                          <a:cs typeface="Times New Roman"/>
                        </a:rPr>
                        <a:t>1961-62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155575" marB="0">
                    <a:lnL w="12700">
                      <a:solidFill>
                        <a:srgbClr val="83992A"/>
                      </a:solidFill>
                      <a:prstDash val="solid"/>
                    </a:lnL>
                    <a:lnT w="12700">
                      <a:solidFill>
                        <a:srgbClr val="83992A"/>
                      </a:solidFill>
                      <a:prstDash val="solid"/>
                    </a:lnT>
                    <a:lnB w="12700">
                      <a:solidFill>
                        <a:srgbClr val="83992A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43180" algn="ctr">
                        <a:lnSpc>
                          <a:spcPct val="100000"/>
                        </a:lnSpc>
                        <a:spcBef>
                          <a:spcPts val="1225"/>
                        </a:spcBef>
                      </a:pPr>
                      <a:r>
                        <a:rPr sz="1800" spc="-65" dirty="0">
                          <a:latin typeface="Times New Roman"/>
                          <a:cs typeface="Times New Roman"/>
                        </a:rPr>
                        <a:t>358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155575" marB="0">
                    <a:lnT w="12700">
                      <a:solidFill>
                        <a:srgbClr val="83992A"/>
                      </a:solidFill>
                      <a:prstDash val="solid"/>
                    </a:lnT>
                    <a:lnB w="12700">
                      <a:solidFill>
                        <a:srgbClr val="83992A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15240" algn="ctr">
                        <a:lnSpc>
                          <a:spcPct val="100000"/>
                        </a:lnSpc>
                        <a:spcBef>
                          <a:spcPts val="1225"/>
                        </a:spcBef>
                      </a:pPr>
                      <a:r>
                        <a:rPr sz="1800" spc="-60" dirty="0">
                          <a:latin typeface="Times New Roman"/>
                          <a:cs typeface="Times New Roman"/>
                        </a:rPr>
                        <a:t>1967-68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155575" marB="0">
                    <a:lnT w="12700">
                      <a:solidFill>
                        <a:srgbClr val="83992A"/>
                      </a:solidFill>
                      <a:prstDash val="solid"/>
                    </a:lnT>
                    <a:lnB w="12700">
                      <a:solidFill>
                        <a:srgbClr val="83992A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22225" algn="ctr">
                        <a:lnSpc>
                          <a:spcPct val="100000"/>
                        </a:lnSpc>
                        <a:spcBef>
                          <a:spcPts val="1225"/>
                        </a:spcBef>
                      </a:pPr>
                      <a:r>
                        <a:rPr sz="1800" spc="-65" dirty="0">
                          <a:latin typeface="Times New Roman"/>
                          <a:cs typeface="Times New Roman"/>
                        </a:rPr>
                        <a:t>357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155575" marB="0">
                    <a:lnT w="12700">
                      <a:solidFill>
                        <a:srgbClr val="83992A"/>
                      </a:solidFill>
                      <a:prstDash val="solid"/>
                    </a:lnT>
                    <a:lnB w="12700">
                      <a:solidFill>
                        <a:srgbClr val="83992A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13335" algn="ctr">
                        <a:lnSpc>
                          <a:spcPct val="100000"/>
                        </a:lnSpc>
                        <a:spcBef>
                          <a:spcPts val="1225"/>
                        </a:spcBef>
                      </a:pPr>
                      <a:r>
                        <a:rPr sz="1800" spc="-60" dirty="0">
                          <a:latin typeface="Times New Roman"/>
                          <a:cs typeface="Times New Roman"/>
                        </a:rPr>
                        <a:t>1973-74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155575" marB="0">
                    <a:lnT w="12700">
                      <a:solidFill>
                        <a:srgbClr val="83992A"/>
                      </a:solidFill>
                      <a:prstDash val="solid"/>
                    </a:lnT>
                    <a:lnB w="12700">
                      <a:solidFill>
                        <a:srgbClr val="83992A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225"/>
                        </a:spcBef>
                      </a:pPr>
                      <a:r>
                        <a:rPr sz="1800" spc="-65" dirty="0">
                          <a:latin typeface="Times New Roman"/>
                          <a:cs typeface="Times New Roman"/>
                        </a:rPr>
                        <a:t>555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155575" marB="0">
                    <a:lnR w="12700">
                      <a:solidFill>
                        <a:srgbClr val="83992A"/>
                      </a:solidFill>
                      <a:prstDash val="solid"/>
                    </a:lnR>
                    <a:lnT w="12700">
                      <a:solidFill>
                        <a:srgbClr val="83992A"/>
                      </a:solidFill>
                      <a:prstDash val="solid"/>
                    </a:lnT>
                    <a:lnB w="12700">
                      <a:solidFill>
                        <a:srgbClr val="83992A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21283">
                <a:tc>
                  <a:txBody>
                    <a:bodyPr/>
                    <a:lstStyle/>
                    <a:p>
                      <a:pPr marL="71120" algn="ctr">
                        <a:lnSpc>
                          <a:spcPct val="100000"/>
                        </a:lnSpc>
                        <a:spcBef>
                          <a:spcPts val="1225"/>
                        </a:spcBef>
                      </a:pPr>
                      <a:r>
                        <a:rPr sz="1800" spc="-60" dirty="0">
                          <a:latin typeface="Times New Roman"/>
                          <a:cs typeface="Times New Roman"/>
                        </a:rPr>
                        <a:t>1962-63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155575" marB="0">
                    <a:lnL w="12700">
                      <a:solidFill>
                        <a:srgbClr val="83992A"/>
                      </a:solidFill>
                      <a:prstDash val="solid"/>
                    </a:lnL>
                    <a:lnT w="12700">
                      <a:solidFill>
                        <a:srgbClr val="83992A"/>
                      </a:solidFill>
                      <a:prstDash val="solid"/>
                    </a:lnT>
                    <a:lnB w="12700">
                      <a:solidFill>
                        <a:srgbClr val="83992A"/>
                      </a:solidFill>
                      <a:prstDash val="solid"/>
                    </a:lnB>
                    <a:solidFill>
                      <a:srgbClr val="ECEEE8"/>
                    </a:solidFill>
                  </a:tcPr>
                </a:tc>
                <a:tc>
                  <a:txBody>
                    <a:bodyPr/>
                    <a:lstStyle/>
                    <a:p>
                      <a:pPr marL="43180" algn="ctr">
                        <a:lnSpc>
                          <a:spcPct val="100000"/>
                        </a:lnSpc>
                        <a:spcBef>
                          <a:spcPts val="1225"/>
                        </a:spcBef>
                      </a:pPr>
                      <a:r>
                        <a:rPr sz="1800" spc="-65" dirty="0">
                          <a:latin typeface="Times New Roman"/>
                          <a:cs typeface="Times New Roman"/>
                        </a:rPr>
                        <a:t>431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155575" marB="0">
                    <a:lnT w="12700">
                      <a:solidFill>
                        <a:srgbClr val="83992A"/>
                      </a:solidFill>
                      <a:prstDash val="solid"/>
                    </a:lnT>
                    <a:lnB w="12700">
                      <a:solidFill>
                        <a:srgbClr val="83992A"/>
                      </a:solidFill>
                      <a:prstDash val="solid"/>
                    </a:lnB>
                    <a:solidFill>
                      <a:srgbClr val="ECEEE8"/>
                    </a:solidFill>
                  </a:tcPr>
                </a:tc>
                <a:tc>
                  <a:txBody>
                    <a:bodyPr/>
                    <a:lstStyle/>
                    <a:p>
                      <a:pPr marR="15240" algn="ctr">
                        <a:lnSpc>
                          <a:spcPct val="100000"/>
                        </a:lnSpc>
                        <a:spcBef>
                          <a:spcPts val="1225"/>
                        </a:spcBef>
                      </a:pPr>
                      <a:r>
                        <a:rPr sz="1800" spc="-60" dirty="0">
                          <a:latin typeface="Times New Roman"/>
                          <a:cs typeface="Times New Roman"/>
                        </a:rPr>
                        <a:t>1968-69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155575" marB="0">
                    <a:lnT w="12700">
                      <a:solidFill>
                        <a:srgbClr val="83992A"/>
                      </a:solidFill>
                      <a:prstDash val="solid"/>
                    </a:lnT>
                    <a:lnB w="12700">
                      <a:solidFill>
                        <a:srgbClr val="83992A"/>
                      </a:solidFill>
                      <a:prstDash val="solid"/>
                    </a:lnB>
                    <a:solidFill>
                      <a:srgbClr val="ECEEE8"/>
                    </a:solidFill>
                  </a:tcPr>
                </a:tc>
                <a:tc>
                  <a:txBody>
                    <a:bodyPr/>
                    <a:lstStyle/>
                    <a:p>
                      <a:pPr marL="22225" algn="ctr">
                        <a:lnSpc>
                          <a:spcPct val="100000"/>
                        </a:lnSpc>
                        <a:spcBef>
                          <a:spcPts val="1225"/>
                        </a:spcBef>
                      </a:pPr>
                      <a:r>
                        <a:rPr sz="1800" spc="-65" dirty="0">
                          <a:latin typeface="Times New Roman"/>
                          <a:cs typeface="Times New Roman"/>
                        </a:rPr>
                        <a:t>354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155575" marB="0">
                    <a:lnT w="12700">
                      <a:solidFill>
                        <a:srgbClr val="83992A"/>
                      </a:solidFill>
                      <a:prstDash val="solid"/>
                    </a:lnT>
                    <a:lnB w="12700">
                      <a:solidFill>
                        <a:srgbClr val="83992A"/>
                      </a:solidFill>
                      <a:prstDash val="solid"/>
                    </a:lnB>
                    <a:solidFill>
                      <a:srgbClr val="ECEEE8"/>
                    </a:solidFill>
                  </a:tcPr>
                </a:tc>
                <a:tc>
                  <a:txBody>
                    <a:bodyPr/>
                    <a:lstStyle/>
                    <a:p>
                      <a:pPr marL="13335" algn="ctr">
                        <a:lnSpc>
                          <a:spcPct val="100000"/>
                        </a:lnSpc>
                        <a:spcBef>
                          <a:spcPts val="1225"/>
                        </a:spcBef>
                      </a:pPr>
                      <a:r>
                        <a:rPr sz="1800" spc="-60" dirty="0">
                          <a:latin typeface="Times New Roman"/>
                          <a:cs typeface="Times New Roman"/>
                        </a:rPr>
                        <a:t>1974-75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155575" marB="0">
                    <a:lnT w="12700">
                      <a:solidFill>
                        <a:srgbClr val="83992A"/>
                      </a:solidFill>
                      <a:prstDash val="solid"/>
                    </a:lnT>
                    <a:lnB w="12700">
                      <a:solidFill>
                        <a:srgbClr val="83992A"/>
                      </a:solidFill>
                      <a:prstDash val="solid"/>
                    </a:lnB>
                    <a:solidFill>
                      <a:srgbClr val="ECEEE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225"/>
                        </a:spcBef>
                      </a:pPr>
                      <a:r>
                        <a:rPr sz="1800" spc="-65" dirty="0">
                          <a:latin typeface="Times New Roman"/>
                          <a:cs typeface="Times New Roman"/>
                        </a:rPr>
                        <a:t>321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155575" marB="0">
                    <a:lnR w="12700">
                      <a:solidFill>
                        <a:srgbClr val="83992A"/>
                      </a:solidFill>
                      <a:prstDash val="solid"/>
                    </a:lnR>
                    <a:lnT w="12700">
                      <a:solidFill>
                        <a:srgbClr val="83992A"/>
                      </a:solidFill>
                      <a:prstDash val="solid"/>
                    </a:lnT>
                    <a:lnB w="12700">
                      <a:solidFill>
                        <a:srgbClr val="83992A"/>
                      </a:solidFill>
                      <a:prstDash val="solid"/>
                    </a:lnB>
                    <a:solidFill>
                      <a:srgbClr val="ECEE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21411">
                <a:tc>
                  <a:txBody>
                    <a:bodyPr/>
                    <a:lstStyle/>
                    <a:p>
                      <a:pPr marL="71120" algn="ctr">
                        <a:lnSpc>
                          <a:spcPct val="100000"/>
                        </a:lnSpc>
                        <a:spcBef>
                          <a:spcPts val="1225"/>
                        </a:spcBef>
                      </a:pPr>
                      <a:r>
                        <a:rPr sz="1800" spc="-60" dirty="0">
                          <a:latin typeface="Times New Roman"/>
                          <a:cs typeface="Times New Roman"/>
                        </a:rPr>
                        <a:t>1963-64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155575" marB="0">
                    <a:lnL w="12700">
                      <a:solidFill>
                        <a:srgbClr val="83992A"/>
                      </a:solidFill>
                      <a:prstDash val="solid"/>
                    </a:lnL>
                    <a:lnT w="12700">
                      <a:solidFill>
                        <a:srgbClr val="83992A"/>
                      </a:solidFill>
                      <a:prstDash val="solid"/>
                    </a:lnT>
                    <a:lnB w="12700">
                      <a:solidFill>
                        <a:srgbClr val="83992A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43180" algn="ctr">
                        <a:lnSpc>
                          <a:spcPct val="100000"/>
                        </a:lnSpc>
                        <a:spcBef>
                          <a:spcPts val="1225"/>
                        </a:spcBef>
                      </a:pPr>
                      <a:r>
                        <a:rPr sz="1800" spc="-65" dirty="0">
                          <a:latin typeface="Times New Roman"/>
                          <a:cs typeface="Times New Roman"/>
                        </a:rPr>
                        <a:t>408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155575" marB="0">
                    <a:lnT w="12700">
                      <a:solidFill>
                        <a:srgbClr val="83992A"/>
                      </a:solidFill>
                      <a:prstDash val="solid"/>
                    </a:lnT>
                    <a:lnB w="12700">
                      <a:solidFill>
                        <a:srgbClr val="83992A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15240" algn="ctr">
                        <a:lnSpc>
                          <a:spcPct val="100000"/>
                        </a:lnSpc>
                        <a:spcBef>
                          <a:spcPts val="1225"/>
                        </a:spcBef>
                      </a:pPr>
                      <a:r>
                        <a:rPr sz="1800" spc="-60" dirty="0">
                          <a:latin typeface="Times New Roman"/>
                          <a:cs typeface="Times New Roman"/>
                        </a:rPr>
                        <a:t>1969-70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155575" marB="0">
                    <a:lnT w="12700">
                      <a:solidFill>
                        <a:srgbClr val="83992A"/>
                      </a:solidFill>
                      <a:prstDash val="solid"/>
                    </a:lnT>
                    <a:lnB w="12700">
                      <a:solidFill>
                        <a:srgbClr val="83992A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22225" algn="ctr">
                        <a:lnSpc>
                          <a:spcPct val="100000"/>
                        </a:lnSpc>
                        <a:spcBef>
                          <a:spcPts val="1225"/>
                        </a:spcBef>
                      </a:pPr>
                      <a:r>
                        <a:rPr sz="1800" spc="-65" dirty="0">
                          <a:latin typeface="Times New Roman"/>
                          <a:cs typeface="Times New Roman"/>
                        </a:rPr>
                        <a:t>230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155575" marB="0">
                    <a:lnT w="12700">
                      <a:solidFill>
                        <a:srgbClr val="83992A"/>
                      </a:solidFill>
                      <a:prstDash val="solid"/>
                    </a:lnT>
                    <a:lnB w="12700">
                      <a:solidFill>
                        <a:srgbClr val="83992A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13335" algn="ctr">
                        <a:lnSpc>
                          <a:spcPct val="100000"/>
                        </a:lnSpc>
                        <a:spcBef>
                          <a:spcPts val="1225"/>
                        </a:spcBef>
                      </a:pPr>
                      <a:r>
                        <a:rPr sz="1800" spc="-60" dirty="0">
                          <a:latin typeface="Times New Roman"/>
                          <a:cs typeface="Times New Roman"/>
                        </a:rPr>
                        <a:t>1975-76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155575" marB="0">
                    <a:lnT w="12700">
                      <a:solidFill>
                        <a:srgbClr val="83992A"/>
                      </a:solidFill>
                      <a:prstDash val="solid"/>
                    </a:lnT>
                    <a:lnB w="12700">
                      <a:solidFill>
                        <a:srgbClr val="83992A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225"/>
                        </a:spcBef>
                      </a:pPr>
                      <a:r>
                        <a:rPr sz="1800" spc="-65" dirty="0">
                          <a:latin typeface="Times New Roman"/>
                          <a:cs typeface="Times New Roman"/>
                        </a:rPr>
                        <a:t>304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155575" marB="0">
                    <a:lnR w="12700">
                      <a:solidFill>
                        <a:srgbClr val="83992A"/>
                      </a:solidFill>
                      <a:prstDash val="solid"/>
                    </a:lnR>
                    <a:lnT w="12700">
                      <a:solidFill>
                        <a:srgbClr val="83992A"/>
                      </a:solidFill>
                      <a:prstDash val="solid"/>
                    </a:lnT>
                    <a:lnB w="12700">
                      <a:solidFill>
                        <a:srgbClr val="83992A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21283">
                <a:tc>
                  <a:txBody>
                    <a:bodyPr/>
                    <a:lstStyle/>
                    <a:p>
                      <a:pPr marL="71120" algn="ctr">
                        <a:lnSpc>
                          <a:spcPct val="100000"/>
                        </a:lnSpc>
                        <a:spcBef>
                          <a:spcPts val="1230"/>
                        </a:spcBef>
                      </a:pPr>
                      <a:r>
                        <a:rPr sz="1800" spc="-60" dirty="0">
                          <a:latin typeface="Times New Roman"/>
                          <a:cs typeface="Times New Roman"/>
                        </a:rPr>
                        <a:t>1964-65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156210" marB="0">
                    <a:lnL w="12700">
                      <a:solidFill>
                        <a:srgbClr val="83992A"/>
                      </a:solidFill>
                      <a:prstDash val="solid"/>
                    </a:lnL>
                    <a:lnT w="12700">
                      <a:solidFill>
                        <a:srgbClr val="83992A"/>
                      </a:solidFill>
                      <a:prstDash val="solid"/>
                    </a:lnT>
                    <a:lnB w="12700">
                      <a:solidFill>
                        <a:srgbClr val="83992A"/>
                      </a:solidFill>
                      <a:prstDash val="solid"/>
                    </a:lnB>
                    <a:solidFill>
                      <a:srgbClr val="ECEEE8"/>
                    </a:solidFill>
                  </a:tcPr>
                </a:tc>
                <a:tc>
                  <a:txBody>
                    <a:bodyPr/>
                    <a:lstStyle/>
                    <a:p>
                      <a:pPr marL="43180" algn="ctr">
                        <a:lnSpc>
                          <a:spcPct val="100000"/>
                        </a:lnSpc>
                        <a:spcBef>
                          <a:spcPts val="1230"/>
                        </a:spcBef>
                      </a:pPr>
                      <a:r>
                        <a:rPr sz="1800" spc="-65" dirty="0">
                          <a:latin typeface="Times New Roman"/>
                          <a:cs typeface="Times New Roman"/>
                        </a:rPr>
                        <a:t>223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156210" marB="0">
                    <a:lnT w="12700">
                      <a:solidFill>
                        <a:srgbClr val="83992A"/>
                      </a:solidFill>
                      <a:prstDash val="solid"/>
                    </a:lnT>
                    <a:lnB w="12700">
                      <a:solidFill>
                        <a:srgbClr val="83992A"/>
                      </a:solidFill>
                      <a:prstDash val="solid"/>
                    </a:lnB>
                    <a:solidFill>
                      <a:srgbClr val="ECEEE8"/>
                    </a:solidFill>
                  </a:tcPr>
                </a:tc>
                <a:tc>
                  <a:txBody>
                    <a:bodyPr/>
                    <a:lstStyle/>
                    <a:p>
                      <a:pPr marR="15240" algn="ctr">
                        <a:lnSpc>
                          <a:spcPct val="100000"/>
                        </a:lnSpc>
                        <a:spcBef>
                          <a:spcPts val="1230"/>
                        </a:spcBef>
                      </a:pPr>
                      <a:r>
                        <a:rPr sz="1800" spc="-60" dirty="0">
                          <a:latin typeface="Times New Roman"/>
                          <a:cs typeface="Times New Roman"/>
                        </a:rPr>
                        <a:t>1970-71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156210" marB="0">
                    <a:lnT w="12700">
                      <a:solidFill>
                        <a:srgbClr val="83992A"/>
                      </a:solidFill>
                      <a:prstDash val="solid"/>
                    </a:lnT>
                    <a:lnB w="12700">
                      <a:solidFill>
                        <a:srgbClr val="83992A"/>
                      </a:solidFill>
                      <a:prstDash val="solid"/>
                    </a:lnB>
                    <a:solidFill>
                      <a:srgbClr val="ECEEE8"/>
                    </a:solidFill>
                  </a:tcPr>
                </a:tc>
                <a:tc>
                  <a:txBody>
                    <a:bodyPr/>
                    <a:lstStyle/>
                    <a:p>
                      <a:pPr marL="22225" algn="ctr">
                        <a:lnSpc>
                          <a:spcPct val="100000"/>
                        </a:lnSpc>
                        <a:spcBef>
                          <a:spcPts val="1230"/>
                        </a:spcBef>
                      </a:pPr>
                      <a:r>
                        <a:rPr sz="1800" spc="-65" dirty="0">
                          <a:latin typeface="Times New Roman"/>
                          <a:cs typeface="Times New Roman"/>
                        </a:rPr>
                        <a:t>260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156210" marB="0">
                    <a:lnT w="12700">
                      <a:solidFill>
                        <a:srgbClr val="83992A"/>
                      </a:solidFill>
                      <a:prstDash val="solid"/>
                    </a:lnT>
                    <a:lnB w="12700">
                      <a:solidFill>
                        <a:srgbClr val="83992A"/>
                      </a:solidFill>
                      <a:prstDash val="solid"/>
                    </a:lnB>
                    <a:solidFill>
                      <a:srgbClr val="ECEEE8"/>
                    </a:solidFill>
                  </a:tcPr>
                </a:tc>
                <a:tc>
                  <a:txBody>
                    <a:bodyPr/>
                    <a:lstStyle/>
                    <a:p>
                      <a:pPr marL="13335" algn="ctr">
                        <a:lnSpc>
                          <a:spcPct val="100000"/>
                        </a:lnSpc>
                        <a:spcBef>
                          <a:spcPts val="1230"/>
                        </a:spcBef>
                      </a:pPr>
                      <a:r>
                        <a:rPr sz="1800" spc="-60" dirty="0">
                          <a:latin typeface="Times New Roman"/>
                          <a:cs typeface="Times New Roman"/>
                        </a:rPr>
                        <a:t>1976-77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156210" marB="0">
                    <a:lnT w="12700">
                      <a:solidFill>
                        <a:srgbClr val="83992A"/>
                      </a:solidFill>
                      <a:prstDash val="solid"/>
                    </a:lnT>
                    <a:lnB w="12700">
                      <a:solidFill>
                        <a:srgbClr val="83992A"/>
                      </a:solidFill>
                      <a:prstDash val="solid"/>
                    </a:lnB>
                    <a:solidFill>
                      <a:srgbClr val="ECEEE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230"/>
                        </a:spcBef>
                      </a:pPr>
                      <a:r>
                        <a:rPr sz="1800" spc="-65" dirty="0">
                          <a:latin typeface="Times New Roman"/>
                          <a:cs typeface="Times New Roman"/>
                        </a:rPr>
                        <a:t>533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156210" marB="0">
                    <a:lnR w="12700">
                      <a:solidFill>
                        <a:srgbClr val="83992A"/>
                      </a:solidFill>
                      <a:prstDash val="solid"/>
                    </a:lnR>
                    <a:lnT w="12700">
                      <a:solidFill>
                        <a:srgbClr val="83992A"/>
                      </a:solidFill>
                      <a:prstDash val="solid"/>
                    </a:lnT>
                    <a:lnB w="12700">
                      <a:solidFill>
                        <a:srgbClr val="83992A"/>
                      </a:solidFill>
                      <a:prstDash val="solid"/>
                    </a:lnB>
                    <a:solidFill>
                      <a:srgbClr val="ECEE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21411">
                <a:tc>
                  <a:txBody>
                    <a:bodyPr/>
                    <a:lstStyle/>
                    <a:p>
                      <a:pPr marL="71120" algn="ctr">
                        <a:lnSpc>
                          <a:spcPct val="100000"/>
                        </a:lnSpc>
                        <a:spcBef>
                          <a:spcPts val="1230"/>
                        </a:spcBef>
                      </a:pPr>
                      <a:r>
                        <a:rPr sz="1800" spc="-60" dirty="0">
                          <a:latin typeface="Times New Roman"/>
                          <a:cs typeface="Times New Roman"/>
                        </a:rPr>
                        <a:t>1965-66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156210" marB="0">
                    <a:lnL w="12700">
                      <a:solidFill>
                        <a:srgbClr val="83992A"/>
                      </a:solidFill>
                      <a:prstDash val="solid"/>
                    </a:lnL>
                    <a:lnT w="12700">
                      <a:solidFill>
                        <a:srgbClr val="83992A"/>
                      </a:solidFill>
                      <a:prstDash val="solid"/>
                    </a:lnT>
                    <a:lnB w="12700">
                      <a:solidFill>
                        <a:srgbClr val="83992A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43180" algn="ctr">
                        <a:lnSpc>
                          <a:spcPct val="100000"/>
                        </a:lnSpc>
                        <a:spcBef>
                          <a:spcPts val="1230"/>
                        </a:spcBef>
                      </a:pPr>
                      <a:r>
                        <a:rPr sz="1800" spc="-65" dirty="0">
                          <a:latin typeface="Times New Roman"/>
                          <a:cs typeface="Times New Roman"/>
                        </a:rPr>
                        <a:t>311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156210" marB="0">
                    <a:lnT w="12700">
                      <a:solidFill>
                        <a:srgbClr val="83992A"/>
                      </a:solidFill>
                      <a:prstDash val="solid"/>
                    </a:lnT>
                    <a:lnB w="12700">
                      <a:solidFill>
                        <a:srgbClr val="83992A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15240" algn="ctr">
                        <a:lnSpc>
                          <a:spcPct val="100000"/>
                        </a:lnSpc>
                        <a:spcBef>
                          <a:spcPts val="1230"/>
                        </a:spcBef>
                      </a:pPr>
                      <a:r>
                        <a:rPr sz="1800" spc="-60" dirty="0">
                          <a:latin typeface="Times New Roman"/>
                          <a:cs typeface="Times New Roman"/>
                        </a:rPr>
                        <a:t>1971-72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156210" marB="0">
                    <a:lnT w="12700">
                      <a:solidFill>
                        <a:srgbClr val="83992A"/>
                      </a:solidFill>
                      <a:prstDash val="solid"/>
                    </a:lnT>
                    <a:lnB w="12700">
                      <a:solidFill>
                        <a:srgbClr val="83992A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22225" algn="ctr">
                        <a:lnSpc>
                          <a:spcPct val="100000"/>
                        </a:lnSpc>
                        <a:spcBef>
                          <a:spcPts val="1230"/>
                        </a:spcBef>
                      </a:pPr>
                      <a:r>
                        <a:rPr sz="1800" spc="-65" dirty="0">
                          <a:latin typeface="Times New Roman"/>
                          <a:cs typeface="Times New Roman"/>
                        </a:rPr>
                        <a:t>254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156210" marB="0">
                    <a:lnT w="12700">
                      <a:solidFill>
                        <a:srgbClr val="83992A"/>
                      </a:solidFill>
                      <a:prstDash val="solid"/>
                    </a:lnT>
                    <a:lnB w="12700">
                      <a:solidFill>
                        <a:srgbClr val="83992A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83992A"/>
                      </a:solidFill>
                      <a:prstDash val="solid"/>
                    </a:lnT>
                    <a:lnB w="12700">
                      <a:solidFill>
                        <a:srgbClr val="83992A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900" dirty="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12700">
                      <a:solidFill>
                        <a:srgbClr val="83992A"/>
                      </a:solidFill>
                      <a:prstDash val="solid"/>
                    </a:lnR>
                    <a:lnT w="12700">
                      <a:solidFill>
                        <a:srgbClr val="83992A"/>
                      </a:solidFill>
                      <a:prstDash val="solid"/>
                    </a:lnT>
                    <a:lnB w="12700">
                      <a:solidFill>
                        <a:srgbClr val="83992A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3" name="object 3"/>
          <p:cNvSpPr txBox="1"/>
          <p:nvPr/>
        </p:nvSpPr>
        <p:spPr>
          <a:xfrm>
            <a:off x="603249" y="5665419"/>
            <a:ext cx="7923527" cy="28982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ctr">
              <a:lnSpc>
                <a:spcPct val="100000"/>
              </a:lnSpc>
              <a:spcBef>
                <a:spcPts val="100"/>
              </a:spcBef>
            </a:pPr>
            <a:r>
              <a:rPr u="sng" spc="-35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YEARLY </a:t>
            </a:r>
            <a:r>
              <a:rPr u="sng" spc="-50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TOTAL </a:t>
            </a:r>
            <a:r>
              <a:rPr u="sng" spc="-5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LANDINGS </a:t>
            </a:r>
            <a:r>
              <a:rPr u="sng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FOR</a:t>
            </a:r>
            <a:r>
              <a:rPr u="sng" spc="-170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u="sng" spc="-5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u="sng" spc="-5" dirty="0">
                <a:solidFill>
                  <a:srgbClr val="00AF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u="sng" spc="-5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PERIOD 1960-1961 </a:t>
            </a:r>
            <a:r>
              <a:rPr lang="en-IN" u="sng" spc="-30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u="sng" spc="-30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O </a:t>
            </a:r>
            <a:r>
              <a:rPr u="sng" spc="-5" dirty="0">
                <a:solidFill>
                  <a:srgbClr val="00AF50"/>
                </a:solidFill>
                <a:uFill>
                  <a:solidFill>
                    <a:srgbClr val="00AF5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1976-1977</a:t>
            </a:r>
            <a:endParaRPr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50292" y="76197"/>
            <a:ext cx="9017508" cy="6705600"/>
            <a:chOff x="50292" y="76197"/>
            <a:chExt cx="9017508" cy="6705600"/>
          </a:xfrm>
        </p:grpSpPr>
        <p:sp>
          <p:nvSpPr>
            <p:cNvPr id="3" name="object 3"/>
            <p:cNvSpPr/>
            <p:nvPr/>
          </p:nvSpPr>
          <p:spPr>
            <a:xfrm>
              <a:off x="50292" y="76197"/>
              <a:ext cx="9017508" cy="6705600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2514600" y="1982721"/>
              <a:ext cx="3671316" cy="2892551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78</TotalTime>
  <Words>1723</Words>
  <Application>Microsoft Office PowerPoint</Application>
  <PresentationFormat>On-screen Show (4:3)</PresentationFormat>
  <Paragraphs>252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6" baseType="lpstr">
      <vt:lpstr>Arial</vt:lpstr>
      <vt:lpstr>Calibri</vt:lpstr>
      <vt:lpstr>Segoe Script</vt:lpstr>
      <vt:lpstr>Showcard Gothic</vt:lpstr>
      <vt:lpstr>Times New Roman</vt:lpstr>
      <vt:lpstr>Trebuchet MS</vt:lpstr>
      <vt:lpstr>Wingdings</vt:lpstr>
      <vt:lpstr>Office Theme</vt:lpstr>
      <vt:lpstr>Reservoir Fisheries</vt:lpstr>
      <vt:lpstr>Introduction</vt:lpstr>
      <vt:lpstr>PowerPoint Presentation</vt:lpstr>
      <vt:lpstr>Classification</vt:lpstr>
      <vt:lpstr>Medium Reservoirs</vt:lpstr>
      <vt:lpstr>Large Reservoirs</vt:lpstr>
      <vt:lpstr>Large Reservoirs in India</vt:lpstr>
      <vt:lpstr>Limnological Profiles of Indian Reservoirs</vt:lpstr>
      <vt:lpstr>Biotic Community of Reservoirs</vt:lpstr>
      <vt:lpstr>Continued…</vt:lpstr>
      <vt:lpstr>PowerPoint Presentation</vt:lpstr>
      <vt:lpstr>Impact of Reservoir Formation on the Native Ichthyofauna</vt:lpstr>
      <vt:lpstr>Determinants of Productivity</vt:lpstr>
      <vt:lpstr>PowerPoint Presentation</vt:lpstr>
      <vt:lpstr>PowerPoint Presentation</vt:lpstr>
      <vt:lpstr>PowerPoint Presentation</vt:lpstr>
      <vt:lpstr>Formation</vt:lpstr>
      <vt:lpstr>PowerPoint Presentation</vt:lpstr>
      <vt:lpstr>PowerPoint Presentation</vt:lpstr>
      <vt:lpstr>PowerPoint Presentation</vt:lpstr>
      <vt:lpstr>Trophic Dynamics</vt:lpstr>
      <vt:lpstr>Energy Flow</vt:lpstr>
      <vt:lpstr>PowerPoint Presentation</vt:lpstr>
      <vt:lpstr>Fish production trends and potential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Reservoir Fisheries</dc:title>
  <cp:lastModifiedBy>Windows User</cp:lastModifiedBy>
  <cp:revision>14</cp:revision>
  <dcterms:created xsi:type="dcterms:W3CDTF">2020-07-07T07:18:04Z</dcterms:created>
  <dcterms:modified xsi:type="dcterms:W3CDTF">2020-07-07T11:37:23Z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2018-10-03T00:00:00Z</vt:filetime>
  </property>
  <property fmtid="{D5CDD505-2E9C-101B-9397-08002B2CF9AE}" pid="3" name="Creator">
    <vt:lpwstr>Microsoft® PowerPoint® 2013</vt:lpwstr>
  </property>
  <property fmtid="{D5CDD505-2E9C-101B-9397-08002B2CF9AE}" pid="4" name="LastSaved">
    <vt:filetime>2020-07-07T00:00:00Z</vt:filetime>
  </property>
</Properties>
</file>