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4" r:id="rId5"/>
    <p:sldId id="265" r:id="rId6"/>
    <p:sldId id="258" r:id="rId7"/>
    <p:sldId id="268" r:id="rId8"/>
    <p:sldId id="259" r:id="rId9"/>
    <p:sldId id="263" r:id="rId10"/>
    <p:sldId id="260" r:id="rId11"/>
    <p:sldId id="26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4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C10F380-A352-4C7B-B598-EB93037C5A47}" type="datetimeFigureOut">
              <a:rPr lang="en-US" smtClean="0"/>
              <a:pPr/>
              <a:t>6/29/2020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10F380-A352-4C7B-B598-EB93037C5A47}" type="datetimeFigureOut">
              <a:rPr lang="en-US" smtClean="0"/>
              <a:pPr/>
              <a:t>6/29/2020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10F380-A352-4C7B-B598-EB93037C5A47}" type="datetimeFigureOut">
              <a:rPr lang="en-US" smtClean="0"/>
              <a:pPr/>
              <a:t>6/29/2020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10F380-A352-4C7B-B598-EB93037C5A47}" type="datetimeFigureOut">
              <a:rPr lang="en-US" smtClean="0"/>
              <a:pPr/>
              <a:t>6/29/2020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10F380-A352-4C7B-B598-EB93037C5A47}" type="datetimeFigureOut">
              <a:rPr lang="en-US" smtClean="0"/>
              <a:pPr/>
              <a:t>6/29/2020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C10F380-A352-4C7B-B598-EB93037C5A47}" type="datetimeFigureOut">
              <a:rPr lang="en-US" smtClean="0"/>
              <a:pPr/>
              <a:t>6/29/2020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C10F380-A352-4C7B-B598-EB93037C5A47}" type="datetimeFigureOut">
              <a:rPr lang="en-US" smtClean="0"/>
              <a:pPr/>
              <a:t>6/29/2020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C10F380-A352-4C7B-B598-EB93037C5A47}" type="datetimeFigureOut">
              <a:rPr lang="en-US" smtClean="0"/>
              <a:pPr/>
              <a:t>6/29/2020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0F380-A352-4C7B-B598-EB93037C5A47}" type="datetimeFigureOut">
              <a:rPr lang="en-US" smtClean="0"/>
              <a:pPr/>
              <a:t>6/29/2020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0F380-A352-4C7B-B598-EB93037C5A47}" type="datetimeFigureOut">
              <a:rPr lang="en-US" smtClean="0"/>
              <a:pPr/>
              <a:t>6/29/2020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0F380-A352-4C7B-B598-EB93037C5A47}" type="datetimeFigureOut">
              <a:rPr lang="en-US" smtClean="0"/>
              <a:pPr/>
              <a:t>6/29/2020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62E1E8-2B0F-445E-A62A-DD103DC890D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0F380-A352-4C7B-B598-EB93037C5A47}" type="datetimeFigureOut">
              <a:rPr lang="en-US" smtClean="0"/>
              <a:pPr/>
              <a:t>6/29/2020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2E1E8-2B0F-445E-A62A-DD103DC890D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857255"/>
          </a:xfrm>
        </p:spPr>
        <p:txBody>
          <a:bodyPr>
            <a:normAutofit/>
          </a:bodyPr>
          <a:lstStyle/>
          <a:p>
            <a:r>
              <a:rPr lang="en-IN" sz="2800" dirty="0" smtClean="0"/>
              <a:t>SENSORY EVALUATION OF MILK POWDER</a:t>
            </a:r>
            <a:endParaRPr lang="en-IN" sz="2800" dirty="0"/>
          </a:p>
        </p:txBody>
      </p:sp>
      <p:sp>
        <p:nvSpPr>
          <p:cNvPr id="3" name="Subtitle 2"/>
          <p:cNvSpPr>
            <a:spLocks noGrp="1"/>
          </p:cNvSpPr>
          <p:nvPr>
            <p:ph type="subTitle" idx="1"/>
          </p:nvPr>
        </p:nvSpPr>
        <p:spPr>
          <a:xfrm>
            <a:off x="428596" y="3886200"/>
            <a:ext cx="3286148" cy="1752600"/>
          </a:xfrm>
        </p:spPr>
        <p:txBody>
          <a:bodyPr>
            <a:normAutofit fontScale="47500" lnSpcReduction="20000"/>
          </a:bodyPr>
          <a:lstStyle/>
          <a:p>
            <a:pPr algn="l"/>
            <a:r>
              <a:rPr lang="en-IN" b="1" dirty="0" smtClean="0">
                <a:latin typeface="Algerian" pitchFamily="82" charset="0"/>
              </a:rPr>
              <a:t>Department- Dairy Technology</a:t>
            </a:r>
          </a:p>
          <a:p>
            <a:pPr algn="l"/>
            <a:r>
              <a:rPr lang="en-IN" b="1" dirty="0" smtClean="0">
                <a:latin typeface="Algerian" pitchFamily="82" charset="0"/>
              </a:rPr>
              <a:t>Semester-6</a:t>
            </a:r>
            <a:r>
              <a:rPr lang="en-IN" b="1" baseline="30000" dirty="0" smtClean="0">
                <a:latin typeface="Algerian" pitchFamily="82" charset="0"/>
              </a:rPr>
              <a:t>th</a:t>
            </a:r>
            <a:endParaRPr lang="en-IN" b="1" dirty="0" smtClean="0">
              <a:latin typeface="Algerian" pitchFamily="82" charset="0"/>
            </a:endParaRPr>
          </a:p>
          <a:p>
            <a:pPr algn="l"/>
            <a:r>
              <a:rPr lang="en-IN" b="1" dirty="0" smtClean="0">
                <a:latin typeface="Algerian" pitchFamily="82" charset="0"/>
              </a:rPr>
              <a:t>Course-Sensory Evaluation of Dairy Products</a:t>
            </a:r>
          </a:p>
          <a:p>
            <a:pPr algn="l"/>
            <a:r>
              <a:rPr lang="en-IN" b="1" dirty="0" smtClean="0">
                <a:latin typeface="Algerian" pitchFamily="82" charset="0"/>
              </a:rPr>
              <a:t>Teacher- </a:t>
            </a:r>
            <a:r>
              <a:rPr lang="en-IN" b="1" dirty="0" err="1" smtClean="0">
                <a:latin typeface="Algerian" pitchFamily="82" charset="0"/>
              </a:rPr>
              <a:t>Bipin</a:t>
            </a:r>
            <a:r>
              <a:rPr lang="en-IN" b="1" dirty="0" smtClean="0">
                <a:latin typeface="Algerian" pitchFamily="82" charset="0"/>
              </a:rPr>
              <a:t> Kumar Singh</a:t>
            </a:r>
          </a:p>
          <a:p>
            <a:endParaRPr lang="en-IN" dirty="0"/>
          </a:p>
        </p:txBody>
      </p:sp>
      <p:pic>
        <p:nvPicPr>
          <p:cNvPr id="4" name="Picture 3">
            <a:extLst>
              <a:ext uri="{FF2B5EF4-FFF2-40B4-BE49-F238E27FC236}">
                <a16:creationId xmlns="" xmlns:a16="http://schemas.microsoft.com/office/drawing/2014/main" id="{F818AF23-D53A-4082-BBDD-82D40E033852}"/>
              </a:ext>
            </a:extLst>
          </p:cNvPr>
          <p:cNvPicPr>
            <a:picLocks/>
          </p:cNvPicPr>
          <p:nvPr/>
        </p:nvPicPr>
        <p:blipFill>
          <a:blip r:embed="rId2"/>
          <a:stretch>
            <a:fillRect/>
          </a:stretch>
        </p:blipFill>
        <p:spPr>
          <a:xfrm>
            <a:off x="3714744" y="1952978"/>
            <a:ext cx="5429257" cy="3894666"/>
          </a:xfrm>
          <a:prstGeom prst="rect">
            <a:avLst/>
          </a:prstGeom>
        </p:spPr>
      </p:pic>
      <p:sp>
        <p:nvSpPr>
          <p:cNvPr id="8194" name="AutoShape 2" descr="8 Best Powdered Milk Brands in 2020 | 99Boulders"/>
          <p:cNvSpPr>
            <a:spLocks noChangeAspect="1" noChangeArrowheads="1"/>
          </p:cNvSpPr>
          <p:nvPr/>
        </p:nvSpPr>
        <p:spPr bwMode="auto">
          <a:xfrm>
            <a:off x="155575" y="-838200"/>
            <a:ext cx="2333625" cy="17526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196" name="AutoShape 4" descr="8 Best Powdered Milk Brands in 2020 | 99Boulders"/>
          <p:cNvSpPr>
            <a:spLocks noChangeAspect="1" noChangeArrowheads="1"/>
          </p:cNvSpPr>
          <p:nvPr/>
        </p:nvSpPr>
        <p:spPr bwMode="auto">
          <a:xfrm>
            <a:off x="155575" y="-838200"/>
            <a:ext cx="2333625" cy="17526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198" name="AutoShape 6" descr="8 Best Powdered Milk Brands in 2020 | 99Boulders"/>
          <p:cNvSpPr>
            <a:spLocks noChangeAspect="1" noChangeArrowheads="1"/>
          </p:cNvSpPr>
          <p:nvPr/>
        </p:nvSpPr>
        <p:spPr bwMode="auto">
          <a:xfrm>
            <a:off x="155575" y="-838200"/>
            <a:ext cx="2333625" cy="17526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200" name="AutoShape 8" descr="8 Best Powdered Milk Brands in 2020 | 99Boulders"/>
          <p:cNvSpPr>
            <a:spLocks noChangeAspect="1" noChangeArrowheads="1"/>
          </p:cNvSpPr>
          <p:nvPr/>
        </p:nvSpPr>
        <p:spPr bwMode="auto">
          <a:xfrm>
            <a:off x="155575" y="-838200"/>
            <a:ext cx="2333625" cy="17526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2292" name="Picture 4" descr="Dairy Whiteners"/>
          <p:cNvPicPr>
            <a:picLocks noChangeAspect="1" noChangeArrowheads="1"/>
          </p:cNvPicPr>
          <p:nvPr/>
        </p:nvPicPr>
        <p:blipFill>
          <a:blip r:embed="rId3"/>
          <a:srcRect/>
          <a:stretch>
            <a:fillRect/>
          </a:stretch>
        </p:blipFill>
        <p:spPr bwMode="auto">
          <a:xfrm>
            <a:off x="155575" y="1214422"/>
            <a:ext cx="3416293" cy="25717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dirty="0" smtClean="0"/>
              <a:t>Contd..</a:t>
            </a:r>
            <a:endParaRPr lang="en-IN" sz="2800" dirty="0"/>
          </a:p>
        </p:txBody>
      </p:sp>
      <p:sp>
        <p:nvSpPr>
          <p:cNvPr id="3" name="Content Placeholder 2"/>
          <p:cNvSpPr>
            <a:spLocks noGrp="1"/>
          </p:cNvSpPr>
          <p:nvPr>
            <p:ph idx="1"/>
          </p:nvPr>
        </p:nvSpPr>
        <p:spPr/>
        <p:txBody>
          <a:bodyPr>
            <a:normAutofit fontScale="70000" lnSpcReduction="20000"/>
          </a:bodyPr>
          <a:lstStyle/>
          <a:p>
            <a:pPr algn="just"/>
            <a:r>
              <a:rPr lang="en-IN" dirty="0" smtClean="0"/>
              <a:t> Shake the milk and place the nose directly over the container immediately after the milk has been shaken and note the presence of any off-odour by taking a full 'whiff of the air.</a:t>
            </a:r>
          </a:p>
          <a:p>
            <a:pPr algn="just"/>
            <a:r>
              <a:rPr lang="en-IN" dirty="0" smtClean="0"/>
              <a:t> The flavour impression obtained on the dry product as such should be correlated with that on the reconstituted product before giving the score.</a:t>
            </a:r>
          </a:p>
          <a:p>
            <a:pPr algn="just"/>
            <a:r>
              <a:rPr lang="en-IN" dirty="0" smtClean="0"/>
              <a:t> Following the above procedure it would be convenient to keep the</a:t>
            </a:r>
          </a:p>
          <a:p>
            <a:pPr algn="just">
              <a:buNone/>
            </a:pPr>
            <a:r>
              <a:rPr lang="en-IN" dirty="0" smtClean="0"/>
              <a:t>     product ready in both dry as well as reconstituted forms before starting its examination.</a:t>
            </a:r>
          </a:p>
          <a:p>
            <a:pPr algn="just"/>
            <a:r>
              <a:rPr lang="en-IN" dirty="0" smtClean="0"/>
              <a:t> Indicate the scores on different attributes in the Evaluation Card. The hints given in Scoring Guide will aid the judge to score the product properly.</a:t>
            </a:r>
          </a:p>
          <a:p>
            <a:endParaRPr lang="en-IN" dirty="0" smtClean="0"/>
          </a:p>
          <a:p>
            <a:pPr>
              <a:buNone/>
            </a:pPr>
            <a:endParaRPr lang="en-IN"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descr="Sensory evaluation of milk - ScienceDirect"/>
          <p:cNvSpPr>
            <a:spLocks noChangeAspect="1" noChangeArrowheads="1"/>
          </p:cNvSpPr>
          <p:nvPr/>
        </p:nvSpPr>
        <p:spPr bwMode="auto">
          <a:xfrm>
            <a:off x="155575" y="-693738"/>
            <a:ext cx="3152775" cy="1457326"/>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7652" name="AutoShape 4" descr="Sensory evaluation of milk - ScienceDirect"/>
          <p:cNvSpPr>
            <a:spLocks noChangeAspect="1" noChangeArrowheads="1"/>
          </p:cNvSpPr>
          <p:nvPr/>
        </p:nvSpPr>
        <p:spPr bwMode="auto">
          <a:xfrm>
            <a:off x="155575" y="-693738"/>
            <a:ext cx="3152775" cy="1457326"/>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27654" name="Picture 6" descr="Sensory evaluation of milk - ScienceDirect"/>
          <p:cNvPicPr>
            <a:picLocks noChangeAspect="1" noChangeArrowheads="1"/>
          </p:cNvPicPr>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Thanks Images, Stock Photos &amp; Vectors | Shutterstock"/>
          <p:cNvSpPr>
            <a:spLocks noChangeAspect="1" noChangeArrowheads="1"/>
          </p:cNvSpPr>
          <p:nvPr/>
        </p:nvSpPr>
        <p:spPr bwMode="auto">
          <a:xfrm>
            <a:off x="155575" y="-617538"/>
            <a:ext cx="3571875" cy="12858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Thanks Images, Stock Photos &amp; Vectors | Shutterstock"/>
          <p:cNvSpPr>
            <a:spLocks noChangeAspect="1" noChangeArrowheads="1"/>
          </p:cNvSpPr>
          <p:nvPr/>
        </p:nvSpPr>
        <p:spPr bwMode="auto">
          <a:xfrm>
            <a:off x="155575" y="-617538"/>
            <a:ext cx="3571875" cy="12858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0" name="Picture 6" descr="Thanks Images, Stock Photos &amp; Vectors | Shutterstock"/>
          <p:cNvPicPr>
            <a:picLocks noChangeAspect="1" noChangeArrowheads="1"/>
          </p:cNvPicPr>
          <p:nvPr/>
        </p:nvPicPr>
        <p:blipFill>
          <a:blip r:embed="rId2"/>
          <a:srcRect/>
          <a:stretch>
            <a:fillRect/>
          </a:stretch>
        </p:blipFill>
        <p:spPr bwMode="auto">
          <a:xfrm>
            <a:off x="155575" y="428604"/>
            <a:ext cx="8774144" cy="592935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pPr algn="just"/>
            <a:r>
              <a:rPr lang="en-IN" b="1" dirty="0" smtClean="0"/>
              <a:t>Sensory evaluation of milk powder</a:t>
            </a:r>
            <a:r>
              <a:rPr lang="en-IN" dirty="0" smtClean="0"/>
              <a:t> is important for determining the shelf life of the product. Descriptive </a:t>
            </a:r>
            <a:r>
              <a:rPr lang="en-IN" b="1" dirty="0" smtClean="0"/>
              <a:t>sensory</a:t>
            </a:r>
            <a:r>
              <a:rPr lang="en-IN" dirty="0" smtClean="0"/>
              <a:t> analysis method has been used to identify and quantify </a:t>
            </a:r>
            <a:r>
              <a:rPr lang="en-IN" dirty="0" err="1" smtClean="0"/>
              <a:t>flavors</a:t>
            </a:r>
            <a:r>
              <a:rPr lang="en-IN" dirty="0" smtClean="0"/>
              <a:t> in several dairy products.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WMP</a:t>
            </a:r>
            <a:endParaRPr lang="en-IN" dirty="0"/>
          </a:p>
        </p:txBody>
      </p:sp>
      <p:sp>
        <p:nvSpPr>
          <p:cNvPr id="3" name="Content Placeholder 2"/>
          <p:cNvSpPr>
            <a:spLocks noGrp="1"/>
          </p:cNvSpPr>
          <p:nvPr>
            <p:ph idx="1"/>
          </p:nvPr>
        </p:nvSpPr>
        <p:spPr/>
        <p:txBody>
          <a:bodyPr/>
          <a:lstStyle/>
          <a:p>
            <a:r>
              <a:rPr lang="en-IN" dirty="0" smtClean="0"/>
              <a:t>Sensorial Characteristics of milk powder</a:t>
            </a:r>
          </a:p>
          <a:p>
            <a:pPr>
              <a:buNone/>
            </a:pPr>
            <a:r>
              <a:rPr lang="en-IN" dirty="0" smtClean="0"/>
              <a:t>Flavour: Stale, storage, old, Rancid, Oxidized/</a:t>
            </a:r>
            <a:r>
              <a:rPr lang="en-IN" dirty="0" err="1" smtClean="0"/>
              <a:t>tallowy</a:t>
            </a:r>
            <a:r>
              <a:rPr lang="en-IN" dirty="0" smtClean="0"/>
              <a:t>, Scorched</a:t>
            </a:r>
          </a:p>
          <a:p>
            <a:r>
              <a:rPr lang="en-IN" dirty="0" smtClean="0"/>
              <a:t>Physical Characteristics of WMP</a:t>
            </a:r>
          </a:p>
          <a:p>
            <a:pPr>
              <a:buFont typeface="Courier New" pitchFamily="49" charset="0"/>
              <a:buChar char="o"/>
            </a:pPr>
            <a:r>
              <a:rPr lang="en-IN" dirty="0" smtClean="0"/>
              <a:t>Body and texture: Lumpy, Caked</a:t>
            </a:r>
          </a:p>
          <a:p>
            <a:pPr>
              <a:buFont typeface="Courier New" pitchFamily="49" charset="0"/>
              <a:buChar char="o"/>
            </a:pPr>
            <a:r>
              <a:rPr lang="en-IN" dirty="0" smtClean="0"/>
              <a:t>Colour of WMP: Browned or darkened, Scorched, Lack of uniformity</a:t>
            </a:r>
          </a:p>
          <a:p>
            <a:pPr>
              <a:buNone/>
            </a:pPr>
            <a:endParaRPr lang="en-IN" dirty="0" smtClean="0"/>
          </a:p>
          <a:p>
            <a:pPr>
              <a:buNone/>
            </a:pPr>
            <a:endParaRPr lang="en-IN"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Skim milk powder</a:t>
            </a:r>
            <a:endParaRPr lang="en-IN" dirty="0"/>
          </a:p>
        </p:txBody>
      </p:sp>
      <p:sp>
        <p:nvSpPr>
          <p:cNvPr id="3" name="Content Placeholder 2"/>
          <p:cNvSpPr>
            <a:spLocks noGrp="1"/>
          </p:cNvSpPr>
          <p:nvPr>
            <p:ph idx="1"/>
          </p:nvPr>
        </p:nvSpPr>
        <p:spPr/>
        <p:txBody>
          <a:bodyPr/>
          <a:lstStyle/>
          <a:p>
            <a:r>
              <a:rPr lang="en-IN" dirty="0" smtClean="0"/>
              <a:t>Skim milk powder (SMP)</a:t>
            </a:r>
          </a:p>
          <a:p>
            <a:pPr>
              <a:buNone/>
            </a:pPr>
            <a:r>
              <a:rPr lang="en-IN" dirty="0" smtClean="0"/>
              <a:t>Flavour: Stale, storage, old, Scorched, Oxidized/ </a:t>
            </a:r>
            <a:r>
              <a:rPr lang="en-IN" dirty="0" err="1" smtClean="0"/>
              <a:t>tallowy</a:t>
            </a:r>
            <a:endParaRPr lang="en-IN" dirty="0" smtClean="0"/>
          </a:p>
          <a:p>
            <a:r>
              <a:rPr lang="en-IN" dirty="0" smtClean="0"/>
              <a:t>Physical Characteristics of SMP</a:t>
            </a:r>
            <a:endParaRPr lang="en-IN" dirty="0" smtClean="0"/>
          </a:p>
          <a:p>
            <a:pPr>
              <a:buNone/>
            </a:pPr>
            <a:r>
              <a:rPr lang="en-IN" dirty="0" smtClean="0"/>
              <a:t>Colour of SMP</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Malted milk</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Flavour: Malted milk, being composed in large part of maltose and dextrose, has a definitely sweet taste. It should have a distinct flavour of malt. The product should be judged for its lack of malt flavour and for oxidized flavour defect.</a:t>
            </a:r>
          </a:p>
          <a:p>
            <a:pPr algn="just"/>
            <a:r>
              <a:rPr lang="en-IN" dirty="0" smtClean="0"/>
              <a:t>Body and texture: Malted milk has a coarse and grainy texture unlike the fine texture of spray dried milk. While judging, product must be examined for possible stickiness and formation of cakes because of its affinity for water.</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Sensory Evaluation procedure</a:t>
            </a:r>
            <a:endParaRPr lang="en-IN" sz="2800" dirty="0"/>
          </a:p>
        </p:txBody>
      </p:sp>
      <p:sp>
        <p:nvSpPr>
          <p:cNvPr id="3" name="Content Placeholder 2"/>
          <p:cNvSpPr>
            <a:spLocks noGrp="1"/>
          </p:cNvSpPr>
          <p:nvPr>
            <p:ph idx="1"/>
          </p:nvPr>
        </p:nvSpPr>
        <p:spPr/>
        <p:txBody>
          <a:bodyPr>
            <a:noAutofit/>
          </a:bodyPr>
          <a:lstStyle/>
          <a:p>
            <a:pPr algn="just"/>
            <a:r>
              <a:rPr lang="en-IN" sz="2000" dirty="0" smtClean="0"/>
              <a:t>Begin with the examination of the powder container for its appearance</a:t>
            </a:r>
          </a:p>
          <a:p>
            <a:pPr algn="just">
              <a:buNone/>
            </a:pPr>
            <a:r>
              <a:rPr lang="en-IN" sz="2000" dirty="0" smtClean="0"/>
              <a:t>and seal. A perfect package should be properly sealed and unsoiled.</a:t>
            </a:r>
          </a:p>
          <a:p>
            <a:pPr algn="just"/>
            <a:r>
              <a:rPr lang="en-IN" sz="2000" dirty="0" smtClean="0"/>
              <a:t> Open the container and immediately assess the product for its odour.</a:t>
            </a:r>
          </a:p>
          <a:p>
            <a:pPr algn="just"/>
            <a:r>
              <a:rPr lang="en-IN" sz="2000" dirty="0" smtClean="0"/>
              <a:t> Take out the sample in sufficient quantity in a </a:t>
            </a:r>
            <a:r>
              <a:rPr lang="en-IN" sz="2000" dirty="0" err="1" smtClean="0"/>
              <a:t>petri</a:t>
            </a:r>
            <a:r>
              <a:rPr lang="en-IN" sz="2000" dirty="0" smtClean="0"/>
              <a:t> plate or any other</a:t>
            </a:r>
          </a:p>
          <a:p>
            <a:pPr algn="just">
              <a:buNone/>
            </a:pPr>
            <a:r>
              <a:rPr lang="en-IN" sz="2000" dirty="0" smtClean="0"/>
              <a:t>convenient and coverable container.</a:t>
            </a:r>
          </a:p>
          <a:p>
            <a:pPr algn="just"/>
            <a:r>
              <a:rPr lang="en-IN" sz="2000" dirty="0" smtClean="0"/>
              <a:t> Judge the product for its appearance and then for flavour by taking a</a:t>
            </a:r>
          </a:p>
          <a:p>
            <a:pPr algn="just">
              <a:buNone/>
            </a:pPr>
            <a:r>
              <a:rPr lang="en-IN" sz="2000" dirty="0" smtClean="0"/>
              <a:t>small quantity in the mouth and manipulating it inside mouth by using the tongue. Expel the product from mouth.</a:t>
            </a:r>
          </a:p>
          <a:p>
            <a:pPr algn="just"/>
            <a:r>
              <a:rPr lang="en-IN" sz="2000" dirty="0" smtClean="0"/>
              <a:t> To consolidate the information obtained as above, evaluate the product further by reconstituting it by adding 13 g whole milk </a:t>
            </a:r>
            <a:r>
              <a:rPr lang="en-IN" sz="2000" dirty="0" err="1" smtClean="0"/>
              <a:t>powderor</a:t>
            </a:r>
            <a:r>
              <a:rPr lang="en-IN" sz="2000" dirty="0" smtClean="0"/>
              <a:t> 1 </a:t>
            </a:r>
            <a:r>
              <a:rPr lang="en-IN" sz="2000" dirty="0" err="1" smtClean="0"/>
              <a:t>Og</a:t>
            </a:r>
            <a:r>
              <a:rPr lang="en-IN" sz="2000" dirty="0" smtClean="0"/>
              <a:t> skim milk powder to 100 ml. distilled water (temperature of</a:t>
            </a:r>
            <a:endParaRPr lang="en-I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Figure 3.1: Training of panelists in sensory descriptive analysis of flavored milk candies. Panelists attained individual training on the different intensities of the developed lexicon (Tables 3.1 and 3.2) using a 15-cm line scale. They worked in partitioned booths, with positive airflow, free from distracting noises and odors. They were provided with room-temperature drinking water, unsalted crackers and an expectoration cup to cleanse their palate. 3.2.3. Product Evaluation"/>
          <p:cNvPicPr>
            <a:picLocks noChangeAspect="1" noChangeArrowheads="1"/>
          </p:cNvPicPr>
          <p:nvPr/>
        </p:nvPicPr>
        <p:blipFill>
          <a:blip r:embed="rId2"/>
          <a:srcRect/>
          <a:stretch>
            <a:fillRect/>
          </a:stretch>
        </p:blipFill>
        <p:spPr bwMode="auto">
          <a:xfrm>
            <a:off x="1" y="285728"/>
            <a:ext cx="9144000" cy="700092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dirty="0" smtClean="0"/>
              <a:t>Contd..</a:t>
            </a:r>
            <a:endParaRPr lang="en-IN" sz="2800" dirty="0"/>
          </a:p>
        </p:txBody>
      </p:sp>
      <p:sp>
        <p:nvSpPr>
          <p:cNvPr id="3" name="Content Placeholder 2"/>
          <p:cNvSpPr>
            <a:spLocks noGrp="1"/>
          </p:cNvSpPr>
          <p:nvPr>
            <p:ph idx="1"/>
          </p:nvPr>
        </p:nvSpPr>
        <p:spPr/>
        <p:txBody>
          <a:bodyPr>
            <a:noAutofit/>
          </a:bodyPr>
          <a:lstStyle/>
          <a:p>
            <a:pPr algn="just">
              <a:buNone/>
            </a:pPr>
            <a:r>
              <a:rPr lang="en-IN" sz="2400" dirty="0" smtClean="0"/>
              <a:t>     water should be 30 -35°C for skim milk powder and 40-45°C for whole milk powder) and mixing it vigorously for 90 sec with the help of an electric mixer.</a:t>
            </a:r>
          </a:p>
          <a:p>
            <a:pPr algn="just"/>
            <a:r>
              <a:rPr lang="en-IN" sz="2400" dirty="0" smtClean="0"/>
              <a:t> Before evaluating the reconstituted milk, allow it to stand for 30 min. for blending of flavours which would help the judge in determining more accurately the true flavour; otherwise, freshly prepared fluid milk often gives a slightly chalky, watery or cooked taste.</a:t>
            </a:r>
          </a:p>
          <a:p>
            <a:pPr algn="just"/>
            <a:r>
              <a:rPr lang="en-IN" sz="2400" dirty="0" smtClean="0"/>
              <a:t> Instant dry milk can be reconstituted by adding the proper amount to cold distilled water with vigorous shaking, allowing the mixture to stand in the container for a minimum of 15 min. and then gently mixing again before judging.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dirty="0" smtClean="0"/>
              <a:t>Contd..</a:t>
            </a:r>
            <a:endParaRPr lang="en-IN" sz="2800" dirty="0"/>
          </a:p>
        </p:txBody>
      </p:sp>
      <p:sp>
        <p:nvSpPr>
          <p:cNvPr id="3" name="Content Placeholder 2"/>
          <p:cNvSpPr>
            <a:spLocks noGrp="1"/>
          </p:cNvSpPr>
          <p:nvPr>
            <p:ph idx="1"/>
          </p:nvPr>
        </p:nvSpPr>
        <p:spPr/>
        <p:txBody>
          <a:bodyPr>
            <a:normAutofit/>
          </a:bodyPr>
          <a:lstStyle/>
          <a:p>
            <a:pPr algn="just"/>
            <a:r>
              <a:rPr lang="en-IN" dirty="0" smtClean="0"/>
              <a:t> Take the reconstituted milk (about 50 ml.) in a 100 ml beaker or a testing glass. For flavour evaluation, take a generous sip and roll it in the mouth and note the flavour sensation.</a:t>
            </a:r>
          </a:p>
          <a:p>
            <a:pPr algn="just"/>
            <a:r>
              <a:rPr lang="en-IN" dirty="0" smtClean="0"/>
              <a:t> Sometimes the after-taste is enhanced by breathing in fresh air very slowly through the mouth and then exhaling it slowly through the nose.</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659</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SENSORY EVALUATION OF MILK POWDER</vt:lpstr>
      <vt:lpstr>Introduction</vt:lpstr>
      <vt:lpstr>WMP</vt:lpstr>
      <vt:lpstr>Skim milk powder</vt:lpstr>
      <vt:lpstr>Malted milk</vt:lpstr>
      <vt:lpstr>Sensory Evaluation procedure</vt:lpstr>
      <vt:lpstr>Slide 7</vt:lpstr>
      <vt:lpstr>Contd..</vt:lpstr>
      <vt:lpstr>Contd..</vt:lpstr>
      <vt:lpstr>Contd..</vt:lpstr>
      <vt:lpstr>Slide 11</vt:lpstr>
      <vt:lpstr>Slide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SENSORY EVALUATION OF MILK POWDER</dc:title>
  <dc:creator>SGAU</dc:creator>
  <cp:lastModifiedBy>SGAU</cp:lastModifiedBy>
  <cp:revision>72</cp:revision>
  <dcterms:created xsi:type="dcterms:W3CDTF">2020-06-18T04:08:12Z</dcterms:created>
  <dcterms:modified xsi:type="dcterms:W3CDTF">2020-06-29T09:04:32Z</dcterms:modified>
</cp:coreProperties>
</file>