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92" r:id="rId3"/>
    <p:sldId id="293" r:id="rId4"/>
    <p:sldId id="291" r:id="rId5"/>
    <p:sldId id="294" r:id="rId6"/>
    <p:sldId id="323" r:id="rId7"/>
    <p:sldId id="295" r:id="rId8"/>
    <p:sldId id="325" r:id="rId9"/>
    <p:sldId id="324" r:id="rId10"/>
    <p:sldId id="326" r:id="rId11"/>
    <p:sldId id="296" r:id="rId12"/>
    <p:sldId id="327" r:id="rId13"/>
    <p:sldId id="297" r:id="rId14"/>
    <p:sldId id="328" r:id="rId15"/>
    <p:sldId id="329" r:id="rId16"/>
    <p:sldId id="298" r:id="rId17"/>
    <p:sldId id="299" r:id="rId18"/>
    <p:sldId id="330" r:id="rId19"/>
    <p:sldId id="300" r:id="rId20"/>
    <p:sldId id="301" r:id="rId21"/>
    <p:sldId id="302" r:id="rId22"/>
    <p:sldId id="303" r:id="rId23"/>
    <p:sldId id="304" r:id="rId24"/>
    <p:sldId id="331" r:id="rId25"/>
    <p:sldId id="305" r:id="rId26"/>
    <p:sldId id="332" r:id="rId27"/>
    <p:sldId id="306" r:id="rId28"/>
    <p:sldId id="307" r:id="rId29"/>
    <p:sldId id="333" r:id="rId30"/>
    <p:sldId id="308" r:id="rId31"/>
    <p:sldId id="334" r:id="rId32"/>
    <p:sldId id="309" r:id="rId33"/>
    <p:sldId id="310" r:id="rId34"/>
    <p:sldId id="311" r:id="rId35"/>
    <p:sldId id="312" r:id="rId36"/>
    <p:sldId id="33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r>
              <a:rPr lang="en-IN" b="1" dirty="0">
                <a:latin typeface="Times New Roman" pitchFamily="18" charset="0"/>
                <a:cs typeface="Times New Roman" pitchFamily="18" charset="0"/>
              </a:rPr>
              <a:t>Slaughtering techniques and post-mortem inspections </a:t>
            </a:r>
            <a:br>
              <a:rPr lang="en-IN" b="1" dirty="0">
                <a:latin typeface="Times New Roman" pitchFamily="18" charset="0"/>
                <a:cs typeface="Times New Roman" pitchFamily="18" charset="0"/>
              </a:rPr>
            </a:br>
            <a:endParaRPr lang="en-IN" b="1" dirty="0"/>
          </a:p>
        </p:txBody>
      </p:sp>
      <p:sp>
        <p:nvSpPr>
          <p:cNvPr id="4" name="Subtitle 2"/>
          <p:cNvSpPr txBox="1">
            <a:spLocks/>
          </p:cNvSpPr>
          <p:nvPr/>
        </p:nvSpPr>
        <p:spPr>
          <a:xfrm>
            <a:off x="1371600" y="4495800"/>
            <a:ext cx="6400800" cy="175260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dirty="0" smtClean="0">
                <a:solidFill>
                  <a:schemeClr val="tx1"/>
                </a:solidFill>
                <a:latin typeface="Times New Roman" pitchFamily="18" charset="0"/>
                <a:cs typeface="Times New Roman" pitchFamily="18" charset="0"/>
              </a:rPr>
              <a:t>By:</a:t>
            </a:r>
          </a:p>
          <a:p>
            <a:r>
              <a:rPr lang="en-IN" b="1" dirty="0" err="1" smtClean="0">
                <a:solidFill>
                  <a:schemeClr val="tx1"/>
                </a:solidFill>
                <a:latin typeface="Times New Roman" pitchFamily="18" charset="0"/>
                <a:cs typeface="Times New Roman" pitchFamily="18" charset="0"/>
              </a:rPr>
              <a:t>Dr.</a:t>
            </a:r>
            <a:r>
              <a:rPr lang="en-IN" b="1" dirty="0" smtClean="0">
                <a:solidFill>
                  <a:schemeClr val="tx1"/>
                </a:solidFill>
                <a:latin typeface="Times New Roman" pitchFamily="18" charset="0"/>
                <a:cs typeface="Times New Roman" pitchFamily="18" charset="0"/>
              </a:rPr>
              <a:t> R. K. </a:t>
            </a:r>
            <a:r>
              <a:rPr lang="en-IN" b="1" dirty="0" err="1" smtClean="0">
                <a:solidFill>
                  <a:schemeClr val="tx1"/>
                </a:solidFill>
                <a:latin typeface="Times New Roman" pitchFamily="18" charset="0"/>
                <a:cs typeface="Times New Roman" pitchFamily="18" charset="0"/>
              </a:rPr>
              <a:t>Jaiswal</a:t>
            </a:r>
            <a:endParaRPr lang="en-IN" b="1" dirty="0" smtClean="0">
              <a:solidFill>
                <a:schemeClr val="tx1"/>
              </a:solidFill>
              <a:latin typeface="Times New Roman" pitchFamily="18" charset="0"/>
              <a:cs typeface="Times New Roman" pitchFamily="18" charset="0"/>
            </a:endParaRPr>
          </a:p>
          <a:p>
            <a:r>
              <a:rPr lang="en-IN" dirty="0" err="1" smtClean="0">
                <a:solidFill>
                  <a:schemeClr val="tx1"/>
                </a:solidFill>
                <a:latin typeface="Times New Roman" pitchFamily="18" charset="0"/>
                <a:cs typeface="Times New Roman" pitchFamily="18" charset="0"/>
              </a:rPr>
              <a:t>Asstt</a:t>
            </a:r>
            <a:r>
              <a:rPr lang="en-IN" dirty="0" smtClean="0">
                <a:solidFill>
                  <a:schemeClr val="tx1"/>
                </a:solidFill>
                <a:latin typeface="Times New Roman" pitchFamily="18" charset="0"/>
                <a:cs typeface="Times New Roman" pitchFamily="18" charset="0"/>
              </a:rPr>
              <a:t>. Prof.-cum-Jr. Scientist</a:t>
            </a:r>
          </a:p>
          <a:p>
            <a:r>
              <a:rPr lang="en-IN" dirty="0" smtClean="0">
                <a:solidFill>
                  <a:schemeClr val="tx1"/>
                </a:solidFill>
                <a:latin typeface="Times New Roman" pitchFamily="18" charset="0"/>
                <a:cs typeface="Times New Roman" pitchFamily="18" charset="0"/>
              </a:rPr>
              <a:t>Dept. of LPT</a:t>
            </a:r>
          </a:p>
          <a:p>
            <a:r>
              <a:rPr lang="en-IN" dirty="0" smtClean="0">
                <a:solidFill>
                  <a:schemeClr val="tx1"/>
                </a:solidFill>
                <a:latin typeface="Times New Roman" pitchFamily="18" charset="0"/>
                <a:cs typeface="Times New Roman" pitchFamily="18" charset="0"/>
              </a:rPr>
              <a:t>Bihar Veterinary College</a:t>
            </a:r>
          </a:p>
          <a:p>
            <a:r>
              <a:rPr lang="en-IN" dirty="0" smtClean="0">
                <a:solidFill>
                  <a:schemeClr val="tx1"/>
                </a:solidFill>
                <a:latin typeface="Times New Roman" pitchFamily="18" charset="0"/>
                <a:cs typeface="Times New Roman" pitchFamily="18" charset="0"/>
              </a:rPr>
              <a:t>Bihar Animal Sciences University</a:t>
            </a:r>
          </a:p>
          <a:p>
            <a:r>
              <a:rPr lang="en-IN" dirty="0" smtClean="0">
                <a:solidFill>
                  <a:schemeClr val="tx1"/>
                </a:solidFill>
                <a:latin typeface="Times New Roman" pitchFamily="18" charset="0"/>
                <a:cs typeface="Times New Roman" pitchFamily="18" charset="0"/>
              </a:rPr>
              <a:t>Patna-800014 (Bihar)</a:t>
            </a:r>
          </a:p>
          <a:p>
            <a:endParaRPr lang="en-IN"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68317"/>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7212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A 16-inch (40.6 cm) razor-sharp steel knife called the </a:t>
            </a:r>
            <a:r>
              <a:rPr lang="en-IN" sz="2800" dirty="0" err="1">
                <a:latin typeface="Times New Roman" pitchFamily="18" charset="0"/>
                <a:cs typeface="Times New Roman" pitchFamily="18" charset="0"/>
              </a:rPr>
              <a:t>chalaf</a:t>
            </a:r>
            <a:r>
              <a:rPr lang="en-IN" sz="2800" dirty="0">
                <a:latin typeface="Times New Roman" pitchFamily="18" charset="0"/>
                <a:cs typeface="Times New Roman" pitchFamily="18" charset="0"/>
              </a:rPr>
              <a:t> is stuck into the throat by a </a:t>
            </a:r>
            <a:r>
              <a:rPr lang="en-IN" sz="2800" dirty="0" smtClean="0">
                <a:latin typeface="Times New Roman" pitchFamily="18" charset="0"/>
                <a:cs typeface="Times New Roman" pitchFamily="18" charset="0"/>
              </a:rPr>
              <a:t>trained </a:t>
            </a:r>
            <a:r>
              <a:rPr lang="en-IN" sz="2800" dirty="0">
                <a:latin typeface="Times New Roman" pitchFamily="18" charset="0"/>
                <a:cs typeface="Times New Roman" pitchFamily="18" charset="0"/>
              </a:rPr>
              <a:t>slaughterer, the </a:t>
            </a:r>
            <a:r>
              <a:rPr lang="en-IN" sz="2800" dirty="0" err="1" smtClean="0">
                <a:latin typeface="Times New Roman" pitchFamily="18" charset="0"/>
                <a:cs typeface="Times New Roman" pitchFamily="18" charset="0"/>
              </a:rPr>
              <a:t>schohet</a:t>
            </a:r>
            <a:r>
              <a:rPr lang="en-IN" sz="2800" dirty="0">
                <a:latin typeface="Times New Roman" pitchFamily="18" charset="0"/>
                <a:cs typeface="Times New Roman" pitchFamily="18" charset="0"/>
              </a:rPr>
              <a:t>, in an operation in which the animal is killed and bled at the </a:t>
            </a:r>
            <a:r>
              <a:rPr lang="en-IN" sz="2800" dirty="0" smtClean="0">
                <a:latin typeface="Times New Roman" pitchFamily="18" charset="0"/>
                <a:cs typeface="Times New Roman" pitchFamily="18" charset="0"/>
              </a:rPr>
              <a:t>same </a:t>
            </a:r>
            <a:r>
              <a:rPr lang="en-IN" sz="2800" dirty="0">
                <a:latin typeface="Times New Roman" pitchFamily="18" charset="0"/>
                <a:cs typeface="Times New Roman" pitchFamily="18" charset="0"/>
              </a:rPr>
              <a:t>time.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Skinning </a:t>
            </a:r>
            <a:r>
              <a:rPr lang="en-IN" sz="2800" dirty="0">
                <a:latin typeface="Times New Roman" pitchFamily="18" charset="0"/>
                <a:cs typeface="Times New Roman" pitchFamily="18" charset="0"/>
              </a:rPr>
              <a:t>is made from the chest down to the level of the belly, and the chest is </a:t>
            </a:r>
            <a:r>
              <a:rPr lang="en-IN" sz="2800" dirty="0" smtClean="0">
                <a:latin typeface="Times New Roman" pitchFamily="18" charset="0"/>
                <a:cs typeface="Times New Roman" pitchFamily="18" charset="0"/>
              </a:rPr>
              <a:t>cut open </a:t>
            </a:r>
            <a:r>
              <a:rPr lang="en-IN" sz="2800" dirty="0">
                <a:latin typeface="Times New Roman" pitchFamily="18" charset="0"/>
                <a:cs typeface="Times New Roman" pitchFamily="18" charset="0"/>
              </a:rPr>
              <a:t>first for inspection and later evisceration.</a:t>
            </a:r>
          </a:p>
          <a:p>
            <a:endParaRPr lang="en-IN" sz="2800" dirty="0"/>
          </a:p>
        </p:txBody>
      </p:sp>
    </p:spTree>
    <p:extLst>
      <p:ext uri="{BB962C8B-B14F-4D97-AF65-F5344CB8AC3E}">
        <p14:creationId xmlns:p14="http://schemas.microsoft.com/office/powerpoint/2010/main" val="2906372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Bleeding</a:t>
            </a:r>
            <a:br>
              <a:rPr lang="en-IN" b="1" dirty="0">
                <a:latin typeface="Times New Roman" pitchFamily="18" charset="0"/>
                <a:cs typeface="Times New Roman" pitchFamily="18" charset="0"/>
              </a:rPr>
            </a:b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4525963"/>
          </a:xfrm>
        </p:spPr>
        <p:txBody>
          <a:bodyPr>
            <a:noAutofit/>
          </a:bodyPr>
          <a:lstStyle/>
          <a:p>
            <a:pPr algn="just"/>
            <a:r>
              <a:rPr lang="en-IN" sz="2800" dirty="0" smtClean="0">
                <a:latin typeface="Times New Roman" pitchFamily="18" charset="0"/>
                <a:cs typeface="Times New Roman" pitchFamily="18" charset="0"/>
              </a:rPr>
              <a:t>Bleeding </a:t>
            </a:r>
            <a:r>
              <a:rPr lang="en-IN" sz="2800" dirty="0">
                <a:latin typeface="Times New Roman" pitchFamily="18" charset="0"/>
                <a:cs typeface="Times New Roman" pitchFamily="18" charset="0"/>
              </a:rPr>
              <a:t>is a procedure in the slaughter process which is performed by cutting jugular vein in </a:t>
            </a:r>
            <a:r>
              <a:rPr lang="en-IN" sz="2800" dirty="0" smtClean="0">
                <a:latin typeface="Times New Roman" pitchFamily="18" charset="0"/>
                <a:cs typeface="Times New Roman" pitchFamily="18" charset="0"/>
              </a:rPr>
              <a:t>the neck </a:t>
            </a:r>
            <a:r>
              <a:rPr lang="en-IN" sz="2800" dirty="0">
                <a:latin typeface="Times New Roman" pitchFamily="18" charset="0"/>
                <a:cs typeface="Times New Roman" pitchFamily="18" charset="0"/>
              </a:rPr>
              <a:t>and carotid artery in order to allow blood to drain from the carcass, resulting in the death </a:t>
            </a:r>
            <a:r>
              <a:rPr lang="en-IN" sz="2800" dirty="0" smtClean="0">
                <a:latin typeface="Times New Roman" pitchFamily="18" charset="0"/>
                <a:cs typeface="Times New Roman" pitchFamily="18" charset="0"/>
              </a:rPr>
              <a:t>of the </a:t>
            </a:r>
            <a:r>
              <a:rPr lang="en-IN" sz="2800" dirty="0">
                <a:latin typeface="Times New Roman" pitchFamily="18" charset="0"/>
                <a:cs typeface="Times New Roman" pitchFamily="18" charset="0"/>
              </a:rPr>
              <a:t>animal from cerebral anoxia.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bleeding knife should be continuously sharpened as a </a:t>
            </a:r>
            <a:r>
              <a:rPr lang="en-IN" sz="2800" dirty="0" smtClean="0">
                <a:latin typeface="Times New Roman" pitchFamily="18" charset="0"/>
                <a:cs typeface="Times New Roman" pitchFamily="18" charset="0"/>
              </a:rPr>
              <a:t>blunt knife </a:t>
            </a:r>
            <a:r>
              <a:rPr lang="en-IN" sz="2800" dirty="0">
                <a:latin typeface="Times New Roman" pitchFamily="18" charset="0"/>
                <a:cs typeface="Times New Roman" pitchFamily="18" charset="0"/>
              </a:rPr>
              <a:t>may prolong the incision and damage the cut ends of the blood vessels.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may result </a:t>
            </a:r>
            <a:r>
              <a:rPr lang="en-IN" sz="2800" dirty="0" smtClean="0">
                <a:latin typeface="Times New Roman" pitchFamily="18" charset="0"/>
                <a:cs typeface="Times New Roman" pitchFamily="18" charset="0"/>
              </a:rPr>
              <a:t>in premature </a:t>
            </a:r>
            <a:r>
              <a:rPr lang="en-IN" sz="2800" dirty="0">
                <a:latin typeface="Times New Roman" pitchFamily="18" charset="0"/>
                <a:cs typeface="Times New Roman" pitchFamily="18" charset="0"/>
              </a:rPr>
              <a:t>clotting and blockage of the vessels thus delaying the bleeding process. </a:t>
            </a:r>
            <a:endParaRPr lang="en-IN"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01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A prolonged delay in bleeding could result in the animal regaining consciousness. The delayed bleeding may also result in an increase in blood pressure causing the blood vessels to rupture and haemorrhage of muscle.</a:t>
            </a:r>
          </a:p>
          <a:p>
            <a:pPr algn="just"/>
            <a:r>
              <a:rPr lang="en-IN" sz="2800" dirty="0">
                <a:latin typeface="Times New Roman" pitchFamily="18" charset="0"/>
                <a:cs typeface="Times New Roman" pitchFamily="18" charset="0"/>
              </a:rPr>
              <a:t>The extra blood in the tissues may lead to meat getting decomposed quickly. </a:t>
            </a:r>
          </a:p>
          <a:p>
            <a:pPr algn="just"/>
            <a:r>
              <a:rPr lang="en-IN" sz="2800" dirty="0">
                <a:latin typeface="Times New Roman" pitchFamily="18" charset="0"/>
                <a:cs typeface="Times New Roman" pitchFamily="18" charset="0"/>
              </a:rPr>
              <a:t>Incisions should be therefore swift and precise. In poultry, sheep, goats and ostriches, the throat is cut behind the jaw.</a:t>
            </a:r>
          </a:p>
          <a:p>
            <a:pPr algn="just"/>
            <a:endParaRPr lang="en-IN" sz="2800" dirty="0"/>
          </a:p>
        </p:txBody>
      </p:sp>
    </p:spTree>
    <p:extLst>
      <p:ext uri="{BB962C8B-B14F-4D97-AF65-F5344CB8AC3E}">
        <p14:creationId xmlns:p14="http://schemas.microsoft.com/office/powerpoint/2010/main" val="87461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IN" dirty="0">
                <a:latin typeface="Times New Roman" pitchFamily="18" charset="0"/>
                <a:cs typeface="Times New Roman" pitchFamily="18" charset="0"/>
              </a:rPr>
              <a:t>S</a:t>
            </a:r>
            <a:r>
              <a:rPr lang="en-IN" b="1" dirty="0">
                <a:latin typeface="Times New Roman" pitchFamily="18" charset="0"/>
                <a:cs typeface="Times New Roman" pitchFamily="18" charset="0"/>
              </a:rPr>
              <a:t>kinning</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1"/>
            <a:ext cx="8229600" cy="5943599"/>
          </a:xfrm>
        </p:spPr>
        <p:txBody>
          <a:bodyPr>
            <a:noAutofit/>
          </a:bodyPr>
          <a:lstStyle/>
          <a:p>
            <a:pPr algn="just"/>
            <a:r>
              <a:rPr lang="en-IN" sz="2800" dirty="0" smtClean="0">
                <a:latin typeface="Times New Roman" pitchFamily="18" charset="0"/>
                <a:cs typeface="Times New Roman" pitchFamily="18" charset="0"/>
              </a:rPr>
              <a:t>After </a:t>
            </a:r>
            <a:r>
              <a:rPr lang="en-IN" sz="2800" dirty="0">
                <a:latin typeface="Times New Roman" pitchFamily="18" charset="0"/>
                <a:cs typeface="Times New Roman" pitchFamily="18" charset="0"/>
              </a:rPr>
              <a:t>successful bleeding, first the head is skinned, separated from the body, marked with the </a:t>
            </a:r>
            <a:r>
              <a:rPr lang="en-IN" sz="2800" dirty="0" smtClean="0">
                <a:latin typeface="Times New Roman" pitchFamily="18" charset="0"/>
                <a:cs typeface="Times New Roman" pitchFamily="18" charset="0"/>
              </a:rPr>
              <a:t>same number </a:t>
            </a:r>
            <a:r>
              <a:rPr lang="en-IN" sz="2800" dirty="0">
                <a:latin typeface="Times New Roman" pitchFamily="18" charset="0"/>
                <a:cs typeface="Times New Roman" pitchFamily="18" charset="0"/>
              </a:rPr>
              <a:t>as the body and then hung on hook for post mortem examination. </a:t>
            </a:r>
            <a:endParaRPr lang="en-IN" sz="2800" dirty="0" smtClean="0">
              <a:latin typeface="Times New Roman" pitchFamily="18" charset="0"/>
              <a:cs typeface="Times New Roman" pitchFamily="18" charset="0"/>
            </a:endParaRPr>
          </a:p>
          <a:p>
            <a:r>
              <a:rPr lang="en-IN" sz="2800" dirty="0" smtClean="0">
                <a:latin typeface="Times New Roman" pitchFamily="18" charset="0"/>
                <a:cs typeface="Times New Roman" pitchFamily="18" charset="0"/>
              </a:rPr>
              <a:t>‘</a:t>
            </a:r>
            <a:r>
              <a:rPr lang="en-IN" sz="2800" dirty="0">
                <a:latin typeface="Times New Roman" pitchFamily="18" charset="0"/>
                <a:cs typeface="Times New Roman" pitchFamily="18" charset="0"/>
              </a:rPr>
              <a:t>Skinning’ is a </a:t>
            </a:r>
            <a:r>
              <a:rPr lang="en-IN" sz="2800" dirty="0" smtClean="0">
                <a:latin typeface="Times New Roman" pitchFamily="18" charset="0"/>
                <a:cs typeface="Times New Roman" pitchFamily="18" charset="0"/>
              </a:rPr>
              <a:t>term mostly </a:t>
            </a:r>
            <a:r>
              <a:rPr lang="en-IN" sz="2800" dirty="0">
                <a:latin typeface="Times New Roman" pitchFamily="18" charset="0"/>
                <a:cs typeface="Times New Roman" pitchFamily="18" charset="0"/>
              </a:rPr>
              <a:t>used for small ruminants and the method of skinning is known as “case-on”. The skinned materials are called as “skins”.</a:t>
            </a:r>
          </a:p>
          <a:p>
            <a:pPr algn="just"/>
            <a:r>
              <a:rPr lang="en-IN" sz="2800" dirty="0" smtClean="0">
                <a:latin typeface="Times New Roman" pitchFamily="18" charset="0"/>
                <a:cs typeface="Times New Roman" pitchFamily="18" charset="0"/>
              </a:rPr>
              <a:t>In </a:t>
            </a:r>
            <a:r>
              <a:rPr lang="en-IN" sz="2800" dirty="0">
                <a:latin typeface="Times New Roman" pitchFamily="18" charset="0"/>
                <a:cs typeface="Times New Roman" pitchFamily="18" charset="0"/>
              </a:rPr>
              <a:t>sheep </a:t>
            </a:r>
            <a:r>
              <a:rPr lang="en-IN" sz="2800" dirty="0" smtClean="0">
                <a:latin typeface="Times New Roman" pitchFamily="18" charset="0"/>
                <a:cs typeface="Times New Roman" pitchFamily="18" charset="0"/>
              </a:rPr>
              <a:t>and goats</a:t>
            </a:r>
            <a:r>
              <a:rPr lang="en-IN" sz="2800" dirty="0">
                <a:latin typeface="Times New Roman" pitchFamily="18" charset="0"/>
                <a:cs typeface="Times New Roman" pitchFamily="18" charset="0"/>
              </a:rPr>
              <a:t>, skin is first cut around the leg to expose and loosen the tendon of the hock and used </a:t>
            </a:r>
            <a:r>
              <a:rPr lang="en-IN" sz="2800" dirty="0" smtClean="0">
                <a:latin typeface="Times New Roman" pitchFamily="18" charset="0"/>
                <a:cs typeface="Times New Roman" pitchFamily="18" charset="0"/>
              </a:rPr>
              <a:t>for hanging </a:t>
            </a:r>
            <a:r>
              <a:rPr lang="en-IN" sz="2800" dirty="0">
                <a:latin typeface="Times New Roman" pitchFamily="18" charset="0"/>
                <a:cs typeface="Times New Roman" pitchFamily="18" charset="0"/>
              </a:rPr>
              <a:t>the carcass. This process is called legging. </a:t>
            </a:r>
            <a:endParaRPr lang="en-IN"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028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The second step that follows is called skinning which involves removal of the entire skin and preparation of the animal body for evisceration. </a:t>
            </a:r>
          </a:p>
          <a:p>
            <a:pPr algn="just"/>
            <a:r>
              <a:rPr lang="en-IN" sz="2800" dirty="0">
                <a:latin typeface="Times New Roman" pitchFamily="18" charset="0"/>
                <a:cs typeface="Times New Roman" pitchFamily="18" charset="0"/>
              </a:rPr>
              <a:t>Skinning can be done either in the horizontal or hanging position depending on the convenience and available facilities.</a:t>
            </a:r>
          </a:p>
          <a:p>
            <a:pPr algn="just"/>
            <a:r>
              <a:rPr lang="en-IN" sz="2800" dirty="0">
                <a:latin typeface="Times New Roman" pitchFamily="18" charset="0"/>
                <a:cs typeface="Times New Roman" pitchFamily="18" charset="0"/>
              </a:rPr>
              <a:t> If animal body is in hanging position, legging is generally started at the back of the free leg by removing the skin around the hock and continued towards the toes. This exposes the tendon on the back leg and the foot is cut off at the joint above the toe. </a:t>
            </a:r>
          </a:p>
          <a:p>
            <a:endParaRPr lang="en-IN" sz="2800" dirty="0"/>
          </a:p>
        </p:txBody>
      </p:sp>
    </p:spTree>
    <p:extLst>
      <p:ext uri="{BB962C8B-B14F-4D97-AF65-F5344CB8AC3E}">
        <p14:creationId xmlns:p14="http://schemas.microsoft.com/office/powerpoint/2010/main" val="3971215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371600"/>
            <a:ext cx="8229600" cy="4525963"/>
          </a:xfrm>
        </p:spPr>
        <p:txBody>
          <a:bodyPr>
            <a:noAutofit/>
          </a:bodyPr>
          <a:lstStyle/>
          <a:p>
            <a:pPr algn="just"/>
            <a:r>
              <a:rPr lang="en-IN" sz="2800" dirty="0">
                <a:latin typeface="Times New Roman" pitchFamily="18" charset="0"/>
                <a:cs typeface="Times New Roman" pitchFamily="18" charset="0"/>
              </a:rPr>
              <a:t>The body skin is removed by making an opening in the front legs, cutting towards the jaw and continuing over the brisket to the naval. </a:t>
            </a:r>
          </a:p>
          <a:p>
            <a:pPr algn="just"/>
            <a:r>
              <a:rPr lang="en-IN" sz="2800" dirty="0">
                <a:latin typeface="Times New Roman" pitchFamily="18" charset="0"/>
                <a:cs typeface="Times New Roman" pitchFamily="18" charset="0"/>
              </a:rPr>
              <a:t>Once the brisket has skinned, knife is seldom used to protect the “fell” (a fine membrane between the skin and the carcass). This helps in improving carcass appearance and reducing surface shrinkage. This is largely accomplished by using fist/hand. </a:t>
            </a:r>
          </a:p>
          <a:p>
            <a:pPr algn="just"/>
            <a:r>
              <a:rPr lang="en-IN" sz="2800" dirty="0">
                <a:latin typeface="Times New Roman" pitchFamily="18" charset="0"/>
                <a:cs typeface="Times New Roman" pitchFamily="18" charset="0"/>
              </a:rPr>
              <a:t>After the skin has been removed, the carcass is washed and placed on a hook. In horizontal skinning the animal is placed on its back on a flat raised surface and similar process repeated.</a:t>
            </a:r>
          </a:p>
          <a:p>
            <a:endParaRPr lang="en-IN" sz="2800" dirty="0"/>
          </a:p>
        </p:txBody>
      </p:sp>
    </p:spTree>
    <p:extLst>
      <p:ext uri="{BB962C8B-B14F-4D97-AF65-F5344CB8AC3E}">
        <p14:creationId xmlns:p14="http://schemas.microsoft.com/office/powerpoint/2010/main" val="1504064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This operation is absent in pigs, because skin is a part of the carcass.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In </a:t>
            </a:r>
            <a:r>
              <a:rPr lang="en-IN" sz="2800" dirty="0">
                <a:latin typeface="Times New Roman" pitchFamily="18" charset="0"/>
                <a:cs typeface="Times New Roman" pitchFamily="18" charset="0"/>
              </a:rPr>
              <a:t>the case of large </a:t>
            </a:r>
            <a:r>
              <a:rPr lang="en-IN" sz="2800" dirty="0" smtClean="0">
                <a:latin typeface="Times New Roman" pitchFamily="18" charset="0"/>
                <a:cs typeface="Times New Roman" pitchFamily="18" charset="0"/>
              </a:rPr>
              <a:t>ruminants (cattle </a:t>
            </a:r>
            <a:r>
              <a:rPr lang="en-IN" sz="2800" dirty="0">
                <a:latin typeface="Times New Roman" pitchFamily="18" charset="0"/>
                <a:cs typeface="Times New Roman" pitchFamily="18" charset="0"/>
              </a:rPr>
              <a:t>and buffaloes), cuts are made on the skin along the mid-ventral line and also on the </a:t>
            </a:r>
            <a:r>
              <a:rPr lang="en-IN" sz="2800" dirty="0" smtClean="0">
                <a:latin typeface="Times New Roman" pitchFamily="18" charset="0"/>
                <a:cs typeface="Times New Roman" pitchFamily="18" charset="0"/>
              </a:rPr>
              <a:t>medial side </a:t>
            </a:r>
            <a:r>
              <a:rPr lang="en-IN" sz="2800" dirty="0">
                <a:latin typeface="Times New Roman" pitchFamily="18" charset="0"/>
                <a:cs typeface="Times New Roman" pitchFamily="18" charset="0"/>
              </a:rPr>
              <a:t>of the limbs connecting to the respective points (sternum and pelvis) in the mid-ventral </a:t>
            </a:r>
            <a:r>
              <a:rPr lang="en-IN" sz="2800" dirty="0" smtClean="0">
                <a:latin typeface="Times New Roman" pitchFamily="18" charset="0"/>
                <a:cs typeface="Times New Roman" pitchFamily="18" charset="0"/>
              </a:rPr>
              <a:t>line.</a:t>
            </a:r>
          </a:p>
          <a:p>
            <a:pPr algn="just"/>
            <a:r>
              <a:rPr lang="en-IN" sz="2800" dirty="0" smtClean="0">
                <a:latin typeface="Times New Roman" pitchFamily="18" charset="0"/>
                <a:cs typeface="Times New Roman" pitchFamily="18" charset="0"/>
              </a:rPr>
              <a:t>Skinning </a:t>
            </a:r>
            <a:r>
              <a:rPr lang="en-IN" sz="2800" dirty="0">
                <a:latin typeface="Times New Roman" pitchFamily="18" charset="0"/>
                <a:cs typeface="Times New Roman" pitchFamily="18" charset="0"/>
              </a:rPr>
              <a:t>of large ruminants is known as “flaying” and the incisions made on the skins are </a:t>
            </a:r>
            <a:r>
              <a:rPr lang="en-IN" sz="2800" dirty="0" smtClean="0">
                <a:latin typeface="Times New Roman" pitchFamily="18" charset="0"/>
                <a:cs typeface="Times New Roman" pitchFamily="18" charset="0"/>
              </a:rPr>
              <a:t>known as </a:t>
            </a:r>
            <a:r>
              <a:rPr lang="en-IN" sz="2800" dirty="0">
                <a:latin typeface="Times New Roman" pitchFamily="18" charset="0"/>
                <a:cs typeface="Times New Roman" pitchFamily="18" charset="0"/>
              </a:rPr>
              <a:t>“ripping lines”.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err="1">
                <a:latin typeface="Times New Roman" pitchFamily="18" charset="0"/>
                <a:cs typeface="Times New Roman" pitchFamily="18" charset="0"/>
              </a:rPr>
              <a:t>deskinned</a:t>
            </a:r>
            <a:r>
              <a:rPr lang="en-IN" sz="2800" dirty="0">
                <a:latin typeface="Times New Roman" pitchFamily="18" charset="0"/>
                <a:cs typeface="Times New Roman" pitchFamily="18" charset="0"/>
              </a:rPr>
              <a:t> materials are called as “hides.</a:t>
            </a:r>
          </a:p>
          <a:p>
            <a:endParaRPr lang="en-IN" sz="2800" dirty="0"/>
          </a:p>
        </p:txBody>
      </p:sp>
    </p:spTree>
    <p:extLst>
      <p:ext uri="{BB962C8B-B14F-4D97-AF65-F5344CB8AC3E}">
        <p14:creationId xmlns:p14="http://schemas.microsoft.com/office/powerpoint/2010/main" val="2915039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Evisceration</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525963"/>
          </a:xfrm>
        </p:spPr>
        <p:txBody>
          <a:bodyPr>
            <a:noAutofit/>
          </a:bodyPr>
          <a:lstStyle/>
          <a:p>
            <a:pPr algn="just"/>
            <a:r>
              <a:rPr lang="en-IN" sz="2800" dirty="0" smtClean="0">
                <a:latin typeface="Times New Roman" pitchFamily="18" charset="0"/>
                <a:cs typeface="Times New Roman" pitchFamily="18" charset="0"/>
              </a:rPr>
              <a:t>It </a:t>
            </a:r>
            <a:r>
              <a:rPr lang="en-IN" sz="2800" dirty="0">
                <a:latin typeface="Times New Roman" pitchFamily="18" charset="0"/>
                <a:cs typeface="Times New Roman" pitchFamily="18" charset="0"/>
              </a:rPr>
              <a:t>should be carried out without damaging the internal organs or disturbing the internal surface </a:t>
            </a:r>
            <a:r>
              <a:rPr lang="en-IN" sz="2800" dirty="0" smtClean="0">
                <a:latin typeface="Times New Roman" pitchFamily="18" charset="0"/>
                <a:cs typeface="Times New Roman" pitchFamily="18" charset="0"/>
              </a:rPr>
              <a:t>of the </a:t>
            </a:r>
            <a:r>
              <a:rPr lang="en-IN" sz="2800" dirty="0">
                <a:latin typeface="Times New Roman" pitchFamily="18" charset="0"/>
                <a:cs typeface="Times New Roman" pitchFamily="18" charset="0"/>
              </a:rPr>
              <a:t>carcass.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Damage </a:t>
            </a:r>
            <a:r>
              <a:rPr lang="en-IN" sz="2800" dirty="0">
                <a:latin typeface="Times New Roman" pitchFamily="18" charset="0"/>
                <a:cs typeface="Times New Roman" pitchFamily="18" charset="0"/>
              </a:rPr>
              <a:t>to the gastro-</a:t>
            </a:r>
            <a:r>
              <a:rPr lang="en-IN" sz="2800" dirty="0" err="1">
                <a:latin typeface="Times New Roman" pitchFamily="18" charset="0"/>
                <a:cs typeface="Times New Roman" pitchFamily="18" charset="0"/>
              </a:rPr>
              <a:t>instestinal</a:t>
            </a:r>
            <a:r>
              <a:rPr lang="en-IN" sz="2800" dirty="0">
                <a:latin typeface="Times New Roman" pitchFamily="18" charset="0"/>
                <a:cs typeface="Times New Roman" pitchFamily="18" charset="0"/>
              </a:rPr>
              <a:t> tract (GIT) may contaminate the carcass with </a:t>
            </a:r>
            <a:r>
              <a:rPr lang="en-IN" sz="2800" dirty="0" smtClean="0">
                <a:latin typeface="Times New Roman" pitchFamily="18" charset="0"/>
                <a:cs typeface="Times New Roman" pitchFamily="18" charset="0"/>
              </a:rPr>
              <a:t>the microorganisms</a:t>
            </a:r>
            <a:r>
              <a:rPr lang="en-IN" sz="2800" dirty="0">
                <a:latin typeface="Times New Roman" pitchFamily="18" charset="0"/>
                <a:cs typeface="Times New Roman" pitchFamily="18" charset="0"/>
              </a:rPr>
              <a:t>.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first step in evisceration is to cut around the tied bung or rectum and free </a:t>
            </a:r>
            <a:r>
              <a:rPr lang="en-IN" sz="2800" dirty="0" smtClean="0">
                <a:latin typeface="Times New Roman" pitchFamily="18" charset="0"/>
                <a:cs typeface="Times New Roman" pitchFamily="18" charset="0"/>
              </a:rPr>
              <a:t>it completely </a:t>
            </a:r>
            <a:r>
              <a:rPr lang="en-IN" sz="2800" dirty="0">
                <a:latin typeface="Times New Roman" pitchFamily="18" charset="0"/>
                <a:cs typeface="Times New Roman" pitchFamily="18" charset="0"/>
              </a:rPr>
              <a:t>from all attachments.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breastbone is then cut along the midline up to its tip. </a:t>
            </a:r>
            <a:r>
              <a:rPr lang="en-IN" sz="2800" dirty="0" smtClean="0">
                <a:latin typeface="Times New Roman" pitchFamily="18" charset="0"/>
                <a:cs typeface="Times New Roman" pitchFamily="18" charset="0"/>
              </a:rPr>
              <a:t>Another cut </a:t>
            </a:r>
            <a:r>
              <a:rPr lang="en-IN" sz="2800" dirty="0">
                <a:latin typeface="Times New Roman" pitchFamily="18" charset="0"/>
                <a:cs typeface="Times New Roman" pitchFamily="18" charset="0"/>
              </a:rPr>
              <a:t>is made from the cod or udder down the midline into the breast cut. </a:t>
            </a:r>
            <a:endParaRPr lang="en-IN"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38132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914400"/>
            <a:ext cx="8229600" cy="4525963"/>
          </a:xfrm>
        </p:spPr>
        <p:txBody>
          <a:bodyPr>
            <a:noAutofit/>
          </a:bodyPr>
          <a:lstStyle/>
          <a:p>
            <a:pPr algn="just"/>
            <a:r>
              <a:rPr lang="en-IN" sz="2800" dirty="0">
                <a:latin typeface="Times New Roman" pitchFamily="18" charset="0"/>
                <a:cs typeface="Times New Roman" pitchFamily="18" charset="0"/>
              </a:rPr>
              <a:t>Then the ureter connections to the kidneys are severed and the intestines loosened. The stomach and intestinal mass are removed. </a:t>
            </a:r>
          </a:p>
          <a:p>
            <a:pPr algn="just"/>
            <a:r>
              <a:rPr lang="en-IN" sz="2800" dirty="0">
                <a:latin typeface="Times New Roman" pitchFamily="18" charset="0"/>
                <a:cs typeface="Times New Roman" pitchFamily="18" charset="0"/>
              </a:rPr>
              <a:t>The liver could be detached from its connecting tissues and then pulled out along with the contents of the abdominal cavity. </a:t>
            </a:r>
          </a:p>
          <a:p>
            <a:pPr algn="just"/>
            <a:r>
              <a:rPr lang="en-IN" sz="2800" dirty="0">
                <a:latin typeface="Times New Roman" pitchFamily="18" charset="0"/>
                <a:cs typeface="Times New Roman" pitchFamily="18" charset="0"/>
              </a:rPr>
              <a:t>The gall-bladder is carefully removed from the liver so that its content does not spill out and contaminate the carcass. </a:t>
            </a:r>
          </a:p>
          <a:p>
            <a:pPr algn="just"/>
            <a:r>
              <a:rPr lang="en-IN" sz="2800" dirty="0">
                <a:latin typeface="Times New Roman" pitchFamily="18" charset="0"/>
                <a:cs typeface="Times New Roman" pitchFamily="18" charset="0"/>
              </a:rPr>
              <a:t>The pluck consisting of heart, lungs, trachea and </a:t>
            </a:r>
            <a:r>
              <a:rPr lang="en-IN" sz="2800" dirty="0" err="1">
                <a:latin typeface="Times New Roman" pitchFamily="18" charset="0"/>
                <a:cs typeface="Times New Roman" pitchFamily="18" charset="0"/>
              </a:rPr>
              <a:t>esophagus</a:t>
            </a:r>
            <a:r>
              <a:rPr lang="en-IN" sz="2800" dirty="0">
                <a:latin typeface="Times New Roman" pitchFamily="18" charset="0"/>
                <a:cs typeface="Times New Roman" pitchFamily="18" charset="0"/>
              </a:rPr>
              <a:t> can be pulled out as a unit.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carcass is then washed and carried manually or mechanically to the inspection area.</a:t>
            </a:r>
          </a:p>
          <a:p>
            <a:endParaRPr lang="en-IN" sz="2800" dirty="0"/>
          </a:p>
        </p:txBody>
      </p:sp>
    </p:spTree>
    <p:extLst>
      <p:ext uri="{BB962C8B-B14F-4D97-AF65-F5344CB8AC3E}">
        <p14:creationId xmlns:p14="http://schemas.microsoft.com/office/powerpoint/2010/main" val="1091609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IN" b="1" dirty="0">
                <a:latin typeface="Times New Roman" pitchFamily="18" charset="0"/>
                <a:cs typeface="Times New Roman" pitchFamily="18" charset="0"/>
              </a:rPr>
              <a:t>Carcass splitting and sizing</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4525963"/>
          </a:xfrm>
        </p:spPr>
        <p:txBody>
          <a:bodyPr>
            <a:noAutofit/>
          </a:bodyPr>
          <a:lstStyle/>
          <a:p>
            <a:pPr algn="just"/>
            <a:r>
              <a:rPr lang="en-IN" sz="2800" dirty="0" smtClean="0">
                <a:latin typeface="Times New Roman" pitchFamily="18" charset="0"/>
                <a:cs typeface="Times New Roman" pitchFamily="18" charset="0"/>
              </a:rPr>
              <a:t>In </a:t>
            </a:r>
            <a:r>
              <a:rPr lang="en-IN" sz="2800" dirty="0">
                <a:latin typeface="Times New Roman" pitchFamily="18" charset="0"/>
                <a:cs typeface="Times New Roman" pitchFamily="18" charset="0"/>
              </a:rPr>
              <a:t>the slaughterhouses, </a:t>
            </a:r>
            <a:endParaRPr lang="en-IN" sz="2800" dirty="0" smtClean="0">
              <a:latin typeface="Times New Roman" pitchFamily="18" charset="0"/>
              <a:cs typeface="Times New Roman" pitchFamily="18" charset="0"/>
            </a:endParaRPr>
          </a:p>
          <a:p>
            <a:pPr marL="514350" indent="-514350" algn="just">
              <a:buAutoNum type="arabicPeriod"/>
            </a:pPr>
            <a:r>
              <a:rPr lang="en-IN" sz="2800" dirty="0" smtClean="0">
                <a:latin typeface="Times New Roman" pitchFamily="18" charset="0"/>
                <a:cs typeface="Times New Roman" pitchFamily="18" charset="0"/>
              </a:rPr>
              <a:t>Carcasses </a:t>
            </a:r>
            <a:r>
              <a:rPr lang="en-IN" sz="2800" dirty="0">
                <a:latin typeface="Times New Roman" pitchFamily="18" charset="0"/>
                <a:cs typeface="Times New Roman" pitchFamily="18" charset="0"/>
              </a:rPr>
              <a:t>of small ruminants are not split into sides or </a:t>
            </a:r>
            <a:r>
              <a:rPr lang="en-IN" sz="2800" dirty="0" smtClean="0">
                <a:latin typeface="Times New Roman" pitchFamily="18" charset="0"/>
                <a:cs typeface="Times New Roman" pitchFamily="18" charset="0"/>
              </a:rPr>
              <a:t>quarters</a:t>
            </a:r>
          </a:p>
          <a:p>
            <a:pPr marL="514350" indent="-514350" algn="just">
              <a:buAutoNum type="arabicPeriod"/>
            </a:pPr>
            <a:r>
              <a:rPr lang="en-IN" sz="2800" dirty="0">
                <a:latin typeface="Times New Roman" pitchFamily="18" charset="0"/>
                <a:cs typeface="Times New Roman" pitchFamily="18" charset="0"/>
              </a:rPr>
              <a:t>C</a:t>
            </a:r>
            <a:r>
              <a:rPr lang="en-IN" sz="2800" dirty="0" smtClean="0">
                <a:latin typeface="Times New Roman" pitchFamily="18" charset="0"/>
                <a:cs typeface="Times New Roman" pitchFamily="18" charset="0"/>
              </a:rPr>
              <a:t>arcasses of </a:t>
            </a:r>
            <a:r>
              <a:rPr lang="en-IN" sz="2800" dirty="0">
                <a:latin typeface="Times New Roman" pitchFamily="18" charset="0"/>
                <a:cs typeface="Times New Roman" pitchFamily="18" charset="0"/>
              </a:rPr>
              <a:t>large ruminants are split into four </a:t>
            </a:r>
            <a:r>
              <a:rPr lang="en-IN" sz="2800" dirty="0" smtClean="0">
                <a:latin typeface="Times New Roman" pitchFamily="18" charset="0"/>
                <a:cs typeface="Times New Roman" pitchFamily="18" charset="0"/>
              </a:rPr>
              <a:t>quarters</a:t>
            </a:r>
            <a:endParaRPr lang="en-IN" sz="2800" dirty="0">
              <a:latin typeface="Times New Roman" pitchFamily="18" charset="0"/>
              <a:cs typeface="Times New Roman" pitchFamily="18" charset="0"/>
            </a:endParaRPr>
          </a:p>
          <a:p>
            <a:pPr marL="514350" indent="-514350" algn="just">
              <a:buAutoNum type="arabicPeriod"/>
            </a:pP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C</a:t>
            </a:r>
            <a:r>
              <a:rPr lang="en-IN" sz="2800" dirty="0" smtClean="0">
                <a:latin typeface="Times New Roman" pitchFamily="18" charset="0"/>
                <a:cs typeface="Times New Roman" pitchFamily="18" charset="0"/>
              </a:rPr>
              <a:t>arcasses </a:t>
            </a:r>
            <a:r>
              <a:rPr lang="en-IN" sz="2800" dirty="0">
                <a:latin typeface="Times New Roman" pitchFamily="18" charset="0"/>
                <a:cs typeface="Times New Roman" pitchFamily="18" charset="0"/>
              </a:rPr>
              <a:t>of pigs are split into two sides.</a:t>
            </a:r>
          </a:p>
          <a:p>
            <a:pPr algn="just"/>
            <a:r>
              <a:rPr lang="en-IN" sz="2800" dirty="0">
                <a:latin typeface="Times New Roman" pitchFamily="18" charset="0"/>
                <a:cs typeface="Times New Roman" pitchFamily="18" charset="0"/>
              </a:rPr>
              <a:t>Therefore, at the retail meat stalls selling buffalo meat, pork and mutton, we find quarters, </a:t>
            </a:r>
            <a:r>
              <a:rPr lang="en-IN" sz="2800" dirty="0" smtClean="0">
                <a:latin typeface="Times New Roman" pitchFamily="18" charset="0"/>
                <a:cs typeface="Times New Roman" pitchFamily="18" charset="0"/>
              </a:rPr>
              <a:t>sides and </a:t>
            </a:r>
            <a:r>
              <a:rPr lang="en-IN" sz="2800" dirty="0">
                <a:latin typeface="Times New Roman" pitchFamily="18" charset="0"/>
                <a:cs typeface="Times New Roman" pitchFamily="18" charset="0"/>
              </a:rPr>
              <a:t>whole carcasses of respective animals.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Carcasses </a:t>
            </a:r>
            <a:r>
              <a:rPr lang="en-IN" sz="2800" dirty="0">
                <a:latin typeface="Times New Roman" pitchFamily="18" charset="0"/>
                <a:cs typeface="Times New Roman" pitchFamily="18" charset="0"/>
              </a:rPr>
              <a:t>are sawed by electric or pneumatic </a:t>
            </a:r>
            <a:r>
              <a:rPr lang="en-IN" sz="2800" dirty="0" smtClean="0">
                <a:latin typeface="Times New Roman" pitchFamily="18" charset="0"/>
                <a:cs typeface="Times New Roman" pitchFamily="18" charset="0"/>
              </a:rPr>
              <a:t>saws starting </a:t>
            </a:r>
            <a:r>
              <a:rPr lang="en-IN" sz="2800" dirty="0">
                <a:latin typeface="Times New Roman" pitchFamily="18" charset="0"/>
                <a:cs typeface="Times New Roman" pitchFamily="18" charset="0"/>
              </a:rPr>
              <a:t>from the hind part to the central vertebrae.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facilitates transport, storage and </a:t>
            </a:r>
            <a:r>
              <a:rPr lang="en-IN" sz="2800" dirty="0" smtClean="0">
                <a:latin typeface="Times New Roman" pitchFamily="18" charset="0"/>
                <a:cs typeface="Times New Roman" pitchFamily="18" charset="0"/>
              </a:rPr>
              <a:t>efficient refrigeration</a:t>
            </a:r>
            <a:r>
              <a:rPr lang="en-IN" sz="2800" dirty="0">
                <a:latin typeface="Times New Roman" pitchFamily="18" charset="0"/>
                <a:cs typeface="Times New Roman" pitchFamily="18" charset="0"/>
              </a:rPr>
              <a:t>.</a:t>
            </a:r>
          </a:p>
        </p:txBody>
      </p:sp>
    </p:spTree>
    <p:extLst>
      <p:ext uri="{BB962C8B-B14F-4D97-AF65-F5344CB8AC3E}">
        <p14:creationId xmlns:p14="http://schemas.microsoft.com/office/powerpoint/2010/main" val="2099979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1" y="5976323"/>
            <a:ext cx="797329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Flow chart for </a:t>
            </a:r>
            <a:r>
              <a:rPr lang="en-IN" sz="2800" b="1" dirty="0">
                <a:latin typeface="Times New Roman" pitchFamily="18" charset="0"/>
                <a:cs typeface="Times New Roman" pitchFamily="18" charset="0"/>
              </a:rPr>
              <a:t>beef slaughter, cutting and packing</a:t>
            </a:r>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
            <a:ext cx="5420481" cy="5715001"/>
          </a:xfrm>
          <a:prstGeom prst="rect">
            <a:avLst/>
          </a:prstGeom>
        </p:spPr>
      </p:pic>
    </p:spTree>
    <p:extLst>
      <p:ext uri="{BB962C8B-B14F-4D97-AF65-F5344CB8AC3E}">
        <p14:creationId xmlns:p14="http://schemas.microsoft.com/office/powerpoint/2010/main" val="1046907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latin typeface="Times New Roman" pitchFamily="18" charset="0"/>
                <a:cs typeface="Times New Roman" pitchFamily="18" charset="0"/>
              </a:rPr>
              <a:t>Post Mortem Examination</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525963"/>
          </a:xfrm>
        </p:spPr>
        <p:txBody>
          <a:bodyPr>
            <a:noAutofit/>
          </a:bodyPr>
          <a:lstStyle/>
          <a:p>
            <a:pPr algn="just"/>
            <a:r>
              <a:rPr lang="en-IN" sz="2800" dirty="0">
                <a:latin typeface="Times New Roman" pitchFamily="18" charset="0"/>
                <a:cs typeface="Times New Roman" pitchFamily="18" charset="0"/>
              </a:rPr>
              <a:t>I</a:t>
            </a:r>
            <a:r>
              <a:rPr lang="en-IN" sz="2800" dirty="0" smtClean="0">
                <a:latin typeface="Times New Roman" pitchFamily="18" charset="0"/>
                <a:cs typeface="Times New Roman" pitchFamily="18" charset="0"/>
              </a:rPr>
              <a:t>nspection </a:t>
            </a:r>
            <a:r>
              <a:rPr lang="en-IN" sz="2800" dirty="0">
                <a:latin typeface="Times New Roman" pitchFamily="18" charset="0"/>
                <a:cs typeface="Times New Roman" pitchFamily="18" charset="0"/>
              </a:rPr>
              <a:t>of carcass and organs by </a:t>
            </a:r>
            <a:r>
              <a:rPr lang="en-IN" sz="2800" dirty="0" smtClean="0">
                <a:latin typeface="Times New Roman" pitchFamily="18" charset="0"/>
                <a:cs typeface="Times New Roman" pitchFamily="18" charset="0"/>
              </a:rPr>
              <a:t>qualified veterinarians </a:t>
            </a:r>
            <a:r>
              <a:rPr lang="en-IN" sz="2800" dirty="0">
                <a:latin typeface="Times New Roman" pitchFamily="18" charset="0"/>
                <a:cs typeface="Times New Roman" pitchFamily="18" charset="0"/>
              </a:rPr>
              <a:t>to ensure that carcass and organs are fit for human consumption.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During inspection, care </a:t>
            </a:r>
            <a:r>
              <a:rPr lang="en-IN" sz="2800" dirty="0">
                <a:latin typeface="Times New Roman" pitchFamily="18" charset="0"/>
                <a:cs typeface="Times New Roman" pitchFamily="18" charset="0"/>
              </a:rPr>
              <a:t>should be taken not to contaminate the carcass and organs from diseased animals.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knives and </a:t>
            </a:r>
            <a:r>
              <a:rPr lang="en-IN" sz="2800" dirty="0">
                <a:latin typeface="Times New Roman" pitchFamily="18" charset="0"/>
                <a:cs typeface="Times New Roman" pitchFamily="18" charset="0"/>
              </a:rPr>
              <a:t>other instruments used for cutting and examining organs, glands and tissues should be </a:t>
            </a:r>
            <a:r>
              <a:rPr lang="en-IN" sz="2800" dirty="0" smtClean="0">
                <a:latin typeface="Times New Roman" pitchFamily="18" charset="0"/>
                <a:cs typeface="Times New Roman" pitchFamily="18" charset="0"/>
              </a:rPr>
              <a:t>properly sterilized </a:t>
            </a:r>
            <a:r>
              <a:rPr lang="en-IN" sz="2800" dirty="0">
                <a:latin typeface="Times New Roman" pitchFamily="18" charset="0"/>
                <a:cs typeface="Times New Roman" pitchFamily="18" charset="0"/>
              </a:rPr>
              <a:t>before and after use.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particular sequence should be followed during </a:t>
            </a:r>
            <a:r>
              <a:rPr lang="en-IN" sz="2800" dirty="0" smtClean="0">
                <a:latin typeface="Times New Roman" pitchFamily="18" charset="0"/>
                <a:cs typeface="Times New Roman" pitchFamily="18" charset="0"/>
              </a:rPr>
              <a:t>post-mortem examination </a:t>
            </a:r>
            <a:r>
              <a:rPr lang="en-IN" sz="2800" dirty="0">
                <a:latin typeface="Times New Roman" pitchFamily="18" charset="0"/>
                <a:cs typeface="Times New Roman" pitchFamily="18" charset="0"/>
              </a:rPr>
              <a:t>so that each carcass and thereof organs are checked thoroughly.</a:t>
            </a:r>
          </a:p>
        </p:txBody>
      </p:sp>
    </p:spTree>
    <p:extLst>
      <p:ext uri="{BB962C8B-B14F-4D97-AF65-F5344CB8AC3E}">
        <p14:creationId xmlns:p14="http://schemas.microsoft.com/office/powerpoint/2010/main" val="2527966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latin typeface="Times New Roman" pitchFamily="18" charset="0"/>
                <a:cs typeface="Times New Roman" pitchFamily="18" charset="0"/>
              </a:rPr>
              <a:t>Objectives of </a:t>
            </a:r>
            <a:r>
              <a:rPr lang="en-IN" sz="4000" b="1" dirty="0" smtClean="0">
                <a:latin typeface="Times New Roman" pitchFamily="18" charset="0"/>
                <a:cs typeface="Times New Roman" pitchFamily="18" charset="0"/>
              </a:rPr>
              <a:t>post-mortem </a:t>
            </a:r>
            <a:r>
              <a:rPr lang="en-IN" sz="4000" b="1" dirty="0">
                <a:latin typeface="Times New Roman" pitchFamily="18" charset="0"/>
                <a:cs typeface="Times New Roman" pitchFamily="18" charset="0"/>
              </a:rPr>
              <a:t>examination</a:t>
            </a:r>
            <a:br>
              <a:rPr lang="en-IN" sz="4000"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IN" sz="2800" dirty="0">
                <a:latin typeface="Times New Roman" pitchFamily="18" charset="0"/>
                <a:cs typeface="Times New Roman" pitchFamily="18" charset="0"/>
              </a:rPr>
              <a:t>Identification  of diseases of public health significance;</a:t>
            </a:r>
          </a:p>
          <a:p>
            <a:pPr lvl="0" algn="just"/>
            <a:r>
              <a:rPr lang="en-IN" sz="2800" dirty="0">
                <a:latin typeface="Times New Roman" pitchFamily="18" charset="0"/>
                <a:cs typeface="Times New Roman" pitchFamily="18" charset="0"/>
              </a:rPr>
              <a:t> Identification of diseases of animal health significance;</a:t>
            </a:r>
          </a:p>
          <a:p>
            <a:pPr lvl="0" algn="just"/>
            <a:r>
              <a:rPr lang="en-IN" sz="2800" dirty="0">
                <a:latin typeface="Times New Roman" pitchFamily="18" charset="0"/>
                <a:cs typeface="Times New Roman" pitchFamily="18" charset="0"/>
              </a:rPr>
              <a:t> Identification of residues or contaminants in excess of the levels allowed by legislation;</a:t>
            </a:r>
          </a:p>
          <a:p>
            <a:pPr lvl="0" algn="just"/>
            <a:r>
              <a:rPr lang="en-IN" sz="2800" dirty="0">
                <a:latin typeface="Times New Roman" pitchFamily="18" charset="0"/>
                <a:cs typeface="Times New Roman" pitchFamily="18" charset="0"/>
              </a:rPr>
              <a:t> Non-compliance with microbiological criteria;</a:t>
            </a:r>
          </a:p>
          <a:p>
            <a:pPr lvl="0" algn="just"/>
            <a:r>
              <a:rPr lang="en-IN" sz="2800" dirty="0">
                <a:latin typeface="Times New Roman" pitchFamily="18" charset="0"/>
                <a:cs typeface="Times New Roman" pitchFamily="18" charset="0"/>
              </a:rPr>
              <a:t> Other factors which might require the meat to be declared unfit for human consumption as in case of ritual slaughter</a:t>
            </a:r>
          </a:p>
          <a:p>
            <a:pPr lvl="0" algn="just"/>
            <a:r>
              <a:rPr lang="en-US" sz="2800" dirty="0">
                <a:latin typeface="Times New Roman" pitchFamily="18" charset="0"/>
                <a:cs typeface="Times New Roman" pitchFamily="18" charset="0"/>
              </a:rPr>
              <a:t> To ensure humane slaughter</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18210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latin typeface="Times New Roman" pitchFamily="18" charset="0"/>
                <a:cs typeface="Times New Roman" pitchFamily="18" charset="0"/>
              </a:rPr>
              <a:t/>
            </a:r>
            <a:br>
              <a:rPr lang="en-IN" sz="3600" b="1" dirty="0" smtClean="0">
                <a:latin typeface="Times New Roman" pitchFamily="18" charset="0"/>
                <a:cs typeface="Times New Roman" pitchFamily="18" charset="0"/>
              </a:rPr>
            </a:br>
            <a:r>
              <a:rPr lang="en-IN" sz="3600" b="1" dirty="0" smtClean="0">
                <a:latin typeface="Times New Roman" pitchFamily="18" charset="0"/>
                <a:cs typeface="Times New Roman" pitchFamily="18" charset="0"/>
              </a:rPr>
              <a:t>Facilities </a:t>
            </a:r>
            <a:r>
              <a:rPr lang="en-IN" sz="3600" b="1" dirty="0">
                <a:latin typeface="Times New Roman" pitchFamily="18" charset="0"/>
                <a:cs typeface="Times New Roman" pitchFamily="18" charset="0"/>
              </a:rPr>
              <a:t>required for </a:t>
            </a:r>
            <a:r>
              <a:rPr lang="en-IN" sz="3600" b="1" dirty="0" smtClean="0">
                <a:latin typeface="Times New Roman" pitchFamily="18" charset="0"/>
                <a:cs typeface="Times New Roman" pitchFamily="18" charset="0"/>
              </a:rPr>
              <a:t>post-mortem </a:t>
            </a:r>
            <a:r>
              <a:rPr lang="en-IN" sz="3600" b="1" dirty="0">
                <a:latin typeface="Times New Roman" pitchFamily="18" charset="0"/>
                <a:cs typeface="Times New Roman" pitchFamily="18" charset="0"/>
              </a:rPr>
              <a:t>examination</a:t>
            </a:r>
            <a:br>
              <a:rPr lang="en-IN" sz="3600" b="1" dirty="0">
                <a:latin typeface="Times New Roman" pitchFamily="18" charset="0"/>
                <a:cs typeface="Times New Roman" pitchFamily="18" charset="0"/>
              </a:rPr>
            </a:br>
            <a:endParaRPr lang="en-IN"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447800"/>
            <a:ext cx="8229600" cy="4525963"/>
          </a:xfrm>
        </p:spPr>
        <p:txBody>
          <a:bodyPr>
            <a:noAutofit/>
          </a:bodyPr>
          <a:lstStyle/>
          <a:p>
            <a:pPr lvl="0"/>
            <a:r>
              <a:rPr lang="en-US" sz="2800" dirty="0">
                <a:latin typeface="Times New Roman" pitchFamily="18" charset="0"/>
                <a:cs typeface="Times New Roman" pitchFamily="18" charset="0"/>
              </a:rPr>
              <a:t>Inspection points should  have sufficient and well distributed light of 540 lux</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Adequate hand washing units with supply of hot and cold running water , liquid soap and towels</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Meat inspection knifes</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Sterilizers for complete immersion of knives, saws, cleavers etc.</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Stamping ink (solution of 1-2% of </a:t>
            </a:r>
            <a:r>
              <a:rPr lang="en-US" sz="2800" dirty="0" err="1">
                <a:latin typeface="Times New Roman" pitchFamily="18" charset="0"/>
                <a:cs typeface="Times New Roman" pitchFamily="18" charset="0"/>
              </a:rPr>
              <a:t>fuschine</a:t>
            </a:r>
            <a:r>
              <a:rPr lang="en-US" sz="2800" dirty="0">
                <a:latin typeface="Times New Roman" pitchFamily="18" charset="0"/>
                <a:cs typeface="Times New Roman" pitchFamily="18" charset="0"/>
              </a:rPr>
              <a:t> in acetic acid)</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316990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General </a:t>
            </a:r>
            <a:r>
              <a:rPr lang="en-IN" b="1" dirty="0">
                <a:latin typeface="Times New Roman" pitchFamily="18" charset="0"/>
                <a:cs typeface="Times New Roman" pitchFamily="18" charset="0"/>
              </a:rPr>
              <a:t>consideration</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examination must be done as soon as possible.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Carcasses </a:t>
            </a:r>
            <a:r>
              <a:rPr lang="en-IN" sz="2800" dirty="0">
                <a:latin typeface="Times New Roman" pitchFamily="18" charset="0"/>
                <a:cs typeface="Times New Roman" pitchFamily="18" charset="0"/>
              </a:rPr>
              <a:t>of beef and pork set </a:t>
            </a:r>
            <a:r>
              <a:rPr lang="en-IN" sz="2800" dirty="0" smtClean="0">
                <a:latin typeface="Times New Roman" pitchFamily="18" charset="0"/>
                <a:cs typeface="Times New Roman" pitchFamily="18" charset="0"/>
              </a:rPr>
              <a:t>rapidly and </a:t>
            </a:r>
            <a:r>
              <a:rPr lang="en-IN" sz="2800" dirty="0">
                <a:latin typeface="Times New Roman" pitchFamily="18" charset="0"/>
                <a:cs typeface="Times New Roman" pitchFamily="18" charset="0"/>
              </a:rPr>
              <a:t>if the inspection is delayed especially in cold weather the examination of lymph </a:t>
            </a:r>
            <a:r>
              <a:rPr lang="en-IN" sz="2800" dirty="0" smtClean="0">
                <a:latin typeface="Times New Roman" pitchFamily="18" charset="0"/>
                <a:cs typeface="Times New Roman" pitchFamily="18" charset="0"/>
              </a:rPr>
              <a:t>nodes becomes </a:t>
            </a:r>
            <a:r>
              <a:rPr lang="en-IN" sz="2800" dirty="0">
                <a:latin typeface="Times New Roman" pitchFamily="18" charset="0"/>
                <a:cs typeface="Times New Roman" pitchFamily="18" charset="0"/>
              </a:rPr>
              <a:t>difficult.</a:t>
            </a:r>
          </a:p>
          <a:p>
            <a:pPr algn="just"/>
            <a:r>
              <a:rPr lang="en-IN" sz="2800" dirty="0">
                <a:latin typeface="Times New Roman" pitchFamily="18" charset="0"/>
                <a:cs typeface="Times New Roman" pitchFamily="18" charset="0"/>
              </a:rPr>
              <a:t>Carcass and organs are to be examined methodically following a definite sequence.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Healthy</a:t>
            </a: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carcass </a:t>
            </a:r>
            <a:r>
              <a:rPr lang="en-IN" sz="2800" dirty="0">
                <a:latin typeface="Times New Roman" pitchFamily="18" charset="0"/>
                <a:cs typeface="Times New Roman" pitchFamily="18" charset="0"/>
              </a:rPr>
              <a:t>should be examined before inspecting the diseased or suspected ones.</a:t>
            </a:r>
          </a:p>
          <a:p>
            <a:pPr algn="just"/>
            <a:r>
              <a:rPr lang="en-IN" sz="2800" dirty="0">
                <a:latin typeface="Times New Roman" pitchFamily="18" charset="0"/>
                <a:cs typeface="Times New Roman" pitchFamily="18" charset="0"/>
              </a:rPr>
              <a:t>Great care must be taken at the time of inspection particularly in cases suspected for </a:t>
            </a:r>
            <a:r>
              <a:rPr lang="en-IN" sz="2800" dirty="0" smtClean="0">
                <a:latin typeface="Times New Roman" pitchFamily="18" charset="0"/>
                <a:cs typeface="Times New Roman" pitchFamily="18" charset="0"/>
              </a:rPr>
              <a:t>zoonotic diseases.</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624739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sz="2800" dirty="0">
                <a:latin typeface="Times New Roman" pitchFamily="18" charset="0"/>
                <a:cs typeface="Times New Roman" pitchFamily="18" charset="0"/>
              </a:rPr>
              <a:t>The identity of carcass and its viscera should be maintained.</a:t>
            </a:r>
          </a:p>
          <a:p>
            <a:pPr algn="just"/>
            <a:r>
              <a:rPr lang="en-IN" sz="2800" dirty="0">
                <a:latin typeface="Times New Roman" pitchFamily="18" charset="0"/>
                <a:cs typeface="Times New Roman" pitchFamily="18" charset="0"/>
              </a:rPr>
              <a:t>Inspector should avoid unnecessary cuts considering the value of high quality food. </a:t>
            </a:r>
          </a:p>
          <a:p>
            <a:pPr algn="just"/>
            <a:r>
              <a:rPr lang="en-IN" sz="2800" dirty="0">
                <a:latin typeface="Times New Roman" pitchFamily="18" charset="0"/>
                <a:cs typeface="Times New Roman" pitchFamily="18" charset="0"/>
              </a:rPr>
              <a:t>One should incise the carcass in such a way that the surface of the carcass appears clean and undistorted.</a:t>
            </a:r>
          </a:p>
          <a:p>
            <a:endParaRPr lang="en-IN" sz="2800" dirty="0"/>
          </a:p>
        </p:txBody>
      </p:sp>
    </p:spTree>
    <p:extLst>
      <p:ext uri="{BB962C8B-B14F-4D97-AF65-F5344CB8AC3E}">
        <p14:creationId xmlns:p14="http://schemas.microsoft.com/office/powerpoint/2010/main" val="3742415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Post-mortem inspection principles</a:t>
            </a: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70037"/>
            <a:ext cx="8229600" cy="4525963"/>
          </a:xfrm>
        </p:spPr>
        <p:txBody>
          <a:bodyPr>
            <a:noAutofit/>
          </a:bodyPr>
          <a:lstStyle/>
          <a:p>
            <a:pPr algn="just"/>
            <a:r>
              <a:rPr lang="en-IN" sz="2800" b="1" i="1" dirty="0" smtClean="0">
                <a:latin typeface="Times New Roman" pitchFamily="18" charset="0"/>
                <a:cs typeface="Times New Roman" pitchFamily="18" charset="0"/>
              </a:rPr>
              <a:t>Visual perception: </a:t>
            </a:r>
            <a:r>
              <a:rPr lang="en-IN" sz="2800" dirty="0" smtClean="0">
                <a:latin typeface="Times New Roman" pitchFamily="18" charset="0"/>
                <a:cs typeface="Times New Roman" pitchFamily="18" charset="0"/>
              </a:rPr>
              <a:t>First </a:t>
            </a:r>
            <a:r>
              <a:rPr lang="en-IN" sz="2800" dirty="0">
                <a:latin typeface="Times New Roman" pitchFamily="18" charset="0"/>
                <a:cs typeface="Times New Roman" pitchFamily="18" charset="0"/>
              </a:rPr>
              <a:t>the carcass and visceral organs should be examined visually for any visible abnormalities.</a:t>
            </a:r>
          </a:p>
          <a:p>
            <a:pPr algn="just"/>
            <a:r>
              <a:rPr lang="en-IN" sz="2800" dirty="0">
                <a:latin typeface="Times New Roman" pitchFamily="18" charset="0"/>
                <a:cs typeface="Times New Roman" pitchFamily="18" charset="0"/>
              </a:rPr>
              <a:t>Examination is done for any change of colour, atrophy, hypertrophy, neoplastic condition etc.</a:t>
            </a:r>
          </a:p>
          <a:p>
            <a:pPr algn="just"/>
            <a:r>
              <a:rPr lang="en-IN" sz="2800" b="1" i="1" dirty="0" smtClean="0">
                <a:latin typeface="Times New Roman" pitchFamily="18" charset="0"/>
                <a:cs typeface="Times New Roman" pitchFamily="18" charset="0"/>
              </a:rPr>
              <a:t>Palpation: </a:t>
            </a:r>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organs are palpated for any change in consistency, sliminess or gelation, cyst, etc.</a:t>
            </a:r>
          </a:p>
          <a:p>
            <a:pPr algn="just"/>
            <a:r>
              <a:rPr lang="en-IN" sz="2800" b="1" i="1" dirty="0" smtClean="0">
                <a:latin typeface="Times New Roman" pitchFamily="18" charset="0"/>
                <a:cs typeface="Times New Roman" pitchFamily="18" charset="0"/>
              </a:rPr>
              <a:t>Incisions: </a:t>
            </a:r>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organs are incised, if needed. This is done to examine any parasite inside organ, </a:t>
            </a:r>
            <a:r>
              <a:rPr lang="en-IN" sz="2800" dirty="0" smtClean="0">
                <a:latin typeface="Times New Roman" pitchFamily="18" charset="0"/>
                <a:cs typeface="Times New Roman" pitchFamily="18" charset="0"/>
              </a:rPr>
              <a:t>structural deformity </a:t>
            </a:r>
            <a:r>
              <a:rPr lang="en-IN" sz="2800" dirty="0">
                <a:latin typeface="Times New Roman" pitchFamily="18" charset="0"/>
                <a:cs typeface="Times New Roman" pitchFamily="18" charset="0"/>
              </a:rPr>
              <a:t>etc</a:t>
            </a:r>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108449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sz="2800" b="1" i="1" dirty="0">
                <a:latin typeface="Times New Roman" pitchFamily="18" charset="0"/>
                <a:cs typeface="Times New Roman" pitchFamily="18" charset="0"/>
              </a:rPr>
              <a:t>Laboratory tests: </a:t>
            </a:r>
            <a:r>
              <a:rPr lang="en-IN" sz="2800" dirty="0">
                <a:latin typeface="Times New Roman" pitchFamily="18" charset="0"/>
                <a:cs typeface="Times New Roman" pitchFamily="18" charset="0"/>
              </a:rPr>
              <a:t>These are done for confirmation and support the observation made by macroscopic examination.</a:t>
            </a:r>
          </a:p>
          <a:p>
            <a:pPr algn="just"/>
            <a:r>
              <a:rPr lang="en-IN" sz="2800" dirty="0">
                <a:latin typeface="Times New Roman" pitchFamily="18" charset="0"/>
                <a:cs typeface="Times New Roman" pitchFamily="18" charset="0"/>
              </a:rPr>
              <a:t>While examining the organs of carcass, lymph node of adjoining area must be examined.</a:t>
            </a:r>
          </a:p>
          <a:p>
            <a:endParaRPr lang="en-IN" sz="2800" dirty="0"/>
          </a:p>
        </p:txBody>
      </p:sp>
    </p:spTree>
    <p:extLst>
      <p:ext uri="{BB962C8B-B14F-4D97-AF65-F5344CB8AC3E}">
        <p14:creationId xmlns:p14="http://schemas.microsoft.com/office/powerpoint/2010/main" val="258504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IN" sz="4000" b="1" dirty="0" smtClean="0">
                <a:latin typeface="Times New Roman" pitchFamily="18" charset="0"/>
                <a:cs typeface="Times New Roman" pitchFamily="18" charset="0"/>
              </a:rPr>
              <a:t>Post-mortem </a:t>
            </a:r>
            <a:r>
              <a:rPr lang="en-IN" sz="4000" b="1" dirty="0">
                <a:latin typeface="Times New Roman" pitchFamily="18" charset="0"/>
                <a:cs typeface="Times New Roman" pitchFamily="18" charset="0"/>
              </a:rPr>
              <a:t>Examination of Carcasses</a:t>
            </a:r>
            <a:br>
              <a:rPr lang="en-IN" sz="4000"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762000"/>
            <a:ext cx="8229600" cy="4525963"/>
          </a:xfrm>
        </p:spPr>
        <p:txBody>
          <a:bodyPr>
            <a:noAutofit/>
          </a:bodyPr>
          <a:lstStyle/>
          <a:p>
            <a:pPr marL="0" indent="0" algn="just">
              <a:buNone/>
            </a:pPr>
            <a:r>
              <a:rPr lang="en-IN" sz="2800" b="1" dirty="0" smtClean="0">
                <a:latin typeface="Times New Roman" pitchFamily="18" charset="0"/>
                <a:cs typeface="Times New Roman" pitchFamily="18" charset="0"/>
              </a:rPr>
              <a:t>Large animals: </a:t>
            </a:r>
            <a:r>
              <a:rPr lang="en-IN" sz="2800" dirty="0" smtClean="0">
                <a:latin typeface="Times New Roman" pitchFamily="18" charset="0"/>
                <a:cs typeface="Times New Roman" pitchFamily="18" charset="0"/>
              </a:rPr>
              <a:t>In </a:t>
            </a:r>
            <a:r>
              <a:rPr lang="en-IN" sz="2800" dirty="0">
                <a:latin typeface="Times New Roman" pitchFamily="18" charset="0"/>
                <a:cs typeface="Times New Roman" pitchFamily="18" charset="0"/>
              </a:rPr>
              <a:t>case of large animals like cattle, sequence of </a:t>
            </a:r>
            <a:r>
              <a:rPr lang="en-IN" sz="2800" dirty="0" smtClean="0">
                <a:latin typeface="Times New Roman" pitchFamily="18" charset="0"/>
                <a:cs typeface="Times New Roman" pitchFamily="18" charset="0"/>
              </a:rPr>
              <a:t>post-mortem </a:t>
            </a:r>
            <a:r>
              <a:rPr lang="en-IN" sz="2800" dirty="0">
                <a:latin typeface="Times New Roman" pitchFamily="18" charset="0"/>
                <a:cs typeface="Times New Roman" pitchFamily="18" charset="0"/>
              </a:rPr>
              <a:t>examination is as follows:</a:t>
            </a:r>
          </a:p>
          <a:p>
            <a:pPr algn="just"/>
            <a:r>
              <a:rPr lang="en-IN" sz="2800" b="1" i="1" dirty="0">
                <a:latin typeface="Times New Roman" pitchFamily="18" charset="0"/>
                <a:cs typeface="Times New Roman" pitchFamily="18" charset="0"/>
              </a:rPr>
              <a:t>Head</a:t>
            </a:r>
          </a:p>
          <a:p>
            <a:pPr algn="just"/>
            <a:r>
              <a:rPr lang="en-IN" sz="2800" dirty="0">
                <a:latin typeface="Times New Roman" pitchFamily="18" charset="0"/>
                <a:cs typeface="Times New Roman" pitchFamily="18" charset="0"/>
              </a:rPr>
              <a:t>Verify the number, age and sex of the animal</a:t>
            </a:r>
          </a:p>
          <a:p>
            <a:pPr algn="just"/>
            <a:r>
              <a:rPr lang="en-IN" sz="2800" dirty="0">
                <a:latin typeface="Times New Roman" pitchFamily="18" charset="0"/>
                <a:cs typeface="Times New Roman" pitchFamily="18" charset="0"/>
              </a:rPr>
              <a:t>Inspect gums, lips and tongue for FMD, necrotic and other forms of stomatitis, </a:t>
            </a:r>
            <a:r>
              <a:rPr lang="en-IN" sz="2800" dirty="0" err="1" smtClean="0">
                <a:latin typeface="Times New Roman" pitchFamily="18" charset="0"/>
                <a:cs typeface="Times New Roman" pitchFamily="18" charset="0"/>
              </a:rPr>
              <a:t>actinomycosis</a:t>
            </a: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and </a:t>
            </a:r>
            <a:r>
              <a:rPr lang="en-IN" sz="2800" dirty="0" err="1">
                <a:latin typeface="Times New Roman" pitchFamily="18" charset="0"/>
                <a:cs typeface="Times New Roman" pitchFamily="18" charset="0"/>
              </a:rPr>
              <a:t>actinobacillosis</a:t>
            </a:r>
            <a:r>
              <a:rPr lang="en-IN" sz="2800" dirty="0">
                <a:latin typeface="Times New Roman" pitchFamily="18" charset="0"/>
                <a:cs typeface="Times New Roman" pitchFamily="18" charset="0"/>
              </a:rPr>
              <a:t> (Palpate the tongue for the latter).</a:t>
            </a:r>
          </a:p>
          <a:p>
            <a:pPr algn="just"/>
            <a:r>
              <a:rPr lang="en-IN" sz="2800" dirty="0">
                <a:latin typeface="Times New Roman" pitchFamily="18" charset="0"/>
                <a:cs typeface="Times New Roman" pitchFamily="18" charset="0"/>
              </a:rPr>
              <a:t>Incise the internal and external masticatory muscles and tongue for </a:t>
            </a:r>
            <a:r>
              <a:rPr lang="en-IN" sz="2800" i="1" dirty="0" err="1">
                <a:latin typeface="Times New Roman" pitchFamily="18" charset="0"/>
                <a:cs typeface="Times New Roman" pitchFamily="18" charset="0"/>
              </a:rPr>
              <a:t>Cysticercus</a:t>
            </a:r>
            <a:r>
              <a:rPr lang="en-IN" sz="2800" i="1" dirty="0">
                <a:latin typeface="Times New Roman" pitchFamily="18" charset="0"/>
                <a:cs typeface="Times New Roman" pitchFamily="18" charset="0"/>
              </a:rPr>
              <a:t> </a:t>
            </a:r>
            <a:r>
              <a:rPr lang="en-IN" sz="2800" i="1" dirty="0" err="1">
                <a:latin typeface="Times New Roman" pitchFamily="18" charset="0"/>
                <a:cs typeface="Times New Roman" pitchFamily="18" charset="0"/>
              </a:rPr>
              <a:t>bovis</a:t>
            </a:r>
            <a:r>
              <a:rPr lang="en-IN" sz="2800" i="1" dirty="0">
                <a:latin typeface="Times New Roman" pitchFamily="18" charset="0"/>
                <a:cs typeface="Times New Roman" pitchFamily="18" charset="0"/>
              </a:rPr>
              <a:t>.</a:t>
            </a:r>
          </a:p>
          <a:p>
            <a:pPr algn="just"/>
            <a:r>
              <a:rPr lang="en-IN" sz="2800" dirty="0">
                <a:latin typeface="Times New Roman" pitchFamily="18" charset="0"/>
                <a:cs typeface="Times New Roman" pitchFamily="18" charset="0"/>
              </a:rPr>
              <a:t>Incise retropharyngeal, </a:t>
            </a:r>
            <a:r>
              <a:rPr lang="en-IN" sz="2800" dirty="0" err="1">
                <a:latin typeface="Times New Roman" pitchFamily="18" charset="0"/>
                <a:cs typeface="Times New Roman" pitchFamily="18" charset="0"/>
              </a:rPr>
              <a:t>submaxillary</a:t>
            </a:r>
            <a:r>
              <a:rPr lang="en-IN" sz="2800" dirty="0">
                <a:latin typeface="Times New Roman" pitchFamily="18" charset="0"/>
                <a:cs typeface="Times New Roman" pitchFamily="18" charset="0"/>
              </a:rPr>
              <a:t> and parotid lymph nodes for tuberculosis (TB) lesions</a:t>
            </a:r>
            <a:r>
              <a:rPr lang="en-IN" sz="2800" dirty="0" smtClean="0">
                <a:latin typeface="Times New Roman" pitchFamily="18" charset="0"/>
                <a:cs typeface="Times New Roman" pitchFamily="18" charset="0"/>
              </a:rPr>
              <a:t>.</a:t>
            </a:r>
          </a:p>
          <a:p>
            <a:pPr algn="just"/>
            <a:r>
              <a:rPr lang="en-IN" sz="2800" dirty="0">
                <a:latin typeface="Times New Roman" pitchFamily="18" charset="0"/>
                <a:cs typeface="Times New Roman" pitchFamily="18" charset="0"/>
              </a:rPr>
              <a:t>For sheep &amp; goat, the lips, gums and nasal cavities should be examined for </a:t>
            </a:r>
            <a:r>
              <a:rPr lang="en-IN" sz="2800" dirty="0" smtClean="0">
                <a:latin typeface="Times New Roman" pitchFamily="18" charset="0"/>
                <a:cs typeface="Times New Roman" pitchFamily="18" charset="0"/>
              </a:rPr>
              <a:t>contagious </a:t>
            </a:r>
            <a:r>
              <a:rPr lang="en-IN" sz="2800" dirty="0" err="1" smtClean="0">
                <a:latin typeface="Times New Roman" pitchFamily="18" charset="0"/>
                <a:cs typeface="Times New Roman" pitchFamily="18" charset="0"/>
              </a:rPr>
              <a:t>ecthyma</a:t>
            </a:r>
            <a:r>
              <a:rPr lang="en-IN" sz="2800" dirty="0">
                <a:latin typeface="Times New Roman" pitchFamily="18" charset="0"/>
                <a:cs typeface="Times New Roman" pitchFamily="18" charset="0"/>
              </a:rPr>
              <a:t>.</a:t>
            </a:r>
          </a:p>
        </p:txBody>
      </p:sp>
    </p:spTree>
    <p:extLst>
      <p:ext uri="{BB962C8B-B14F-4D97-AF65-F5344CB8AC3E}">
        <p14:creationId xmlns:p14="http://schemas.microsoft.com/office/powerpoint/2010/main" val="1491621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800" b="1" i="1" dirty="0">
                <a:latin typeface="Times New Roman" pitchFamily="18" charset="0"/>
                <a:cs typeface="Times New Roman" pitchFamily="18" charset="0"/>
              </a:rPr>
              <a:t>Lungs</a:t>
            </a:r>
          </a:p>
          <a:p>
            <a:r>
              <a:rPr lang="en-IN" sz="2800" dirty="0">
                <a:latin typeface="Times New Roman" pitchFamily="18" charset="0"/>
                <a:cs typeface="Times New Roman" pitchFamily="18" charset="0"/>
              </a:rPr>
              <a:t>Examine visually and then palpate for the detection of pleurisy, pneumonia, </a:t>
            </a:r>
            <a:r>
              <a:rPr lang="en-IN" sz="2800" dirty="0" smtClean="0">
                <a:latin typeface="Times New Roman" pitchFamily="18" charset="0"/>
                <a:cs typeface="Times New Roman" pitchFamily="18" charset="0"/>
              </a:rPr>
              <a:t>tuberculosis, </a:t>
            </a:r>
            <a:r>
              <a:rPr lang="en-IN" sz="2800" dirty="0" err="1" smtClean="0">
                <a:latin typeface="Times New Roman" pitchFamily="18" charset="0"/>
                <a:cs typeface="Times New Roman" pitchFamily="18" charset="0"/>
              </a:rPr>
              <a:t>fascioliasis</a:t>
            </a: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and </a:t>
            </a:r>
            <a:r>
              <a:rPr lang="en-IN" sz="2800" dirty="0" err="1">
                <a:latin typeface="Times New Roman" pitchFamily="18" charset="0"/>
                <a:cs typeface="Times New Roman" pitchFamily="18" charset="0"/>
              </a:rPr>
              <a:t>hydatid</a:t>
            </a:r>
            <a:r>
              <a:rPr lang="en-IN" sz="2800" dirty="0">
                <a:latin typeface="Times New Roman" pitchFamily="18" charset="0"/>
                <a:cs typeface="Times New Roman" pitchFamily="18" charset="0"/>
              </a:rPr>
              <a:t> cysts.</a:t>
            </a:r>
          </a:p>
          <a:p>
            <a:r>
              <a:rPr lang="en-IN" sz="2800" dirty="0">
                <a:latin typeface="Times New Roman" pitchFamily="18" charset="0"/>
                <a:cs typeface="Times New Roman" pitchFamily="18" charset="0"/>
              </a:rPr>
              <a:t>Incise the bronchial and </a:t>
            </a:r>
            <a:r>
              <a:rPr lang="en-IN" sz="2800" dirty="0" err="1">
                <a:latin typeface="Times New Roman" pitchFamily="18" charset="0"/>
                <a:cs typeface="Times New Roman" pitchFamily="18" charset="0"/>
              </a:rPr>
              <a:t>mediastinal</a:t>
            </a:r>
            <a:r>
              <a:rPr lang="en-IN" sz="2800" dirty="0">
                <a:latin typeface="Times New Roman" pitchFamily="18" charset="0"/>
                <a:cs typeface="Times New Roman" pitchFamily="18" charset="0"/>
              </a:rPr>
              <a:t> lymph nodes and expose the lung by giving deep </a:t>
            </a:r>
            <a:r>
              <a:rPr lang="en-IN" sz="2800" dirty="0" smtClean="0">
                <a:latin typeface="Times New Roman" pitchFamily="18" charset="0"/>
                <a:cs typeface="Times New Roman" pitchFamily="18" charset="0"/>
              </a:rPr>
              <a:t>incision from </a:t>
            </a:r>
            <a:r>
              <a:rPr lang="en-IN" sz="2800" dirty="0">
                <a:latin typeface="Times New Roman" pitchFamily="18" charset="0"/>
                <a:cs typeface="Times New Roman" pitchFamily="18" charset="0"/>
              </a:rPr>
              <a:t>the base to apex (for checking TB lesions).</a:t>
            </a:r>
          </a:p>
          <a:p>
            <a:r>
              <a:rPr lang="en-IN" sz="2800" dirty="0">
                <a:latin typeface="Times New Roman" pitchFamily="18" charset="0"/>
                <a:cs typeface="Times New Roman" pitchFamily="18" charset="0"/>
              </a:rPr>
              <a:t>Check the </a:t>
            </a:r>
            <a:r>
              <a:rPr lang="en-IN" sz="2800" dirty="0" err="1">
                <a:latin typeface="Times New Roman" pitchFamily="18" charset="0"/>
                <a:cs typeface="Times New Roman" pitchFamily="18" charset="0"/>
              </a:rPr>
              <a:t>tumors</a:t>
            </a:r>
            <a:r>
              <a:rPr lang="en-IN" sz="2800" dirty="0">
                <a:latin typeface="Times New Roman" pitchFamily="18" charset="0"/>
                <a:cs typeface="Times New Roman" pitchFamily="18" charset="0"/>
              </a:rPr>
              <a:t>, abscesses etc. by palpation.</a:t>
            </a:r>
          </a:p>
          <a:p>
            <a:pPr marL="0" indent="0">
              <a:buNone/>
            </a:pPr>
            <a:r>
              <a:rPr lang="en-IN" sz="2800" b="1" i="1" dirty="0">
                <a:latin typeface="Times New Roman" pitchFamily="18" charset="0"/>
                <a:cs typeface="Times New Roman" pitchFamily="18" charset="0"/>
              </a:rPr>
              <a:t>Heart</a:t>
            </a:r>
          </a:p>
          <a:p>
            <a:r>
              <a:rPr lang="en-IN" sz="2800" dirty="0">
                <a:latin typeface="Times New Roman" pitchFamily="18" charset="0"/>
                <a:cs typeface="Times New Roman" pitchFamily="18" charset="0"/>
              </a:rPr>
              <a:t>Examine the pericardium for traumatic or tubercular pericarditis</a:t>
            </a:r>
            <a:r>
              <a:rPr lang="en-IN" sz="2800" dirty="0" smtClean="0">
                <a:latin typeface="Times New Roman" pitchFamily="18" charset="0"/>
                <a:cs typeface="Times New Roman" pitchFamily="18" charset="0"/>
              </a:rPr>
              <a:t>.</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04975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Incise the ventricles of the heart and pay attention to look for petechial </a:t>
            </a:r>
            <a:r>
              <a:rPr lang="en-IN" sz="2800" dirty="0" err="1">
                <a:latin typeface="Times New Roman" pitchFamily="18" charset="0"/>
                <a:cs typeface="Times New Roman" pitchFamily="18" charset="0"/>
              </a:rPr>
              <a:t>hemorrhages</a:t>
            </a:r>
            <a:r>
              <a:rPr lang="en-IN" sz="2800" dirty="0">
                <a:latin typeface="Times New Roman" pitchFamily="18" charset="0"/>
                <a:cs typeface="Times New Roman" pitchFamily="18" charset="0"/>
              </a:rPr>
              <a:t> on the </a:t>
            </a:r>
            <a:r>
              <a:rPr lang="en-IN" sz="2800" dirty="0" err="1">
                <a:latin typeface="Times New Roman" pitchFamily="18" charset="0"/>
                <a:cs typeface="Times New Roman" pitchFamily="18" charset="0"/>
              </a:rPr>
              <a:t>epicardium</a:t>
            </a:r>
            <a:r>
              <a:rPr lang="en-IN" sz="2800" dirty="0">
                <a:latin typeface="Times New Roman" pitchFamily="18" charset="0"/>
                <a:cs typeface="Times New Roman" pitchFamily="18" charset="0"/>
              </a:rPr>
              <a:t> and endocardium and cuts in the myocardium. </a:t>
            </a:r>
          </a:p>
          <a:p>
            <a:pPr algn="just"/>
            <a:r>
              <a:rPr lang="en-IN" sz="2800" dirty="0" err="1">
                <a:latin typeface="Times New Roman" pitchFamily="18" charset="0"/>
                <a:cs typeface="Times New Roman" pitchFamily="18" charset="0"/>
              </a:rPr>
              <a:t>Flavy</a:t>
            </a:r>
            <a:r>
              <a:rPr lang="en-IN" sz="2800" dirty="0">
                <a:latin typeface="Times New Roman" pitchFamily="18" charset="0"/>
                <a:cs typeface="Times New Roman" pitchFamily="18" charset="0"/>
              </a:rPr>
              <a:t> condition of the myocardium is indicative of septic conditions.</a:t>
            </a:r>
          </a:p>
          <a:p>
            <a:pPr marL="0" indent="0" algn="just">
              <a:buNone/>
            </a:pPr>
            <a:r>
              <a:rPr lang="en-IN" sz="2800" b="1" i="1" dirty="0">
                <a:latin typeface="Times New Roman" pitchFamily="18" charset="0"/>
                <a:cs typeface="Times New Roman" pitchFamily="18" charset="0"/>
              </a:rPr>
              <a:t>Liver</a:t>
            </a:r>
          </a:p>
          <a:p>
            <a:pPr algn="just"/>
            <a:r>
              <a:rPr lang="en-IN" sz="2800" dirty="0">
                <a:latin typeface="Times New Roman" pitchFamily="18" charset="0"/>
                <a:cs typeface="Times New Roman" pitchFamily="18" charset="0"/>
              </a:rPr>
              <a:t>A visual examination should be made for fatty changes, abscesses, </a:t>
            </a:r>
            <a:r>
              <a:rPr lang="en-IN" sz="2800" dirty="0" err="1">
                <a:latin typeface="Times New Roman" pitchFamily="18" charset="0"/>
                <a:cs typeface="Times New Roman" pitchFamily="18" charset="0"/>
              </a:rPr>
              <a:t>hydatid</a:t>
            </a:r>
            <a:r>
              <a:rPr lang="en-IN" sz="2800" dirty="0">
                <a:latin typeface="Times New Roman" pitchFamily="18" charset="0"/>
                <a:cs typeface="Times New Roman" pitchFamily="18" charset="0"/>
              </a:rPr>
              <a:t> cysts, </a:t>
            </a:r>
            <a:r>
              <a:rPr lang="en-IN" sz="2800" dirty="0" err="1">
                <a:latin typeface="Times New Roman" pitchFamily="18" charset="0"/>
                <a:cs typeface="Times New Roman" pitchFamily="18" charset="0"/>
              </a:rPr>
              <a:t>actinobacillosis</a:t>
            </a:r>
            <a:r>
              <a:rPr lang="en-IN" sz="2800" dirty="0">
                <a:latin typeface="Times New Roman" pitchFamily="18" charset="0"/>
                <a:cs typeface="Times New Roman" pitchFamily="18" charset="0"/>
              </a:rPr>
              <a:t> etc.</a:t>
            </a:r>
          </a:p>
          <a:p>
            <a:pPr algn="just"/>
            <a:r>
              <a:rPr lang="en-IN" sz="2800" dirty="0">
                <a:latin typeface="Times New Roman" pitchFamily="18" charset="0"/>
                <a:cs typeface="Times New Roman" pitchFamily="18" charset="0"/>
              </a:rPr>
              <a:t>For examination of </a:t>
            </a:r>
            <a:r>
              <a:rPr lang="en-IN" sz="2800" dirty="0" err="1">
                <a:latin typeface="Times New Roman" pitchFamily="18" charset="0"/>
                <a:cs typeface="Times New Roman" pitchFamily="18" charset="0"/>
              </a:rPr>
              <a:t>fascioliasis</a:t>
            </a:r>
            <a:r>
              <a:rPr lang="en-IN" sz="2800" dirty="0">
                <a:latin typeface="Times New Roman" pitchFamily="18" charset="0"/>
                <a:cs typeface="Times New Roman" pitchFamily="18" charset="0"/>
              </a:rPr>
              <a:t>, incise thin portion of left lobe of liver and examine the contents.</a:t>
            </a:r>
          </a:p>
          <a:p>
            <a:pPr algn="just"/>
            <a:endParaRPr lang="en-IN" sz="2800" dirty="0"/>
          </a:p>
        </p:txBody>
      </p:sp>
    </p:spTree>
    <p:extLst>
      <p:ext uri="{BB962C8B-B14F-4D97-AF65-F5344CB8AC3E}">
        <p14:creationId xmlns:p14="http://schemas.microsoft.com/office/powerpoint/2010/main" val="333386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68751" y="664850"/>
            <a:ext cx="6381690" cy="5051989"/>
          </a:xfrm>
          <a:prstGeom prst="rect">
            <a:avLst/>
          </a:prstGeom>
        </p:spPr>
      </p:pic>
      <p:sp>
        <p:nvSpPr>
          <p:cNvPr id="4" name="TextBox 3"/>
          <p:cNvSpPr txBox="1"/>
          <p:nvPr/>
        </p:nvSpPr>
        <p:spPr>
          <a:xfrm>
            <a:off x="304800" y="6248400"/>
            <a:ext cx="8839200" cy="523220"/>
          </a:xfrm>
          <a:prstGeom prst="rect">
            <a:avLst/>
          </a:prstGeom>
          <a:noFill/>
        </p:spPr>
        <p:txBody>
          <a:bodyPr wrap="square" rtlCol="0">
            <a:spAutoFit/>
          </a:bodyPr>
          <a:lstStyle/>
          <a:p>
            <a:pPr algn="ctr"/>
            <a:r>
              <a:rPr lang="en-IN" sz="2800" b="1" dirty="0" smtClean="0">
                <a:latin typeface="Times New Roman" pitchFamily="18" charset="0"/>
                <a:cs typeface="Times New Roman" pitchFamily="18" charset="0"/>
              </a:rPr>
              <a:t>Flow chart for poultry </a:t>
            </a:r>
            <a:r>
              <a:rPr lang="en-IN" sz="2800" b="1" dirty="0">
                <a:latin typeface="Times New Roman" pitchFamily="18" charset="0"/>
                <a:cs typeface="Times New Roman" pitchFamily="18" charset="0"/>
              </a:rPr>
              <a:t>slaughter, cutting and packing</a:t>
            </a:r>
          </a:p>
        </p:txBody>
      </p:sp>
    </p:spTree>
    <p:extLst>
      <p:ext uri="{BB962C8B-B14F-4D97-AF65-F5344CB8AC3E}">
        <p14:creationId xmlns:p14="http://schemas.microsoft.com/office/powerpoint/2010/main" val="757125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gn="just">
              <a:buNone/>
            </a:pPr>
            <a:r>
              <a:rPr lang="en-IN" sz="2800" dirty="0">
                <a:latin typeface="Times New Roman" pitchFamily="18" charset="0"/>
                <a:cs typeface="Times New Roman" pitchFamily="18" charset="0"/>
              </a:rPr>
              <a:t>For sheep and goat, lungs, heart and liver:</a:t>
            </a:r>
          </a:p>
          <a:p>
            <a:pPr marL="0" indent="0" algn="just">
              <a:buNone/>
            </a:pPr>
            <a:r>
              <a:rPr lang="en-IN" sz="2800" dirty="0">
                <a:latin typeface="Times New Roman" pitchFamily="18" charset="0"/>
                <a:cs typeface="Times New Roman" pitchFamily="18" charset="0"/>
              </a:rPr>
              <a:t>(i) Palpate lungs, heart and liver and accompanying lymph glands for abscesses.</a:t>
            </a:r>
          </a:p>
          <a:p>
            <a:pPr marL="0" indent="0" algn="just">
              <a:buNone/>
            </a:pPr>
            <a:r>
              <a:rPr lang="en-IN" sz="2800" dirty="0">
                <a:latin typeface="Times New Roman" pitchFamily="18" charset="0"/>
                <a:cs typeface="Times New Roman" pitchFamily="18" charset="0"/>
              </a:rPr>
              <a:t>(ii) Cut the bile duct for examining possible fluke infestation</a:t>
            </a:r>
          </a:p>
          <a:p>
            <a:pPr marL="0" indent="0" algn="just">
              <a:buNone/>
            </a:pPr>
            <a:r>
              <a:rPr lang="en-IN" sz="2800" b="1" i="1" dirty="0">
                <a:latin typeface="Times New Roman" pitchFamily="18" charset="0"/>
                <a:cs typeface="Times New Roman" pitchFamily="18" charset="0"/>
              </a:rPr>
              <a:t>Stomach and intestines</a:t>
            </a:r>
          </a:p>
          <a:p>
            <a:pPr algn="just"/>
            <a:r>
              <a:rPr lang="en-IN" sz="2800" dirty="0" smtClean="0">
                <a:latin typeface="Times New Roman" pitchFamily="18" charset="0"/>
                <a:cs typeface="Times New Roman" pitchFamily="18" charset="0"/>
              </a:rPr>
              <a:t>Check </a:t>
            </a:r>
            <a:r>
              <a:rPr lang="en-IN" sz="2800" dirty="0">
                <a:latin typeface="Times New Roman" pitchFamily="18" charset="0"/>
                <a:cs typeface="Times New Roman" pitchFamily="18" charset="0"/>
              </a:rPr>
              <a:t>the serous surface of the intestine for TB lesions and </a:t>
            </a:r>
            <a:r>
              <a:rPr lang="en-IN" sz="2800" dirty="0" err="1">
                <a:latin typeface="Times New Roman" pitchFamily="18" charset="0"/>
                <a:cs typeface="Times New Roman" pitchFamily="18" charset="0"/>
              </a:rPr>
              <a:t>actinobacillosis</a:t>
            </a:r>
            <a:r>
              <a:rPr lang="en-IN" sz="2800" dirty="0">
                <a:latin typeface="Times New Roman" pitchFamily="18" charset="0"/>
                <a:cs typeface="Times New Roman" pitchFamily="18" charset="0"/>
              </a:rPr>
              <a:t>.</a:t>
            </a:r>
          </a:p>
          <a:p>
            <a:pPr algn="just"/>
            <a:r>
              <a:rPr lang="en-IN" sz="2800" dirty="0">
                <a:latin typeface="Times New Roman" pitchFamily="18" charset="0"/>
                <a:cs typeface="Times New Roman" pitchFamily="18" charset="0"/>
              </a:rPr>
              <a:t>Palpate the mesenteric lymph node and if necessary incise and examine the same.</a:t>
            </a:r>
          </a:p>
          <a:p>
            <a:pPr marL="0" indent="0" algn="just">
              <a:buNone/>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705027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gn="just">
              <a:buNone/>
            </a:pPr>
            <a:r>
              <a:rPr lang="en-IN" sz="2800" b="1" i="1" dirty="0">
                <a:latin typeface="Times New Roman" pitchFamily="18" charset="0"/>
                <a:cs typeface="Times New Roman" pitchFamily="18" charset="0"/>
              </a:rPr>
              <a:t>Spleen</a:t>
            </a:r>
          </a:p>
          <a:p>
            <a:pPr algn="just"/>
            <a:r>
              <a:rPr lang="en-IN" sz="2800" dirty="0">
                <a:latin typeface="Times New Roman" pitchFamily="18" charset="0"/>
                <a:cs typeface="Times New Roman" pitchFamily="18" charset="0"/>
              </a:rPr>
              <a:t>Examine the surface and substance for TB lesion, anthrax, hematoma and presence of infarcts.</a:t>
            </a:r>
          </a:p>
          <a:p>
            <a:pPr marL="0" indent="0" algn="just">
              <a:buNone/>
            </a:pPr>
            <a:r>
              <a:rPr lang="en-IN" sz="2800" b="1" i="1" dirty="0">
                <a:latin typeface="Times New Roman" pitchFamily="18" charset="0"/>
                <a:cs typeface="Times New Roman" pitchFamily="18" charset="0"/>
              </a:rPr>
              <a:t>Uterus</a:t>
            </a:r>
          </a:p>
          <a:p>
            <a:pPr algn="just"/>
            <a:r>
              <a:rPr lang="en-IN" sz="2800" dirty="0">
                <a:latin typeface="Times New Roman" pitchFamily="18" charset="0"/>
                <a:cs typeface="Times New Roman" pitchFamily="18" charset="0"/>
              </a:rPr>
              <a:t>Check for septic conditions by viewing, palpating and incising if necessary.</a:t>
            </a:r>
          </a:p>
          <a:p>
            <a:pPr marL="0" indent="0" algn="just">
              <a:buNone/>
            </a:pPr>
            <a:r>
              <a:rPr lang="en-IN" sz="2800" b="1" i="1" dirty="0">
                <a:latin typeface="Times New Roman" pitchFamily="18" charset="0"/>
                <a:cs typeface="Times New Roman" pitchFamily="18" charset="0"/>
              </a:rPr>
              <a:t>Udder</a:t>
            </a:r>
          </a:p>
          <a:p>
            <a:pPr algn="just"/>
            <a:r>
              <a:rPr lang="en-IN" sz="2800" dirty="0">
                <a:latin typeface="Times New Roman" pitchFamily="18" charset="0"/>
                <a:cs typeface="Times New Roman" pitchFamily="18" charset="0"/>
              </a:rPr>
              <a:t>Check the supra-mammary lymph nodes by incising for the evidence of TB lesions.</a:t>
            </a:r>
          </a:p>
          <a:p>
            <a:pPr algn="just"/>
            <a:r>
              <a:rPr lang="en-IN" sz="2800" dirty="0">
                <a:latin typeface="Times New Roman" pitchFamily="18" charset="0"/>
                <a:cs typeface="Times New Roman" pitchFamily="18" charset="0"/>
              </a:rPr>
              <a:t>Check for abscesses if any.</a:t>
            </a:r>
            <a:endParaRPr lang="en-IN" sz="2800" dirty="0"/>
          </a:p>
        </p:txBody>
      </p:sp>
    </p:spTree>
    <p:extLst>
      <p:ext uri="{BB962C8B-B14F-4D97-AF65-F5344CB8AC3E}">
        <p14:creationId xmlns:p14="http://schemas.microsoft.com/office/powerpoint/2010/main" val="2853600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General </a:t>
            </a:r>
            <a:r>
              <a:rPr lang="en-IN" b="1" dirty="0">
                <a:latin typeface="Times New Roman" pitchFamily="18" charset="0"/>
                <a:cs typeface="Times New Roman" pitchFamily="18" charset="0"/>
              </a:rPr>
              <a:t>inspection of carcass</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Look </a:t>
            </a:r>
            <a:r>
              <a:rPr lang="en-IN" sz="2800" dirty="0">
                <a:latin typeface="Times New Roman" pitchFamily="18" charset="0"/>
                <a:cs typeface="Times New Roman" pitchFamily="18" charset="0"/>
              </a:rPr>
              <a:t>for the injuries and bruises.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Bruises </a:t>
            </a:r>
            <a:r>
              <a:rPr lang="en-IN" sz="2800" dirty="0">
                <a:latin typeface="Times New Roman" pitchFamily="18" charset="0"/>
                <a:cs typeface="Times New Roman" pitchFamily="18" charset="0"/>
              </a:rPr>
              <a:t>are dark colour after 24 hours and there is </a:t>
            </a:r>
            <a:r>
              <a:rPr lang="en-IN" sz="2800" dirty="0" smtClean="0">
                <a:latin typeface="Times New Roman" pitchFamily="18" charset="0"/>
                <a:cs typeface="Times New Roman" pitchFamily="18" charset="0"/>
              </a:rPr>
              <a:t>watery condition </a:t>
            </a:r>
            <a:r>
              <a:rPr lang="en-IN" sz="2800" dirty="0">
                <a:latin typeface="Times New Roman" pitchFamily="18" charset="0"/>
                <a:cs typeface="Times New Roman" pitchFamily="18" charset="0"/>
              </a:rPr>
              <a:t>after 24 to 38 hours.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After </a:t>
            </a:r>
            <a:r>
              <a:rPr lang="en-IN" sz="2800" dirty="0">
                <a:latin typeface="Times New Roman" pitchFamily="18" charset="0"/>
                <a:cs typeface="Times New Roman" pitchFamily="18" charset="0"/>
              </a:rPr>
              <a:t>3 days, the area becomes rusty orange colour and soapy </a:t>
            </a:r>
            <a:r>
              <a:rPr lang="en-IN" sz="2800" dirty="0" smtClean="0">
                <a:latin typeface="Times New Roman" pitchFamily="18" charset="0"/>
                <a:cs typeface="Times New Roman" pitchFamily="18" charset="0"/>
              </a:rPr>
              <a:t>to touch</a:t>
            </a:r>
            <a:r>
              <a:rPr lang="en-IN" sz="2800" dirty="0">
                <a:latin typeface="Times New Roman" pitchFamily="18" charset="0"/>
                <a:cs typeface="Times New Roman" pitchFamily="18" charset="0"/>
              </a:rPr>
              <a:t>.</a:t>
            </a:r>
          </a:p>
          <a:p>
            <a:pPr algn="just"/>
            <a:r>
              <a:rPr lang="en-IN" sz="2800" dirty="0">
                <a:latin typeface="Times New Roman" pitchFamily="18" charset="0"/>
                <a:cs typeface="Times New Roman" pitchFamily="18" charset="0"/>
              </a:rPr>
              <a:t>Look for inflammation, abscesses and TB lesions in the thoracic and abdominal cavities.</a:t>
            </a:r>
          </a:p>
          <a:p>
            <a:pPr algn="just"/>
            <a:r>
              <a:rPr lang="en-IN" sz="2800" dirty="0">
                <a:latin typeface="Times New Roman" pitchFamily="18" charset="0"/>
                <a:cs typeface="Times New Roman" pitchFamily="18" charset="0"/>
              </a:rPr>
              <a:t>Examine the kidneys.</a:t>
            </a:r>
          </a:p>
          <a:p>
            <a:pPr algn="just"/>
            <a:r>
              <a:rPr lang="en-IN" sz="2800" dirty="0">
                <a:latin typeface="Times New Roman" pitchFamily="18" charset="0"/>
                <a:cs typeface="Times New Roman" pitchFamily="18" charset="0"/>
              </a:rPr>
              <a:t>Incise and examine renal lymph nodes.</a:t>
            </a:r>
          </a:p>
        </p:txBody>
      </p:sp>
    </p:spTree>
    <p:extLst>
      <p:ext uri="{BB962C8B-B14F-4D97-AF65-F5344CB8AC3E}">
        <p14:creationId xmlns:p14="http://schemas.microsoft.com/office/powerpoint/2010/main" val="3448700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Post-mortem </a:t>
            </a:r>
            <a:r>
              <a:rPr lang="en-IN" b="1" dirty="0">
                <a:latin typeface="Times New Roman" pitchFamily="18" charset="0"/>
                <a:cs typeface="Times New Roman" pitchFamily="18" charset="0"/>
              </a:rPr>
              <a:t>judgement</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IN" sz="2800" dirty="0" smtClean="0">
                <a:latin typeface="Times New Roman" pitchFamily="18" charset="0"/>
                <a:cs typeface="Times New Roman" pitchFamily="18" charset="0"/>
              </a:rPr>
              <a:t>Similar </a:t>
            </a:r>
            <a:r>
              <a:rPr lang="en-IN" sz="2800" dirty="0">
                <a:latin typeface="Times New Roman" pitchFamily="18" charset="0"/>
                <a:cs typeface="Times New Roman" pitchFamily="18" charset="0"/>
              </a:rPr>
              <a:t>to ante-mortem examination, a competent veterinarian has to submit its judgment report:</a:t>
            </a:r>
          </a:p>
          <a:p>
            <a:pPr algn="just"/>
            <a:r>
              <a:rPr lang="en-IN" sz="2800" b="1" dirty="0">
                <a:latin typeface="Times New Roman" pitchFamily="18" charset="0"/>
                <a:cs typeface="Times New Roman" pitchFamily="18" charset="0"/>
              </a:rPr>
              <a:t>Fit</a:t>
            </a:r>
            <a:r>
              <a:rPr lang="en-IN" sz="2800" dirty="0">
                <a:latin typeface="Times New Roman" pitchFamily="18" charset="0"/>
                <a:cs typeface="Times New Roman" pitchFamily="18" charset="0"/>
              </a:rPr>
              <a:t> for human consumption</a:t>
            </a:r>
          </a:p>
          <a:p>
            <a:pPr algn="just"/>
            <a:r>
              <a:rPr lang="en-IN" sz="2800" b="1" dirty="0">
                <a:latin typeface="Times New Roman" pitchFamily="18" charset="0"/>
                <a:cs typeface="Times New Roman" pitchFamily="18" charset="0"/>
              </a:rPr>
              <a:t>Unfit</a:t>
            </a:r>
            <a:r>
              <a:rPr lang="en-IN" sz="2800" dirty="0">
                <a:latin typeface="Times New Roman" pitchFamily="18" charset="0"/>
                <a:cs typeface="Times New Roman" pitchFamily="18" charset="0"/>
              </a:rPr>
              <a:t> for human consumption or </a:t>
            </a:r>
            <a:r>
              <a:rPr lang="en-IN" sz="2800" b="1" dirty="0">
                <a:latin typeface="Times New Roman" pitchFamily="18" charset="0"/>
                <a:cs typeface="Times New Roman" pitchFamily="18" charset="0"/>
              </a:rPr>
              <a:t>total condemnation</a:t>
            </a:r>
          </a:p>
          <a:p>
            <a:pPr algn="just"/>
            <a:r>
              <a:rPr lang="en-IN" sz="2800" dirty="0">
                <a:latin typeface="Times New Roman" pitchFamily="18" charset="0"/>
                <a:cs typeface="Times New Roman" pitchFamily="18" charset="0"/>
              </a:rPr>
              <a:t>A</a:t>
            </a:r>
            <a:r>
              <a:rPr lang="en-IN" sz="2800" dirty="0" smtClean="0">
                <a:latin typeface="Times New Roman" pitchFamily="18" charset="0"/>
                <a:cs typeface="Times New Roman" pitchFamily="18" charset="0"/>
              </a:rPr>
              <a:t>ffected </a:t>
            </a:r>
            <a:r>
              <a:rPr lang="en-IN" sz="2800" dirty="0">
                <a:latin typeface="Times New Roman" pitchFamily="18" charset="0"/>
                <a:cs typeface="Times New Roman" pitchFamily="18" charset="0"/>
              </a:rPr>
              <a:t>organs must be condemned while rest can be passed for human </a:t>
            </a:r>
            <a:r>
              <a:rPr lang="en-IN" sz="2800" dirty="0" smtClean="0">
                <a:latin typeface="Times New Roman" pitchFamily="18" charset="0"/>
                <a:cs typeface="Times New Roman" pitchFamily="18" charset="0"/>
              </a:rPr>
              <a:t>consumption </a:t>
            </a:r>
            <a:r>
              <a:rPr lang="en-IN" sz="2800" b="1" dirty="0" smtClean="0">
                <a:latin typeface="Times New Roman" pitchFamily="18" charset="0"/>
                <a:cs typeface="Times New Roman" pitchFamily="18" charset="0"/>
              </a:rPr>
              <a:t>(partially </a:t>
            </a:r>
            <a:r>
              <a:rPr lang="en-IN" sz="2800" b="1" dirty="0">
                <a:latin typeface="Times New Roman" pitchFamily="18" charset="0"/>
                <a:cs typeface="Times New Roman" pitchFamily="18" charset="0"/>
              </a:rPr>
              <a:t>condemned).</a:t>
            </a:r>
          </a:p>
          <a:p>
            <a:pPr algn="just"/>
            <a:r>
              <a:rPr lang="en-IN" sz="2800" dirty="0">
                <a:latin typeface="Times New Roman" pitchFamily="18" charset="0"/>
                <a:cs typeface="Times New Roman" pitchFamily="18" charset="0"/>
              </a:rPr>
              <a:t>C</a:t>
            </a:r>
            <a:r>
              <a:rPr lang="en-IN" sz="2800" dirty="0" smtClean="0">
                <a:latin typeface="Times New Roman" pitchFamily="18" charset="0"/>
                <a:cs typeface="Times New Roman" pitchFamily="18" charset="0"/>
              </a:rPr>
              <a:t>ondemned </a:t>
            </a:r>
            <a:r>
              <a:rPr lang="en-IN" sz="2800" dirty="0">
                <a:latin typeface="Times New Roman" pitchFamily="18" charset="0"/>
                <a:cs typeface="Times New Roman" pitchFamily="18" charset="0"/>
              </a:rPr>
              <a:t>carcass/ organs should be disposed off following scientific procedure.</a:t>
            </a:r>
          </a:p>
        </p:txBody>
      </p:sp>
    </p:spTree>
    <p:extLst>
      <p:ext uri="{BB962C8B-B14F-4D97-AF65-F5344CB8AC3E}">
        <p14:creationId xmlns:p14="http://schemas.microsoft.com/office/powerpoint/2010/main" val="3577396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smtClean="0">
                <a:latin typeface="Times New Roman" pitchFamily="18" charset="0"/>
                <a:cs typeface="Times New Roman" pitchFamily="18" charset="0"/>
              </a:rPr>
              <a:t>COMMON DISEASES ENCOUNTERED AND THEIR JUDGEMENT</a:t>
            </a:r>
            <a:r>
              <a:rPr lang="en-IN" sz="2800" smtClean="0">
                <a:latin typeface="Times New Roman" pitchFamily="18" charset="0"/>
                <a:cs typeface="Times New Roman" pitchFamily="18" charset="0"/>
              </a:rPr>
              <a:t/>
            </a:r>
            <a:br>
              <a:rPr lang="en-IN" sz="2800" smtClean="0">
                <a:latin typeface="Times New Roman" pitchFamily="18" charset="0"/>
                <a:cs typeface="Times New Roman" pitchFamily="18" charset="0"/>
              </a:rPr>
            </a:br>
            <a:endParaRPr lang="en-IN" sz="2800" dirty="0">
              <a:latin typeface="Times New Roman" pitchFamily="18" charset="0"/>
              <a:cs typeface="Times New Roman" pitchFamily="18" charset="0"/>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219200"/>
            <a:ext cx="7239000" cy="5638800"/>
          </a:xfrm>
          <a:prstGeom prst="rect">
            <a:avLst/>
          </a:prstGeom>
        </p:spPr>
      </p:pic>
    </p:spTree>
    <p:extLst>
      <p:ext uri="{BB962C8B-B14F-4D97-AF65-F5344CB8AC3E}">
        <p14:creationId xmlns:p14="http://schemas.microsoft.com/office/powerpoint/2010/main" val="3961917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417" y="838200"/>
            <a:ext cx="5487166" cy="5486399"/>
          </a:xfrm>
          <a:prstGeom prst="rect">
            <a:avLst/>
          </a:prstGeom>
        </p:spPr>
      </p:pic>
    </p:spTree>
    <p:extLst>
      <p:ext uri="{BB962C8B-B14F-4D97-AF65-F5344CB8AC3E}">
        <p14:creationId xmlns:p14="http://schemas.microsoft.com/office/powerpoint/2010/main" val="2555421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8229600" cy="1143000"/>
          </a:xfrm>
        </p:spPr>
        <p:txBody>
          <a:bodyPr>
            <a:normAutofit/>
          </a:bodyPr>
          <a:lstStyle/>
          <a:p>
            <a:r>
              <a:rPr lang="en-IN" sz="6600" b="1" dirty="0" smtClean="0">
                <a:latin typeface="Times New Roman" pitchFamily="18" charset="0"/>
                <a:cs typeface="Times New Roman" pitchFamily="18" charset="0"/>
              </a:rPr>
              <a:t>Thank You</a:t>
            </a:r>
            <a:endParaRPr lang="en-IN" sz="6600" b="1" dirty="0">
              <a:latin typeface="Times New Roman" pitchFamily="18" charset="0"/>
              <a:cs typeface="Times New Roman" pitchFamily="18" charset="0"/>
            </a:endParaRPr>
          </a:p>
        </p:txBody>
      </p:sp>
    </p:spTree>
    <p:extLst>
      <p:ext uri="{BB962C8B-B14F-4D97-AF65-F5344CB8AC3E}">
        <p14:creationId xmlns:p14="http://schemas.microsoft.com/office/powerpoint/2010/main" val="82254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Slaughtering </a:t>
            </a:r>
            <a:r>
              <a:rPr lang="en-IN" b="1" dirty="0">
                <a:latin typeface="Times New Roman" pitchFamily="18" charset="0"/>
                <a:cs typeface="Times New Roman" pitchFamily="18" charset="0"/>
              </a:rPr>
              <a:t>Procedures</a:t>
            </a:r>
            <a:br>
              <a:rPr lang="en-IN" b="1" dirty="0">
                <a:latin typeface="Times New Roman" pitchFamily="18" charset="0"/>
                <a:cs typeface="Times New Roman" pitchFamily="18" charset="0"/>
              </a:rPr>
            </a:br>
            <a:endParaRPr lang="en-IN" dirty="0"/>
          </a:p>
        </p:txBody>
      </p:sp>
      <p:sp>
        <p:nvSpPr>
          <p:cNvPr id="4" name="Content Placeholder 3"/>
          <p:cNvSpPr>
            <a:spLocks noGrp="1"/>
          </p:cNvSpPr>
          <p:nvPr>
            <p:ph idx="1"/>
          </p:nvPr>
        </p:nvSpPr>
        <p:spPr/>
        <p:txBody>
          <a:bodyPr>
            <a:noAutofit/>
          </a:bodyPr>
          <a:lstStyle/>
          <a:p>
            <a:pPr algn="just"/>
            <a:r>
              <a:rPr lang="en-IN" sz="2800" dirty="0" smtClean="0">
                <a:latin typeface="Times New Roman" pitchFamily="18" charset="0"/>
                <a:cs typeface="Times New Roman" pitchFamily="18" charset="0"/>
              </a:rPr>
              <a:t>After </a:t>
            </a:r>
            <a:r>
              <a:rPr lang="en-IN" sz="2800" dirty="0">
                <a:latin typeface="Times New Roman" pitchFamily="18" charset="0"/>
                <a:cs typeface="Times New Roman" pitchFamily="18" charset="0"/>
              </a:rPr>
              <a:t>the animals have been rested for sufficient time, they are quietly taken to the stunning area.</a:t>
            </a:r>
          </a:p>
          <a:p>
            <a:pPr algn="just"/>
            <a:r>
              <a:rPr lang="en-IN" sz="2800" dirty="0">
                <a:latin typeface="Times New Roman" pitchFamily="18" charset="0"/>
                <a:cs typeface="Times New Roman" pitchFamily="18" charset="0"/>
              </a:rPr>
              <a:t>Animals may be facilitated through mechanical means like canvass straps or rolled plastic </a:t>
            </a:r>
            <a:r>
              <a:rPr lang="en-IN" sz="2800" dirty="0" smtClean="0">
                <a:latin typeface="Times New Roman" pitchFamily="18" charset="0"/>
                <a:cs typeface="Times New Roman" pitchFamily="18" charset="0"/>
              </a:rPr>
              <a:t>or prodded </a:t>
            </a:r>
            <a:r>
              <a:rPr lang="en-IN" sz="2800" dirty="0">
                <a:latin typeface="Times New Roman" pitchFamily="18" charset="0"/>
                <a:cs typeface="Times New Roman" pitchFamily="18" charset="0"/>
              </a:rPr>
              <a:t>to move forward. However tail twisting or beating is forbidden.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Slaughter </a:t>
            </a:r>
            <a:r>
              <a:rPr lang="en-IN" sz="2800" dirty="0">
                <a:latin typeface="Times New Roman" pitchFamily="18" charset="0"/>
                <a:cs typeface="Times New Roman" pitchFamily="18" charset="0"/>
              </a:rPr>
              <a:t>animals </a:t>
            </a:r>
            <a:r>
              <a:rPr lang="en-IN" sz="2800" dirty="0" smtClean="0">
                <a:latin typeface="Times New Roman" pitchFamily="18" charset="0"/>
                <a:cs typeface="Times New Roman" pitchFamily="18" charset="0"/>
              </a:rPr>
              <a:t>are properly </a:t>
            </a:r>
            <a:r>
              <a:rPr lang="en-IN" sz="2800" dirty="0">
                <a:latin typeface="Times New Roman" pitchFamily="18" charset="0"/>
                <a:cs typeface="Times New Roman" pitchFamily="18" charset="0"/>
              </a:rPr>
              <a:t>restrained before stunning or bleeding.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Different </a:t>
            </a:r>
            <a:r>
              <a:rPr lang="en-IN" sz="2800" dirty="0">
                <a:latin typeface="Times New Roman" pitchFamily="18" charset="0"/>
                <a:cs typeface="Times New Roman" pitchFamily="18" charset="0"/>
              </a:rPr>
              <a:t>types of restraints are used for </a:t>
            </a:r>
            <a:r>
              <a:rPr lang="en-IN" sz="2800" dirty="0" smtClean="0">
                <a:latin typeface="Times New Roman" pitchFamily="18" charset="0"/>
                <a:cs typeface="Times New Roman" pitchFamily="18" charset="0"/>
              </a:rPr>
              <a:t>different species</a:t>
            </a:r>
            <a:r>
              <a:rPr lang="en-IN" sz="2800" dirty="0">
                <a:latin typeface="Times New Roman" pitchFamily="18" charset="0"/>
                <a:cs typeface="Times New Roman" pitchFamily="18" charset="0"/>
              </a:rPr>
              <a:t>.</a:t>
            </a:r>
          </a:p>
        </p:txBody>
      </p:sp>
    </p:spTree>
    <p:extLst>
      <p:ext uri="{BB962C8B-B14F-4D97-AF65-F5344CB8AC3E}">
        <p14:creationId xmlns:p14="http://schemas.microsoft.com/office/powerpoint/2010/main" val="1736973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95918"/>
          </a:xfrm>
        </p:spPr>
        <p:txBody>
          <a:bodyPr>
            <a:normAutofit fontScale="90000"/>
          </a:bodyPr>
          <a:lstStyle/>
          <a:p>
            <a:r>
              <a:rPr lang="en-IN" b="1" dirty="0" smtClean="0">
                <a:latin typeface="Times New Roman" pitchFamily="18" charset="0"/>
                <a:cs typeface="Times New Roman" pitchFamily="18" charset="0"/>
              </a:rPr>
              <a:t/>
            </a:r>
            <a:br>
              <a:rPr lang="en-IN" b="1" dirty="0" smtClean="0">
                <a:latin typeface="Times New Roman" pitchFamily="18" charset="0"/>
                <a:cs typeface="Times New Roman" pitchFamily="18" charset="0"/>
              </a:rPr>
            </a:br>
            <a:r>
              <a:rPr lang="en-IN" b="1" dirty="0" smtClean="0">
                <a:latin typeface="Times New Roman" pitchFamily="18" charset="0"/>
                <a:cs typeface="Times New Roman" pitchFamily="18" charset="0"/>
              </a:rPr>
              <a:t>Stunning</a:t>
            </a: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a:xfrm>
            <a:off x="457200" y="944563"/>
            <a:ext cx="8229600" cy="6142037"/>
          </a:xfrm>
        </p:spPr>
        <p:txBody>
          <a:bodyPr>
            <a:noAutofit/>
          </a:bodyPr>
          <a:lstStyle/>
          <a:p>
            <a:pPr algn="just"/>
            <a:r>
              <a:rPr lang="en-IN" sz="2800" dirty="0" smtClean="0">
                <a:latin typeface="Times New Roman" pitchFamily="18" charset="0"/>
                <a:cs typeface="Times New Roman" pitchFamily="18" charset="0"/>
              </a:rPr>
              <a:t>It </a:t>
            </a:r>
            <a:r>
              <a:rPr lang="en-IN" sz="2800" dirty="0">
                <a:latin typeface="Times New Roman" pitchFamily="18" charset="0"/>
                <a:cs typeface="Times New Roman" pitchFamily="18" charset="0"/>
              </a:rPr>
              <a:t>is a process to inactivate animals so that it is not able to move. It is an obligatory process </a:t>
            </a:r>
            <a:r>
              <a:rPr lang="en-IN" sz="2800" dirty="0" smtClean="0">
                <a:latin typeface="Times New Roman" pitchFamily="18" charset="0"/>
                <a:cs typeface="Times New Roman" pitchFamily="18" charset="0"/>
              </a:rPr>
              <a:t>with large </a:t>
            </a:r>
            <a:r>
              <a:rPr lang="en-IN" sz="2800" dirty="0">
                <a:latin typeface="Times New Roman" pitchFamily="18" charset="0"/>
                <a:cs typeface="Times New Roman" pitchFamily="18" charset="0"/>
              </a:rPr>
              <a:t>animals.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Stunning </a:t>
            </a:r>
            <a:r>
              <a:rPr lang="en-IN" sz="2800" dirty="0">
                <a:latin typeface="Times New Roman" pitchFamily="18" charset="0"/>
                <a:cs typeface="Times New Roman" pitchFamily="18" charset="0"/>
              </a:rPr>
              <a:t>ensures that the animal is unconscious before it is slaughtered in order </a:t>
            </a:r>
            <a:r>
              <a:rPr lang="en-IN" sz="2800" dirty="0" smtClean="0">
                <a:latin typeface="Times New Roman" pitchFamily="18" charset="0"/>
                <a:cs typeface="Times New Roman" pitchFamily="18" charset="0"/>
              </a:rPr>
              <a:t>to eliminate </a:t>
            </a:r>
            <a:r>
              <a:rPr lang="en-IN" sz="2800" dirty="0">
                <a:latin typeface="Times New Roman" pitchFamily="18" charset="0"/>
                <a:cs typeface="Times New Roman" pitchFamily="18" charset="0"/>
              </a:rPr>
              <a:t>pain, discomfort and stress from the procedure. Many countries </a:t>
            </a:r>
            <a:r>
              <a:rPr lang="en-IN" sz="2800" dirty="0" smtClean="0">
                <a:latin typeface="Times New Roman" pitchFamily="18" charset="0"/>
                <a:cs typeface="Times New Roman" pitchFamily="18" charset="0"/>
              </a:rPr>
              <a:t>have legislation that requires </a:t>
            </a:r>
            <a:r>
              <a:rPr lang="en-IN" sz="2800" dirty="0">
                <a:latin typeface="Times New Roman" pitchFamily="18" charset="0"/>
                <a:cs typeface="Times New Roman" pitchFamily="18" charset="0"/>
              </a:rPr>
              <a:t>pre-slaughter stunning.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Care </a:t>
            </a:r>
            <a:r>
              <a:rPr lang="en-IN" sz="2800" dirty="0">
                <a:latin typeface="Times New Roman" pitchFamily="18" charset="0"/>
                <a:cs typeface="Times New Roman" pitchFamily="18" charset="0"/>
              </a:rPr>
              <a:t>should be taken not to affect the heart and it should </a:t>
            </a:r>
            <a:r>
              <a:rPr lang="en-IN" sz="2800" dirty="0" smtClean="0">
                <a:latin typeface="Times New Roman" pitchFamily="18" charset="0"/>
                <a:cs typeface="Times New Roman" pitchFamily="18" charset="0"/>
              </a:rPr>
              <a:t>function normally </a:t>
            </a:r>
            <a:r>
              <a:rPr lang="en-IN" sz="2800" dirty="0">
                <a:latin typeface="Times New Roman" pitchFamily="18" charset="0"/>
                <a:cs typeface="Times New Roman" pitchFamily="18" charset="0"/>
              </a:rPr>
              <a:t>to ensure complete bleeding which ensures better meat quality.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Stunning </a:t>
            </a:r>
            <a:r>
              <a:rPr lang="en-IN" sz="2800" dirty="0">
                <a:latin typeface="Times New Roman" pitchFamily="18" charset="0"/>
                <a:cs typeface="Times New Roman" pitchFamily="18" charset="0"/>
              </a:rPr>
              <a:t>is done </a:t>
            </a:r>
            <a:r>
              <a:rPr lang="en-IN" sz="2800" dirty="0" smtClean="0">
                <a:latin typeface="Times New Roman" pitchFamily="18" charset="0"/>
                <a:cs typeface="Times New Roman" pitchFamily="18" charset="0"/>
              </a:rPr>
              <a:t>in special </a:t>
            </a:r>
            <a:r>
              <a:rPr lang="en-IN" sz="2800" dirty="0">
                <a:latin typeface="Times New Roman" pitchFamily="18" charset="0"/>
                <a:cs typeface="Times New Roman" pitchFamily="18" charset="0"/>
              </a:rPr>
              <a:t>stunning pan (box with movable side wall).</a:t>
            </a:r>
          </a:p>
          <a:p>
            <a:pPr marL="0" indent="0" algn="just">
              <a:buNone/>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039973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gn="just">
              <a:buNone/>
            </a:pPr>
            <a:r>
              <a:rPr lang="en-IN" sz="2400" b="1" i="1" dirty="0" smtClean="0">
                <a:latin typeface="Times New Roman" pitchFamily="18" charset="0"/>
                <a:cs typeface="Times New Roman" pitchFamily="18" charset="0"/>
              </a:rPr>
              <a:t>Stunning </a:t>
            </a:r>
            <a:r>
              <a:rPr lang="en-IN" sz="2400" b="1" i="1" dirty="0">
                <a:latin typeface="Times New Roman" pitchFamily="18" charset="0"/>
                <a:cs typeface="Times New Roman" pitchFamily="18" charset="0"/>
              </a:rPr>
              <a:t>methods</a:t>
            </a:r>
          </a:p>
          <a:p>
            <a:pPr marL="0" indent="0" algn="just">
              <a:buNone/>
            </a:pPr>
            <a:r>
              <a:rPr lang="en-IN" sz="2400" dirty="0">
                <a:latin typeface="Times New Roman" pitchFamily="18" charset="0"/>
                <a:cs typeface="Times New Roman" pitchFamily="18" charset="0"/>
              </a:rPr>
              <a:t>1. Most common method employed is </a:t>
            </a:r>
            <a:r>
              <a:rPr lang="en-IN" sz="2400" b="1" dirty="0">
                <a:latin typeface="Times New Roman" pitchFamily="18" charset="0"/>
                <a:cs typeface="Times New Roman" pitchFamily="18" charset="0"/>
              </a:rPr>
              <a:t>striking </a:t>
            </a:r>
            <a:r>
              <a:rPr lang="en-IN" sz="2400" dirty="0">
                <a:latin typeface="Times New Roman" pitchFamily="18" charset="0"/>
                <a:cs typeface="Times New Roman" pitchFamily="18" charset="0"/>
              </a:rPr>
              <a:t>on the head with a wooden hammer or captive bolt. However blow should not damage the frontal bones as it may cause brain haemorrhage.</a:t>
            </a:r>
          </a:p>
          <a:p>
            <a:pPr marL="0" indent="0" algn="just">
              <a:buNone/>
            </a:pPr>
            <a:r>
              <a:rPr lang="en-IN" sz="2400" dirty="0">
                <a:latin typeface="Times New Roman" pitchFamily="18" charset="0"/>
                <a:cs typeface="Times New Roman" pitchFamily="18" charset="0"/>
              </a:rPr>
              <a:t>2. </a:t>
            </a:r>
            <a:r>
              <a:rPr lang="en-IN" sz="2400" b="1" dirty="0">
                <a:latin typeface="Times New Roman" pitchFamily="18" charset="0"/>
                <a:cs typeface="Times New Roman" pitchFamily="18" charset="0"/>
              </a:rPr>
              <a:t>Electrical stunning</a:t>
            </a:r>
            <a:r>
              <a:rPr lang="en-IN" sz="2400" dirty="0">
                <a:latin typeface="Times New Roman" pitchFamily="18" charset="0"/>
                <a:cs typeface="Times New Roman" pitchFamily="18" charset="0"/>
              </a:rPr>
              <a:t>: An electric current of 75-120 volt is passed for 15-70 seconds through the hind part of the animal head in the regions of parietal boxes by puncturing the skin. This causes unconsciousness of the animals which may last for 5 min and it is enough to transfer the animal from stunning pan to bleeding runway.</a:t>
            </a:r>
          </a:p>
          <a:p>
            <a:pPr marL="0" indent="0" algn="just">
              <a:buNone/>
            </a:pPr>
            <a:r>
              <a:rPr lang="en-IN" sz="2400" dirty="0">
                <a:latin typeface="Times New Roman" pitchFamily="18" charset="0"/>
                <a:cs typeface="Times New Roman" pitchFamily="18" charset="0"/>
              </a:rPr>
              <a:t>3. </a:t>
            </a:r>
            <a:r>
              <a:rPr lang="en-IN" sz="2400" b="1" dirty="0">
                <a:latin typeface="Times New Roman" pitchFamily="18" charset="0"/>
                <a:cs typeface="Times New Roman" pitchFamily="18" charset="0"/>
              </a:rPr>
              <a:t>Anesthetization:</a:t>
            </a:r>
            <a:r>
              <a:rPr lang="en-IN" sz="2400" dirty="0">
                <a:latin typeface="Times New Roman" pitchFamily="18" charset="0"/>
                <a:cs typeface="Times New Roman" pitchFamily="18" charset="0"/>
              </a:rPr>
              <a:t> Anaesthetization may be carried out on swine using a mixture of CO2 and air in equal volume with 0.18% chloroform and the inhalation period may last for one min.</a:t>
            </a:r>
            <a:endParaRPr lang="en-IN" sz="2400" dirty="0"/>
          </a:p>
        </p:txBody>
      </p:sp>
    </p:spTree>
    <p:extLst>
      <p:ext uri="{BB962C8B-B14F-4D97-AF65-F5344CB8AC3E}">
        <p14:creationId xmlns:p14="http://schemas.microsoft.com/office/powerpoint/2010/main" val="248124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Times New Roman" pitchFamily="18" charset="0"/>
                <a:cs typeface="Times New Roman" pitchFamily="18" charset="0"/>
              </a:rPr>
              <a:t>Slaughtering methods</a:t>
            </a:r>
            <a:r>
              <a:rPr lang="en-IN" b="1" dirty="0">
                <a:latin typeface="Times New Roman" pitchFamily="18" charset="0"/>
                <a:cs typeface="Times New Roman" pitchFamily="18" charset="0"/>
              </a:rPr>
              <a:t/>
            </a:r>
            <a:br>
              <a:rPr lang="en-IN" b="1" dirty="0">
                <a:latin typeface="Times New Roman" pitchFamily="18" charset="0"/>
                <a:cs typeface="Times New Roman" pitchFamily="18" charset="0"/>
              </a:rPr>
            </a:b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lgn="just">
              <a:buNone/>
            </a:pPr>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most common methods of slaughter practiced worldwide are the Halal (Islamic), the </a:t>
            </a:r>
            <a:r>
              <a:rPr lang="en-IN" sz="2800" dirty="0" smtClean="0">
                <a:latin typeface="Times New Roman" pitchFamily="18" charset="0"/>
                <a:cs typeface="Times New Roman" pitchFamily="18" charset="0"/>
              </a:rPr>
              <a:t>Kosher (Jewish</a:t>
            </a:r>
            <a:r>
              <a:rPr lang="en-IN" sz="2800" dirty="0">
                <a:latin typeface="Times New Roman" pitchFamily="18" charset="0"/>
                <a:cs typeface="Times New Roman" pitchFamily="18" charset="0"/>
              </a:rPr>
              <a:t>) and the </a:t>
            </a:r>
            <a:r>
              <a:rPr lang="en-IN" sz="2800" dirty="0" err="1">
                <a:latin typeface="Times New Roman" pitchFamily="18" charset="0"/>
                <a:cs typeface="Times New Roman" pitchFamily="18" charset="0"/>
              </a:rPr>
              <a:t>Jhakta</a:t>
            </a:r>
            <a:r>
              <a:rPr lang="en-IN" sz="2800" dirty="0">
                <a:latin typeface="Times New Roman" pitchFamily="18" charset="0"/>
                <a:cs typeface="Times New Roman" pitchFamily="18" charset="0"/>
              </a:rPr>
              <a:t> (Sikh) methods.</a:t>
            </a:r>
          </a:p>
          <a:p>
            <a:pPr algn="just">
              <a:buAutoNum type="arabicPeriod"/>
            </a:pPr>
            <a:r>
              <a:rPr lang="en-IN" sz="2800" b="1" i="1" dirty="0" smtClean="0">
                <a:latin typeface="Times New Roman" pitchFamily="18" charset="0"/>
                <a:cs typeface="Times New Roman" pitchFamily="18" charset="0"/>
              </a:rPr>
              <a:t>Halal</a:t>
            </a:r>
            <a:r>
              <a:rPr lang="en-IN" sz="2800" b="1" i="1" dirty="0">
                <a:latin typeface="Times New Roman" pitchFamily="18" charset="0"/>
                <a:cs typeface="Times New Roman" pitchFamily="18" charset="0"/>
              </a:rPr>
              <a:t>:</a:t>
            </a:r>
            <a:r>
              <a:rPr lang="en-IN" sz="2800" i="1" dirty="0">
                <a:latin typeface="Times New Roman" pitchFamily="18" charset="0"/>
                <a:cs typeface="Times New Roman" pitchFamily="18" charset="0"/>
              </a:rPr>
              <a:t> Halal </a:t>
            </a:r>
            <a:r>
              <a:rPr lang="en-IN" sz="2800" dirty="0">
                <a:latin typeface="Times New Roman" pitchFamily="18" charset="0"/>
                <a:cs typeface="Times New Roman" pitchFamily="18" charset="0"/>
              </a:rPr>
              <a:t>is one of the most popular method of slaughter.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method prescribes </a:t>
            </a:r>
            <a:r>
              <a:rPr lang="en-IN" sz="2800" dirty="0" smtClean="0">
                <a:latin typeface="Times New Roman" pitchFamily="18" charset="0"/>
                <a:cs typeface="Times New Roman" pitchFamily="18" charset="0"/>
              </a:rPr>
              <a:t>slaughtering of </a:t>
            </a:r>
            <a:r>
              <a:rPr lang="en-IN" sz="2800" dirty="0">
                <a:latin typeface="Times New Roman" pitchFamily="18" charset="0"/>
                <a:cs typeface="Times New Roman" pitchFamily="18" charset="0"/>
              </a:rPr>
              <a:t>animals with a sharp knife to make a swift, deep incision that cuts the front of the throat, </a:t>
            </a:r>
            <a:r>
              <a:rPr lang="en-IN" sz="2800" dirty="0" smtClean="0">
                <a:latin typeface="Times New Roman" pitchFamily="18" charset="0"/>
                <a:cs typeface="Times New Roman" pitchFamily="18" charset="0"/>
              </a:rPr>
              <a:t>the carotid </a:t>
            </a:r>
            <a:r>
              <a:rPr lang="en-IN" sz="2800" dirty="0">
                <a:latin typeface="Times New Roman" pitchFamily="18" charset="0"/>
                <a:cs typeface="Times New Roman" pitchFamily="18" charset="0"/>
              </a:rPr>
              <a:t>artery, wind pipe and jugular veins but leaves the spinal cord </a:t>
            </a:r>
            <a:r>
              <a:rPr lang="en-IN" sz="2800" dirty="0" smtClean="0">
                <a:latin typeface="Times New Roman" pitchFamily="18" charset="0"/>
                <a:cs typeface="Times New Roman" pitchFamily="18" charset="0"/>
              </a:rPr>
              <a:t>intact.</a:t>
            </a: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animal is </a:t>
            </a:r>
            <a:r>
              <a:rPr lang="en-IN" sz="2800" dirty="0" smtClean="0">
                <a:latin typeface="Times New Roman" pitchFamily="18" charset="0"/>
                <a:cs typeface="Times New Roman" pitchFamily="18" charset="0"/>
              </a:rPr>
              <a:t>then hung </a:t>
            </a:r>
            <a:r>
              <a:rPr lang="en-IN" sz="2800" dirty="0">
                <a:latin typeface="Times New Roman" pitchFamily="18" charset="0"/>
                <a:cs typeface="Times New Roman" pitchFamily="18" charset="0"/>
              </a:rPr>
              <a:t>upside-down and left to exsanguinate </a:t>
            </a:r>
            <a:r>
              <a:rPr lang="en-IN" sz="2800" dirty="0" err="1">
                <a:latin typeface="Times New Roman" pitchFamily="18" charset="0"/>
                <a:cs typeface="Times New Roman" pitchFamily="18" charset="0"/>
              </a:rPr>
              <a:t>i.e</a:t>
            </a:r>
            <a:r>
              <a:rPr lang="en-IN" sz="2800" dirty="0">
                <a:latin typeface="Times New Roman" pitchFamily="18" charset="0"/>
                <a:cs typeface="Times New Roman" pitchFamily="18" charset="0"/>
              </a:rPr>
              <a:t> drainage of blood. </a:t>
            </a:r>
            <a:endParaRPr lang="en-IN"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24716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r>
              <a:rPr lang="en-IN" sz="2800" dirty="0">
                <a:latin typeface="Times New Roman" pitchFamily="18" charset="0"/>
                <a:cs typeface="Times New Roman" pitchFamily="18" charset="0"/>
              </a:rPr>
              <a:t>The </a:t>
            </a:r>
            <a:r>
              <a:rPr lang="en-IN" sz="2800" i="1" dirty="0">
                <a:latin typeface="Times New Roman" pitchFamily="18" charset="0"/>
                <a:cs typeface="Times New Roman" pitchFamily="18" charset="0"/>
              </a:rPr>
              <a:t>Halal </a:t>
            </a:r>
            <a:r>
              <a:rPr lang="en-IN" sz="2800" dirty="0">
                <a:latin typeface="Times New Roman" pitchFamily="18" charset="0"/>
                <a:cs typeface="Times New Roman" pitchFamily="18" charset="0"/>
              </a:rPr>
              <a:t>slaughter requires that the name of Allah (or God) should be mentioned at the initiation of the operation. </a:t>
            </a:r>
            <a:endParaRPr lang="en-IN" sz="2800" dirty="0" smtClean="0">
              <a:latin typeface="Times New Roman" pitchFamily="18" charset="0"/>
              <a:cs typeface="Times New Roman" pitchFamily="18" charset="0"/>
            </a:endParaRPr>
          </a:p>
          <a:p>
            <a:r>
              <a:rPr lang="en-IN" sz="2800" dirty="0" smtClean="0">
                <a:latin typeface="Times New Roman" pitchFamily="18" charset="0"/>
                <a:cs typeface="Times New Roman" pitchFamily="18" charset="0"/>
              </a:rPr>
              <a:t>This </a:t>
            </a:r>
            <a:r>
              <a:rPr lang="en-IN" sz="2800" dirty="0">
                <a:latin typeface="Times New Roman" pitchFamily="18" charset="0"/>
                <a:cs typeface="Times New Roman" pitchFamily="18" charset="0"/>
              </a:rPr>
              <a:t>method of slaughter ensures that the blood flows out completely from the animal</a:t>
            </a:r>
            <a:r>
              <a:rPr lang="en-IN" sz="2800" dirty="0" smtClean="0">
                <a:latin typeface="Times New Roman" pitchFamily="18" charset="0"/>
                <a:cs typeface="Times New Roman" pitchFamily="18" charset="0"/>
              </a:rPr>
              <a:t>.</a:t>
            </a:r>
          </a:p>
          <a:p>
            <a:pPr marL="0" indent="0" algn="just">
              <a:buNone/>
            </a:pPr>
            <a:r>
              <a:rPr lang="en-IN" sz="2800" i="1" dirty="0">
                <a:latin typeface="Times New Roman" pitchFamily="18" charset="0"/>
                <a:cs typeface="Times New Roman" pitchFamily="18" charset="0"/>
              </a:rPr>
              <a:t>2</a:t>
            </a:r>
            <a:r>
              <a:rPr lang="en-IN" sz="2800" b="1" i="1" dirty="0">
                <a:latin typeface="Times New Roman" pitchFamily="18" charset="0"/>
                <a:cs typeface="Times New Roman" pitchFamily="18" charset="0"/>
              </a:rPr>
              <a:t>. </a:t>
            </a:r>
            <a:r>
              <a:rPr lang="en-IN" sz="2800" b="1" i="1" dirty="0" err="1">
                <a:latin typeface="Times New Roman" pitchFamily="18" charset="0"/>
                <a:cs typeface="Times New Roman" pitchFamily="18" charset="0"/>
              </a:rPr>
              <a:t>Jhatka</a:t>
            </a:r>
            <a:r>
              <a:rPr lang="en-IN" sz="2800" b="1" i="1" dirty="0">
                <a:latin typeface="Times New Roman" pitchFamily="18" charset="0"/>
                <a:cs typeface="Times New Roman" pitchFamily="18" charset="0"/>
              </a:rPr>
              <a:t>: </a:t>
            </a:r>
            <a:r>
              <a:rPr lang="en-IN" sz="2800" dirty="0">
                <a:latin typeface="Times New Roman" pitchFamily="18" charset="0"/>
                <a:cs typeface="Times New Roman" pitchFamily="18" charset="0"/>
              </a:rPr>
              <a:t>It is an instant decapitation process limited mostly to sheep and goats and practiced </a:t>
            </a:r>
            <a:r>
              <a:rPr lang="en-IN" sz="2800" dirty="0" smtClean="0">
                <a:latin typeface="Times New Roman" pitchFamily="18" charset="0"/>
                <a:cs typeface="Times New Roman" pitchFamily="18" charset="0"/>
              </a:rPr>
              <a:t>in countries </a:t>
            </a:r>
            <a:r>
              <a:rPr lang="en-IN" sz="2800" dirty="0">
                <a:latin typeface="Times New Roman" pitchFamily="18" charset="0"/>
                <a:cs typeface="Times New Roman" pitchFamily="18" charset="0"/>
              </a:rPr>
              <a:t>like India by few religious sects (</a:t>
            </a:r>
            <a:r>
              <a:rPr lang="en-IN" sz="2800" dirty="0" err="1">
                <a:latin typeface="Times New Roman" pitchFamily="18" charset="0"/>
                <a:cs typeface="Times New Roman" pitchFamily="18" charset="0"/>
              </a:rPr>
              <a:t>hindu</a:t>
            </a:r>
            <a:r>
              <a:rPr lang="en-IN" sz="2800" dirty="0">
                <a:latin typeface="Times New Roman" pitchFamily="18" charset="0"/>
                <a:cs typeface="Times New Roman" pitchFamily="18" charset="0"/>
              </a:rPr>
              <a:t> and </a:t>
            </a:r>
            <a:r>
              <a:rPr lang="en-IN" sz="2800" dirty="0" err="1">
                <a:latin typeface="Times New Roman" pitchFamily="18" charset="0"/>
                <a:cs typeface="Times New Roman" pitchFamily="18" charset="0"/>
              </a:rPr>
              <a:t>sikhs</a:t>
            </a:r>
            <a:r>
              <a:rPr lang="en-IN" sz="2800" dirty="0">
                <a:latin typeface="Times New Roman" pitchFamily="18" charset="0"/>
                <a:cs typeface="Times New Roman" pitchFamily="18" charset="0"/>
              </a:rPr>
              <a:t>).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animals are killed by a single </a:t>
            </a:r>
            <a:r>
              <a:rPr lang="en-IN" sz="2800" dirty="0" smtClean="0">
                <a:latin typeface="Times New Roman" pitchFamily="18" charset="0"/>
                <a:cs typeface="Times New Roman" pitchFamily="18" charset="0"/>
              </a:rPr>
              <a:t>strike </a:t>
            </a:r>
            <a:r>
              <a:rPr lang="en-IN" sz="2800" dirty="0">
                <a:latin typeface="Times New Roman" pitchFamily="18" charset="0"/>
                <a:cs typeface="Times New Roman" pitchFamily="18" charset="0"/>
              </a:rPr>
              <a:t>of a sword or axe by severing the head.</a:t>
            </a:r>
          </a:p>
          <a:p>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398960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gn="just">
              <a:buNone/>
            </a:pPr>
            <a:r>
              <a:rPr lang="en-IN" sz="2800" i="1" dirty="0" smtClean="0">
                <a:latin typeface="Times New Roman" pitchFamily="18" charset="0"/>
                <a:cs typeface="Times New Roman" pitchFamily="18" charset="0"/>
              </a:rPr>
              <a:t>3</a:t>
            </a:r>
            <a:r>
              <a:rPr lang="en-IN" sz="2800" b="1" i="1" dirty="0">
                <a:latin typeface="Times New Roman" pitchFamily="18" charset="0"/>
                <a:cs typeface="Times New Roman" pitchFamily="18" charset="0"/>
              </a:rPr>
              <a:t>. Jewish Slaughter (Kosher): </a:t>
            </a:r>
            <a:r>
              <a:rPr lang="en-IN" sz="2800" dirty="0">
                <a:latin typeface="Times New Roman" pitchFamily="18" charset="0"/>
                <a:cs typeface="Times New Roman" pitchFamily="18" charset="0"/>
              </a:rPr>
              <a:t>“Kosher” is the term applied to the procedures and techniques of  </a:t>
            </a:r>
            <a:r>
              <a:rPr lang="en-IN" sz="2800" dirty="0" smtClean="0">
                <a:latin typeface="Times New Roman" pitchFamily="18" charset="0"/>
                <a:cs typeface="Times New Roman" pitchFamily="18" charset="0"/>
              </a:rPr>
              <a:t>slaughter </a:t>
            </a:r>
            <a:r>
              <a:rPr lang="en-IN" sz="2800" dirty="0">
                <a:latin typeface="Times New Roman" pitchFamily="18" charset="0"/>
                <a:cs typeface="Times New Roman" pitchFamily="18" charset="0"/>
              </a:rPr>
              <a:t>practiced under the Jewish faith.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In </a:t>
            </a:r>
            <a:r>
              <a:rPr lang="en-IN" sz="2800" dirty="0">
                <a:latin typeface="Times New Roman" pitchFamily="18" charset="0"/>
                <a:cs typeface="Times New Roman" pitchFamily="18" charset="0"/>
              </a:rPr>
              <a:t>Hebrew language, Kosher means fit to be used as </a:t>
            </a:r>
          </a:p>
          <a:p>
            <a:pPr marL="0" indent="0" algn="just">
              <a:buNone/>
            </a:pPr>
            <a:r>
              <a:rPr lang="en-IN" sz="2800" dirty="0">
                <a:latin typeface="Times New Roman" pitchFamily="18" charset="0"/>
                <a:cs typeface="Times New Roman" pitchFamily="18" charset="0"/>
              </a:rPr>
              <a:t>      food. </a:t>
            </a:r>
          </a:p>
          <a:p>
            <a:pPr algn="just"/>
            <a:r>
              <a:rPr lang="en-IN" sz="2800" dirty="0" smtClean="0">
                <a:latin typeface="Times New Roman" pitchFamily="18" charset="0"/>
                <a:cs typeface="Times New Roman" pitchFamily="18" charset="0"/>
              </a:rPr>
              <a:t>Under </a:t>
            </a:r>
            <a:r>
              <a:rPr lang="en-IN" sz="2800" dirty="0">
                <a:latin typeface="Times New Roman" pitchFamily="18" charset="0"/>
                <a:cs typeface="Times New Roman" pitchFamily="18" charset="0"/>
              </a:rPr>
              <a:t>this method of slaughter, the animals in fully conscious state are killed and bled  </a:t>
            </a:r>
            <a:r>
              <a:rPr lang="en-IN" sz="2800" dirty="0" smtClean="0">
                <a:latin typeface="Times New Roman" pitchFamily="18" charset="0"/>
                <a:cs typeface="Times New Roman" pitchFamily="18" charset="0"/>
              </a:rPr>
              <a:t>thoroughly </a:t>
            </a:r>
            <a:r>
              <a:rPr lang="en-IN" sz="2800" dirty="0">
                <a:latin typeface="Times New Roman" pitchFamily="18" charset="0"/>
                <a:cs typeface="Times New Roman" pitchFamily="18" charset="0"/>
              </a:rPr>
              <a:t>by one clean stroke of the knife.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Animals </a:t>
            </a:r>
            <a:r>
              <a:rPr lang="en-IN" sz="2800" dirty="0">
                <a:latin typeface="Times New Roman" pitchFamily="18" charset="0"/>
                <a:cs typeface="Times New Roman" pitchFamily="18" charset="0"/>
              </a:rPr>
              <a:t>are however hoisted and shackled first. </a:t>
            </a:r>
          </a:p>
          <a:p>
            <a:endParaRPr lang="en-IN" sz="2800" dirty="0"/>
          </a:p>
        </p:txBody>
      </p:sp>
    </p:spTree>
    <p:extLst>
      <p:ext uri="{BB962C8B-B14F-4D97-AF65-F5344CB8AC3E}">
        <p14:creationId xmlns:p14="http://schemas.microsoft.com/office/powerpoint/2010/main" val="3671225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5892</TotalTime>
  <Words>2465</Words>
  <Application>Microsoft Office PowerPoint</Application>
  <PresentationFormat>On-screen Show (4:3)</PresentationFormat>
  <Paragraphs>160</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Slaughtering techniques and post-mortem inspections  </vt:lpstr>
      <vt:lpstr>PowerPoint Presentation</vt:lpstr>
      <vt:lpstr>PowerPoint Presentation</vt:lpstr>
      <vt:lpstr> Slaughtering Procedures </vt:lpstr>
      <vt:lpstr> Stunning </vt:lpstr>
      <vt:lpstr>PowerPoint Presentation</vt:lpstr>
      <vt:lpstr>Slaughtering methods </vt:lpstr>
      <vt:lpstr>PowerPoint Presentation</vt:lpstr>
      <vt:lpstr>PowerPoint Presentation</vt:lpstr>
      <vt:lpstr>PowerPoint Presentation</vt:lpstr>
      <vt:lpstr>Bleeding </vt:lpstr>
      <vt:lpstr>PowerPoint Presentation</vt:lpstr>
      <vt:lpstr>Skinning </vt:lpstr>
      <vt:lpstr>PowerPoint Presentation</vt:lpstr>
      <vt:lpstr>PowerPoint Presentation</vt:lpstr>
      <vt:lpstr>PowerPoint Presentation</vt:lpstr>
      <vt:lpstr>Evisceration </vt:lpstr>
      <vt:lpstr>PowerPoint Presentation</vt:lpstr>
      <vt:lpstr>Carcass splitting and sizing </vt:lpstr>
      <vt:lpstr>Post Mortem Examination </vt:lpstr>
      <vt:lpstr>Objectives of post-mortem examination </vt:lpstr>
      <vt:lpstr> Facilities required for post-mortem examination </vt:lpstr>
      <vt:lpstr> General consideration </vt:lpstr>
      <vt:lpstr>PowerPoint Presentation</vt:lpstr>
      <vt:lpstr>Post-mortem inspection principles </vt:lpstr>
      <vt:lpstr>PowerPoint Presentation</vt:lpstr>
      <vt:lpstr>Post-mortem Examination of Carcasses </vt:lpstr>
      <vt:lpstr>PowerPoint Presentation</vt:lpstr>
      <vt:lpstr>PowerPoint Presentation</vt:lpstr>
      <vt:lpstr>PowerPoint Presentation</vt:lpstr>
      <vt:lpstr>PowerPoint Presentation</vt:lpstr>
      <vt:lpstr> General inspection of carcass </vt:lpstr>
      <vt:lpstr>Post-mortem judgement </vt:lpstr>
      <vt:lpstr>COMMON DISEASES ENCOUNTERED AND THEIR JUDGEMENT </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Technology II</dc:title>
  <dc:creator>ROHIT</dc:creator>
  <cp:lastModifiedBy>Rohit Kumar Jaiswal</cp:lastModifiedBy>
  <cp:revision>63</cp:revision>
  <dcterms:created xsi:type="dcterms:W3CDTF">2006-08-16T00:00:00Z</dcterms:created>
  <dcterms:modified xsi:type="dcterms:W3CDTF">2020-07-23T06:54:58Z</dcterms:modified>
</cp:coreProperties>
</file>