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9" r:id="rId4"/>
    <p:sldId id="264" r:id="rId5"/>
    <p:sldId id="267" r:id="rId6"/>
    <p:sldId id="261" r:id="rId7"/>
    <p:sldId id="262"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showGuides="1">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F6F01-90C2-4B8F-A589-82A112F957F7}"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17583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6F01-90C2-4B8F-A589-82A112F957F7}"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55312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6F01-90C2-4B8F-A589-82A112F957F7}"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184623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6F01-90C2-4B8F-A589-82A112F957F7}"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2419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F6F01-90C2-4B8F-A589-82A112F957F7}"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332518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F6F01-90C2-4B8F-A589-82A112F957F7}"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1851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F6F01-90C2-4B8F-A589-82A112F957F7}" type="datetimeFigureOut">
              <a:rPr lang="en-US" smtClean="0"/>
              <a:pPr/>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45081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F6F01-90C2-4B8F-A589-82A112F957F7}" type="datetimeFigureOut">
              <a:rPr lang="en-US" smtClean="0"/>
              <a:pPr/>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2505524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F6F01-90C2-4B8F-A589-82A112F957F7}" type="datetimeFigureOut">
              <a:rPr lang="en-US" smtClean="0"/>
              <a:pPr/>
              <a:t>7/4/2020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279542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6F01-90C2-4B8F-A589-82A112F957F7}"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423836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6F01-90C2-4B8F-A589-82A112F957F7}"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226867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F6F01-90C2-4B8F-A589-82A112F957F7}" type="datetimeFigureOut">
              <a:rPr lang="en-US" smtClean="0"/>
              <a:pPr/>
              <a:t>7/4/2020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54F5E-2EB5-4BE3-AFAF-B975294FD982}" type="slidenum">
              <a:rPr lang="en-US" smtClean="0"/>
              <a:pPr/>
              <a:t>‹#›</a:t>
            </a:fld>
            <a:endParaRPr lang="en-US"/>
          </a:p>
        </p:txBody>
      </p:sp>
    </p:spTree>
    <p:extLst>
      <p:ext uri="{BB962C8B-B14F-4D97-AF65-F5344CB8AC3E}">
        <p14:creationId xmlns:p14="http://schemas.microsoft.com/office/powerpoint/2010/main" xmlns="" val="68507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History</a:t>
            </a:r>
            <a:endParaRPr lang="en-US" b="1" dirty="0">
              <a:solidFill>
                <a:srgbClr val="FF0000"/>
              </a:solidFill>
            </a:endParaRPr>
          </a:p>
        </p:txBody>
      </p:sp>
      <p:sp>
        <p:nvSpPr>
          <p:cNvPr id="3" name="Content Placeholder 2"/>
          <p:cNvSpPr>
            <a:spLocks noGrp="1"/>
          </p:cNvSpPr>
          <p:nvPr>
            <p:ph idx="1"/>
          </p:nvPr>
        </p:nvSpPr>
        <p:spPr/>
        <p:txBody>
          <a:bodyPr/>
          <a:lstStyle/>
          <a:p>
            <a:r>
              <a:rPr lang="en-IN" dirty="0" err="1" smtClean="0"/>
              <a:t>Sulfonamides</a:t>
            </a:r>
            <a:r>
              <a:rPr lang="en-IN" dirty="0" smtClean="0"/>
              <a:t> were first antimicrobial agent effective against pyogenic bacterial infections.</a:t>
            </a:r>
          </a:p>
          <a:p>
            <a:r>
              <a:rPr lang="en-IN" dirty="0" err="1" smtClean="0"/>
              <a:t>Sulfonamido-chrysoidine</a:t>
            </a:r>
            <a:r>
              <a:rPr lang="en-IN" dirty="0" smtClean="0"/>
              <a:t>(</a:t>
            </a:r>
            <a:r>
              <a:rPr lang="en-IN" dirty="0" err="1" smtClean="0"/>
              <a:t>Prontosil</a:t>
            </a:r>
            <a:r>
              <a:rPr lang="en-IN" dirty="0" smtClean="0"/>
              <a:t>-Red) was one of the dye included by </a:t>
            </a:r>
            <a:r>
              <a:rPr lang="en-IN" b="1" dirty="0">
                <a:solidFill>
                  <a:srgbClr val="FF0000"/>
                </a:solidFill>
              </a:rPr>
              <a:t>D</a:t>
            </a:r>
            <a:r>
              <a:rPr lang="en-IN" b="1" dirty="0" smtClean="0">
                <a:solidFill>
                  <a:srgbClr val="FF0000"/>
                </a:solidFill>
              </a:rPr>
              <a:t>omagk </a:t>
            </a:r>
            <a:r>
              <a:rPr lang="en-IN" dirty="0" smtClean="0"/>
              <a:t>to treat experimental streptococcal infection in mice and found to be highly effective.</a:t>
            </a:r>
          </a:p>
          <a:p>
            <a:r>
              <a:rPr lang="en-IN" dirty="0" smtClean="0"/>
              <a:t>He subsequently cured his daughter of streptococcal septicaemia( which was 100% fatal at that time) by </a:t>
            </a:r>
            <a:r>
              <a:rPr lang="en-IN" dirty="0" err="1" smtClean="0"/>
              <a:t>prontosil</a:t>
            </a:r>
            <a:r>
              <a:rPr lang="en-IN" dirty="0" smtClean="0"/>
              <a:t>.</a:t>
            </a:r>
          </a:p>
          <a:p>
            <a:r>
              <a:rPr lang="en-IN" dirty="0" smtClean="0"/>
              <a:t>By 1937, it became </a:t>
            </a:r>
            <a:r>
              <a:rPr lang="en-IN" u="sng" dirty="0" smtClean="0">
                <a:solidFill>
                  <a:srgbClr val="FF0000"/>
                </a:solidFill>
              </a:rPr>
              <a:t>clear that </a:t>
            </a:r>
            <a:r>
              <a:rPr lang="en-IN" u="sng" dirty="0" err="1" smtClean="0">
                <a:solidFill>
                  <a:srgbClr val="FF0000"/>
                </a:solidFill>
              </a:rPr>
              <a:t>prontosil</a:t>
            </a:r>
            <a:r>
              <a:rPr lang="en-IN" u="sng" dirty="0" smtClean="0">
                <a:solidFill>
                  <a:srgbClr val="FF0000"/>
                </a:solidFill>
              </a:rPr>
              <a:t> was broken down in the body release sulphanilamide which was the active </a:t>
            </a:r>
            <a:endParaRPr lang="en-US" u="sng" dirty="0">
              <a:solidFill>
                <a:srgbClr val="FF0000"/>
              </a:solidFill>
            </a:endParaRPr>
          </a:p>
        </p:txBody>
      </p:sp>
    </p:spTree>
    <p:extLst>
      <p:ext uri="{BB962C8B-B14F-4D97-AF65-F5344CB8AC3E}">
        <p14:creationId xmlns:p14="http://schemas.microsoft.com/office/powerpoint/2010/main" xmlns="" val="667082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Spectrum of activity</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solidFill>
                  <a:srgbClr val="FF0000"/>
                </a:solidFill>
              </a:rPr>
              <a:t>Broad spectrum affecting gram +</a:t>
            </a:r>
            <a:r>
              <a:rPr lang="en-IN" dirty="0" err="1" smtClean="0">
                <a:solidFill>
                  <a:srgbClr val="FF0000"/>
                </a:solidFill>
              </a:rPr>
              <a:t>ve</a:t>
            </a:r>
            <a:r>
              <a:rPr lang="en-IN" dirty="0" smtClean="0">
                <a:solidFill>
                  <a:srgbClr val="FF0000"/>
                </a:solidFill>
              </a:rPr>
              <a:t>, gram-</a:t>
            </a:r>
            <a:r>
              <a:rPr lang="en-IN" dirty="0" err="1" smtClean="0">
                <a:solidFill>
                  <a:srgbClr val="FF0000"/>
                </a:solidFill>
              </a:rPr>
              <a:t>Ve</a:t>
            </a:r>
            <a:r>
              <a:rPr lang="en-IN" dirty="0" smtClean="0">
                <a:solidFill>
                  <a:srgbClr val="FF0000"/>
                </a:solidFill>
              </a:rPr>
              <a:t>, many protozoal ( </a:t>
            </a:r>
            <a:r>
              <a:rPr lang="en-IN" dirty="0" err="1" smtClean="0">
                <a:solidFill>
                  <a:srgbClr val="FF0000"/>
                </a:solidFill>
              </a:rPr>
              <a:t>coccidia</a:t>
            </a:r>
            <a:r>
              <a:rPr lang="en-IN" dirty="0" smtClean="0">
                <a:solidFill>
                  <a:srgbClr val="FF0000"/>
                </a:solidFill>
              </a:rPr>
              <a:t>, Toxoplasma </a:t>
            </a:r>
            <a:r>
              <a:rPr lang="en-IN" dirty="0" err="1" smtClean="0">
                <a:solidFill>
                  <a:srgbClr val="FF0000"/>
                </a:solidFill>
              </a:rPr>
              <a:t>spp</a:t>
            </a:r>
            <a:r>
              <a:rPr lang="en-IN" dirty="0" smtClean="0">
                <a:solidFill>
                  <a:srgbClr val="FF0000"/>
                </a:solidFill>
              </a:rPr>
              <a:t>), chlamydia.</a:t>
            </a:r>
          </a:p>
          <a:p>
            <a:r>
              <a:rPr lang="en-IN" dirty="0" err="1" smtClean="0"/>
              <a:t>Sulfonamides</a:t>
            </a:r>
            <a:r>
              <a:rPr lang="en-IN" dirty="0" smtClean="0"/>
              <a:t> have been used clinically for approximately 50 years and many organism once susceptible to the sulphonamide are now resistant</a:t>
            </a:r>
          </a:p>
          <a:p>
            <a:r>
              <a:rPr lang="en-IN" dirty="0" smtClean="0">
                <a:solidFill>
                  <a:srgbClr val="FF0000"/>
                </a:solidFill>
              </a:rPr>
              <a:t>To increase the activity, most of the sulphonamide used in clinical practice are combination of either trimethoprim or </a:t>
            </a:r>
            <a:r>
              <a:rPr lang="en-IN" dirty="0" err="1" smtClean="0">
                <a:solidFill>
                  <a:srgbClr val="FF0000"/>
                </a:solidFill>
              </a:rPr>
              <a:t>ormetoprim</a:t>
            </a:r>
            <a:r>
              <a:rPr lang="en-IN" dirty="0" smtClean="0"/>
              <a:t>.</a:t>
            </a:r>
          </a:p>
          <a:p>
            <a:r>
              <a:rPr lang="en-IN" dirty="0" smtClean="0"/>
              <a:t>The use of sulphonamide alone has been restricted to respiratory infection, UTI, soft tissue and intestinal infection.</a:t>
            </a:r>
          </a:p>
          <a:p>
            <a:r>
              <a:rPr lang="en-IN" dirty="0" smtClean="0"/>
              <a:t>Susceptible organism </a:t>
            </a:r>
            <a:r>
              <a:rPr lang="en-IN" i="1" dirty="0" smtClean="0">
                <a:solidFill>
                  <a:srgbClr val="FF0000"/>
                </a:solidFill>
              </a:rPr>
              <a:t>include </a:t>
            </a:r>
            <a:r>
              <a:rPr lang="en-IN" i="1" dirty="0" err="1" smtClean="0">
                <a:solidFill>
                  <a:srgbClr val="FF0000"/>
                </a:solidFill>
              </a:rPr>
              <a:t>Arcanobacterium</a:t>
            </a:r>
            <a:r>
              <a:rPr lang="en-IN" i="1" dirty="0" smtClean="0">
                <a:solidFill>
                  <a:srgbClr val="FF0000"/>
                </a:solidFill>
              </a:rPr>
              <a:t>, Bacillus spp., E. </a:t>
            </a:r>
            <a:r>
              <a:rPr lang="en-IN" i="1" dirty="0" err="1" smtClean="0">
                <a:solidFill>
                  <a:srgbClr val="FF0000"/>
                </a:solidFill>
              </a:rPr>
              <a:t>rhusiopathiae</a:t>
            </a:r>
            <a:r>
              <a:rPr lang="en-IN" i="1" dirty="0" smtClean="0">
                <a:solidFill>
                  <a:srgbClr val="FF0000"/>
                </a:solidFill>
              </a:rPr>
              <a:t>, L. </a:t>
            </a:r>
            <a:r>
              <a:rPr lang="en-IN" i="1" dirty="0" err="1" smtClean="0">
                <a:solidFill>
                  <a:srgbClr val="FF0000"/>
                </a:solidFill>
              </a:rPr>
              <a:t>monocytogens</a:t>
            </a:r>
            <a:r>
              <a:rPr lang="en-IN" i="1" dirty="0" smtClean="0">
                <a:solidFill>
                  <a:srgbClr val="FF0000"/>
                </a:solidFill>
              </a:rPr>
              <a:t>, streptococcus spp., chlamydia spp., and </a:t>
            </a:r>
            <a:r>
              <a:rPr lang="en-IN" dirty="0" smtClean="0">
                <a:solidFill>
                  <a:srgbClr val="FF0000"/>
                </a:solidFill>
              </a:rPr>
              <a:t>protozoa </a:t>
            </a:r>
            <a:r>
              <a:rPr lang="en-IN" i="1" dirty="0" smtClean="0">
                <a:solidFill>
                  <a:srgbClr val="FF0000"/>
                </a:solidFill>
              </a:rPr>
              <a:t>(</a:t>
            </a:r>
            <a:r>
              <a:rPr lang="en-IN" i="1" dirty="0" err="1" smtClean="0">
                <a:solidFill>
                  <a:srgbClr val="FF0000"/>
                </a:solidFill>
              </a:rPr>
              <a:t>coccidia</a:t>
            </a:r>
            <a:r>
              <a:rPr lang="en-IN" i="1" dirty="0" smtClean="0">
                <a:solidFill>
                  <a:srgbClr val="FF0000"/>
                </a:solidFill>
              </a:rPr>
              <a:t>)</a:t>
            </a:r>
            <a:endParaRPr lang="en-US" i="1" dirty="0">
              <a:solidFill>
                <a:srgbClr val="FF0000"/>
              </a:solidFill>
            </a:endParaRPr>
          </a:p>
        </p:txBody>
      </p:sp>
    </p:spTree>
    <p:extLst>
      <p:ext uri="{BB962C8B-B14F-4D97-AF65-F5344CB8AC3E}">
        <p14:creationId xmlns:p14="http://schemas.microsoft.com/office/powerpoint/2010/main" xmlns="" val="150352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smtClean="0"/>
              <a:t>When less sensitive organisms are encountered, the activity can be increased with the addition of </a:t>
            </a:r>
            <a:r>
              <a:rPr lang="en-IN" i="1" dirty="0" smtClean="0">
                <a:solidFill>
                  <a:srgbClr val="FF0000"/>
                </a:solidFill>
              </a:rPr>
              <a:t>trimethoprim; </a:t>
            </a:r>
            <a:r>
              <a:rPr lang="en-IN" i="1" dirty="0" err="1" smtClean="0">
                <a:solidFill>
                  <a:srgbClr val="FF0000"/>
                </a:solidFill>
              </a:rPr>
              <a:t>Pasturella</a:t>
            </a:r>
            <a:r>
              <a:rPr lang="en-IN" i="1" dirty="0" smtClean="0">
                <a:solidFill>
                  <a:srgbClr val="FF0000"/>
                </a:solidFill>
              </a:rPr>
              <a:t> spp., Proteus spp., Salmonella </a:t>
            </a:r>
            <a:r>
              <a:rPr lang="en-IN" i="1" dirty="0" err="1" smtClean="0">
                <a:solidFill>
                  <a:srgbClr val="FF0000"/>
                </a:solidFill>
              </a:rPr>
              <a:t>spp</a:t>
            </a:r>
            <a:r>
              <a:rPr lang="en-IN" i="1" dirty="0" smtClean="0">
                <a:solidFill>
                  <a:srgbClr val="FF0000"/>
                </a:solidFill>
              </a:rPr>
              <a:t>.,</a:t>
            </a:r>
            <a:r>
              <a:rPr lang="en-IN" i="1" dirty="0" err="1" smtClean="0">
                <a:solidFill>
                  <a:srgbClr val="FF0000"/>
                </a:solidFill>
              </a:rPr>
              <a:t>Histophilus</a:t>
            </a:r>
            <a:r>
              <a:rPr lang="en-IN" i="1" dirty="0" smtClean="0">
                <a:solidFill>
                  <a:srgbClr val="FF0000"/>
                </a:solidFill>
              </a:rPr>
              <a:t>, the Protozoa Toxoplasma and </a:t>
            </a:r>
            <a:r>
              <a:rPr lang="en-IN" i="1" dirty="0" err="1" smtClean="0">
                <a:solidFill>
                  <a:srgbClr val="FF0000"/>
                </a:solidFill>
              </a:rPr>
              <a:t>coccidia</a:t>
            </a:r>
            <a:r>
              <a:rPr lang="en-IN" i="1" dirty="0" smtClean="0">
                <a:solidFill>
                  <a:srgbClr val="FF0000"/>
                </a:solidFill>
              </a:rPr>
              <a:t>. </a:t>
            </a:r>
          </a:p>
          <a:p>
            <a:pPr algn="just"/>
            <a:r>
              <a:rPr lang="en-IN" dirty="0" smtClean="0"/>
              <a:t>The other bacteria that may be susceptible to combination, but for which resistance can develop include </a:t>
            </a:r>
            <a:r>
              <a:rPr lang="en-IN" i="1" dirty="0" smtClean="0">
                <a:solidFill>
                  <a:srgbClr val="FF0000"/>
                </a:solidFill>
              </a:rPr>
              <a:t>Staphylococcus spp., Corynebacterium, anaerobe, </a:t>
            </a:r>
            <a:r>
              <a:rPr lang="en-IN" i="1" dirty="0" err="1" smtClean="0">
                <a:solidFill>
                  <a:srgbClr val="FF0000"/>
                </a:solidFill>
              </a:rPr>
              <a:t>Nocardia</a:t>
            </a:r>
            <a:r>
              <a:rPr lang="en-IN" i="1" dirty="0" smtClean="0">
                <a:solidFill>
                  <a:srgbClr val="FF0000"/>
                </a:solidFill>
              </a:rPr>
              <a:t>, asteroids, </a:t>
            </a:r>
            <a:r>
              <a:rPr lang="en-IN" i="1" dirty="0" err="1" smtClean="0">
                <a:solidFill>
                  <a:srgbClr val="FF0000"/>
                </a:solidFill>
              </a:rPr>
              <a:t>klebsiella</a:t>
            </a:r>
            <a:r>
              <a:rPr lang="en-IN" i="1" dirty="0" smtClean="0">
                <a:solidFill>
                  <a:srgbClr val="FF0000"/>
                </a:solidFill>
              </a:rPr>
              <a:t>, indole positive </a:t>
            </a:r>
            <a:r>
              <a:rPr lang="en-IN" i="1" dirty="0" err="1" smtClean="0">
                <a:solidFill>
                  <a:srgbClr val="FF0000"/>
                </a:solidFill>
              </a:rPr>
              <a:t>proteus</a:t>
            </a:r>
            <a:r>
              <a:rPr lang="en-IN" i="1" dirty="0" smtClean="0">
                <a:solidFill>
                  <a:srgbClr val="FF0000"/>
                </a:solidFill>
              </a:rPr>
              <a:t>, </a:t>
            </a:r>
            <a:r>
              <a:rPr lang="en-IN" i="1" dirty="0" err="1" smtClean="0">
                <a:solidFill>
                  <a:srgbClr val="FF0000"/>
                </a:solidFill>
              </a:rPr>
              <a:t>Enterobactor</a:t>
            </a:r>
            <a:r>
              <a:rPr lang="en-IN" i="1" dirty="0" smtClean="0">
                <a:solidFill>
                  <a:srgbClr val="FF0000"/>
                </a:solidFill>
              </a:rPr>
              <a:t>, E. coli and streptococcus spp.</a:t>
            </a:r>
          </a:p>
          <a:p>
            <a:pPr algn="just"/>
            <a:r>
              <a:rPr lang="en-IN" dirty="0" smtClean="0"/>
              <a:t>Organisms that are consistently  resistant to trimethoprim </a:t>
            </a:r>
            <a:r>
              <a:rPr lang="en-IN" dirty="0" smtClean="0">
                <a:solidFill>
                  <a:srgbClr val="FF0000"/>
                </a:solidFill>
              </a:rPr>
              <a:t>sulphonamide combinations include</a:t>
            </a:r>
            <a:r>
              <a:rPr lang="en-IN" i="1" dirty="0" smtClean="0">
                <a:solidFill>
                  <a:srgbClr val="FF0000"/>
                </a:solidFill>
              </a:rPr>
              <a:t> Pseudomonas </a:t>
            </a:r>
            <a:r>
              <a:rPr lang="en-IN" i="1" dirty="0" err="1" smtClean="0">
                <a:solidFill>
                  <a:srgbClr val="FF0000"/>
                </a:solidFill>
              </a:rPr>
              <a:t>spp</a:t>
            </a:r>
            <a:r>
              <a:rPr lang="en-IN" i="1" dirty="0" smtClean="0">
                <a:solidFill>
                  <a:srgbClr val="FF0000"/>
                </a:solidFill>
              </a:rPr>
              <a:t>.,Enterococcus spp. and </a:t>
            </a:r>
            <a:r>
              <a:rPr lang="en-IN" i="1" dirty="0" err="1" smtClean="0">
                <a:solidFill>
                  <a:srgbClr val="FF0000"/>
                </a:solidFill>
              </a:rPr>
              <a:t>Bacteroids</a:t>
            </a:r>
            <a:r>
              <a:rPr lang="en-IN" i="1" dirty="0" smtClean="0">
                <a:solidFill>
                  <a:srgbClr val="FF0000"/>
                </a:solidFill>
              </a:rPr>
              <a:t>.</a:t>
            </a:r>
            <a:endParaRPr lang="en-US" i="1" dirty="0">
              <a:solidFill>
                <a:srgbClr val="FF0000"/>
              </a:solidFill>
            </a:endParaRPr>
          </a:p>
        </p:txBody>
      </p:sp>
    </p:spTree>
    <p:extLst>
      <p:ext uri="{BB962C8B-B14F-4D97-AF65-F5344CB8AC3E}">
        <p14:creationId xmlns:p14="http://schemas.microsoft.com/office/powerpoint/2010/main" xmlns="" val="356010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FF0000"/>
                </a:solidFill>
              </a:rPr>
              <a:t>Interactions affecting Antimicrobial activity/Antagonists </a:t>
            </a:r>
            <a:r>
              <a:rPr lang="en-IN" sz="4000" b="1" dirty="0">
                <a:solidFill>
                  <a:srgbClr val="FF0000"/>
                </a:solidFill>
              </a:rPr>
              <a:t>of </a:t>
            </a:r>
            <a:r>
              <a:rPr lang="en-IN" sz="4000" b="1" dirty="0" err="1" smtClean="0">
                <a:solidFill>
                  <a:srgbClr val="FF0000"/>
                </a:solidFill>
              </a:rPr>
              <a:t>Sulfonamides</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lvl="0" algn="just"/>
            <a:r>
              <a:rPr lang="en-IN" dirty="0" smtClean="0"/>
              <a:t>Compounds </a:t>
            </a:r>
            <a:r>
              <a:rPr lang="en-IN" u="sng" dirty="0">
                <a:solidFill>
                  <a:srgbClr val="00B050"/>
                </a:solidFill>
              </a:rPr>
              <a:t>Containing PABA nucleus such as local anaesthetics (Procaine, </a:t>
            </a:r>
            <a:r>
              <a:rPr lang="en-IN" u="sng" dirty="0" err="1" smtClean="0">
                <a:solidFill>
                  <a:srgbClr val="00B050"/>
                </a:solidFill>
              </a:rPr>
              <a:t>butacaine</a:t>
            </a:r>
            <a:r>
              <a:rPr lang="en-IN" u="sng" dirty="0" smtClean="0">
                <a:solidFill>
                  <a:srgbClr val="00B050"/>
                </a:solidFill>
              </a:rPr>
              <a:t> </a:t>
            </a:r>
            <a:r>
              <a:rPr lang="en-IN" u="sng" dirty="0">
                <a:solidFill>
                  <a:srgbClr val="00B050"/>
                </a:solidFill>
              </a:rPr>
              <a:t>and benzocaine), Procainamide and procaine penicillin.</a:t>
            </a:r>
            <a:endParaRPr lang="en-US" u="sng" dirty="0">
              <a:solidFill>
                <a:srgbClr val="00B050"/>
              </a:solidFill>
            </a:endParaRPr>
          </a:p>
          <a:p>
            <a:pPr lvl="0" algn="just"/>
            <a:r>
              <a:rPr lang="en-IN" dirty="0">
                <a:solidFill>
                  <a:schemeClr val="bg1"/>
                </a:solidFill>
              </a:rPr>
              <a:t>Nicotinamide, folic acid and choline and their precursors</a:t>
            </a:r>
            <a:r>
              <a:rPr lang="en-IN" dirty="0"/>
              <a:t>.</a:t>
            </a:r>
            <a:endParaRPr lang="en-US" dirty="0"/>
          </a:p>
          <a:p>
            <a:pPr lvl="0" algn="just"/>
            <a:r>
              <a:rPr lang="en-IN" dirty="0" err="1"/>
              <a:t>Gelatin</a:t>
            </a:r>
            <a:r>
              <a:rPr lang="en-IN" dirty="0"/>
              <a:t>, albumin, peptone and serum protein (with which the </a:t>
            </a:r>
            <a:r>
              <a:rPr lang="en-IN" dirty="0" err="1"/>
              <a:t>Sulfa</a:t>
            </a:r>
            <a:r>
              <a:rPr lang="en-IN" dirty="0"/>
              <a:t> drugs bind).</a:t>
            </a:r>
            <a:endParaRPr lang="en-US" dirty="0"/>
          </a:p>
          <a:p>
            <a:pPr lvl="0" algn="just"/>
            <a:r>
              <a:rPr lang="en-IN" u="sng" dirty="0">
                <a:solidFill>
                  <a:srgbClr val="00B050"/>
                </a:solidFill>
              </a:rPr>
              <a:t>Antibacterial action is neutralized in the presence of pus or tissue breakdown products (contain thymidine and purines which are utilized by bacteria by passing the need of folic acid )</a:t>
            </a:r>
            <a:endParaRPr lang="en-US" u="sng" dirty="0">
              <a:solidFill>
                <a:srgbClr val="00B050"/>
              </a:solidFill>
            </a:endParaRPr>
          </a:p>
        </p:txBody>
      </p:sp>
    </p:spTree>
    <p:extLst>
      <p:ext uri="{BB962C8B-B14F-4D97-AF65-F5344CB8AC3E}">
        <p14:creationId xmlns:p14="http://schemas.microsoft.com/office/powerpoint/2010/main" xmlns="" val="188806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Pharmacokinetics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ü"/>
            </a:pPr>
            <a:r>
              <a:rPr lang="en-IN" dirty="0" err="1"/>
              <a:t>Sulfonamides</a:t>
            </a:r>
            <a:r>
              <a:rPr lang="en-IN" dirty="0"/>
              <a:t> are administered orally, IV (in acute cases), IM, SC, IP, intrauterine or topically</a:t>
            </a:r>
            <a:r>
              <a:rPr lang="en-IN" dirty="0" smtClean="0"/>
              <a:t>.</a:t>
            </a:r>
          </a:p>
          <a:p>
            <a:pPr algn="just">
              <a:buFont typeface="Wingdings" panose="05000000000000000000" pitchFamily="2" charset="2"/>
              <a:buChar char="ü"/>
            </a:pPr>
            <a:r>
              <a:rPr lang="en-IN" dirty="0" smtClean="0"/>
              <a:t> </a:t>
            </a:r>
            <a:r>
              <a:rPr lang="en-IN" dirty="0"/>
              <a:t>The parent </a:t>
            </a:r>
            <a:r>
              <a:rPr lang="en-IN" dirty="0" err="1"/>
              <a:t>Sulfonamides</a:t>
            </a:r>
            <a:r>
              <a:rPr lang="en-IN" dirty="0"/>
              <a:t> are administered by oral or topical route. The monosodium salts of most </a:t>
            </a:r>
            <a:r>
              <a:rPr lang="en-IN" dirty="0" err="1"/>
              <a:t>Sulfa</a:t>
            </a:r>
            <a:r>
              <a:rPr lang="en-IN" dirty="0"/>
              <a:t> drugs are given IV, but not by other parental routes (less solubility and causes severe irritation). The disodium salts can be used for IV as well as IM or SC administration (highly water soluble). </a:t>
            </a:r>
            <a:endParaRPr lang="en-IN" dirty="0" smtClean="0"/>
          </a:p>
          <a:p>
            <a:pPr algn="just">
              <a:buFont typeface="Wingdings" panose="05000000000000000000" pitchFamily="2" charset="2"/>
              <a:buChar char="ü"/>
            </a:pPr>
            <a:r>
              <a:rPr lang="en-IN" dirty="0" err="1" smtClean="0"/>
              <a:t>Sulfonamides</a:t>
            </a:r>
            <a:r>
              <a:rPr lang="en-IN" dirty="0" smtClean="0"/>
              <a:t> </a:t>
            </a:r>
            <a:r>
              <a:rPr lang="en-IN" dirty="0"/>
              <a:t>following oral administration are rapidly completely absorbed from the GI tract in dogs and cats, whereas ruminants taken much longer time and oral absorption in pigs and horses is intermediate</a:t>
            </a:r>
            <a:r>
              <a:rPr lang="en-IN" dirty="0" smtClean="0"/>
              <a:t>.</a:t>
            </a:r>
          </a:p>
          <a:p>
            <a:pPr algn="just">
              <a:buFont typeface="Wingdings" panose="05000000000000000000" pitchFamily="2" charset="2"/>
              <a:buChar char="ü"/>
            </a:pPr>
            <a:r>
              <a:rPr lang="en-IN" dirty="0" smtClean="0"/>
              <a:t> </a:t>
            </a:r>
            <a:r>
              <a:rPr lang="en-IN" dirty="0"/>
              <a:t>Absorption is rapid from parenteral sites</a:t>
            </a:r>
            <a:endParaRPr lang="en-US" dirty="0"/>
          </a:p>
        </p:txBody>
      </p:sp>
    </p:spTree>
    <p:extLst>
      <p:ext uri="{BB962C8B-B14F-4D97-AF65-F5344CB8AC3E}">
        <p14:creationId xmlns:p14="http://schemas.microsoft.com/office/powerpoint/2010/main" xmlns="" val="183780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N" b="1" dirty="0" smtClean="0">
                <a:solidFill>
                  <a:srgbClr val="FF0000"/>
                </a:solidFill>
              </a:rPr>
              <a:t>Distribution:</a:t>
            </a:r>
          </a:p>
          <a:p>
            <a:pPr algn="just"/>
            <a:r>
              <a:rPr lang="en-IN" dirty="0" smtClean="0"/>
              <a:t>Sulphonamides </a:t>
            </a:r>
            <a:r>
              <a:rPr lang="en-IN" dirty="0" smtClean="0">
                <a:solidFill>
                  <a:srgbClr val="00B050"/>
                </a:solidFill>
              </a:rPr>
              <a:t>are widely distributed throughout </a:t>
            </a:r>
            <a:r>
              <a:rPr lang="en-IN" dirty="0" smtClean="0"/>
              <a:t>the body and into many soft tissue including the CNS ( cerebrospinal fluid) and joints (synovial fluid)</a:t>
            </a:r>
          </a:p>
          <a:p>
            <a:pPr algn="just"/>
            <a:r>
              <a:rPr lang="en-IN" dirty="0" smtClean="0"/>
              <a:t>Binding to plasma protein (albumin) varies </a:t>
            </a:r>
            <a:r>
              <a:rPr lang="en-IN" dirty="0" smtClean="0">
                <a:solidFill>
                  <a:srgbClr val="00B050"/>
                </a:solidFill>
              </a:rPr>
              <a:t>from sulphonamide to sulphonamide</a:t>
            </a:r>
            <a:r>
              <a:rPr lang="en-IN" dirty="0" smtClean="0"/>
              <a:t> and </a:t>
            </a:r>
            <a:r>
              <a:rPr lang="en-IN" dirty="0" smtClean="0">
                <a:solidFill>
                  <a:srgbClr val="00B050"/>
                </a:solidFill>
              </a:rPr>
              <a:t>from species to species </a:t>
            </a:r>
            <a:r>
              <a:rPr lang="en-IN" dirty="0" smtClean="0"/>
              <a:t>and </a:t>
            </a:r>
            <a:r>
              <a:rPr lang="en-IN" dirty="0" smtClean="0">
                <a:solidFill>
                  <a:srgbClr val="00B050"/>
                </a:solidFill>
              </a:rPr>
              <a:t>ranges from 15 -90%</a:t>
            </a:r>
          </a:p>
          <a:p>
            <a:pPr algn="just"/>
            <a:r>
              <a:rPr lang="en-IN" dirty="0" smtClean="0">
                <a:solidFill>
                  <a:srgbClr val="FF0000"/>
                </a:solidFill>
              </a:rPr>
              <a:t>High protein binding affects distribution and markedly increase the half life of sulphonamide</a:t>
            </a:r>
            <a:r>
              <a:rPr lang="en-IN" dirty="0" smtClean="0"/>
              <a:t>.</a:t>
            </a:r>
            <a:endParaRPr lang="en-US" dirty="0"/>
          </a:p>
        </p:txBody>
      </p:sp>
    </p:spTree>
    <p:extLst>
      <p:ext uri="{BB962C8B-B14F-4D97-AF65-F5344CB8AC3E}">
        <p14:creationId xmlns:p14="http://schemas.microsoft.com/office/powerpoint/2010/main" xmlns="" val="433043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Metabolism</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ü"/>
            </a:pPr>
            <a:r>
              <a:rPr lang="en-IN" dirty="0" err="1" smtClean="0">
                <a:solidFill>
                  <a:srgbClr val="FF0000"/>
                </a:solidFill>
              </a:rPr>
              <a:t>Herbivorus</a:t>
            </a:r>
            <a:r>
              <a:rPr lang="en-IN" dirty="0" smtClean="0">
                <a:solidFill>
                  <a:srgbClr val="FF0000"/>
                </a:solidFill>
              </a:rPr>
              <a:t> metabolises sulphonamide at a faster rate and more extensively than carnivores and omnivores</a:t>
            </a:r>
            <a:r>
              <a:rPr lang="en-IN" dirty="0" smtClean="0"/>
              <a:t>.</a:t>
            </a:r>
          </a:p>
          <a:p>
            <a:pPr algn="just">
              <a:buFont typeface="Wingdings" panose="05000000000000000000" pitchFamily="2" charset="2"/>
              <a:buChar char="ü"/>
            </a:pPr>
            <a:r>
              <a:rPr lang="en-IN" dirty="0" smtClean="0">
                <a:solidFill>
                  <a:srgbClr val="00B050"/>
                </a:solidFill>
              </a:rPr>
              <a:t>Acetylation of –NH2 group </a:t>
            </a:r>
            <a:r>
              <a:rPr lang="en-IN" dirty="0" smtClean="0"/>
              <a:t>at N4 position is a major mechanism of metabolism.</a:t>
            </a:r>
          </a:p>
          <a:p>
            <a:pPr algn="just">
              <a:buFont typeface="Wingdings" panose="05000000000000000000" pitchFamily="2" charset="2"/>
              <a:buChar char="ü"/>
            </a:pPr>
            <a:r>
              <a:rPr lang="en-IN" dirty="0" smtClean="0">
                <a:solidFill>
                  <a:srgbClr val="FF0000"/>
                </a:solidFill>
              </a:rPr>
              <a:t>Hydroxylation of methyl group </a:t>
            </a:r>
            <a:r>
              <a:rPr lang="en-IN" dirty="0" smtClean="0"/>
              <a:t>at pyrimidine ring  and carboxylation are also additional metabolic pathway</a:t>
            </a:r>
          </a:p>
          <a:p>
            <a:pPr algn="just">
              <a:buFont typeface="Wingdings" panose="05000000000000000000" pitchFamily="2" charset="2"/>
              <a:buChar char="ü"/>
            </a:pPr>
            <a:r>
              <a:rPr lang="en-IN" dirty="0" smtClean="0">
                <a:solidFill>
                  <a:srgbClr val="00B050"/>
                </a:solidFill>
              </a:rPr>
              <a:t>The extent to which these metabolites are produced is drug and species dependent.</a:t>
            </a:r>
          </a:p>
          <a:p>
            <a:pPr algn="just">
              <a:buFont typeface="Wingdings" panose="05000000000000000000" pitchFamily="2" charset="2"/>
              <a:buChar char="ü"/>
            </a:pPr>
            <a:r>
              <a:rPr lang="en-IN" dirty="0" smtClean="0">
                <a:solidFill>
                  <a:srgbClr val="00B050"/>
                </a:solidFill>
              </a:rPr>
              <a:t>Acetylation is the major pathway by which sulphonamides are metabolised in most of species</a:t>
            </a:r>
            <a:r>
              <a:rPr lang="en-IN" dirty="0" smtClean="0"/>
              <a:t>. </a:t>
            </a:r>
          </a:p>
          <a:p>
            <a:pPr algn="just">
              <a:buFont typeface="Wingdings" panose="05000000000000000000" pitchFamily="2" charset="2"/>
              <a:buChar char="ü"/>
            </a:pPr>
            <a:r>
              <a:rPr lang="en-IN" dirty="0" smtClean="0">
                <a:solidFill>
                  <a:srgbClr val="FF0000"/>
                </a:solidFill>
              </a:rPr>
              <a:t>Acetylated metabolite is major urinary metabolite in cattle sheep and swine</a:t>
            </a:r>
            <a:r>
              <a:rPr lang="en-IN" dirty="0" smtClean="0"/>
              <a:t>. </a:t>
            </a:r>
          </a:p>
          <a:p>
            <a:pPr algn="just">
              <a:buFont typeface="Wingdings" panose="05000000000000000000" pitchFamily="2" charset="2"/>
              <a:buChar char="ü"/>
            </a:pPr>
            <a:r>
              <a:rPr lang="en-IN" dirty="0" smtClean="0">
                <a:solidFill>
                  <a:srgbClr val="FF0000"/>
                </a:solidFill>
              </a:rPr>
              <a:t>Canine lack ability </a:t>
            </a:r>
            <a:r>
              <a:rPr lang="en-IN" dirty="0">
                <a:solidFill>
                  <a:srgbClr val="FF0000"/>
                </a:solidFill>
              </a:rPr>
              <a:t>t</a:t>
            </a:r>
            <a:r>
              <a:rPr lang="en-IN" dirty="0" smtClean="0">
                <a:solidFill>
                  <a:srgbClr val="FF0000"/>
                </a:solidFill>
              </a:rPr>
              <a:t>o acetylate aromatic amines, and alternative metabolic pathway are involved in metabolism of sulphonamide</a:t>
            </a:r>
            <a:r>
              <a:rPr lang="en-IN" dirty="0" smtClean="0"/>
              <a:t>.</a:t>
            </a:r>
            <a:endParaRPr lang="en-US" dirty="0"/>
          </a:p>
        </p:txBody>
      </p:sp>
    </p:spTree>
    <p:extLst>
      <p:ext uri="{BB962C8B-B14F-4D97-AF65-F5344CB8AC3E}">
        <p14:creationId xmlns:p14="http://schemas.microsoft.com/office/powerpoint/2010/main" xmlns="" val="214447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3464" y="1784804"/>
            <a:ext cx="10515600" cy="4351338"/>
          </a:xfrm>
        </p:spPr>
        <p:txBody>
          <a:bodyPr>
            <a:normAutofit fontScale="77500" lnSpcReduction="20000"/>
          </a:bodyPr>
          <a:lstStyle/>
          <a:p>
            <a:pPr algn="just">
              <a:buFont typeface="Wingdings" panose="05000000000000000000" pitchFamily="2" charset="2"/>
              <a:buChar char="ü"/>
            </a:pPr>
            <a:r>
              <a:rPr lang="en-IN" dirty="0"/>
              <a:t>The acetylated derivatives have little antibacterial activity, but contribute to adverse effects</a:t>
            </a:r>
            <a:r>
              <a:rPr lang="en-IN" dirty="0" smtClean="0"/>
              <a:t>.</a:t>
            </a:r>
          </a:p>
          <a:p>
            <a:pPr algn="just">
              <a:buFont typeface="Wingdings" panose="05000000000000000000" pitchFamily="2" charset="2"/>
              <a:buChar char="ü"/>
            </a:pPr>
            <a:r>
              <a:rPr lang="en-IN" dirty="0" smtClean="0"/>
              <a:t> </a:t>
            </a:r>
            <a:r>
              <a:rPr lang="en-IN" dirty="0"/>
              <a:t>Most of the N4 acetylated </a:t>
            </a:r>
            <a:r>
              <a:rPr lang="en-IN" dirty="0" err="1"/>
              <a:t>Sulfonamides</a:t>
            </a:r>
            <a:r>
              <a:rPr lang="en-IN" dirty="0"/>
              <a:t>, except the </a:t>
            </a:r>
            <a:r>
              <a:rPr lang="en-IN" dirty="0" err="1"/>
              <a:t>sulfapyrimidine</a:t>
            </a:r>
            <a:r>
              <a:rPr lang="en-IN" dirty="0"/>
              <a:t> derivatives </a:t>
            </a:r>
            <a:r>
              <a:rPr lang="en-IN" b="1" dirty="0">
                <a:solidFill>
                  <a:srgbClr val="FF0000"/>
                </a:solidFill>
              </a:rPr>
              <a:t>(Sulfadiazine, </a:t>
            </a:r>
            <a:r>
              <a:rPr lang="en-IN" b="1" dirty="0" err="1">
                <a:solidFill>
                  <a:srgbClr val="FF0000"/>
                </a:solidFill>
              </a:rPr>
              <a:t>Sulfamerazine</a:t>
            </a:r>
            <a:r>
              <a:rPr lang="en-IN" b="1" dirty="0">
                <a:solidFill>
                  <a:srgbClr val="FF0000"/>
                </a:solidFill>
              </a:rPr>
              <a:t> and Sulfadimidine</a:t>
            </a:r>
            <a:r>
              <a:rPr lang="en-IN" dirty="0"/>
              <a:t>) are less soluble in </a:t>
            </a:r>
            <a:r>
              <a:rPr lang="en-IN" dirty="0" smtClean="0"/>
              <a:t>acidic urine</a:t>
            </a:r>
            <a:r>
              <a:rPr lang="en-IN" dirty="0"/>
              <a:t>, precipitate in the tubules and cause </a:t>
            </a:r>
            <a:r>
              <a:rPr lang="en-IN" dirty="0" err="1"/>
              <a:t>crystalluria</a:t>
            </a:r>
            <a:r>
              <a:rPr lang="en-IN" dirty="0" smtClean="0"/>
              <a:t>.</a:t>
            </a:r>
          </a:p>
          <a:p>
            <a:pPr algn="just">
              <a:buFont typeface="Wingdings" panose="05000000000000000000" pitchFamily="2" charset="2"/>
              <a:buChar char="ü"/>
            </a:pPr>
            <a:r>
              <a:rPr lang="en-IN" b="1" dirty="0" smtClean="0">
                <a:solidFill>
                  <a:srgbClr val="FF0000"/>
                </a:solidFill>
              </a:rPr>
              <a:t>Excretion:</a:t>
            </a:r>
          </a:p>
          <a:p>
            <a:pPr algn="just">
              <a:buFont typeface="Wingdings" panose="05000000000000000000" pitchFamily="2" charset="2"/>
              <a:buChar char="ü"/>
            </a:pPr>
            <a:r>
              <a:rPr lang="en-IN" dirty="0" smtClean="0"/>
              <a:t>Most </a:t>
            </a:r>
            <a:r>
              <a:rPr lang="en-IN" dirty="0"/>
              <a:t>of the </a:t>
            </a:r>
            <a:r>
              <a:rPr lang="en-IN" dirty="0" err="1"/>
              <a:t>Sulfonamides</a:t>
            </a:r>
            <a:r>
              <a:rPr lang="en-IN" dirty="0"/>
              <a:t> are excreted mainly in urine through glomerular filtration</a:t>
            </a:r>
            <a:r>
              <a:rPr lang="en-IN" dirty="0" smtClean="0"/>
              <a:t>.</a:t>
            </a:r>
          </a:p>
          <a:p>
            <a:pPr algn="just">
              <a:buFont typeface="Wingdings" panose="05000000000000000000" pitchFamily="2" charset="2"/>
              <a:buChar char="ü"/>
            </a:pPr>
            <a:r>
              <a:rPr lang="en-IN" dirty="0" smtClean="0"/>
              <a:t>Both </a:t>
            </a:r>
            <a:r>
              <a:rPr lang="en-IN" dirty="0"/>
              <a:t>renal tubular secretion and reabsorption (lipid soluble) contribute to renal excretion of sulphonamides</a:t>
            </a:r>
            <a:r>
              <a:rPr lang="en-IN" dirty="0" smtClean="0"/>
              <a:t>.</a:t>
            </a:r>
          </a:p>
          <a:p>
            <a:pPr algn="just">
              <a:buFont typeface="Wingdings" panose="05000000000000000000" pitchFamily="2" charset="2"/>
              <a:buChar char="ü"/>
            </a:pPr>
            <a:r>
              <a:rPr lang="en-IN" dirty="0" smtClean="0"/>
              <a:t> </a:t>
            </a:r>
            <a:r>
              <a:rPr lang="en-IN" dirty="0"/>
              <a:t>Lipid soluble </a:t>
            </a:r>
            <a:r>
              <a:rPr lang="en-IN" dirty="0" err="1"/>
              <a:t>Sulfonamides</a:t>
            </a:r>
            <a:r>
              <a:rPr lang="en-IN" dirty="0"/>
              <a:t> are reabsorbed in renal tubules and hence are long acting</a:t>
            </a:r>
            <a:r>
              <a:rPr lang="en-IN" dirty="0" smtClean="0"/>
              <a:t>. </a:t>
            </a:r>
          </a:p>
          <a:p>
            <a:pPr algn="just">
              <a:buFont typeface="Wingdings" panose="05000000000000000000" pitchFamily="2" charset="2"/>
              <a:buChar char="ü"/>
            </a:pPr>
            <a:r>
              <a:rPr lang="en-IN" dirty="0" smtClean="0">
                <a:solidFill>
                  <a:srgbClr val="FF0000"/>
                </a:solidFill>
              </a:rPr>
              <a:t>The </a:t>
            </a:r>
            <a:r>
              <a:rPr lang="en-IN" dirty="0" err="1">
                <a:solidFill>
                  <a:srgbClr val="FF0000"/>
                </a:solidFill>
              </a:rPr>
              <a:t>Crystalluria</a:t>
            </a:r>
            <a:r>
              <a:rPr lang="en-IN" dirty="0">
                <a:solidFill>
                  <a:srgbClr val="FF0000"/>
                </a:solidFill>
              </a:rPr>
              <a:t> can be prevented by alkalinizing the urine, increasing water intake and reducing the dose rates or by using triple </a:t>
            </a:r>
            <a:r>
              <a:rPr lang="en-IN" dirty="0" err="1">
                <a:solidFill>
                  <a:srgbClr val="FF0000"/>
                </a:solidFill>
              </a:rPr>
              <a:t>Sulfa</a:t>
            </a:r>
            <a:endParaRPr lang="en-US" b="1" dirty="0">
              <a:solidFill>
                <a:srgbClr val="FF0000"/>
              </a:solidFill>
            </a:endParaRPr>
          </a:p>
        </p:txBody>
      </p:sp>
    </p:spTree>
    <p:extLst>
      <p:ext uri="{BB962C8B-B14F-4D97-AF65-F5344CB8AC3E}">
        <p14:creationId xmlns:p14="http://schemas.microsoft.com/office/powerpoint/2010/main" xmlns="" val="197795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Adverse </a:t>
            </a:r>
            <a:r>
              <a:rPr lang="en-IN" b="1" dirty="0" smtClean="0">
                <a:solidFill>
                  <a:srgbClr val="FF0000"/>
                </a:solidFill>
              </a:rPr>
              <a:t>Effect </a:t>
            </a:r>
            <a:r>
              <a:rPr lang="en-IN" b="1" dirty="0">
                <a:solidFill>
                  <a:srgbClr val="FF0000"/>
                </a:solidFill>
              </a:rPr>
              <a:t>of </a:t>
            </a:r>
            <a:r>
              <a:rPr lang="en-IN" b="1" dirty="0" smtClean="0">
                <a:solidFill>
                  <a:srgbClr val="FF0000"/>
                </a:solidFill>
              </a:rPr>
              <a:t>Sulphonamide </a:t>
            </a:r>
            <a:r>
              <a:rPr lang="en-IN" b="1" dirty="0">
                <a:solidFill>
                  <a:srgbClr val="FF0000"/>
                </a:solidFill>
              </a:rPr>
              <a:t>Therapy</a:t>
            </a:r>
            <a:endParaRPr lang="en-US" dirty="0">
              <a:solidFill>
                <a:srgbClr val="FF0000"/>
              </a:solidFill>
            </a:endParaRPr>
          </a:p>
        </p:txBody>
      </p:sp>
      <p:sp>
        <p:nvSpPr>
          <p:cNvPr id="3" name="Content Placeholder 2"/>
          <p:cNvSpPr>
            <a:spLocks noGrp="1"/>
          </p:cNvSpPr>
          <p:nvPr>
            <p:ph idx="1"/>
          </p:nvPr>
        </p:nvSpPr>
        <p:spPr/>
        <p:txBody>
          <a:bodyPr/>
          <a:lstStyle/>
          <a:p>
            <a:pPr algn="just"/>
            <a:r>
              <a:rPr lang="en-IN" dirty="0" err="1" smtClean="0">
                <a:solidFill>
                  <a:srgbClr val="0070C0"/>
                </a:solidFill>
              </a:rPr>
              <a:t>CrystallUrea</a:t>
            </a:r>
            <a:endParaRPr lang="en-IN" dirty="0" smtClean="0">
              <a:solidFill>
                <a:srgbClr val="0070C0"/>
              </a:solidFill>
            </a:endParaRPr>
          </a:p>
          <a:p>
            <a:pPr algn="just"/>
            <a:r>
              <a:rPr lang="en-IN" dirty="0" err="1" smtClean="0">
                <a:solidFill>
                  <a:srgbClr val="0070C0"/>
                </a:solidFill>
              </a:rPr>
              <a:t>Keratoconjuctivitis</a:t>
            </a:r>
            <a:r>
              <a:rPr lang="en-IN" dirty="0" smtClean="0">
                <a:solidFill>
                  <a:srgbClr val="0070C0"/>
                </a:solidFill>
              </a:rPr>
              <a:t> sicca</a:t>
            </a:r>
          </a:p>
          <a:p>
            <a:pPr algn="just"/>
            <a:r>
              <a:rPr lang="en-IN" dirty="0" smtClean="0">
                <a:solidFill>
                  <a:srgbClr val="0070C0"/>
                </a:solidFill>
              </a:rPr>
              <a:t>Hypersensitivity</a:t>
            </a:r>
          </a:p>
          <a:p>
            <a:pPr algn="just"/>
            <a:r>
              <a:rPr lang="en-IN" dirty="0" smtClean="0">
                <a:solidFill>
                  <a:srgbClr val="0070C0"/>
                </a:solidFill>
              </a:rPr>
              <a:t>Hepatic necrosis</a:t>
            </a:r>
          </a:p>
          <a:p>
            <a:pPr algn="just"/>
            <a:r>
              <a:rPr lang="en-IN" dirty="0" err="1" smtClean="0">
                <a:solidFill>
                  <a:srgbClr val="0070C0"/>
                </a:solidFill>
              </a:rPr>
              <a:t>Hypoprothrombinemia</a:t>
            </a:r>
            <a:endParaRPr lang="en-IN" dirty="0" smtClean="0">
              <a:solidFill>
                <a:srgbClr val="0070C0"/>
              </a:solidFill>
            </a:endParaRPr>
          </a:p>
          <a:p>
            <a:pPr algn="just"/>
            <a:r>
              <a:rPr lang="en-IN" dirty="0" smtClean="0">
                <a:solidFill>
                  <a:srgbClr val="0070C0"/>
                </a:solidFill>
              </a:rPr>
              <a:t>Blood </a:t>
            </a:r>
            <a:r>
              <a:rPr lang="en-IN" dirty="0" err="1" smtClean="0">
                <a:solidFill>
                  <a:srgbClr val="0070C0"/>
                </a:solidFill>
              </a:rPr>
              <a:t>Dyscrasias</a:t>
            </a:r>
            <a:endParaRPr lang="en-IN" dirty="0" smtClean="0">
              <a:solidFill>
                <a:srgbClr val="0070C0"/>
              </a:solidFill>
            </a:endParaRPr>
          </a:p>
          <a:p>
            <a:pPr algn="just"/>
            <a:r>
              <a:rPr lang="en-IN" dirty="0" smtClean="0">
                <a:solidFill>
                  <a:srgbClr val="0070C0"/>
                </a:solidFill>
              </a:rPr>
              <a:t>Thyroid metabolism disorders</a:t>
            </a:r>
          </a:p>
          <a:p>
            <a:pPr algn="just"/>
            <a:r>
              <a:rPr lang="en-IN" dirty="0" smtClean="0">
                <a:solidFill>
                  <a:srgbClr val="0070C0"/>
                </a:solidFill>
              </a:rPr>
              <a:t>Skin reaction</a:t>
            </a:r>
            <a:endParaRPr lang="en-US" dirty="0">
              <a:solidFill>
                <a:srgbClr val="0070C0"/>
              </a:solidFill>
            </a:endParaRPr>
          </a:p>
        </p:txBody>
      </p:sp>
    </p:spTree>
    <p:extLst>
      <p:ext uri="{BB962C8B-B14F-4D97-AF65-F5344CB8AC3E}">
        <p14:creationId xmlns:p14="http://schemas.microsoft.com/office/powerpoint/2010/main" xmlns="" val="2775716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Renal Toxicity(</a:t>
            </a:r>
            <a:r>
              <a:rPr lang="en-IN" dirty="0" err="1" smtClean="0">
                <a:solidFill>
                  <a:srgbClr val="FF0000"/>
                </a:solidFill>
              </a:rPr>
              <a:t>crystallurea</a:t>
            </a:r>
            <a:r>
              <a:rPr lang="en-IN"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dirty="0"/>
              <a:t>It is characterized by</a:t>
            </a:r>
          </a:p>
          <a:p>
            <a:pPr algn="just">
              <a:buFont typeface="Wingdings" panose="05000000000000000000" pitchFamily="2" charset="2"/>
              <a:buChar char="ü"/>
            </a:pPr>
            <a:r>
              <a:rPr lang="en-IN" dirty="0"/>
              <a:t> </a:t>
            </a:r>
            <a:r>
              <a:rPr lang="en-IN" dirty="0" err="1"/>
              <a:t>Crystalluria</a:t>
            </a:r>
            <a:r>
              <a:rPr lang="en-IN" dirty="0"/>
              <a:t>, haematuria, and obstruction of renal tubules. </a:t>
            </a:r>
          </a:p>
          <a:p>
            <a:pPr algn="just">
              <a:buFont typeface="Wingdings" panose="05000000000000000000" pitchFamily="2" charset="2"/>
              <a:buChar char="ü"/>
            </a:pPr>
            <a:r>
              <a:rPr lang="en-IN" dirty="0"/>
              <a:t>The drugs crystalize in </a:t>
            </a:r>
            <a:r>
              <a:rPr lang="en-IN" dirty="0" smtClean="0"/>
              <a:t>acidic </a:t>
            </a:r>
            <a:r>
              <a:rPr lang="en-IN" dirty="0"/>
              <a:t>urine. </a:t>
            </a:r>
          </a:p>
          <a:p>
            <a:pPr algn="just">
              <a:buFont typeface="Wingdings" panose="05000000000000000000" pitchFamily="2" charset="2"/>
              <a:buChar char="ü"/>
            </a:pPr>
            <a:r>
              <a:rPr lang="en-IN" dirty="0" err="1">
                <a:solidFill>
                  <a:srgbClr val="FF0000"/>
                </a:solidFill>
              </a:rPr>
              <a:t>Crystalluria</a:t>
            </a:r>
            <a:r>
              <a:rPr lang="en-IN" dirty="0">
                <a:solidFill>
                  <a:srgbClr val="FF0000"/>
                </a:solidFill>
              </a:rPr>
              <a:t> is more common with rapidly excreted </a:t>
            </a:r>
            <a:r>
              <a:rPr lang="en-IN" dirty="0" err="1">
                <a:solidFill>
                  <a:srgbClr val="FF0000"/>
                </a:solidFill>
              </a:rPr>
              <a:t>sulfonamides</a:t>
            </a:r>
            <a:r>
              <a:rPr lang="en-IN" dirty="0">
                <a:solidFill>
                  <a:srgbClr val="FF0000"/>
                </a:solidFill>
              </a:rPr>
              <a:t> than those excreted slowly. </a:t>
            </a:r>
          </a:p>
          <a:p>
            <a:pPr algn="just">
              <a:buFont typeface="Wingdings" panose="05000000000000000000" pitchFamily="2" charset="2"/>
              <a:buChar char="ü"/>
            </a:pPr>
            <a:r>
              <a:rPr lang="en-IN" dirty="0"/>
              <a:t>The renal damage is also more common with their acetylated derivatives (due to less solubility in acid urine) as compared to their </a:t>
            </a:r>
            <a:r>
              <a:rPr lang="en-IN" dirty="0" smtClean="0"/>
              <a:t>glucuronide or </a:t>
            </a:r>
            <a:r>
              <a:rPr lang="en-IN" dirty="0" err="1"/>
              <a:t>sulfate</a:t>
            </a:r>
            <a:r>
              <a:rPr lang="en-IN" dirty="0"/>
              <a:t> conjugates, which are highly soluble.</a:t>
            </a:r>
            <a:endParaRPr lang="en-US" dirty="0"/>
          </a:p>
        </p:txBody>
      </p:sp>
    </p:spTree>
    <p:extLst>
      <p:ext uri="{BB962C8B-B14F-4D97-AF65-F5344CB8AC3E}">
        <p14:creationId xmlns:p14="http://schemas.microsoft.com/office/powerpoint/2010/main" xmlns="" val="4022806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solidFill>
                  <a:srgbClr val="FF0000"/>
                </a:solidFill>
              </a:rPr>
              <a:t>Keratoconjunctivitis</a:t>
            </a:r>
            <a:r>
              <a:rPr lang="en-IN" b="1" dirty="0" smtClean="0">
                <a:solidFill>
                  <a:srgbClr val="FF0000"/>
                </a:solidFill>
              </a:rPr>
              <a:t> sicca(KCS)</a:t>
            </a:r>
            <a:endParaRPr lang="en-US"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IN" dirty="0" smtClean="0"/>
              <a:t>KCS also known as Dry Eye. </a:t>
            </a:r>
          </a:p>
          <a:p>
            <a:pPr>
              <a:buFont typeface="Wingdings" panose="05000000000000000000" pitchFamily="2" charset="2"/>
              <a:buChar char="ü"/>
            </a:pPr>
            <a:endParaRPr lang="en-IN" dirty="0" smtClean="0"/>
          </a:p>
          <a:p>
            <a:pPr>
              <a:buFont typeface="Wingdings" panose="05000000000000000000" pitchFamily="2" charset="2"/>
              <a:buChar char="ü"/>
            </a:pPr>
            <a:r>
              <a:rPr lang="en-IN" dirty="0" smtClean="0"/>
              <a:t>It is </a:t>
            </a:r>
            <a:r>
              <a:rPr lang="en-IN" dirty="0" err="1" smtClean="0"/>
              <a:t>chatecterised</a:t>
            </a:r>
            <a:r>
              <a:rPr lang="en-IN" dirty="0" smtClean="0"/>
              <a:t> by lack of  adequate tear production resulting in ocular inflammation, irritation, Susceptibility to infection.</a:t>
            </a:r>
          </a:p>
          <a:p>
            <a:pPr marL="0" indent="0">
              <a:buNone/>
            </a:pPr>
            <a:endParaRPr lang="en-IN" dirty="0" smtClean="0"/>
          </a:p>
          <a:p>
            <a:pPr>
              <a:buFont typeface="Wingdings" panose="05000000000000000000" pitchFamily="2" charset="2"/>
              <a:buChar char="ü"/>
            </a:pPr>
            <a:r>
              <a:rPr lang="en-IN" dirty="0" smtClean="0"/>
              <a:t>Commonly reported in Dog treated with sulfasalazine, sulfadiazine and sulfamethoxazole. </a:t>
            </a:r>
          </a:p>
        </p:txBody>
      </p:sp>
    </p:spTree>
    <p:extLst>
      <p:ext uri="{BB962C8B-B14F-4D97-AF65-F5344CB8AC3E}">
        <p14:creationId xmlns:p14="http://schemas.microsoft.com/office/powerpoint/2010/main" xmlns="" val="154513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solidFill>
                  <a:srgbClr val="FF0000"/>
                </a:solidFill>
                <a:effectLst/>
                <a:latin typeface="Times New Roman" panose="02020603050405020304" pitchFamily="18" charset="0"/>
                <a:ea typeface="Calibri" panose="020F0502020204030204" pitchFamily="34" charset="0"/>
                <a:cs typeface="Mangal"/>
              </a:rPr>
              <a:t>Chemistry</a:t>
            </a:r>
            <a:endParaRPr lang="en-US" dirty="0">
              <a:solidFill>
                <a:srgbClr val="FF0000"/>
              </a:solidFill>
            </a:endParaRPr>
          </a:p>
        </p:txBody>
      </p:sp>
      <p:sp>
        <p:nvSpPr>
          <p:cNvPr id="5" name="Content Placeholder 4"/>
          <p:cNvSpPr>
            <a:spLocks noGrp="1"/>
          </p:cNvSpPr>
          <p:nvPr>
            <p:ph sz="half" idx="1"/>
          </p:nvPr>
        </p:nvSpPr>
        <p:spPr/>
        <p:txBody>
          <a:bodyPr>
            <a:normAutofit fontScale="25000" lnSpcReduction="20000"/>
          </a:bodyPr>
          <a:lstStyle/>
          <a:p>
            <a:pPr marL="0" indent="0" algn="just">
              <a:lnSpc>
                <a:spcPct val="150000"/>
              </a:lnSpc>
              <a:spcAft>
                <a:spcPts val="800"/>
              </a:spcAft>
              <a:buNone/>
            </a:pPr>
            <a:endParaRPr lang="en-IN" sz="7200" dirty="0" smtClean="0">
              <a:effectLst/>
              <a:latin typeface="Times New Roman" panose="02020603050405020304" pitchFamily="18" charset="0"/>
              <a:ea typeface="Calibri" panose="020F0502020204030204" pitchFamily="34" charset="0"/>
              <a:cs typeface="Mangal"/>
            </a:endParaRPr>
          </a:p>
          <a:p>
            <a:pPr algn="just">
              <a:lnSpc>
                <a:spcPct val="150000"/>
              </a:lnSpc>
              <a:spcAft>
                <a:spcPts val="800"/>
              </a:spcAft>
            </a:pPr>
            <a:r>
              <a:rPr lang="en-IN" sz="7200" dirty="0" smtClean="0">
                <a:solidFill>
                  <a:srgbClr val="FF0000"/>
                </a:solidFill>
                <a:effectLst/>
                <a:latin typeface="Times New Roman" panose="02020603050405020304" pitchFamily="18" charset="0"/>
                <a:ea typeface="Calibri" panose="020F0502020204030204" pitchFamily="34" charset="0"/>
                <a:cs typeface="Mangal"/>
              </a:rPr>
              <a:t>All </a:t>
            </a:r>
            <a:r>
              <a:rPr lang="en-IN" sz="7200" dirty="0" err="1" smtClean="0">
                <a:solidFill>
                  <a:srgbClr val="FF0000"/>
                </a:solidFill>
                <a:effectLst/>
                <a:latin typeface="Times New Roman" panose="02020603050405020304" pitchFamily="18" charset="0"/>
                <a:ea typeface="Calibri" panose="020F0502020204030204" pitchFamily="34" charset="0"/>
                <a:cs typeface="Mangal"/>
              </a:rPr>
              <a:t>sulfonamides</a:t>
            </a:r>
            <a:r>
              <a:rPr lang="en-IN" sz="7200" dirty="0" smtClean="0">
                <a:solidFill>
                  <a:srgbClr val="FF0000"/>
                </a:solidFill>
                <a:effectLst/>
                <a:latin typeface="Times New Roman" panose="02020603050405020304" pitchFamily="18" charset="0"/>
                <a:ea typeface="Calibri" panose="020F0502020204030204" pitchFamily="34" charset="0"/>
                <a:cs typeface="Mangal"/>
              </a:rPr>
              <a:t> are derivatives of sulphanilamide (para-amino benzene  sulphonamide),the antibacterial component of an azo dye (</a:t>
            </a:r>
            <a:r>
              <a:rPr lang="en-IN" sz="7200" dirty="0" err="1" smtClean="0">
                <a:solidFill>
                  <a:srgbClr val="FF0000"/>
                </a:solidFill>
                <a:effectLst/>
                <a:latin typeface="Times New Roman" panose="02020603050405020304" pitchFamily="18" charset="0"/>
                <a:ea typeface="Calibri" panose="020F0502020204030204" pitchFamily="34" charset="0"/>
                <a:cs typeface="Mangal"/>
              </a:rPr>
              <a:t>prontosil</a:t>
            </a:r>
            <a:r>
              <a:rPr lang="en-IN" sz="7200" dirty="0" smtClean="0">
                <a:solidFill>
                  <a:srgbClr val="FF0000"/>
                </a:solidFill>
                <a:effectLst/>
                <a:latin typeface="Times New Roman" panose="02020603050405020304" pitchFamily="18" charset="0"/>
                <a:ea typeface="Calibri" panose="020F0502020204030204" pitchFamily="34" charset="0"/>
                <a:cs typeface="Mangal"/>
              </a:rPr>
              <a:t>).</a:t>
            </a:r>
          </a:p>
          <a:p>
            <a:pPr algn="just">
              <a:lnSpc>
                <a:spcPct val="150000"/>
              </a:lnSpc>
              <a:spcAft>
                <a:spcPts val="800"/>
              </a:spcAft>
            </a:pPr>
            <a:r>
              <a:rPr lang="en-IN" sz="7200" dirty="0" smtClean="0">
                <a:latin typeface="Times New Roman" panose="02020603050405020304" pitchFamily="18" charset="0"/>
                <a:ea typeface="Calibri" panose="020F0502020204030204" pitchFamily="34" charset="0"/>
                <a:cs typeface="Mangal"/>
              </a:rPr>
              <a:t>Sulphanilamide is first sulphonamide, used  for its antimicrobial efficacy</a:t>
            </a:r>
            <a:endParaRPr lang="en-IN" sz="7200" dirty="0" smtClean="0">
              <a:effectLst/>
              <a:latin typeface="Times New Roman" panose="02020603050405020304" pitchFamily="18" charset="0"/>
              <a:ea typeface="Calibri" panose="020F0502020204030204" pitchFamily="34" charset="0"/>
              <a:cs typeface="Mangal"/>
            </a:endParaRPr>
          </a:p>
          <a:p>
            <a:pPr algn="just">
              <a:lnSpc>
                <a:spcPct val="150000"/>
              </a:lnSpc>
              <a:spcAft>
                <a:spcPts val="800"/>
              </a:spcAft>
            </a:pPr>
            <a:r>
              <a:rPr lang="en-IN" sz="7200" dirty="0" smtClean="0">
                <a:effectLst/>
                <a:latin typeface="Times New Roman" panose="02020603050405020304" pitchFamily="18" charset="0"/>
                <a:ea typeface="Calibri" panose="020F0502020204030204" pitchFamily="34" charset="0"/>
                <a:cs typeface="Mangal"/>
              </a:rPr>
              <a:t>In the chemical structure of </a:t>
            </a:r>
            <a:r>
              <a:rPr lang="en-IN" sz="7200" dirty="0" err="1" smtClean="0">
                <a:effectLst/>
                <a:latin typeface="Times New Roman" panose="02020603050405020304" pitchFamily="18" charset="0"/>
                <a:ea typeface="Calibri" panose="020F0502020204030204" pitchFamily="34" charset="0"/>
                <a:cs typeface="Mangal"/>
              </a:rPr>
              <a:t>sufonamide</a:t>
            </a:r>
            <a:r>
              <a:rPr lang="en-IN" sz="7200" dirty="0" smtClean="0">
                <a:effectLst/>
                <a:latin typeface="Times New Roman" panose="02020603050405020304" pitchFamily="18" charset="0"/>
                <a:ea typeface="Calibri" panose="020F0502020204030204" pitchFamily="34" charset="0"/>
                <a:cs typeface="Mangal"/>
              </a:rPr>
              <a:t> there is a </a:t>
            </a:r>
            <a:r>
              <a:rPr lang="en-IN" sz="7200" dirty="0" err="1" smtClean="0">
                <a:effectLst/>
                <a:latin typeface="Times New Roman" panose="02020603050405020304" pitchFamily="18" charset="0"/>
                <a:ea typeface="Calibri" panose="020F0502020204030204" pitchFamily="34" charset="0"/>
                <a:cs typeface="Mangal"/>
              </a:rPr>
              <a:t>sulfanilamide</a:t>
            </a:r>
            <a:r>
              <a:rPr lang="en-IN" sz="7200" dirty="0" smtClean="0">
                <a:effectLst/>
                <a:latin typeface="Times New Roman" panose="02020603050405020304" pitchFamily="18" charset="0"/>
                <a:ea typeface="Calibri" panose="020F0502020204030204" pitchFamily="34" charset="0"/>
                <a:cs typeface="Mangal"/>
              </a:rPr>
              <a:t> nitrogen   designated as N</a:t>
            </a:r>
            <a:r>
              <a:rPr lang="en-IN" sz="7200" baseline="-25000" dirty="0" smtClean="0">
                <a:effectLst/>
                <a:latin typeface="Times New Roman" panose="02020603050405020304" pitchFamily="18" charset="0"/>
                <a:ea typeface="Calibri" panose="020F0502020204030204" pitchFamily="34" charset="0"/>
                <a:cs typeface="Mangal"/>
              </a:rPr>
              <a:t>1 </a:t>
            </a:r>
            <a:r>
              <a:rPr lang="en-IN" sz="7200" dirty="0" smtClean="0">
                <a:effectLst/>
                <a:latin typeface="Times New Roman" panose="02020603050405020304" pitchFamily="18" charset="0"/>
                <a:ea typeface="Calibri" panose="020F0502020204030204" pitchFamily="34" charset="0"/>
                <a:cs typeface="Mangal"/>
              </a:rPr>
              <a:t>and </a:t>
            </a:r>
            <a:r>
              <a:rPr lang="en-IN" sz="7200" dirty="0" err="1" smtClean="0">
                <a:effectLst/>
                <a:latin typeface="Times New Roman" panose="02020603050405020304" pitchFamily="18" charset="0"/>
                <a:ea typeface="Calibri" panose="020F0502020204030204" pitchFamily="34" charset="0"/>
                <a:cs typeface="Mangal"/>
              </a:rPr>
              <a:t>and</a:t>
            </a:r>
            <a:r>
              <a:rPr lang="en-IN" sz="7200" dirty="0" smtClean="0">
                <a:effectLst/>
                <a:latin typeface="Times New Roman" panose="02020603050405020304" pitchFamily="18" charset="0"/>
                <a:ea typeface="Calibri" panose="020F0502020204030204" pitchFamily="34" charset="0"/>
                <a:cs typeface="Mangal"/>
              </a:rPr>
              <a:t> amino nitrogen called N4 .</a:t>
            </a:r>
            <a:r>
              <a:rPr lang="en-IN" sz="7200" b="1" dirty="0" smtClean="0">
                <a:solidFill>
                  <a:srgbClr val="FF0000"/>
                </a:solidFill>
                <a:effectLst/>
                <a:latin typeface="Times New Roman" panose="02020603050405020304" pitchFamily="18" charset="0"/>
                <a:ea typeface="Calibri" panose="020F0502020204030204" pitchFamily="34" charset="0"/>
                <a:cs typeface="Mangal"/>
              </a:rPr>
              <a:t>Most antibacterial </a:t>
            </a:r>
            <a:r>
              <a:rPr lang="en-IN" sz="7200" b="1" dirty="0" err="1" smtClean="0">
                <a:solidFill>
                  <a:srgbClr val="FF0000"/>
                </a:solidFill>
                <a:effectLst/>
                <a:latin typeface="Times New Roman" panose="02020603050405020304" pitchFamily="18" charset="0"/>
                <a:ea typeface="Calibri" panose="020F0502020204030204" pitchFamily="34" charset="0"/>
                <a:cs typeface="Mangal"/>
              </a:rPr>
              <a:t>sulfonamides</a:t>
            </a:r>
            <a:r>
              <a:rPr lang="en-IN" sz="7200" b="1" dirty="0" smtClean="0">
                <a:solidFill>
                  <a:srgbClr val="FF0000"/>
                </a:solidFill>
                <a:effectLst/>
                <a:latin typeface="Times New Roman" panose="02020603050405020304" pitchFamily="18" charset="0"/>
                <a:ea typeface="Calibri" panose="020F0502020204030204" pitchFamily="34" charset="0"/>
                <a:cs typeface="Mangal"/>
              </a:rPr>
              <a:t> have been synthesized by chemical substitution at N1 position. </a:t>
            </a:r>
          </a:p>
        </p:txBody>
      </p:sp>
      <p:pic>
        <p:nvPicPr>
          <p:cNvPr id="3074" name="Picture 2" descr="Sulphonamides and Sulfones || B.Pharm VI Semester (3rd Year 2nd ..."/>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xmlns="" val="0"/>
              </a:ext>
            </a:extLst>
          </a:blip>
          <a:srcRect r="6584" b="7354"/>
          <a:stretch/>
        </p:blipFill>
        <p:spPr bwMode="auto">
          <a:xfrm>
            <a:off x="6653562" y="2237099"/>
            <a:ext cx="5334000" cy="273634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93638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Hypersensitivity </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IN" dirty="0" smtClean="0"/>
              <a:t>A delayed type of hypersensitivity reaction is observed in Dog</a:t>
            </a:r>
            <a:endParaRPr lang="en-US" dirty="0"/>
          </a:p>
          <a:p>
            <a:pPr>
              <a:buFont typeface="Wingdings" panose="05000000000000000000" pitchFamily="2" charset="2"/>
              <a:buChar char="ü"/>
            </a:pPr>
            <a:r>
              <a:rPr lang="en-IN" dirty="0" smtClean="0"/>
              <a:t>Doberman Pinschers may be more susceptible breed of Dog</a:t>
            </a:r>
          </a:p>
          <a:p>
            <a:pPr>
              <a:buFont typeface="Wingdings" panose="05000000000000000000" pitchFamily="2" charset="2"/>
              <a:buChar char="ü"/>
            </a:pPr>
            <a:r>
              <a:rPr lang="en-IN" dirty="0" smtClean="0"/>
              <a:t>Reaction may be caused by either sulfadiazine, </a:t>
            </a:r>
            <a:r>
              <a:rPr lang="en-IN" dirty="0" err="1" smtClean="0"/>
              <a:t>sulfadimethoxine</a:t>
            </a:r>
            <a:r>
              <a:rPr lang="en-IN" dirty="0" smtClean="0"/>
              <a:t> and sulfamethoxazole.</a:t>
            </a:r>
          </a:p>
          <a:p>
            <a:pPr>
              <a:buFont typeface="Wingdings" panose="05000000000000000000" pitchFamily="2" charset="2"/>
              <a:buChar char="ü"/>
            </a:pPr>
            <a:r>
              <a:rPr lang="en-IN" dirty="0" smtClean="0"/>
              <a:t>Lesions </a:t>
            </a:r>
            <a:r>
              <a:rPr lang="en-IN" dirty="0" smtClean="0">
                <a:solidFill>
                  <a:srgbClr val="FF0000"/>
                </a:solidFill>
              </a:rPr>
              <a:t>include </a:t>
            </a:r>
            <a:r>
              <a:rPr lang="en-IN" dirty="0" err="1" smtClean="0">
                <a:solidFill>
                  <a:srgbClr val="FF0000"/>
                </a:solidFill>
              </a:rPr>
              <a:t>glomerulopathy</a:t>
            </a:r>
            <a:r>
              <a:rPr lang="en-IN" dirty="0" smtClean="0">
                <a:solidFill>
                  <a:srgbClr val="FF0000"/>
                </a:solidFill>
              </a:rPr>
              <a:t>, polymyositis, polyarthritis, skin rash, skin eruptions, fever, hepatotoxicity, thrombocytopenia, neutropenia and </a:t>
            </a:r>
            <a:r>
              <a:rPr lang="en-IN" dirty="0" err="1" smtClean="0">
                <a:solidFill>
                  <a:srgbClr val="FF0000"/>
                </a:solidFill>
              </a:rPr>
              <a:t>anemia</a:t>
            </a:r>
            <a:endParaRPr lang="en-IN" dirty="0" smtClean="0">
              <a:solidFill>
                <a:srgbClr val="FF0000"/>
              </a:solidFill>
            </a:endParaRPr>
          </a:p>
          <a:p>
            <a:pPr>
              <a:buFont typeface="Wingdings" panose="05000000000000000000" pitchFamily="2" charset="2"/>
              <a:buChar char="ü"/>
            </a:pPr>
            <a:r>
              <a:rPr lang="en-IN" dirty="0" smtClean="0"/>
              <a:t>Hepatotoxicity may be caused by hypersensitivity reaction or as result of a abnormal metabolic pathway</a:t>
            </a:r>
          </a:p>
          <a:p>
            <a:pPr>
              <a:buFont typeface="Wingdings" panose="05000000000000000000" pitchFamily="2" charset="2"/>
              <a:buChar char="ü"/>
            </a:pPr>
            <a:r>
              <a:rPr lang="en-IN" dirty="0" err="1" smtClean="0"/>
              <a:t>Hypoprothrombinemia</a:t>
            </a:r>
            <a:r>
              <a:rPr lang="en-IN" dirty="0" smtClean="0"/>
              <a:t> have been reported in Dog, </a:t>
            </a:r>
            <a:r>
              <a:rPr lang="en-IN" dirty="0" err="1" smtClean="0"/>
              <a:t>coyot</a:t>
            </a:r>
            <a:r>
              <a:rPr lang="en-IN" dirty="0" smtClean="0"/>
              <a:t> pup and leghorn chicken.</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xmlns="" val="2514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IN" dirty="0" err="1" smtClean="0"/>
              <a:t>Sulfaquinoxaline</a:t>
            </a:r>
            <a:r>
              <a:rPr lang="en-IN" dirty="0" smtClean="0"/>
              <a:t> is unique among sulphonamide in that it can induce </a:t>
            </a:r>
            <a:r>
              <a:rPr lang="en-IN" dirty="0" err="1" smtClean="0"/>
              <a:t>hypoprothrombinemia</a:t>
            </a:r>
            <a:r>
              <a:rPr lang="en-IN" dirty="0" smtClean="0"/>
              <a:t> in animals within 24 hr after dosing by lengthening prothrombin times.</a:t>
            </a:r>
          </a:p>
          <a:p>
            <a:pPr>
              <a:buFont typeface="Wingdings" panose="05000000000000000000" pitchFamily="2" charset="2"/>
              <a:buChar char="ü"/>
            </a:pPr>
            <a:r>
              <a:rPr lang="en-IN" b="1" dirty="0" smtClean="0">
                <a:solidFill>
                  <a:srgbClr val="FF0000"/>
                </a:solidFill>
              </a:rPr>
              <a:t>Blood </a:t>
            </a:r>
            <a:r>
              <a:rPr lang="en-IN" b="1" dirty="0" err="1" smtClean="0">
                <a:solidFill>
                  <a:srgbClr val="FF0000"/>
                </a:solidFill>
              </a:rPr>
              <a:t>dyscrasias</a:t>
            </a:r>
            <a:r>
              <a:rPr lang="en-IN" b="1" dirty="0" smtClean="0">
                <a:solidFill>
                  <a:srgbClr val="FF0000"/>
                </a:solidFill>
              </a:rPr>
              <a:t>: </a:t>
            </a:r>
            <a:r>
              <a:rPr lang="en-IN" dirty="0" err="1" smtClean="0"/>
              <a:t>Anemia</a:t>
            </a:r>
            <a:r>
              <a:rPr lang="en-IN" dirty="0" smtClean="0"/>
              <a:t> and thrombocytopenia .</a:t>
            </a:r>
          </a:p>
          <a:p>
            <a:pPr>
              <a:buFont typeface="Wingdings" panose="05000000000000000000" pitchFamily="2" charset="2"/>
              <a:buChar char="ü"/>
            </a:pPr>
            <a:r>
              <a:rPr lang="en-IN" dirty="0" smtClean="0"/>
              <a:t> </a:t>
            </a:r>
            <a:r>
              <a:rPr lang="en-IN" dirty="0" err="1" smtClean="0"/>
              <a:t>Anemia</a:t>
            </a:r>
            <a:r>
              <a:rPr lang="en-IN" dirty="0" smtClean="0"/>
              <a:t> induced by trimethoprim sulphonamide combination  may be due to decreased serum folic acid level which may be due to inhibiting the folate production by intestinal bacteria.</a:t>
            </a:r>
          </a:p>
          <a:p>
            <a:pPr>
              <a:buFont typeface="Wingdings" panose="05000000000000000000" pitchFamily="2" charset="2"/>
              <a:buChar char="ü"/>
            </a:pPr>
            <a:r>
              <a:rPr lang="en-IN" dirty="0" smtClean="0"/>
              <a:t>Some veterinarian administer folic acid along with sulphonamide- </a:t>
            </a:r>
            <a:r>
              <a:rPr lang="en-IN" dirty="0" err="1" smtClean="0"/>
              <a:t>Teimethprim</a:t>
            </a:r>
            <a:r>
              <a:rPr lang="en-IN" dirty="0" smtClean="0"/>
              <a:t> </a:t>
            </a:r>
          </a:p>
          <a:p>
            <a:pPr>
              <a:buFont typeface="Wingdings" panose="05000000000000000000" pitchFamily="2" charset="2"/>
              <a:buChar char="ü"/>
            </a:pPr>
            <a:r>
              <a:rPr lang="en-IN" dirty="0" smtClean="0"/>
              <a:t>Both sulfamethoxazole and sulfadiazine have been associated with hypothyroidism in Dog.</a:t>
            </a:r>
          </a:p>
          <a:p>
            <a:pPr>
              <a:buFont typeface="Wingdings" panose="05000000000000000000" pitchFamily="2" charset="2"/>
              <a:buChar char="ü"/>
            </a:pPr>
            <a:r>
              <a:rPr lang="en-IN" dirty="0" smtClean="0"/>
              <a:t>The effect is caused ability of sulphonamide to inhibit thyroid peroxidase activity. </a:t>
            </a:r>
          </a:p>
        </p:txBody>
      </p:sp>
    </p:spTree>
    <p:extLst>
      <p:ext uri="{BB962C8B-B14F-4D97-AF65-F5344CB8AC3E}">
        <p14:creationId xmlns:p14="http://schemas.microsoft.com/office/powerpoint/2010/main" xmlns="" val="905830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FF0000"/>
                </a:solidFill>
              </a:rPr>
              <a:t>Potentiated </a:t>
            </a:r>
            <a:r>
              <a:rPr lang="en-IN" b="1" dirty="0" smtClean="0">
                <a:solidFill>
                  <a:srgbClr val="FF0000"/>
                </a:solidFill>
              </a:rPr>
              <a:t>sulphonamide</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407639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IN" dirty="0" smtClean="0">
                <a:solidFill>
                  <a:srgbClr val="0070C0"/>
                </a:solidFill>
              </a:rPr>
              <a:t>Combination of </a:t>
            </a:r>
            <a:r>
              <a:rPr lang="en-IN" dirty="0" err="1" smtClean="0">
                <a:solidFill>
                  <a:srgbClr val="0070C0"/>
                </a:solidFill>
              </a:rPr>
              <a:t>Diaminopyrimidines</a:t>
            </a:r>
            <a:r>
              <a:rPr lang="en-IN" dirty="0" smtClean="0">
                <a:solidFill>
                  <a:srgbClr val="0070C0"/>
                </a:solidFill>
              </a:rPr>
              <a:t> and Sulphonamide</a:t>
            </a:r>
          </a:p>
          <a:p>
            <a:pPr algn="just">
              <a:buFont typeface="Wingdings" panose="05000000000000000000" pitchFamily="2" charset="2"/>
              <a:buChar char="ü"/>
            </a:pPr>
            <a:r>
              <a:rPr lang="en-IN" dirty="0" err="1" smtClean="0">
                <a:solidFill>
                  <a:srgbClr val="00B050"/>
                </a:solidFill>
              </a:rPr>
              <a:t>Diaminopyrimidins</a:t>
            </a:r>
            <a:r>
              <a:rPr lang="en-IN" dirty="0" smtClean="0">
                <a:solidFill>
                  <a:srgbClr val="00B050"/>
                </a:solidFill>
              </a:rPr>
              <a:t>: trimethoprim, </a:t>
            </a:r>
            <a:r>
              <a:rPr lang="en-IN" dirty="0" err="1" smtClean="0">
                <a:solidFill>
                  <a:srgbClr val="00B050"/>
                </a:solidFill>
              </a:rPr>
              <a:t>ormetoprim</a:t>
            </a:r>
            <a:r>
              <a:rPr lang="en-IN" dirty="0" smtClean="0">
                <a:solidFill>
                  <a:srgbClr val="00B050"/>
                </a:solidFill>
              </a:rPr>
              <a:t>, </a:t>
            </a:r>
            <a:r>
              <a:rPr lang="en-IN" dirty="0" err="1" smtClean="0">
                <a:solidFill>
                  <a:srgbClr val="00B050"/>
                </a:solidFill>
              </a:rPr>
              <a:t>aditoprim</a:t>
            </a:r>
            <a:r>
              <a:rPr lang="en-IN" dirty="0" smtClean="0">
                <a:solidFill>
                  <a:srgbClr val="00B050"/>
                </a:solidFill>
              </a:rPr>
              <a:t>, </a:t>
            </a:r>
            <a:r>
              <a:rPr lang="en-IN" dirty="0" err="1" smtClean="0">
                <a:solidFill>
                  <a:srgbClr val="00B050"/>
                </a:solidFill>
              </a:rPr>
              <a:t>tetroxoprim</a:t>
            </a:r>
            <a:r>
              <a:rPr lang="en-US" dirty="0" smtClean="0">
                <a:solidFill>
                  <a:srgbClr val="00B050"/>
                </a:solidFill>
              </a:rPr>
              <a:t>.</a:t>
            </a:r>
          </a:p>
          <a:p>
            <a:pPr algn="just">
              <a:buFont typeface="Wingdings" panose="05000000000000000000" pitchFamily="2" charset="2"/>
              <a:buChar char="ü"/>
            </a:pPr>
            <a:r>
              <a:rPr lang="en-IN" dirty="0" smtClean="0">
                <a:solidFill>
                  <a:srgbClr val="FF0000"/>
                </a:solidFill>
              </a:rPr>
              <a:t>Causes sequential block of folate metabolism</a:t>
            </a:r>
          </a:p>
          <a:p>
            <a:pPr algn="just">
              <a:buFont typeface="Wingdings" panose="05000000000000000000" pitchFamily="2" charset="2"/>
              <a:buChar char="ü"/>
            </a:pPr>
            <a:r>
              <a:rPr lang="en-IN" dirty="0" smtClean="0">
                <a:solidFill>
                  <a:srgbClr val="FF0000"/>
                </a:solidFill>
              </a:rPr>
              <a:t>Combination have synergistic effect, Have more activity and bactericidal effect on bacteria and its resistant form.</a:t>
            </a:r>
          </a:p>
          <a:p>
            <a:pPr algn="just">
              <a:buFont typeface="Wingdings" panose="05000000000000000000" pitchFamily="2" charset="2"/>
              <a:buChar char="ü"/>
            </a:pPr>
            <a:r>
              <a:rPr lang="en-IN" dirty="0" err="1" smtClean="0">
                <a:solidFill>
                  <a:srgbClr val="FF0000"/>
                </a:solidFill>
              </a:rPr>
              <a:t>Diaminopyrimidins</a:t>
            </a:r>
            <a:r>
              <a:rPr lang="en-IN" dirty="0" smtClean="0">
                <a:solidFill>
                  <a:srgbClr val="FF0000"/>
                </a:solidFill>
              </a:rPr>
              <a:t> blocks </a:t>
            </a:r>
            <a:r>
              <a:rPr lang="en-IN" dirty="0" err="1" smtClean="0">
                <a:solidFill>
                  <a:srgbClr val="FF0000"/>
                </a:solidFill>
              </a:rPr>
              <a:t>Dihydrofolate</a:t>
            </a:r>
            <a:r>
              <a:rPr lang="en-IN" dirty="0" smtClean="0">
                <a:solidFill>
                  <a:srgbClr val="FF0000"/>
                </a:solidFill>
              </a:rPr>
              <a:t> reductase</a:t>
            </a:r>
          </a:p>
          <a:p>
            <a:pPr algn="just">
              <a:buFont typeface="Wingdings" panose="05000000000000000000" pitchFamily="2" charset="2"/>
              <a:buChar char="ü"/>
            </a:pPr>
            <a:r>
              <a:rPr lang="en-IN" dirty="0" smtClean="0">
                <a:solidFill>
                  <a:srgbClr val="002060"/>
                </a:solidFill>
              </a:rPr>
              <a:t>Trimethoprim is &gt;50,000 times  more active against bacterial DHFR than against mammalian enzyme</a:t>
            </a:r>
            <a:r>
              <a:rPr lang="en-IN" dirty="0" smtClean="0"/>
              <a:t>.  </a:t>
            </a:r>
          </a:p>
          <a:p>
            <a:endParaRPr lang="en-US" dirty="0" smtClean="0"/>
          </a:p>
        </p:txBody>
      </p:sp>
    </p:spTree>
    <p:extLst>
      <p:ext uri="{BB962C8B-B14F-4D97-AF65-F5344CB8AC3E}">
        <p14:creationId xmlns:p14="http://schemas.microsoft.com/office/powerpoint/2010/main" xmlns="" val="1587017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IN" dirty="0" smtClean="0"/>
          </a:p>
          <a:p>
            <a:pPr>
              <a:buFont typeface="Wingdings" pitchFamily="2" charset="2"/>
              <a:buChar char="ü"/>
            </a:pPr>
            <a:r>
              <a:rPr lang="en-IN" dirty="0" smtClean="0">
                <a:solidFill>
                  <a:srgbClr val="002060"/>
                </a:solidFill>
              </a:rPr>
              <a:t>Some combination used in Veterinary</a:t>
            </a:r>
          </a:p>
          <a:p>
            <a:pPr>
              <a:buFont typeface="Wingdings" pitchFamily="2" charset="2"/>
              <a:buChar char="ü"/>
            </a:pPr>
            <a:r>
              <a:rPr lang="en-IN" dirty="0" err="1" smtClean="0">
                <a:solidFill>
                  <a:srgbClr val="002060"/>
                </a:solidFill>
              </a:rPr>
              <a:t>Trimethoprim</a:t>
            </a:r>
            <a:r>
              <a:rPr lang="en-IN" dirty="0" smtClean="0">
                <a:solidFill>
                  <a:srgbClr val="002060"/>
                </a:solidFill>
              </a:rPr>
              <a:t>-Sulfadiazine</a:t>
            </a:r>
          </a:p>
          <a:p>
            <a:pPr>
              <a:buFont typeface="Wingdings" pitchFamily="2" charset="2"/>
              <a:buChar char="ü"/>
            </a:pPr>
            <a:r>
              <a:rPr lang="en-IN" dirty="0" err="1" smtClean="0">
                <a:solidFill>
                  <a:srgbClr val="002060"/>
                </a:solidFill>
              </a:rPr>
              <a:t>Trimethoprim</a:t>
            </a:r>
            <a:r>
              <a:rPr lang="en-IN" dirty="0" smtClean="0">
                <a:solidFill>
                  <a:srgbClr val="002060"/>
                </a:solidFill>
              </a:rPr>
              <a:t> </a:t>
            </a:r>
            <a:r>
              <a:rPr lang="en-IN" dirty="0" err="1">
                <a:solidFill>
                  <a:srgbClr val="002060"/>
                </a:solidFill>
              </a:rPr>
              <a:t>sufamethoxazole</a:t>
            </a:r>
            <a:r>
              <a:rPr lang="en-IN" dirty="0">
                <a:solidFill>
                  <a:srgbClr val="002060"/>
                </a:solidFill>
              </a:rPr>
              <a:t>(</a:t>
            </a:r>
            <a:r>
              <a:rPr lang="en-IN" dirty="0" err="1">
                <a:solidFill>
                  <a:srgbClr val="002060"/>
                </a:solidFill>
              </a:rPr>
              <a:t>cotrimoxazole</a:t>
            </a:r>
            <a:r>
              <a:rPr lang="en-IN" dirty="0">
                <a:solidFill>
                  <a:srgbClr val="002060"/>
                </a:solidFill>
              </a:rPr>
              <a:t>)</a:t>
            </a:r>
          </a:p>
          <a:p>
            <a:pPr>
              <a:buFont typeface="Wingdings" pitchFamily="2" charset="2"/>
              <a:buChar char="ü"/>
            </a:pPr>
            <a:r>
              <a:rPr lang="en-IN" dirty="0" err="1" smtClean="0">
                <a:solidFill>
                  <a:srgbClr val="002060"/>
                </a:solidFill>
              </a:rPr>
              <a:t>Sulfadimethoxine-ormetoprim</a:t>
            </a:r>
            <a:endParaRPr lang="en-IN" dirty="0" smtClean="0">
              <a:solidFill>
                <a:srgbClr val="002060"/>
              </a:solidFill>
            </a:endParaRPr>
          </a:p>
          <a:p>
            <a:pPr>
              <a:buFont typeface="Wingdings" pitchFamily="2" charset="2"/>
              <a:buChar char="ü"/>
            </a:pPr>
            <a:r>
              <a:rPr lang="en-IN" dirty="0" err="1" smtClean="0">
                <a:solidFill>
                  <a:srgbClr val="FF0000"/>
                </a:solidFill>
              </a:rPr>
              <a:t>Trimethoprim</a:t>
            </a:r>
            <a:r>
              <a:rPr lang="en-IN" dirty="0" smtClean="0">
                <a:solidFill>
                  <a:srgbClr val="FF0000"/>
                </a:solidFill>
              </a:rPr>
              <a:t>-sulphonamide </a:t>
            </a:r>
            <a:r>
              <a:rPr lang="en-IN" dirty="0" smtClean="0">
                <a:solidFill>
                  <a:srgbClr val="FF0000"/>
                </a:solidFill>
              </a:rPr>
              <a:t>are formulated in the ratio of 1:5</a:t>
            </a:r>
          </a:p>
          <a:p>
            <a:pPr>
              <a:buFont typeface="Wingdings" pitchFamily="2" charset="2"/>
              <a:buChar char="ü"/>
            </a:pPr>
            <a:r>
              <a:rPr lang="en-IN" dirty="0" smtClean="0">
                <a:solidFill>
                  <a:srgbClr val="FF0000"/>
                </a:solidFill>
              </a:rPr>
              <a:t>Optimal ratio in body should be 1:20 to produce antibacterial activity</a:t>
            </a:r>
            <a:endParaRPr lang="en-US" dirty="0">
              <a:solidFill>
                <a:srgbClr val="FF0000"/>
              </a:solidFill>
            </a:endParaRPr>
          </a:p>
        </p:txBody>
      </p:sp>
    </p:spTree>
    <p:extLst>
      <p:ext uri="{BB962C8B-B14F-4D97-AF65-F5344CB8AC3E}">
        <p14:creationId xmlns:p14="http://schemas.microsoft.com/office/powerpoint/2010/main" xmlns="" val="4272503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ü"/>
            </a:pPr>
            <a:r>
              <a:rPr lang="en-IN" dirty="0" smtClean="0"/>
              <a:t>The </a:t>
            </a:r>
            <a:r>
              <a:rPr lang="en-IN" dirty="0"/>
              <a:t>antibacterial spectrum of trimethoprim is smaller to </a:t>
            </a:r>
            <a:r>
              <a:rPr lang="en-IN" dirty="0" err="1"/>
              <a:t>Sulfonamides</a:t>
            </a:r>
            <a:r>
              <a:rPr lang="en-IN" dirty="0"/>
              <a:t>, </a:t>
            </a:r>
            <a:endParaRPr lang="en-IN" dirty="0" smtClean="0"/>
          </a:p>
          <a:p>
            <a:pPr>
              <a:buFont typeface="Wingdings" pitchFamily="2" charset="2"/>
              <a:buChar char="ü"/>
            </a:pPr>
            <a:r>
              <a:rPr lang="en-IN" dirty="0" smtClean="0"/>
              <a:t>It is also </a:t>
            </a:r>
            <a:r>
              <a:rPr lang="en-IN" dirty="0"/>
              <a:t>effective against some </a:t>
            </a:r>
            <a:r>
              <a:rPr lang="en-IN" dirty="0" err="1"/>
              <a:t>Sulfonamide</a:t>
            </a:r>
            <a:r>
              <a:rPr lang="en-IN" dirty="0"/>
              <a:t> resistant organism like S. </a:t>
            </a:r>
            <a:r>
              <a:rPr lang="en-IN" dirty="0" err="1"/>
              <a:t>typhi</a:t>
            </a:r>
            <a:r>
              <a:rPr lang="en-IN" dirty="0"/>
              <a:t>, E.coli, </a:t>
            </a:r>
            <a:r>
              <a:rPr lang="en-IN" dirty="0" err="1"/>
              <a:t>klebsiella</a:t>
            </a:r>
            <a:r>
              <a:rPr lang="en-IN" dirty="0"/>
              <a:t>, </a:t>
            </a:r>
            <a:r>
              <a:rPr lang="en-IN" dirty="0" err="1"/>
              <a:t>Hemophyllus</a:t>
            </a:r>
            <a:r>
              <a:rPr lang="en-IN" dirty="0"/>
              <a:t> etc</a:t>
            </a:r>
            <a:r>
              <a:rPr lang="en-IN" dirty="0" smtClean="0"/>
              <a:t>.</a:t>
            </a:r>
          </a:p>
          <a:p>
            <a:pPr>
              <a:buFont typeface="Wingdings" pitchFamily="2" charset="2"/>
              <a:buChar char="ü"/>
            </a:pPr>
            <a:r>
              <a:rPr lang="en-IN" dirty="0" smtClean="0">
                <a:solidFill>
                  <a:srgbClr val="FF0000"/>
                </a:solidFill>
              </a:rPr>
              <a:t> </a:t>
            </a:r>
            <a:r>
              <a:rPr lang="en-IN" dirty="0">
                <a:solidFill>
                  <a:srgbClr val="FF0000"/>
                </a:solidFill>
              </a:rPr>
              <a:t>I</a:t>
            </a:r>
            <a:r>
              <a:rPr lang="en-IN" dirty="0" smtClean="0">
                <a:solidFill>
                  <a:srgbClr val="FF0000"/>
                </a:solidFill>
              </a:rPr>
              <a:t>t </a:t>
            </a:r>
            <a:r>
              <a:rPr lang="en-IN" dirty="0">
                <a:solidFill>
                  <a:srgbClr val="FF0000"/>
                </a:solidFill>
              </a:rPr>
              <a:t>is a bacteriostatic drug and </a:t>
            </a:r>
            <a:r>
              <a:rPr lang="en-IN" dirty="0" err="1">
                <a:solidFill>
                  <a:srgbClr val="FF0000"/>
                </a:solidFill>
              </a:rPr>
              <a:t>and</a:t>
            </a:r>
            <a:r>
              <a:rPr lang="en-IN" dirty="0">
                <a:solidFill>
                  <a:srgbClr val="FF0000"/>
                </a:solidFill>
              </a:rPr>
              <a:t> act by selectively inhibiting bacterial </a:t>
            </a:r>
            <a:r>
              <a:rPr lang="en-IN" dirty="0" err="1">
                <a:solidFill>
                  <a:srgbClr val="FF0000"/>
                </a:solidFill>
              </a:rPr>
              <a:t>dihydrofolate</a:t>
            </a:r>
            <a:r>
              <a:rPr lang="en-IN" dirty="0">
                <a:solidFill>
                  <a:srgbClr val="FF0000"/>
                </a:solidFill>
              </a:rPr>
              <a:t> reductase </a:t>
            </a:r>
            <a:r>
              <a:rPr lang="en-IN" dirty="0" smtClean="0">
                <a:solidFill>
                  <a:srgbClr val="FF0000"/>
                </a:solidFill>
              </a:rPr>
              <a:t>enzyme</a:t>
            </a:r>
            <a:r>
              <a:rPr lang="en-IN" dirty="0" smtClean="0"/>
              <a:t>.</a:t>
            </a:r>
          </a:p>
          <a:p>
            <a:pPr>
              <a:buFont typeface="Wingdings" pitchFamily="2" charset="2"/>
              <a:buChar char="ü"/>
            </a:pPr>
            <a:r>
              <a:rPr lang="en-IN" dirty="0" smtClean="0">
                <a:solidFill>
                  <a:srgbClr val="FF0000"/>
                </a:solidFill>
              </a:rPr>
              <a:t>its </a:t>
            </a:r>
            <a:r>
              <a:rPr lang="en-IN" dirty="0">
                <a:solidFill>
                  <a:srgbClr val="FF0000"/>
                </a:solidFill>
              </a:rPr>
              <a:t>combination with </a:t>
            </a:r>
            <a:r>
              <a:rPr lang="en-IN" dirty="0" err="1">
                <a:solidFill>
                  <a:srgbClr val="FF0000"/>
                </a:solidFill>
              </a:rPr>
              <a:t>Sulfonmides</a:t>
            </a:r>
            <a:r>
              <a:rPr lang="en-IN" dirty="0">
                <a:solidFill>
                  <a:srgbClr val="FF0000"/>
                </a:solidFill>
              </a:rPr>
              <a:t> results in potentiation of antibacterial action by sequential blockade at two steps in bacterial folate metabolism in nucleic acid </a:t>
            </a:r>
            <a:r>
              <a:rPr lang="en-IN" dirty="0" smtClean="0">
                <a:solidFill>
                  <a:srgbClr val="FF0000"/>
                </a:solidFill>
              </a:rPr>
              <a:t>synthesis</a:t>
            </a:r>
            <a:endParaRPr lang="en-US" dirty="0">
              <a:solidFill>
                <a:srgbClr val="FF0000"/>
              </a:solidFill>
            </a:endParaRPr>
          </a:p>
        </p:txBody>
      </p:sp>
    </p:spTree>
    <p:extLst>
      <p:ext uri="{BB962C8B-B14F-4D97-AF65-F5344CB8AC3E}">
        <p14:creationId xmlns:p14="http://schemas.microsoft.com/office/powerpoint/2010/main" xmlns="" val="112299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solidFill>
                  <a:srgbClr val="FF0000"/>
                </a:solidFill>
              </a:rPr>
              <a:t>Trimethoprim-Sulfadiazine:</a:t>
            </a:r>
          </a:p>
          <a:p>
            <a:r>
              <a:rPr lang="en-IN" dirty="0" smtClean="0">
                <a:solidFill>
                  <a:srgbClr val="FF0000"/>
                </a:solidFill>
              </a:rPr>
              <a:t>Used for respiratory infections, urinary tract infection, urogenital </a:t>
            </a:r>
            <a:r>
              <a:rPr lang="en-IN" dirty="0" err="1" smtClean="0">
                <a:solidFill>
                  <a:srgbClr val="FF0000"/>
                </a:solidFill>
              </a:rPr>
              <a:t>infe</a:t>
            </a:r>
            <a:r>
              <a:rPr lang="en-IN" dirty="0" smtClean="0">
                <a:solidFill>
                  <a:srgbClr val="FF0000"/>
                </a:solidFill>
              </a:rPr>
              <a:t>, </a:t>
            </a:r>
            <a:r>
              <a:rPr lang="en-IN" dirty="0" err="1" smtClean="0">
                <a:solidFill>
                  <a:srgbClr val="FF0000"/>
                </a:solidFill>
              </a:rPr>
              <a:t>cattlection</a:t>
            </a:r>
            <a:r>
              <a:rPr lang="en-IN" dirty="0" smtClean="0">
                <a:solidFill>
                  <a:srgbClr val="FF0000"/>
                </a:solidFill>
              </a:rPr>
              <a:t>, protozoal infection, bone and joint infection and soft tissue infection</a:t>
            </a:r>
          </a:p>
          <a:p>
            <a:r>
              <a:rPr lang="en-IN" dirty="0" smtClean="0">
                <a:solidFill>
                  <a:srgbClr val="FF0000"/>
                </a:solidFill>
              </a:rPr>
              <a:t> Dose(Horse, Dog; 30mg/kg </a:t>
            </a:r>
            <a:r>
              <a:rPr lang="en-IN" dirty="0" err="1" smtClean="0">
                <a:solidFill>
                  <a:srgbClr val="FF0000"/>
                </a:solidFill>
              </a:rPr>
              <a:t>bwt</a:t>
            </a:r>
            <a:r>
              <a:rPr lang="en-IN" dirty="0" smtClean="0">
                <a:solidFill>
                  <a:srgbClr val="FF0000"/>
                </a:solidFill>
              </a:rPr>
              <a:t> twice a day orally ( 5mg/kg trimethoprim +25mg/kg of sulphonamide)</a:t>
            </a:r>
            <a:endParaRPr lang="en-IN" dirty="0">
              <a:solidFill>
                <a:srgbClr val="FF0000"/>
              </a:solidFill>
            </a:endParaRPr>
          </a:p>
        </p:txBody>
      </p:sp>
    </p:spTree>
    <p:extLst>
      <p:ext uri="{BB962C8B-B14F-4D97-AF65-F5344CB8AC3E}">
        <p14:creationId xmlns:p14="http://schemas.microsoft.com/office/powerpoint/2010/main" xmlns="" val="3152701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IN" sz="8000" b="1" smtClean="0">
                <a:solidFill>
                  <a:srgbClr val="FF0000"/>
                </a:solidFill>
              </a:rPr>
              <a:t>             Thank </a:t>
            </a:r>
            <a:r>
              <a:rPr lang="en-IN" sz="8000" b="1" dirty="0" smtClean="0">
                <a:solidFill>
                  <a:srgbClr val="FF0000"/>
                </a:solidFill>
              </a:rPr>
              <a:t>You</a:t>
            </a:r>
            <a:endParaRPr lang="en-IN" sz="8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55000" lnSpcReduction="20000"/>
          </a:bodyPr>
          <a:lstStyle/>
          <a:p>
            <a:pPr algn="just">
              <a:lnSpc>
                <a:spcPct val="150000"/>
              </a:lnSpc>
              <a:spcAft>
                <a:spcPts val="800"/>
              </a:spcAft>
            </a:pPr>
            <a:r>
              <a:rPr lang="en-IN" dirty="0">
                <a:latin typeface="Times New Roman" panose="02020603050405020304" pitchFamily="18" charset="0"/>
                <a:ea typeface="Calibri" panose="020F0502020204030204" pitchFamily="34" charset="0"/>
                <a:cs typeface="Mangal"/>
              </a:rPr>
              <a:t>The individual members differs in the nature of </a:t>
            </a:r>
            <a:r>
              <a:rPr lang="en-IN" b="1" dirty="0">
                <a:solidFill>
                  <a:srgbClr val="FF0000"/>
                </a:solidFill>
                <a:latin typeface="Times New Roman" panose="02020603050405020304" pitchFamily="18" charset="0"/>
                <a:ea typeface="Calibri" panose="020F0502020204030204" pitchFamily="34" charset="0"/>
                <a:cs typeface="Mangal"/>
              </a:rPr>
              <a:t>N1</a:t>
            </a:r>
            <a:r>
              <a:rPr lang="en-IN" dirty="0">
                <a:latin typeface="Times New Roman" panose="02020603050405020304" pitchFamily="18" charset="0"/>
                <a:ea typeface="Calibri" panose="020F0502020204030204" pitchFamily="34" charset="0"/>
                <a:cs typeface="Mangal"/>
              </a:rPr>
              <a:t> substitution, which </a:t>
            </a:r>
            <a:r>
              <a:rPr lang="en-IN" b="1" dirty="0">
                <a:solidFill>
                  <a:srgbClr val="FF0000"/>
                </a:solidFill>
                <a:latin typeface="Times New Roman" panose="02020603050405020304" pitchFamily="18" charset="0"/>
                <a:ea typeface="Calibri" panose="020F0502020204030204" pitchFamily="34" charset="0"/>
                <a:cs typeface="Mangal"/>
              </a:rPr>
              <a:t>governs the solubility ,potency and pharmacokinetic property of the compounds</a:t>
            </a:r>
            <a:r>
              <a:rPr lang="en-IN" dirty="0">
                <a:latin typeface="Times New Roman" panose="02020603050405020304" pitchFamily="18" charset="0"/>
                <a:ea typeface="Calibri" panose="020F0502020204030204" pitchFamily="34" charset="0"/>
                <a:cs typeface="Mangal"/>
              </a:rPr>
              <a:t>, </a:t>
            </a:r>
            <a:endParaRPr lang="en-IN" dirty="0" smtClean="0">
              <a:effectLst/>
              <a:latin typeface="Times New Roman" panose="02020603050405020304" pitchFamily="18" charset="0"/>
              <a:ea typeface="Calibri" panose="020F0502020204030204" pitchFamily="34" charset="0"/>
              <a:cs typeface="Mangal"/>
            </a:endParaRPr>
          </a:p>
          <a:p>
            <a:pPr algn="just">
              <a:lnSpc>
                <a:spcPct val="150000"/>
              </a:lnSpc>
              <a:spcAft>
                <a:spcPts val="800"/>
              </a:spcAft>
            </a:pPr>
            <a:r>
              <a:rPr lang="en-IN" b="1" dirty="0" smtClean="0">
                <a:solidFill>
                  <a:srgbClr val="FF0000"/>
                </a:solidFill>
                <a:effectLst/>
                <a:latin typeface="Times New Roman" panose="02020603050405020304" pitchFamily="18" charset="0"/>
                <a:ea typeface="Calibri" panose="020F0502020204030204" pitchFamily="34" charset="0"/>
                <a:cs typeface="Mangal"/>
              </a:rPr>
              <a:t>A free amino group in N4 position is essential for antibacterial activity a</a:t>
            </a:r>
            <a:r>
              <a:rPr lang="en-IN" dirty="0" smtClean="0">
                <a:effectLst/>
                <a:latin typeface="Times New Roman" panose="02020603050405020304" pitchFamily="18" charset="0"/>
                <a:ea typeface="Calibri" panose="020F0502020204030204" pitchFamily="34" charset="0"/>
                <a:cs typeface="Mangal"/>
              </a:rPr>
              <a:t>nd generally N4 substituted </a:t>
            </a:r>
            <a:r>
              <a:rPr lang="en-IN" dirty="0" err="1" smtClean="0">
                <a:effectLst/>
                <a:latin typeface="Times New Roman" panose="02020603050405020304" pitchFamily="18" charset="0"/>
                <a:ea typeface="Calibri" panose="020F0502020204030204" pitchFamily="34" charset="0"/>
                <a:cs typeface="Mangal"/>
              </a:rPr>
              <a:t>sulfonamides</a:t>
            </a:r>
            <a:r>
              <a:rPr lang="en-IN" dirty="0" smtClean="0">
                <a:effectLst/>
                <a:latin typeface="Times New Roman" panose="02020603050405020304" pitchFamily="18" charset="0"/>
                <a:ea typeface="Calibri" panose="020F0502020204030204" pitchFamily="34" charset="0"/>
                <a:cs typeface="Mangal"/>
              </a:rPr>
              <a:t> have reduced antibacterial activity. </a:t>
            </a:r>
          </a:p>
          <a:p>
            <a:pPr algn="just">
              <a:lnSpc>
                <a:spcPct val="150000"/>
              </a:lnSpc>
              <a:spcAft>
                <a:spcPts val="800"/>
              </a:spcAft>
            </a:pPr>
            <a:r>
              <a:rPr lang="en-IN" dirty="0" smtClean="0">
                <a:effectLst/>
                <a:latin typeface="Times New Roman" panose="02020603050405020304" pitchFamily="18" charset="0"/>
                <a:ea typeface="Calibri" panose="020F0502020204030204" pitchFamily="34" charset="0"/>
                <a:cs typeface="Mangal"/>
              </a:rPr>
              <a:t>However, certain N4 substituted </a:t>
            </a:r>
            <a:r>
              <a:rPr lang="en-IN" dirty="0" err="1" smtClean="0">
                <a:effectLst/>
                <a:latin typeface="Times New Roman" panose="02020603050405020304" pitchFamily="18" charset="0"/>
                <a:ea typeface="Calibri" panose="020F0502020204030204" pitchFamily="34" charset="0"/>
                <a:cs typeface="Mangal"/>
              </a:rPr>
              <a:t>sulfonamides</a:t>
            </a:r>
            <a:r>
              <a:rPr lang="en-IN" dirty="0" smtClean="0">
                <a:effectLst/>
                <a:latin typeface="Times New Roman" panose="02020603050405020304" pitchFamily="18" charset="0"/>
                <a:ea typeface="Calibri" panose="020F0502020204030204" pitchFamily="34" charset="0"/>
                <a:cs typeface="Mangal"/>
              </a:rPr>
              <a:t> provide antibacterial action within the lumen of GI tract. They are white crystalline powders, insoluble in water.</a:t>
            </a:r>
          </a:p>
          <a:p>
            <a:pPr algn="just">
              <a:lnSpc>
                <a:spcPct val="150000"/>
              </a:lnSpc>
              <a:spcAft>
                <a:spcPts val="800"/>
              </a:spcAft>
            </a:pPr>
            <a:r>
              <a:rPr lang="en-IN" sz="2900" dirty="0" err="1" smtClean="0">
                <a:latin typeface="Times New Roman" panose="02020603050405020304" pitchFamily="18" charset="0"/>
                <a:ea typeface="Calibri" panose="020F0502020204030204" pitchFamily="34" charset="0"/>
                <a:cs typeface="Mangal"/>
              </a:rPr>
              <a:t>Sulfonamides</a:t>
            </a:r>
            <a:r>
              <a:rPr lang="en-IN" sz="2900" dirty="0" smtClean="0">
                <a:latin typeface="Times New Roman" panose="02020603050405020304" pitchFamily="18" charset="0"/>
                <a:ea typeface="Calibri" panose="020F0502020204030204" pitchFamily="34" charset="0"/>
                <a:cs typeface="Mangal"/>
              </a:rPr>
              <a:t> are </a:t>
            </a:r>
            <a:r>
              <a:rPr lang="en-IN" sz="2900" smtClean="0">
                <a:latin typeface="Times New Roman" panose="02020603050405020304" pitchFamily="18" charset="0"/>
                <a:ea typeface="Calibri" panose="020F0502020204030204" pitchFamily="34" charset="0"/>
                <a:cs typeface="Mangal"/>
              </a:rPr>
              <a:t>weak acid.</a:t>
            </a:r>
            <a:endParaRPr lang="en-US" sz="2900" dirty="0">
              <a:effectLst/>
              <a:latin typeface="Calibri" panose="020F0502020204030204" pitchFamily="34" charset="0"/>
              <a:ea typeface="Calibri" panose="020F0502020204030204" pitchFamily="34" charset="0"/>
              <a:cs typeface="Mangal"/>
            </a:endParaRPr>
          </a:p>
        </p:txBody>
      </p:sp>
      <p:pic>
        <p:nvPicPr>
          <p:cNvPr id="4098" name="Picture 2" descr="Sulphonamides and Sulfones || B.Pharm VI Semester (3rd Year 2nd ..."/>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xmlns="" val="0"/>
              </a:ext>
            </a:extLst>
          </a:blip>
          <a:srcRect r="3654" b="7987"/>
          <a:stretch/>
        </p:blipFill>
        <p:spPr bwMode="auto">
          <a:xfrm>
            <a:off x="6431281" y="2407920"/>
            <a:ext cx="5262880" cy="21336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297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IN" b="1" dirty="0">
                <a:solidFill>
                  <a:srgbClr val="FF0000"/>
                </a:solidFill>
              </a:rPr>
              <a:t>Mechanism of action</a:t>
            </a:r>
            <a:endParaRPr lang="en-US" b="1" dirty="0">
              <a:solidFill>
                <a:srgbClr val="FF0000"/>
              </a:solidFill>
            </a:endParaRPr>
          </a:p>
        </p:txBody>
      </p:sp>
      <p:sp>
        <p:nvSpPr>
          <p:cNvPr id="6" name="Content Placeholder 5"/>
          <p:cNvSpPr>
            <a:spLocks noGrp="1"/>
          </p:cNvSpPr>
          <p:nvPr>
            <p:ph sz="half" idx="1"/>
          </p:nvPr>
        </p:nvSpPr>
        <p:spPr/>
        <p:txBody>
          <a:bodyPr>
            <a:normAutofit fontScale="62500" lnSpcReduction="20000"/>
          </a:bodyPr>
          <a:lstStyle/>
          <a:p>
            <a:pPr algn="just">
              <a:lnSpc>
                <a:spcPct val="120000"/>
              </a:lnSpc>
            </a:pPr>
            <a:r>
              <a:rPr lang="en-IN" dirty="0">
                <a:latin typeface="Times New Roman" panose="02020603050405020304" pitchFamily="18" charset="0"/>
                <a:ea typeface="Calibri" panose="020F0502020204030204" pitchFamily="34" charset="0"/>
              </a:rPr>
              <a:t>Many bacteria synthesize their own folic acid for which p-amino benzoic acid (PABA) is an essential constituent</a:t>
            </a:r>
            <a:r>
              <a:rPr lang="en-IN" dirty="0" smtClean="0">
                <a:latin typeface="Times New Roman" panose="02020603050405020304" pitchFamily="18" charset="0"/>
                <a:ea typeface="Calibri" panose="020F0502020204030204" pitchFamily="34" charset="0"/>
              </a:rPr>
              <a:t>.</a:t>
            </a:r>
          </a:p>
          <a:p>
            <a:pPr algn="just">
              <a:lnSpc>
                <a:spcPct val="120000"/>
              </a:lnSpc>
            </a:pPr>
            <a:r>
              <a:rPr lang="en-IN" dirty="0" smtClean="0">
                <a:latin typeface="Times New Roman" panose="02020603050405020304" pitchFamily="18" charset="0"/>
                <a:ea typeface="Calibri" panose="020F0502020204030204" pitchFamily="34" charset="0"/>
              </a:rPr>
              <a:t> </a:t>
            </a:r>
            <a:r>
              <a:rPr lang="en-IN" dirty="0" err="1">
                <a:solidFill>
                  <a:srgbClr val="FF0000"/>
                </a:solidFill>
                <a:latin typeface="Times New Roman" panose="02020603050405020304" pitchFamily="18" charset="0"/>
                <a:ea typeface="Calibri" panose="020F0502020204030204" pitchFamily="34" charset="0"/>
              </a:rPr>
              <a:t>Sulfonamides</a:t>
            </a:r>
            <a:r>
              <a:rPr lang="en-IN" dirty="0">
                <a:solidFill>
                  <a:srgbClr val="FF0000"/>
                </a:solidFill>
                <a:latin typeface="Times New Roman" panose="02020603050405020304" pitchFamily="18" charset="0"/>
                <a:ea typeface="Calibri" panose="020F0502020204030204" pitchFamily="34" charset="0"/>
              </a:rPr>
              <a:t> are structural </a:t>
            </a:r>
            <a:r>
              <a:rPr lang="en-IN" dirty="0" err="1">
                <a:solidFill>
                  <a:srgbClr val="FF0000"/>
                </a:solidFill>
                <a:latin typeface="Times New Roman" panose="02020603050405020304" pitchFamily="18" charset="0"/>
                <a:ea typeface="Calibri" panose="020F0502020204030204" pitchFamily="34" charset="0"/>
              </a:rPr>
              <a:t>analogs</a:t>
            </a:r>
            <a:r>
              <a:rPr lang="en-IN" dirty="0">
                <a:solidFill>
                  <a:srgbClr val="FF0000"/>
                </a:solidFill>
                <a:latin typeface="Times New Roman" panose="02020603050405020304" pitchFamily="18" charset="0"/>
                <a:ea typeface="Calibri" panose="020F0502020204030204" pitchFamily="34" charset="0"/>
              </a:rPr>
              <a:t> or competitive antagonists of PABA. They are competitive inhibitors of </a:t>
            </a:r>
            <a:r>
              <a:rPr lang="en-IN" dirty="0" err="1">
                <a:solidFill>
                  <a:srgbClr val="FF0000"/>
                </a:solidFill>
                <a:latin typeface="Times New Roman" panose="02020603050405020304" pitchFamily="18" charset="0"/>
                <a:ea typeface="Calibri" panose="020F0502020204030204" pitchFamily="34" charset="0"/>
              </a:rPr>
              <a:t>dihydropteroate</a:t>
            </a:r>
            <a:r>
              <a:rPr lang="en-IN" dirty="0">
                <a:solidFill>
                  <a:srgbClr val="FF0000"/>
                </a:solidFill>
                <a:latin typeface="Times New Roman" panose="02020603050405020304" pitchFamily="18" charset="0"/>
                <a:ea typeface="Calibri" panose="020F0502020204030204" pitchFamily="34" charset="0"/>
              </a:rPr>
              <a:t> </a:t>
            </a:r>
            <a:r>
              <a:rPr lang="en-IN" dirty="0" err="1">
                <a:solidFill>
                  <a:srgbClr val="FF0000"/>
                </a:solidFill>
                <a:latin typeface="Times New Roman" panose="02020603050405020304" pitchFamily="18" charset="0"/>
                <a:ea typeface="Calibri" panose="020F0502020204030204" pitchFamily="34" charset="0"/>
              </a:rPr>
              <a:t>Synthetase</a:t>
            </a:r>
            <a:r>
              <a:rPr lang="en-IN" dirty="0">
                <a:solidFill>
                  <a:srgbClr val="FF0000"/>
                </a:solidFill>
                <a:latin typeface="Times New Roman" panose="02020603050405020304" pitchFamily="18" charset="0"/>
                <a:ea typeface="Calibri" panose="020F0502020204030204" pitchFamily="34" charset="0"/>
              </a:rPr>
              <a:t>, a bacterial enzyme responsible for the union of PABA with </a:t>
            </a:r>
            <a:r>
              <a:rPr lang="en-IN" dirty="0" err="1">
                <a:solidFill>
                  <a:srgbClr val="FF0000"/>
                </a:solidFill>
                <a:latin typeface="Times New Roman" panose="02020603050405020304" pitchFamily="18" charset="0"/>
                <a:ea typeface="Calibri" panose="020F0502020204030204" pitchFamily="34" charset="0"/>
              </a:rPr>
              <a:t>Pteridine</a:t>
            </a:r>
            <a:r>
              <a:rPr lang="en-IN" dirty="0">
                <a:solidFill>
                  <a:srgbClr val="FF0000"/>
                </a:solidFill>
                <a:latin typeface="Times New Roman" panose="02020603050405020304" pitchFamily="18" charset="0"/>
                <a:ea typeface="Calibri" panose="020F0502020204030204" pitchFamily="34" charset="0"/>
              </a:rPr>
              <a:t> residue in bacterial formation of </a:t>
            </a:r>
            <a:r>
              <a:rPr lang="en-IN" dirty="0" err="1">
                <a:solidFill>
                  <a:srgbClr val="FF0000"/>
                </a:solidFill>
                <a:latin typeface="Times New Roman" panose="02020603050405020304" pitchFamily="18" charset="0"/>
                <a:ea typeface="Calibri" panose="020F0502020204030204" pitchFamily="34" charset="0"/>
              </a:rPr>
              <a:t>dihydropteroic</a:t>
            </a:r>
            <a:r>
              <a:rPr lang="en-IN" dirty="0">
                <a:solidFill>
                  <a:srgbClr val="FF0000"/>
                </a:solidFill>
                <a:latin typeface="Times New Roman" panose="02020603050405020304" pitchFamily="18" charset="0"/>
                <a:ea typeface="Calibri" panose="020F0502020204030204" pitchFamily="34" charset="0"/>
              </a:rPr>
              <a:t> </a:t>
            </a:r>
            <a:r>
              <a:rPr lang="en-IN" dirty="0" smtClean="0">
                <a:solidFill>
                  <a:srgbClr val="FF0000"/>
                </a:solidFill>
                <a:latin typeface="Times New Roman" panose="02020603050405020304" pitchFamily="18" charset="0"/>
                <a:ea typeface="Calibri" panose="020F0502020204030204" pitchFamily="34" charset="0"/>
              </a:rPr>
              <a:t>acid</a:t>
            </a:r>
          </a:p>
          <a:p>
            <a:pPr algn="just">
              <a:lnSpc>
                <a:spcPct val="120000"/>
              </a:lnSpc>
            </a:pPr>
            <a:r>
              <a:rPr lang="en-IN" dirty="0" smtClean="0">
                <a:latin typeface="Times New Roman" panose="02020603050405020304" pitchFamily="18" charset="0"/>
                <a:ea typeface="Calibri" panose="020F0502020204030204" pitchFamily="34" charset="0"/>
              </a:rPr>
              <a:t> Which </a:t>
            </a:r>
            <a:r>
              <a:rPr lang="en-IN" dirty="0">
                <a:latin typeface="Times New Roman" panose="02020603050405020304" pitchFamily="18" charset="0"/>
                <a:ea typeface="Calibri" panose="020F0502020204030204" pitchFamily="34" charset="0"/>
              </a:rPr>
              <a:t>further conjugates with glutamic acid to produce </a:t>
            </a:r>
            <a:r>
              <a:rPr lang="en-IN" dirty="0" err="1">
                <a:latin typeface="Times New Roman" panose="02020603050405020304" pitchFamily="18" charset="0"/>
                <a:ea typeface="Calibri" panose="020F0502020204030204" pitchFamily="34" charset="0"/>
              </a:rPr>
              <a:t>dihydrofolic</a:t>
            </a:r>
            <a:r>
              <a:rPr lang="en-IN" dirty="0">
                <a:latin typeface="Times New Roman" panose="02020603050405020304" pitchFamily="18" charset="0"/>
                <a:ea typeface="Calibri" panose="020F0502020204030204" pitchFamily="34" charset="0"/>
              </a:rPr>
              <a:t> acid. The antagonism thus leads to inhibition of synthesis of folic acid and Subsequent metabolites </a:t>
            </a:r>
            <a:r>
              <a:rPr lang="en-IN" dirty="0" smtClean="0">
                <a:latin typeface="Times New Roman" panose="02020603050405020304" pitchFamily="18" charset="0"/>
                <a:ea typeface="Calibri" panose="020F0502020204030204" pitchFamily="34" charset="0"/>
              </a:rPr>
              <a:t>leading to </a:t>
            </a:r>
            <a:r>
              <a:rPr lang="en-IN" dirty="0">
                <a:latin typeface="Times New Roman" panose="02020603050405020304" pitchFamily="18" charset="0"/>
                <a:ea typeface="Calibri" panose="020F0502020204030204" pitchFamily="34" charset="0"/>
              </a:rPr>
              <a:t>bacteriostatic </a:t>
            </a:r>
            <a:r>
              <a:rPr lang="en-IN" dirty="0" smtClean="0">
                <a:latin typeface="Times New Roman" panose="02020603050405020304" pitchFamily="18" charset="0"/>
                <a:ea typeface="Calibri" panose="020F0502020204030204" pitchFamily="34" charset="0"/>
              </a:rPr>
              <a:t>effect.</a:t>
            </a:r>
            <a:endParaRPr lang="en-US" b="1" dirty="0">
              <a:solidFill>
                <a:srgbClr val="FF0000"/>
              </a:solidFill>
            </a:endParaRPr>
          </a:p>
        </p:txBody>
      </p:sp>
      <p:pic>
        <p:nvPicPr>
          <p:cNvPr id="1026" name="Picture 2" descr="Sulfonamides, Trimethoprim-Sulfamethoxazole, Quinolones, and ..."/>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83732" y="747344"/>
            <a:ext cx="4120536" cy="431418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Down Arrow 7"/>
          <p:cNvSpPr/>
          <p:nvPr/>
        </p:nvSpPr>
        <p:spPr>
          <a:xfrm>
            <a:off x="9130179" y="5054083"/>
            <a:ext cx="45719" cy="4566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TextBox 8"/>
          <p:cNvSpPr txBox="1"/>
          <p:nvPr/>
        </p:nvSpPr>
        <p:spPr>
          <a:xfrm>
            <a:off x="7704791" y="5510730"/>
            <a:ext cx="4099281" cy="400110"/>
          </a:xfrm>
          <a:prstGeom prst="rect">
            <a:avLst/>
          </a:prstGeom>
          <a:noFill/>
        </p:spPr>
        <p:txBody>
          <a:bodyPr wrap="square" rtlCol="0">
            <a:spAutoFit/>
          </a:bodyPr>
          <a:lstStyle/>
          <a:p>
            <a:r>
              <a:rPr lang="en-IN" sz="2000" b="1" dirty="0" smtClean="0">
                <a:solidFill>
                  <a:srgbClr val="0070C0"/>
                </a:solidFill>
              </a:rPr>
              <a:t>Purine and Pyrimidine synthesis</a:t>
            </a:r>
            <a:endParaRPr lang="en-US" sz="2000" b="1" dirty="0">
              <a:solidFill>
                <a:srgbClr val="0070C0"/>
              </a:solidFill>
            </a:endParaRPr>
          </a:p>
        </p:txBody>
      </p:sp>
      <p:sp>
        <p:nvSpPr>
          <p:cNvPr id="10" name="Down Arrow 9"/>
          <p:cNvSpPr/>
          <p:nvPr/>
        </p:nvSpPr>
        <p:spPr>
          <a:xfrm>
            <a:off x="9175898" y="5966691"/>
            <a:ext cx="45719"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091055" y="6373091"/>
            <a:ext cx="2660072" cy="369332"/>
          </a:xfrm>
          <a:prstGeom prst="rect">
            <a:avLst/>
          </a:prstGeom>
          <a:noFill/>
        </p:spPr>
        <p:txBody>
          <a:bodyPr wrap="square" rtlCol="0">
            <a:spAutoFit/>
          </a:bodyPr>
          <a:lstStyle/>
          <a:p>
            <a:r>
              <a:rPr lang="en-IN" b="1" dirty="0" smtClean="0">
                <a:solidFill>
                  <a:srgbClr val="0070C0"/>
                </a:solidFill>
              </a:rPr>
              <a:t>Nucleic acid Synthesis</a:t>
            </a:r>
            <a:endParaRPr lang="en-US" b="1" dirty="0">
              <a:solidFill>
                <a:srgbClr val="0070C0"/>
              </a:solidFill>
            </a:endParaRPr>
          </a:p>
        </p:txBody>
      </p:sp>
    </p:spTree>
    <p:extLst>
      <p:ext uri="{BB962C8B-B14F-4D97-AF65-F5344CB8AC3E}">
        <p14:creationId xmlns:p14="http://schemas.microsoft.com/office/powerpoint/2010/main" xmlns="" val="204088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err="1" smtClean="0">
                <a:solidFill>
                  <a:srgbClr val="FF0000"/>
                </a:solidFill>
              </a:rPr>
              <a:t>Diaminopyrimidins</a:t>
            </a:r>
            <a:r>
              <a:rPr lang="en-IN" dirty="0" smtClean="0">
                <a:solidFill>
                  <a:srgbClr val="FF0000"/>
                </a:solidFill>
              </a:rPr>
              <a:t>( Trimethoprim, </a:t>
            </a:r>
            <a:r>
              <a:rPr lang="en-IN" dirty="0" err="1" smtClean="0">
                <a:solidFill>
                  <a:srgbClr val="FF0000"/>
                </a:solidFill>
              </a:rPr>
              <a:t>ormetoprim</a:t>
            </a:r>
            <a:r>
              <a:rPr lang="en-IN" dirty="0" smtClean="0">
                <a:solidFill>
                  <a:srgbClr val="FF0000"/>
                </a:solidFill>
              </a:rPr>
              <a:t>) inhibits </a:t>
            </a:r>
            <a:r>
              <a:rPr lang="en-IN" dirty="0" err="1" smtClean="0">
                <a:solidFill>
                  <a:srgbClr val="FF0000"/>
                </a:solidFill>
              </a:rPr>
              <a:t>dihydrofolate</a:t>
            </a:r>
            <a:r>
              <a:rPr lang="en-IN" dirty="0" smtClean="0">
                <a:solidFill>
                  <a:srgbClr val="FF0000"/>
                </a:solidFill>
              </a:rPr>
              <a:t> reductase enzyme</a:t>
            </a:r>
            <a:r>
              <a:rPr lang="en-IN" dirty="0" smtClean="0"/>
              <a:t>. The combination of sulphonamide and trimethoprim inhibits formation of </a:t>
            </a:r>
            <a:r>
              <a:rPr lang="en-IN" dirty="0" err="1" smtClean="0"/>
              <a:t>tetrahydrofolic</a:t>
            </a:r>
            <a:r>
              <a:rPr lang="en-IN" dirty="0" smtClean="0"/>
              <a:t> acid at two step. </a:t>
            </a:r>
            <a:r>
              <a:rPr lang="en-IN" dirty="0" smtClean="0">
                <a:solidFill>
                  <a:srgbClr val="FF0000"/>
                </a:solidFill>
              </a:rPr>
              <a:t>This is known as sequential blocking.</a:t>
            </a:r>
          </a:p>
          <a:p>
            <a:r>
              <a:rPr lang="en-IN" b="1" u="sng" dirty="0" smtClean="0">
                <a:solidFill>
                  <a:srgbClr val="FF0000"/>
                </a:solidFill>
              </a:rPr>
              <a:t>This action is synergistic</a:t>
            </a:r>
            <a:r>
              <a:rPr lang="en-IN" u="sng" dirty="0" smtClean="0"/>
              <a:t>.</a:t>
            </a:r>
          </a:p>
          <a:p>
            <a:r>
              <a:rPr lang="en-IN" dirty="0" smtClean="0"/>
              <a:t>Tetrahydrofolate is a coenzyme in a no of complex enzymatic reactions and also is a coenzyme in the synthesis of </a:t>
            </a:r>
            <a:r>
              <a:rPr lang="en-IN" dirty="0" err="1" smtClean="0"/>
              <a:t>thymidylic</a:t>
            </a:r>
            <a:r>
              <a:rPr lang="en-IN" dirty="0" smtClean="0"/>
              <a:t> acid( a nucleotide), which is a building block of DNA</a:t>
            </a:r>
          </a:p>
          <a:p>
            <a:r>
              <a:rPr lang="en-IN" u="sng" dirty="0" smtClean="0">
                <a:solidFill>
                  <a:srgbClr val="FF0000"/>
                </a:solidFill>
              </a:rPr>
              <a:t>Trimethoprim and sulphonamide are bacteriostatic themselves, but together can be bactericidal</a:t>
            </a:r>
            <a:r>
              <a:rPr lang="en-IN" dirty="0" smtClean="0"/>
              <a:t>.</a:t>
            </a:r>
            <a:endParaRPr lang="en-US" dirty="0"/>
          </a:p>
        </p:txBody>
      </p:sp>
    </p:spTree>
    <p:extLst>
      <p:ext uri="{BB962C8B-B14F-4D97-AF65-F5344CB8AC3E}">
        <p14:creationId xmlns:p14="http://schemas.microsoft.com/office/powerpoint/2010/main" xmlns="" val="116149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b="1" dirty="0" smtClean="0">
                <a:solidFill>
                  <a:srgbClr val="FF0000"/>
                </a:solidFill>
              </a:rPr>
              <a:t>Classification</a:t>
            </a:r>
            <a:endParaRPr lang="en-US" b="1" dirty="0">
              <a:solidFill>
                <a:srgbClr val="FF0000"/>
              </a:solidFill>
            </a:endParaRPr>
          </a:p>
        </p:txBody>
      </p:sp>
      <p:sp>
        <p:nvSpPr>
          <p:cNvPr id="6" name="Content Placeholder 5"/>
          <p:cNvSpPr>
            <a:spLocks noGrp="1"/>
          </p:cNvSpPr>
          <p:nvPr>
            <p:ph idx="1"/>
          </p:nvPr>
        </p:nvSpPr>
        <p:spPr/>
        <p:txBody>
          <a:bodyPr/>
          <a:lstStyle/>
          <a:p>
            <a:pPr marL="0" lvl="0" indent="0">
              <a:buNone/>
            </a:pPr>
            <a:r>
              <a:rPr lang="en-IN" b="1" dirty="0" smtClean="0">
                <a:solidFill>
                  <a:srgbClr val="FF0000"/>
                </a:solidFill>
              </a:rPr>
              <a:t>1. </a:t>
            </a:r>
            <a:r>
              <a:rPr lang="en-IN" b="1" dirty="0" err="1" smtClean="0">
                <a:solidFill>
                  <a:srgbClr val="FF0000"/>
                </a:solidFill>
              </a:rPr>
              <a:t>Sulfonamides</a:t>
            </a:r>
            <a:r>
              <a:rPr lang="en-IN" b="1" dirty="0" smtClean="0">
                <a:solidFill>
                  <a:srgbClr val="FF0000"/>
                </a:solidFill>
              </a:rPr>
              <a:t> </a:t>
            </a:r>
            <a:r>
              <a:rPr lang="en-IN" b="1" dirty="0">
                <a:solidFill>
                  <a:srgbClr val="FF0000"/>
                </a:solidFill>
              </a:rPr>
              <a:t>used for systemic infections:-</a:t>
            </a:r>
            <a:endParaRPr lang="en-US" b="1" dirty="0">
              <a:solidFill>
                <a:srgbClr val="FF0000"/>
              </a:solidFill>
            </a:endParaRPr>
          </a:p>
          <a:p>
            <a:pPr lvl="0"/>
            <a:r>
              <a:rPr lang="en-IN" b="1" dirty="0">
                <a:solidFill>
                  <a:srgbClr val="00B050"/>
                </a:solidFill>
              </a:rPr>
              <a:t>Short acting</a:t>
            </a:r>
            <a:r>
              <a:rPr lang="en-IN" dirty="0">
                <a:solidFill>
                  <a:srgbClr val="00B050"/>
                </a:solidFill>
              </a:rPr>
              <a:t>:-</a:t>
            </a:r>
            <a:r>
              <a:rPr lang="en-IN" dirty="0"/>
              <a:t>Highly absorbed and rapidly excreted (duration of action 4-8 hr.): </a:t>
            </a:r>
            <a:r>
              <a:rPr lang="en-IN" b="1" dirty="0">
                <a:solidFill>
                  <a:srgbClr val="0070C0"/>
                </a:solidFill>
              </a:rPr>
              <a:t>Sulfathiazole, sulfamethazine (Sulfadimidine), </a:t>
            </a:r>
            <a:r>
              <a:rPr lang="en-IN" b="1" dirty="0" err="1">
                <a:solidFill>
                  <a:srgbClr val="0070C0"/>
                </a:solidFill>
              </a:rPr>
              <a:t>Sulfamerazine</a:t>
            </a:r>
            <a:r>
              <a:rPr lang="en-IN" b="1" dirty="0">
                <a:solidFill>
                  <a:srgbClr val="0070C0"/>
                </a:solidFill>
              </a:rPr>
              <a:t>, Sulfadiazine, and </a:t>
            </a:r>
            <a:r>
              <a:rPr lang="en-IN" b="1" dirty="0" err="1">
                <a:solidFill>
                  <a:srgbClr val="0070C0"/>
                </a:solidFill>
              </a:rPr>
              <a:t>sulfapyridine</a:t>
            </a:r>
            <a:r>
              <a:rPr lang="en-IN" b="1" dirty="0">
                <a:solidFill>
                  <a:srgbClr val="0070C0"/>
                </a:solidFill>
              </a:rPr>
              <a:t>.</a:t>
            </a:r>
            <a:endParaRPr lang="en-US" b="1" dirty="0">
              <a:solidFill>
                <a:srgbClr val="0070C0"/>
              </a:solidFill>
            </a:endParaRPr>
          </a:p>
          <a:p>
            <a:pPr lvl="0"/>
            <a:r>
              <a:rPr lang="en-IN" b="1" dirty="0">
                <a:solidFill>
                  <a:srgbClr val="00B050"/>
                </a:solidFill>
              </a:rPr>
              <a:t>Long acting:</a:t>
            </a:r>
            <a:r>
              <a:rPr lang="en-IN" dirty="0">
                <a:solidFill>
                  <a:srgbClr val="00B050"/>
                </a:solidFill>
              </a:rPr>
              <a:t> </a:t>
            </a:r>
            <a:r>
              <a:rPr lang="en-IN" dirty="0"/>
              <a:t>- Highly absorbed, but slowly eliminated (duration of action 1-3 days) because of high protein binding or lipid solubility (reabsorbed in renal tubules</a:t>
            </a:r>
            <a:r>
              <a:rPr lang="en-IN" b="1" dirty="0">
                <a:solidFill>
                  <a:srgbClr val="0070C0"/>
                </a:solidFill>
              </a:rPr>
              <a:t>): </a:t>
            </a:r>
            <a:r>
              <a:rPr lang="en-IN" b="1" dirty="0" err="1" smtClean="0">
                <a:solidFill>
                  <a:srgbClr val="0070C0"/>
                </a:solidFill>
              </a:rPr>
              <a:t>Sulfadoxins</a:t>
            </a:r>
            <a:r>
              <a:rPr lang="en-IN" b="1" dirty="0" smtClean="0">
                <a:solidFill>
                  <a:srgbClr val="0070C0"/>
                </a:solidFill>
              </a:rPr>
              <a:t>, </a:t>
            </a:r>
            <a:r>
              <a:rPr lang="en-IN" b="1" dirty="0" err="1" smtClean="0">
                <a:solidFill>
                  <a:srgbClr val="0070C0"/>
                </a:solidFill>
              </a:rPr>
              <a:t>Sulfamethoxypyridazine</a:t>
            </a:r>
            <a:r>
              <a:rPr lang="en-IN" b="1" dirty="0">
                <a:solidFill>
                  <a:srgbClr val="0070C0"/>
                </a:solidFill>
              </a:rPr>
              <a:t>, </a:t>
            </a:r>
            <a:r>
              <a:rPr lang="en-IN" b="1" dirty="0" err="1">
                <a:solidFill>
                  <a:srgbClr val="0070C0"/>
                </a:solidFill>
              </a:rPr>
              <a:t>Sulfaethoxypyridazine</a:t>
            </a:r>
            <a:r>
              <a:rPr lang="en-IN" b="1" dirty="0">
                <a:solidFill>
                  <a:srgbClr val="0070C0"/>
                </a:solidFill>
              </a:rPr>
              <a:t>, </a:t>
            </a:r>
            <a:r>
              <a:rPr lang="en-IN" b="1" dirty="0" err="1">
                <a:solidFill>
                  <a:srgbClr val="0070C0"/>
                </a:solidFill>
              </a:rPr>
              <a:t>Sulfadimethoxine</a:t>
            </a:r>
            <a:r>
              <a:rPr lang="en-IN" b="1" dirty="0">
                <a:solidFill>
                  <a:srgbClr val="0070C0"/>
                </a:solidFill>
              </a:rPr>
              <a:t>, and </a:t>
            </a:r>
            <a:r>
              <a:rPr lang="en-IN" b="1" dirty="0" err="1">
                <a:solidFill>
                  <a:srgbClr val="0070C0"/>
                </a:solidFill>
              </a:rPr>
              <a:t>Sulfachloropyridazine</a:t>
            </a:r>
            <a:r>
              <a:rPr lang="en-IN" dirty="0"/>
              <a:t>.</a:t>
            </a:r>
            <a:endParaRPr lang="en-US" dirty="0"/>
          </a:p>
        </p:txBody>
      </p:sp>
    </p:spTree>
    <p:extLst>
      <p:ext uri="{BB962C8B-B14F-4D97-AF65-F5344CB8AC3E}">
        <p14:creationId xmlns:p14="http://schemas.microsoft.com/office/powerpoint/2010/main" xmlns="" val="2235592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IN" b="1" dirty="0" smtClean="0">
                <a:solidFill>
                  <a:srgbClr val="FF0000"/>
                </a:solidFill>
              </a:rPr>
              <a:t>2. </a:t>
            </a:r>
            <a:r>
              <a:rPr lang="en-IN" b="1" dirty="0" err="1" smtClean="0">
                <a:solidFill>
                  <a:srgbClr val="FF0000"/>
                </a:solidFill>
              </a:rPr>
              <a:t>Sulfonamides</a:t>
            </a:r>
            <a:r>
              <a:rPr lang="en-IN" b="1" dirty="0" smtClean="0">
                <a:solidFill>
                  <a:srgbClr val="FF0000"/>
                </a:solidFill>
              </a:rPr>
              <a:t> </a:t>
            </a:r>
            <a:r>
              <a:rPr lang="en-IN" b="1" dirty="0">
                <a:solidFill>
                  <a:srgbClr val="FF0000"/>
                </a:solidFill>
              </a:rPr>
              <a:t>used to treat urinary tract infections</a:t>
            </a:r>
            <a:r>
              <a:rPr lang="en-IN" dirty="0"/>
              <a:t>:-</a:t>
            </a:r>
            <a:r>
              <a:rPr lang="en-IN" b="1" dirty="0" err="1">
                <a:solidFill>
                  <a:srgbClr val="0070C0"/>
                </a:solidFill>
              </a:rPr>
              <a:t>Sulfisoxazole</a:t>
            </a:r>
            <a:r>
              <a:rPr lang="en-IN" b="1" dirty="0">
                <a:solidFill>
                  <a:srgbClr val="0070C0"/>
                </a:solidFill>
              </a:rPr>
              <a:t> (</a:t>
            </a:r>
            <a:r>
              <a:rPr lang="en-IN" b="1" dirty="0" err="1">
                <a:solidFill>
                  <a:srgbClr val="0070C0"/>
                </a:solidFill>
              </a:rPr>
              <a:t>Sulfafurazole</a:t>
            </a:r>
            <a:r>
              <a:rPr lang="en-IN" b="1" dirty="0">
                <a:solidFill>
                  <a:srgbClr val="0070C0"/>
                </a:solidFill>
              </a:rPr>
              <a:t>) and </a:t>
            </a:r>
            <a:r>
              <a:rPr lang="en-IN" b="1" dirty="0" err="1" smtClean="0">
                <a:solidFill>
                  <a:srgbClr val="0070C0"/>
                </a:solidFill>
              </a:rPr>
              <a:t>Sulphisomidine</a:t>
            </a:r>
            <a:r>
              <a:rPr lang="en-IN" dirty="0" smtClean="0"/>
              <a:t> </a:t>
            </a:r>
          </a:p>
          <a:p>
            <a:pPr lvl="0"/>
            <a:r>
              <a:rPr lang="en-IN" dirty="0" smtClean="0"/>
              <a:t>These </a:t>
            </a:r>
            <a:r>
              <a:rPr lang="en-IN" dirty="0"/>
              <a:t>are highly water soluble, rapidly excreted via urine, mostly unchanged</a:t>
            </a:r>
            <a:r>
              <a:rPr lang="en-IN" dirty="0" smtClean="0"/>
              <a:t>,</a:t>
            </a:r>
          </a:p>
          <a:p>
            <a:pPr lvl="0"/>
            <a:r>
              <a:rPr lang="en-IN" dirty="0" smtClean="0"/>
              <a:t> </a:t>
            </a:r>
            <a:r>
              <a:rPr lang="en-IN" dirty="0"/>
              <a:t>U</a:t>
            </a:r>
            <a:r>
              <a:rPr lang="en-IN" dirty="0" smtClean="0"/>
              <a:t>ndergo </a:t>
            </a:r>
            <a:r>
              <a:rPr lang="en-IN" dirty="0"/>
              <a:t>least acetylation or acetylated crystals are highly soluble even in acid urine (So less propensity to cause crystal Luria) and attain high concentration in urinary tract.</a:t>
            </a:r>
            <a:endParaRPr lang="en-US" dirty="0"/>
          </a:p>
        </p:txBody>
      </p:sp>
    </p:spTree>
    <p:extLst>
      <p:ext uri="{BB962C8B-B14F-4D97-AF65-F5344CB8AC3E}">
        <p14:creationId xmlns:p14="http://schemas.microsoft.com/office/powerpoint/2010/main" xmlns="" val="382717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lvl="0" indent="0" algn="just">
              <a:lnSpc>
                <a:spcPct val="150000"/>
              </a:lnSpc>
              <a:spcAft>
                <a:spcPts val="800"/>
              </a:spcAft>
              <a:buNone/>
            </a:pPr>
            <a:r>
              <a:rPr lang="en-IN" b="1" dirty="0" smtClean="0">
                <a:solidFill>
                  <a:srgbClr val="FF0000"/>
                </a:solidFill>
                <a:latin typeface="Times New Roman" panose="02020603050405020304" pitchFamily="18" charset="0"/>
                <a:ea typeface="Calibri" panose="020F0502020204030204" pitchFamily="34" charset="0"/>
                <a:cs typeface="Mangal"/>
              </a:rPr>
              <a:t>3. </a:t>
            </a:r>
            <a:r>
              <a:rPr lang="en-IN" b="1" dirty="0" err="1" smtClean="0">
                <a:solidFill>
                  <a:srgbClr val="FF0000"/>
                </a:solidFill>
                <a:latin typeface="Times New Roman" panose="02020603050405020304" pitchFamily="18" charset="0"/>
                <a:ea typeface="Calibri" panose="020F0502020204030204" pitchFamily="34" charset="0"/>
                <a:cs typeface="Mangal"/>
              </a:rPr>
              <a:t>Sulfonamides</a:t>
            </a:r>
            <a:r>
              <a:rPr lang="en-IN" b="1" dirty="0" smtClean="0">
                <a:solidFill>
                  <a:srgbClr val="FF0000"/>
                </a:solidFill>
                <a:latin typeface="Times New Roman" panose="02020603050405020304" pitchFamily="18" charset="0"/>
                <a:ea typeface="Calibri" panose="020F0502020204030204" pitchFamily="34" charset="0"/>
                <a:cs typeface="Mangal"/>
              </a:rPr>
              <a:t> used to treat gut infections (Gut-active </a:t>
            </a:r>
            <a:r>
              <a:rPr lang="en-IN" b="1" dirty="0" err="1" smtClean="0">
                <a:solidFill>
                  <a:srgbClr val="FF0000"/>
                </a:solidFill>
                <a:latin typeface="Times New Roman" panose="02020603050405020304" pitchFamily="18" charset="0"/>
                <a:ea typeface="Calibri" panose="020F0502020204030204" pitchFamily="34" charset="0"/>
                <a:cs typeface="Mangal"/>
              </a:rPr>
              <a:t>Sulfonamides</a:t>
            </a:r>
            <a:r>
              <a:rPr lang="en-IN" b="1" dirty="0" smtClean="0">
                <a:solidFill>
                  <a:srgbClr val="FF0000"/>
                </a:solidFill>
                <a:latin typeface="Times New Roman" panose="02020603050405020304" pitchFamily="18" charset="0"/>
                <a:ea typeface="Calibri" panose="020F0502020204030204" pitchFamily="34" charset="0"/>
                <a:cs typeface="Mangal"/>
              </a:rPr>
              <a:t>)</a:t>
            </a:r>
          </a:p>
          <a:p>
            <a:pPr algn="just">
              <a:lnSpc>
                <a:spcPct val="150000"/>
              </a:lnSpc>
              <a:spcAft>
                <a:spcPts val="800"/>
              </a:spcAft>
            </a:pPr>
            <a:r>
              <a:rPr lang="en-IN" dirty="0" smtClean="0">
                <a:latin typeface="Times New Roman" panose="02020603050405020304" pitchFamily="18" charset="0"/>
                <a:ea typeface="Calibri" panose="020F0502020204030204" pitchFamily="34" charset="0"/>
                <a:cs typeface="Mangal"/>
              </a:rPr>
              <a:t>These are poorly soluble and are not absorbed from GIT. </a:t>
            </a:r>
            <a:r>
              <a:rPr lang="en-IN" b="1" dirty="0" err="1" smtClean="0">
                <a:solidFill>
                  <a:srgbClr val="00B0F0"/>
                </a:solidFill>
                <a:latin typeface="Times New Roman" panose="02020603050405020304" pitchFamily="18" charset="0"/>
                <a:ea typeface="Calibri" panose="020F0502020204030204" pitchFamily="34" charset="0"/>
                <a:cs typeface="Mangal"/>
              </a:rPr>
              <a:t>Phthalylsulpfthiazole</a:t>
            </a:r>
            <a:r>
              <a:rPr lang="en-IN" b="1" dirty="0" smtClean="0">
                <a:solidFill>
                  <a:srgbClr val="00B0F0"/>
                </a:solidFill>
                <a:latin typeface="Times New Roman" panose="02020603050405020304" pitchFamily="18" charset="0"/>
                <a:ea typeface="Calibri" panose="020F0502020204030204" pitchFamily="34" charset="0"/>
                <a:cs typeface="Mangal"/>
              </a:rPr>
              <a:t> </a:t>
            </a:r>
            <a:r>
              <a:rPr lang="en-IN" b="1" dirty="0">
                <a:solidFill>
                  <a:srgbClr val="00B0F0"/>
                </a:solidFill>
                <a:latin typeface="Times New Roman" panose="02020603050405020304" pitchFamily="18" charset="0"/>
                <a:ea typeface="Calibri" panose="020F0502020204030204" pitchFamily="34" charset="0"/>
                <a:cs typeface="Mangal"/>
              </a:rPr>
              <a:t>and </a:t>
            </a:r>
            <a:r>
              <a:rPr lang="en-IN" b="1" dirty="0" err="1">
                <a:solidFill>
                  <a:srgbClr val="00B0F0"/>
                </a:solidFill>
                <a:latin typeface="Times New Roman" panose="02020603050405020304" pitchFamily="18" charset="0"/>
                <a:ea typeface="Calibri" panose="020F0502020204030204" pitchFamily="34" charset="0"/>
                <a:cs typeface="Mangal"/>
              </a:rPr>
              <a:t>Succinylsufathiazole</a:t>
            </a:r>
            <a:r>
              <a:rPr lang="en-IN" b="1" dirty="0">
                <a:solidFill>
                  <a:srgbClr val="00B0F0"/>
                </a:solidFill>
                <a:latin typeface="Times New Roman" panose="02020603050405020304" pitchFamily="18" charset="0"/>
                <a:ea typeface="Calibri" panose="020F0502020204030204" pitchFamily="34" charset="0"/>
                <a:cs typeface="Mangal"/>
              </a:rPr>
              <a:t> </a:t>
            </a:r>
            <a:r>
              <a:rPr lang="en-IN" dirty="0">
                <a:latin typeface="Times New Roman" panose="02020603050405020304" pitchFamily="18" charset="0"/>
                <a:ea typeface="Calibri" panose="020F0502020204030204" pitchFamily="34" charset="0"/>
                <a:cs typeface="Mangal"/>
              </a:rPr>
              <a:t>are inactive as such and hydrolyse in the GIT by intestinal micro flora to </a:t>
            </a:r>
            <a:r>
              <a:rPr lang="en-IN" b="1" dirty="0">
                <a:solidFill>
                  <a:srgbClr val="00B0F0"/>
                </a:solidFill>
                <a:latin typeface="Times New Roman" panose="02020603050405020304" pitchFamily="18" charset="0"/>
                <a:ea typeface="Calibri" panose="020F0502020204030204" pitchFamily="34" charset="0"/>
                <a:cs typeface="Mangal"/>
              </a:rPr>
              <a:t>phthalic and Succinic acid and active Sulfathiazole</a:t>
            </a:r>
            <a:r>
              <a:rPr lang="en-IN" dirty="0">
                <a:latin typeface="Times New Roman" panose="02020603050405020304" pitchFamily="18" charset="0"/>
                <a:ea typeface="Calibri" panose="020F0502020204030204" pitchFamily="34" charset="0"/>
                <a:cs typeface="Mangal"/>
              </a:rPr>
              <a:t>. </a:t>
            </a:r>
            <a:endParaRPr lang="en-IN" dirty="0" smtClean="0">
              <a:latin typeface="Times New Roman" panose="02020603050405020304" pitchFamily="18" charset="0"/>
              <a:ea typeface="Calibri" panose="020F0502020204030204" pitchFamily="34" charset="0"/>
              <a:cs typeface="Mangal"/>
            </a:endParaRPr>
          </a:p>
          <a:p>
            <a:pPr algn="just">
              <a:lnSpc>
                <a:spcPct val="150000"/>
              </a:lnSpc>
              <a:spcAft>
                <a:spcPts val="800"/>
              </a:spcAft>
            </a:pPr>
            <a:r>
              <a:rPr lang="en-IN" dirty="0" smtClean="0">
                <a:latin typeface="Times New Roman" panose="02020603050405020304" pitchFamily="18" charset="0"/>
                <a:ea typeface="Calibri" panose="020F0502020204030204" pitchFamily="34" charset="0"/>
                <a:cs typeface="Mangal"/>
              </a:rPr>
              <a:t> </a:t>
            </a:r>
            <a:r>
              <a:rPr lang="en-IN" dirty="0" err="1">
                <a:latin typeface="Times New Roman" panose="02020603050405020304" pitchFamily="18" charset="0"/>
                <a:ea typeface="Calibri" panose="020F0502020204030204" pitchFamily="34" charset="0"/>
                <a:cs typeface="Mangal"/>
              </a:rPr>
              <a:t>Salicylazosulfapyridine</a:t>
            </a:r>
            <a:r>
              <a:rPr lang="en-IN" dirty="0">
                <a:latin typeface="Times New Roman" panose="02020603050405020304" pitchFamily="18" charset="0"/>
                <a:ea typeface="Calibri" panose="020F0502020204030204" pitchFamily="34" charset="0"/>
                <a:cs typeface="Mangal"/>
              </a:rPr>
              <a:t> (Sulfasalazine) is also hydrolysed in large intestine to </a:t>
            </a:r>
            <a:r>
              <a:rPr lang="en-IN" b="1" dirty="0" err="1">
                <a:solidFill>
                  <a:srgbClr val="00B0F0"/>
                </a:solidFill>
                <a:latin typeface="Times New Roman" panose="02020603050405020304" pitchFamily="18" charset="0"/>
                <a:ea typeface="Calibri" panose="020F0502020204030204" pitchFamily="34" charset="0"/>
                <a:cs typeface="Mangal"/>
              </a:rPr>
              <a:t>Sulfapyridine</a:t>
            </a:r>
            <a:r>
              <a:rPr lang="en-IN" b="1" dirty="0">
                <a:solidFill>
                  <a:srgbClr val="00B0F0"/>
                </a:solidFill>
                <a:latin typeface="Times New Roman" panose="02020603050405020304" pitchFamily="18" charset="0"/>
                <a:ea typeface="Calibri" panose="020F0502020204030204" pitchFamily="34" charset="0"/>
                <a:cs typeface="Mangal"/>
              </a:rPr>
              <a:t> and </a:t>
            </a:r>
            <a:r>
              <a:rPr lang="en-IN" b="1" dirty="0" err="1">
                <a:solidFill>
                  <a:srgbClr val="00B0F0"/>
                </a:solidFill>
                <a:latin typeface="Times New Roman" panose="02020603050405020304" pitchFamily="18" charset="0"/>
                <a:ea typeface="Calibri" panose="020F0502020204030204" pitchFamily="34" charset="0"/>
                <a:cs typeface="Mangal"/>
              </a:rPr>
              <a:t>aminosalicyclic</a:t>
            </a:r>
            <a:r>
              <a:rPr lang="en-IN" b="1" dirty="0">
                <a:solidFill>
                  <a:srgbClr val="00B0F0"/>
                </a:solidFill>
                <a:latin typeface="Times New Roman" panose="02020603050405020304" pitchFamily="18" charset="0"/>
                <a:ea typeface="Calibri" panose="020F0502020204030204" pitchFamily="34" charset="0"/>
                <a:cs typeface="Mangal"/>
              </a:rPr>
              <a:t> acid (anti-inflammatory agent) and is used in ulcerative Colitis in Dogs.</a:t>
            </a:r>
            <a:endParaRPr lang="en-US" sz="2400" b="1" dirty="0">
              <a:solidFill>
                <a:srgbClr val="00B0F0"/>
              </a:solidFill>
              <a:effectLst/>
              <a:latin typeface="Calibri" panose="020F0502020204030204" pitchFamily="34" charset="0"/>
              <a:ea typeface="Calibri" panose="020F0502020204030204" pitchFamily="34" charset="0"/>
              <a:cs typeface="Mangal"/>
            </a:endParaRPr>
          </a:p>
        </p:txBody>
      </p:sp>
    </p:spTree>
    <p:extLst>
      <p:ext uri="{BB962C8B-B14F-4D97-AF65-F5344CB8AC3E}">
        <p14:creationId xmlns:p14="http://schemas.microsoft.com/office/powerpoint/2010/main" xmlns="" val="267572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FF0000"/>
                </a:solidFill>
              </a:rPr>
              <a:t>4</a:t>
            </a:r>
            <a:r>
              <a:rPr lang="en-US" dirty="0" smtClean="0"/>
              <a:t>. </a:t>
            </a:r>
            <a:r>
              <a:rPr lang="en-US" b="1" dirty="0" err="1" smtClean="0">
                <a:solidFill>
                  <a:srgbClr val="FF0000"/>
                </a:solidFill>
              </a:rPr>
              <a:t>Sufonamides</a:t>
            </a:r>
            <a:r>
              <a:rPr lang="en-US" b="1" dirty="0" smtClean="0">
                <a:solidFill>
                  <a:srgbClr val="FF0000"/>
                </a:solidFill>
              </a:rPr>
              <a:t> </a:t>
            </a:r>
            <a:r>
              <a:rPr lang="en-US" b="1" dirty="0">
                <a:solidFill>
                  <a:srgbClr val="FF0000"/>
                </a:solidFill>
              </a:rPr>
              <a:t>used topically </a:t>
            </a:r>
          </a:p>
          <a:p>
            <a:r>
              <a:rPr lang="en-US" dirty="0" smtClean="0">
                <a:solidFill>
                  <a:srgbClr val="FF0000"/>
                </a:solidFill>
              </a:rPr>
              <a:t>To </a:t>
            </a:r>
            <a:r>
              <a:rPr lang="en-US" dirty="0">
                <a:solidFill>
                  <a:srgbClr val="FF0000"/>
                </a:solidFill>
              </a:rPr>
              <a:t>treat eye infection</a:t>
            </a:r>
            <a:r>
              <a:rPr lang="en-US" dirty="0"/>
              <a:t>: - </a:t>
            </a:r>
            <a:r>
              <a:rPr lang="en-US" dirty="0" err="1">
                <a:solidFill>
                  <a:srgbClr val="0070C0"/>
                </a:solidFill>
              </a:rPr>
              <a:t>Sulfacetamide</a:t>
            </a:r>
            <a:r>
              <a:rPr lang="en-US" dirty="0">
                <a:solidFill>
                  <a:srgbClr val="0070C0"/>
                </a:solidFill>
              </a:rPr>
              <a:t> Sodium: </a:t>
            </a:r>
            <a:r>
              <a:rPr lang="en-US" dirty="0"/>
              <a:t>As 30% Solution or 10% Ointment (highly Soluble and yield nonirritating neutral solution</a:t>
            </a:r>
            <a:r>
              <a:rPr lang="en-US" dirty="0" smtClean="0"/>
              <a:t>).</a:t>
            </a:r>
          </a:p>
          <a:p>
            <a:endParaRPr lang="en-US" dirty="0"/>
          </a:p>
          <a:p>
            <a:r>
              <a:rPr lang="en-US" b="1" dirty="0" smtClean="0">
                <a:solidFill>
                  <a:srgbClr val="FF0000"/>
                </a:solidFill>
              </a:rPr>
              <a:t>To </a:t>
            </a:r>
            <a:r>
              <a:rPr lang="en-US" b="1" dirty="0">
                <a:solidFill>
                  <a:srgbClr val="FF0000"/>
                </a:solidFill>
              </a:rPr>
              <a:t>treat burn and wound infections </a:t>
            </a:r>
            <a:r>
              <a:rPr lang="en-US" dirty="0">
                <a:solidFill>
                  <a:srgbClr val="0070C0"/>
                </a:solidFill>
              </a:rPr>
              <a:t>:- </a:t>
            </a:r>
            <a:r>
              <a:rPr lang="en-US" dirty="0" err="1">
                <a:solidFill>
                  <a:srgbClr val="0070C0"/>
                </a:solidFill>
              </a:rPr>
              <a:t>Mafenide</a:t>
            </a:r>
            <a:r>
              <a:rPr lang="en-US" dirty="0">
                <a:solidFill>
                  <a:srgbClr val="0070C0"/>
                </a:solidFill>
              </a:rPr>
              <a:t> (</a:t>
            </a:r>
            <a:r>
              <a:rPr lang="en-US" dirty="0" err="1">
                <a:solidFill>
                  <a:srgbClr val="0070C0"/>
                </a:solidFill>
              </a:rPr>
              <a:t>Sulfamylon</a:t>
            </a:r>
            <a:r>
              <a:rPr lang="en-US" dirty="0">
                <a:solidFill>
                  <a:srgbClr val="0070C0"/>
                </a:solidFill>
              </a:rPr>
              <a:t>) and silver Sulfadiazine</a:t>
            </a:r>
          </a:p>
        </p:txBody>
      </p:sp>
    </p:spTree>
    <p:extLst>
      <p:ext uri="{BB962C8B-B14F-4D97-AF65-F5344CB8AC3E}">
        <p14:creationId xmlns:p14="http://schemas.microsoft.com/office/powerpoint/2010/main" xmlns="" val="1243985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3153</TotalTime>
  <Words>1880</Words>
  <Application>Microsoft Office PowerPoint</Application>
  <PresentationFormat>Custom</PresentationFormat>
  <Paragraphs>132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History</vt:lpstr>
      <vt:lpstr>Chemistry</vt:lpstr>
      <vt:lpstr>Slide 3</vt:lpstr>
      <vt:lpstr>Mechanism of action</vt:lpstr>
      <vt:lpstr>Slide 5</vt:lpstr>
      <vt:lpstr>Classification</vt:lpstr>
      <vt:lpstr>Slide 7</vt:lpstr>
      <vt:lpstr>Slide 8</vt:lpstr>
      <vt:lpstr>Slide 9</vt:lpstr>
      <vt:lpstr>Spectrum of activity</vt:lpstr>
      <vt:lpstr>Slide 11</vt:lpstr>
      <vt:lpstr>Interactions affecting Antimicrobial activity/Antagonists of Sulfonamides</vt:lpstr>
      <vt:lpstr>Pharmacokinetics</vt:lpstr>
      <vt:lpstr>Slide 14</vt:lpstr>
      <vt:lpstr>Metabolism</vt:lpstr>
      <vt:lpstr>Slide 16</vt:lpstr>
      <vt:lpstr>Adverse Effect of Sulphonamide Therapy</vt:lpstr>
      <vt:lpstr>Renal Toxicity(crystallurea)</vt:lpstr>
      <vt:lpstr>Keratoconjunctivitis sicca(KCS)</vt:lpstr>
      <vt:lpstr>Hypersensitivity </vt:lpstr>
      <vt:lpstr>Slide 21</vt:lpstr>
      <vt:lpstr>Potentiated sulphonamide</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 IND</dc:creator>
  <cp:lastModifiedBy>rrkvet</cp:lastModifiedBy>
  <cp:revision>67</cp:revision>
  <dcterms:created xsi:type="dcterms:W3CDTF">2020-06-15T10:45:07Z</dcterms:created>
  <dcterms:modified xsi:type="dcterms:W3CDTF">2020-07-04T11:02:38Z</dcterms:modified>
</cp:coreProperties>
</file>