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2" r:id="rId2"/>
    <p:sldId id="258" r:id="rId3"/>
    <p:sldId id="259" r:id="rId4"/>
    <p:sldId id="261" r:id="rId5"/>
    <p:sldId id="260" r:id="rId6"/>
    <p:sldId id="265" r:id="rId7"/>
    <p:sldId id="266" r:id="rId8"/>
    <p:sldId id="267" r:id="rId9"/>
    <p:sldId id="268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3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5D886-855F-472D-BBC3-57F30637FBB2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1CA5A-5831-4E93-8CC8-BB8AE179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04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808BFE-6694-2A49-A3D4-E78F7EB92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7BF8412-FED9-2847-A4CE-386D4FFE2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8AC6C2-8074-0C40-B199-5B8E13F45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13F-1B8B-964A-8979-42F00C9DA9B8}" type="datetimeFigureOut">
              <a:rPr lang="en-US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56E5AE-426E-0B40-876D-68981D887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BF5B2A-38C4-954D-8E01-FA2DA38C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674A-9A7E-0348-ACDD-1423A8C16D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8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6DBE64-0E60-FA4D-AF43-8E4941890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BEC4174-BAD9-DA41-893E-BC30255CF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9955CD-7FDC-4847-AC94-15F7D1A1C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13F-1B8B-964A-8979-42F00C9DA9B8}" type="datetimeFigureOut">
              <a:rPr lang="en-US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E628FC-C1B7-9B49-9567-2F03D537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3936DA-C7E9-144E-80FA-62BB618F9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674A-9A7E-0348-ACDD-1423A8C16D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4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3044678-6CA0-2744-9F65-C8F9911E52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3F3829F-8253-334C-BF86-F99AF263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C2B300-A6CA-A54D-A1D6-4658A02B3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13F-1B8B-964A-8979-42F00C9DA9B8}" type="datetimeFigureOut">
              <a:rPr lang="en-US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08632D-027A-C34B-B4CF-9E2B644A9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66BE63-2BCD-DD4D-BE47-0C6B92224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674A-9A7E-0348-ACDD-1423A8C16D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9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84C87D-66D9-F148-8CA2-2A1BB738E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34D080-9840-3048-85BE-2B284330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3CE991-67D5-B547-A3CB-5B17F5B2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13F-1B8B-964A-8979-42F00C9DA9B8}" type="datetimeFigureOut">
              <a:rPr lang="en-US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8E1F73-0B13-B945-852F-BA98387C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917857-01D1-EF48-89FA-A8741DC82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674A-9A7E-0348-ACDD-1423A8C16D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5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F28493-0137-5E4E-B8E5-26F069BBA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FB31176-61D4-634F-B87D-ADBD6475F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8A3B82-75A5-4E42-B313-8A61D684F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13F-1B8B-964A-8979-42F00C9DA9B8}" type="datetimeFigureOut">
              <a:rPr lang="en-US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BA9E5D-30AF-FA45-963C-B84604718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B98E64-A4CE-DE47-B678-862D88AD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674A-9A7E-0348-ACDD-1423A8C16D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FC4B07-FE20-CC46-B6C0-7A5A5F75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301AA4-C119-BA44-B824-68B049AA64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417A552-798C-ED41-9F13-421AE8953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678053A-8A2C-9747-A4B5-56BDBB530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13F-1B8B-964A-8979-42F00C9DA9B8}" type="datetimeFigureOut">
              <a:rPr lang="en-US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7A7C2B-AE48-B04D-B38C-266C2961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D3857F4-C7AA-3642-83BF-48825D663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674A-9A7E-0348-ACDD-1423A8C16D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5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55F5ED-1849-F149-B604-6A935872D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9DDD5F8-6810-AA4B-B60F-F064EC1E1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006BE5D-1CCF-C34D-902B-FAA6637CA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60B9D1B-ECFA-F647-98C2-6E491CBCB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3AEF808-5831-C14B-8F91-4DC5B6A1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C7B3CA2-6A70-5441-88EF-B8E5B3562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13F-1B8B-964A-8979-42F00C9DA9B8}" type="datetimeFigureOut">
              <a:rPr lang="en-US"/>
              <a:t>7/23/2020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6FCC6ED-5E54-A749-B65C-EDFBA121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414FD25-76F9-A34A-B925-D9DAD90EB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674A-9A7E-0348-ACDD-1423A8C16D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8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17D283-4F5F-D948-9617-009ACB00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56168F9-9C53-6D40-9F61-95C1DE06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13F-1B8B-964A-8979-42F00C9DA9B8}" type="datetimeFigureOut">
              <a:rPr lang="en-US"/>
              <a:t>7/23/2020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A4408F8-9B9D-E043-97CD-EA0D1E88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04A981-F2F6-0142-A3F8-2E7ECAA9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674A-9A7E-0348-ACDD-1423A8C16D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4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EABDACB-F8BD-9548-B4B9-42FB437D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13F-1B8B-964A-8979-42F00C9DA9B8}" type="datetimeFigureOut">
              <a:rPr lang="en-US"/>
              <a:t>7/23/2020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B1B23F0-2420-6343-968B-ADF23A00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C42CD9A-DA32-FC4D-A8C6-4BE4F1A3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674A-9A7E-0348-ACDD-1423A8C16D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2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552B21-6C6C-AA49-B50F-A530DD982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39BFAD-E0FE-0A49-9765-414502A4C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3CE296E-88C2-2641-8AD1-24389C08B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FA41582-DD44-7140-8413-A3787BE6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13F-1B8B-964A-8979-42F00C9DA9B8}" type="datetimeFigureOut">
              <a:rPr lang="en-US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F2F89E7-C23F-EF4C-96C4-E6520DCE8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C10E174-BA6B-B346-AAE6-18F53BFC1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674A-9A7E-0348-ACDD-1423A8C16D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1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76AA76-0138-654D-8688-4FBE2DEE0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0BBD5D0-49ED-1243-B34C-4D318671F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0EC0A80-DF8C-A942-9999-C8C32D0B8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A24D1C3-2218-414C-858B-9E48C391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13F-1B8B-964A-8979-42F00C9DA9B8}" type="datetimeFigureOut">
              <a:rPr lang="en-US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071F6A0-9ACC-B74B-B34B-12E31C7D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585D5D3-A969-CB4F-9744-8AD35BB46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674A-9A7E-0348-ACDD-1423A8C16D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3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CB29DEC-B06E-0E4E-AB54-553FB402B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6B00432-1D88-7F49-B716-A36B5B51A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27F3BD5-AF25-284F-ACAB-D61242B81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1113F-1B8B-964A-8979-42F00C9DA9B8}" type="datetimeFigureOut">
              <a:rPr lang="en-US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103F1F-A115-B54F-8A87-26D6ADA97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20388A-0775-2944-9F05-99F419229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674A-9A7E-0348-ACDD-1423A8C16D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0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GB" sz="4000" dirty="0" smtClean="0">
                <a:solidFill>
                  <a:srgbClr val="C00000"/>
                </a:solidFill>
              </a:rPr>
              <a:t/>
            </a:r>
            <a:br>
              <a:rPr lang="en-GB" sz="4000" dirty="0" smtClean="0">
                <a:solidFill>
                  <a:srgbClr val="C00000"/>
                </a:solidFill>
              </a:rPr>
            </a:br>
            <a:r>
              <a:rPr lang="en-GB" sz="4000" dirty="0">
                <a:solidFill>
                  <a:srgbClr val="C00000"/>
                </a:solidFill>
              </a:rPr>
              <a:t/>
            </a:r>
            <a:br>
              <a:rPr lang="en-GB" sz="4000" dirty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/>
            </a:r>
            <a:br>
              <a:rPr lang="en-GB" sz="4000" dirty="0" smtClean="0">
                <a:solidFill>
                  <a:srgbClr val="C00000"/>
                </a:solidFill>
              </a:rPr>
            </a:br>
            <a:r>
              <a:rPr lang="en-GB" sz="4000" dirty="0">
                <a:solidFill>
                  <a:srgbClr val="C00000"/>
                </a:solidFill>
              </a:rPr>
              <a:t/>
            </a:r>
            <a:br>
              <a:rPr lang="en-GB" sz="4000" dirty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/>
            </a:r>
            <a:br>
              <a:rPr lang="en-GB" sz="4000" dirty="0" smtClean="0">
                <a:solidFill>
                  <a:srgbClr val="C00000"/>
                </a:solidFill>
              </a:rPr>
            </a:br>
            <a:r>
              <a:rPr lang="en-GB" sz="4000" dirty="0">
                <a:solidFill>
                  <a:srgbClr val="C00000"/>
                </a:solidFill>
              </a:rPr>
              <a:t/>
            </a:r>
            <a:br>
              <a:rPr lang="en-GB" sz="4000" dirty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/>
            </a:r>
            <a:br>
              <a:rPr lang="en-GB" sz="4000" dirty="0" smtClean="0">
                <a:solidFill>
                  <a:srgbClr val="C00000"/>
                </a:solidFill>
              </a:rPr>
            </a:br>
            <a:r>
              <a:rPr lang="en-GB" sz="4000" dirty="0">
                <a:solidFill>
                  <a:srgbClr val="C00000"/>
                </a:solidFill>
              </a:rPr>
              <a:t/>
            </a:r>
            <a:br>
              <a:rPr lang="en-GB" sz="4000" dirty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/>
            </a:r>
            <a:br>
              <a:rPr lang="en-GB" sz="4000" dirty="0" smtClean="0">
                <a:solidFill>
                  <a:srgbClr val="C00000"/>
                </a:solidFill>
              </a:rPr>
            </a:br>
            <a:r>
              <a:rPr lang="en-GB" sz="4000" dirty="0">
                <a:solidFill>
                  <a:srgbClr val="C00000"/>
                </a:solidFill>
              </a:rPr>
              <a:t/>
            </a:r>
            <a:br>
              <a:rPr lang="en-GB" sz="4000" dirty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/>
            </a:r>
            <a:br>
              <a:rPr lang="en-GB" sz="4000" dirty="0" smtClean="0">
                <a:solidFill>
                  <a:srgbClr val="C00000"/>
                </a:solidFill>
              </a:rPr>
            </a:br>
            <a:r>
              <a:rPr lang="en-GB" sz="4000" dirty="0">
                <a:solidFill>
                  <a:srgbClr val="C00000"/>
                </a:solidFill>
              </a:rPr>
              <a:t/>
            </a:r>
            <a:br>
              <a:rPr lang="en-GB" sz="4000" dirty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/>
            </a:r>
            <a:br>
              <a:rPr lang="en-GB" sz="4000" dirty="0" smtClean="0">
                <a:solidFill>
                  <a:srgbClr val="C00000"/>
                </a:solidFill>
              </a:rPr>
            </a:br>
            <a:r>
              <a:rPr lang="en-GB" sz="4000" dirty="0">
                <a:solidFill>
                  <a:srgbClr val="C00000"/>
                </a:solidFill>
              </a:rPr>
              <a:t/>
            </a:r>
            <a:br>
              <a:rPr lang="en-GB" sz="4000" dirty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/>
            </a:r>
            <a:br>
              <a:rPr lang="en-GB" sz="4000" dirty="0" smtClean="0">
                <a:solidFill>
                  <a:srgbClr val="C00000"/>
                </a:solidFill>
              </a:rPr>
            </a:br>
            <a:r>
              <a:rPr lang="en-GB" sz="4000" dirty="0">
                <a:solidFill>
                  <a:srgbClr val="C00000"/>
                </a:solidFill>
              </a:rPr>
              <a:t/>
            </a:r>
            <a:br>
              <a:rPr lang="en-GB" sz="4000" dirty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/>
            </a:r>
            <a:br>
              <a:rPr lang="en-GB" sz="4000" dirty="0" smtClean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>Wheat and Millets: Structures, types and processing </a:t>
            </a:r>
            <a:r>
              <a:rPr lang="en-GB" sz="4000" dirty="0">
                <a:solidFill>
                  <a:srgbClr val="C00000"/>
                </a:solidFill>
              </a:rPr>
              <a:t/>
            </a:r>
            <a:br>
              <a:rPr lang="en-GB" sz="4000" dirty="0">
                <a:solidFill>
                  <a:srgbClr val="C00000"/>
                </a:solidFill>
              </a:rPr>
            </a:b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14496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78FE75-91B9-1847-BD1A-B3052278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>
                <a:solidFill>
                  <a:srgbClr val="FF0000"/>
                </a:solidFill>
              </a:rPr>
              <a:t>PROCESSING OF MILLET.</a:t>
            </a:r>
            <a:endParaRPr lang="en-US" b="1" i="1" u="sng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5CC36E-57EE-BB49-82C1-947310B6F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GB" sz="4800" i="1" dirty="0"/>
              <a:t>Milling separates the grain into three components, </a:t>
            </a:r>
            <a:r>
              <a:rPr lang="en-GB" sz="4800" b="1" i="1" dirty="0"/>
              <a:t>germ, endosperm and seed coat. </a:t>
            </a:r>
            <a:endParaRPr lang="en-GB" sz="4800" b="1" i="1" dirty="0" smtClean="0"/>
          </a:p>
          <a:p>
            <a:pPr algn="just"/>
            <a:r>
              <a:rPr lang="en-GB" sz="4800" i="1" dirty="0" smtClean="0"/>
              <a:t>Milling techniques </a:t>
            </a:r>
            <a:r>
              <a:rPr lang="en-GB" sz="4800" i="1" dirty="0"/>
              <a:t>practiced mostly depend on the end-use. </a:t>
            </a:r>
            <a:endParaRPr lang="en-GB" sz="4800" i="1" dirty="0" smtClean="0"/>
          </a:p>
          <a:p>
            <a:pPr algn="just"/>
            <a:r>
              <a:rPr lang="en-GB" sz="4800" i="1" dirty="0" smtClean="0"/>
              <a:t>Milling </a:t>
            </a:r>
            <a:r>
              <a:rPr lang="en-GB" sz="4800" i="1" dirty="0"/>
              <a:t>process starts with the </a:t>
            </a:r>
            <a:r>
              <a:rPr lang="en-GB" sz="4800" b="1" i="1" dirty="0"/>
              <a:t>cleaning of the </a:t>
            </a:r>
            <a:r>
              <a:rPr lang="en-GB" sz="4800" b="1" i="1" dirty="0" smtClean="0"/>
              <a:t>grains</a:t>
            </a:r>
            <a:r>
              <a:rPr lang="en-GB" sz="4800" b="1" i="1" dirty="0"/>
              <a:t>, to remove unwanted impurities and broken grains, using vibratory sieves, aspirators and </a:t>
            </a:r>
            <a:r>
              <a:rPr lang="en-GB" sz="4800" b="1" i="1" dirty="0" smtClean="0"/>
              <a:t>specific </a:t>
            </a:r>
            <a:r>
              <a:rPr lang="en-GB" sz="4800" b="1" i="1" dirty="0"/>
              <a:t>gravity separators. </a:t>
            </a:r>
            <a:endParaRPr lang="en-GB" sz="4800" b="1" i="1" dirty="0" smtClean="0"/>
          </a:p>
          <a:p>
            <a:pPr algn="just"/>
            <a:r>
              <a:rPr lang="en-GB" sz="4800" b="1" i="1" dirty="0" smtClean="0"/>
              <a:t>The </a:t>
            </a:r>
            <a:r>
              <a:rPr lang="en-GB" sz="4800" b="1" i="1" dirty="0"/>
              <a:t>cleaned grains are conditioned, by addition of water, to soften the </a:t>
            </a:r>
            <a:r>
              <a:rPr lang="en-GB" sz="4800" b="1" i="1" dirty="0" smtClean="0"/>
              <a:t>endosperm</a:t>
            </a:r>
            <a:r>
              <a:rPr lang="en-GB" sz="4800" b="1" i="1" dirty="0"/>
              <a:t>. 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82672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65B0A8-05B4-344F-A9AA-E8809DD18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295" y="-251023"/>
            <a:ext cx="10515600" cy="1325563"/>
          </a:xfrm>
        </p:spPr>
        <p:txBody>
          <a:bodyPr/>
          <a:lstStyle/>
          <a:p>
            <a:pPr algn="ctr"/>
            <a:r>
              <a:rPr lang="en-GB" b="1" i="1" u="sng" dirty="0">
                <a:solidFill>
                  <a:srgbClr val="FF0000"/>
                </a:solidFill>
              </a:rPr>
              <a:t>TYPES OF MILLET.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724C6F-448B-7540-A0DE-54AD99CC3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95400"/>
            <a:ext cx="11103769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b="1" i="0" dirty="0">
                <a:solidFill>
                  <a:srgbClr val="353535"/>
                </a:solidFill>
                <a:effectLst/>
                <a:latin typeface="Merriweather"/>
              </a:rPr>
              <a:t>Sorghum (</a:t>
            </a:r>
            <a:r>
              <a:rPr lang="en-GB" b="1" i="0" dirty="0" err="1">
                <a:solidFill>
                  <a:srgbClr val="353535"/>
                </a:solidFill>
                <a:effectLst/>
                <a:latin typeface="Merriweather"/>
              </a:rPr>
              <a:t>Jowar</a:t>
            </a:r>
            <a:r>
              <a:rPr lang="en-GB" b="1" i="0" dirty="0">
                <a:solidFill>
                  <a:srgbClr val="353535"/>
                </a:solidFill>
                <a:effectLst/>
                <a:latin typeface="Merriweather"/>
              </a:rPr>
              <a:t>)</a:t>
            </a:r>
          </a:p>
          <a:p>
            <a:r>
              <a:rPr lang="en-GB" b="0" i="0" dirty="0" err="1" smtClean="0">
                <a:solidFill>
                  <a:srgbClr val="353535"/>
                </a:solidFill>
                <a:effectLst/>
                <a:latin typeface="Merriweather"/>
              </a:rPr>
              <a:t>Jowar</a:t>
            </a:r>
            <a:r>
              <a:rPr lang="en-GB" b="0" i="0" dirty="0" smtClean="0">
                <a:solidFill>
                  <a:srgbClr val="353535"/>
                </a:solidFill>
                <a:effectLst/>
                <a:latin typeface="Merriweather"/>
              </a:rPr>
              <a:t> </a:t>
            </a:r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is very popular millet and research has revealed that it is very beneficial for weight loss.</a:t>
            </a:r>
          </a:p>
          <a:p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If we remember, many grandmas prefer </a:t>
            </a:r>
            <a:r>
              <a:rPr lang="en-GB" b="0" i="0" dirty="0" err="1">
                <a:solidFill>
                  <a:srgbClr val="353535"/>
                </a:solidFill>
                <a:effectLst/>
                <a:latin typeface="Merriweather"/>
              </a:rPr>
              <a:t>jowar</a:t>
            </a:r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 </a:t>
            </a:r>
            <a:r>
              <a:rPr lang="en-GB" b="0" i="0" dirty="0" err="1">
                <a:solidFill>
                  <a:srgbClr val="353535"/>
                </a:solidFill>
                <a:effectLst/>
                <a:latin typeface="Merriweather"/>
              </a:rPr>
              <a:t>rotis</a:t>
            </a:r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 over regular wheat </a:t>
            </a:r>
            <a:r>
              <a:rPr lang="en-GB" b="0" i="0" dirty="0" err="1">
                <a:solidFill>
                  <a:srgbClr val="353535"/>
                </a:solidFill>
                <a:effectLst/>
                <a:latin typeface="Merriweather"/>
              </a:rPr>
              <a:t>rotis</a:t>
            </a:r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, all thanks to its benefits. The </a:t>
            </a:r>
            <a:r>
              <a:rPr lang="en-GB" b="1" i="0" dirty="0">
                <a:solidFill>
                  <a:srgbClr val="353535"/>
                </a:solidFill>
                <a:effectLst/>
                <a:latin typeface="Merriweather"/>
              </a:rPr>
              <a:t>calcium content in </a:t>
            </a:r>
            <a:r>
              <a:rPr lang="en-GB" b="1" i="0" dirty="0" err="1">
                <a:solidFill>
                  <a:srgbClr val="353535"/>
                </a:solidFill>
                <a:effectLst/>
                <a:latin typeface="Merriweather"/>
              </a:rPr>
              <a:t>jowar</a:t>
            </a:r>
            <a:r>
              <a:rPr lang="en-GB" b="1" i="0" dirty="0">
                <a:solidFill>
                  <a:srgbClr val="353535"/>
                </a:solidFill>
                <a:effectLst/>
                <a:latin typeface="Merriweather"/>
              </a:rPr>
              <a:t> is closely similar to the calcium content in wheat and </a:t>
            </a:r>
            <a:r>
              <a:rPr lang="en-GB" b="1" i="0" dirty="0" smtClean="0">
                <a:solidFill>
                  <a:srgbClr val="353535"/>
                </a:solidFill>
                <a:effectLst/>
                <a:latin typeface="Merriweather"/>
              </a:rPr>
              <a:t>rice</a:t>
            </a:r>
            <a:r>
              <a:rPr lang="en-GB" b="0" i="0" dirty="0" smtClean="0">
                <a:solidFill>
                  <a:srgbClr val="353535"/>
                </a:solidFill>
                <a:effectLst/>
                <a:latin typeface="Merriweather"/>
              </a:rPr>
              <a:t>.</a:t>
            </a:r>
          </a:p>
          <a:p>
            <a:r>
              <a:rPr lang="en-GB" b="0" i="0" dirty="0" smtClean="0">
                <a:solidFill>
                  <a:srgbClr val="353535"/>
                </a:solidFill>
                <a:effectLst/>
                <a:latin typeface="Merriweather"/>
              </a:rPr>
              <a:t>It </a:t>
            </a:r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is also packed with iron, protein, and fibre. </a:t>
            </a:r>
            <a:endParaRPr lang="en-GB" b="0" i="0" dirty="0" smtClean="0">
              <a:solidFill>
                <a:srgbClr val="353535"/>
              </a:solidFill>
              <a:effectLst/>
              <a:latin typeface="Merriweather"/>
            </a:endParaRPr>
          </a:p>
          <a:p>
            <a:r>
              <a:rPr lang="en-GB" b="0" i="0" dirty="0" smtClean="0">
                <a:solidFill>
                  <a:srgbClr val="353535"/>
                </a:solidFill>
                <a:effectLst/>
                <a:latin typeface="Merriweather"/>
              </a:rPr>
              <a:t>Research</a:t>
            </a:r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 has found that a typical sorghum wax is rich in </a:t>
            </a:r>
            <a:r>
              <a:rPr lang="en-GB" b="1" i="0" dirty="0" err="1">
                <a:solidFill>
                  <a:srgbClr val="353535"/>
                </a:solidFill>
                <a:effectLst/>
                <a:latin typeface="Merriweather"/>
              </a:rPr>
              <a:t>policosanols</a:t>
            </a:r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 which helps in reducing the levels of </a:t>
            </a:r>
            <a:r>
              <a:rPr lang="en-GB" b="0" i="0" dirty="0" smtClean="0">
                <a:solidFill>
                  <a:srgbClr val="353535"/>
                </a:solidFill>
                <a:effectLst/>
                <a:latin typeface="Merriweather"/>
              </a:rPr>
              <a:t>cholesterol</a:t>
            </a:r>
            <a:r>
              <a:rPr lang="en-GB" dirty="0">
                <a:solidFill>
                  <a:srgbClr val="353535"/>
                </a:solidFill>
                <a:latin typeface="Merriweather"/>
              </a:rPr>
              <a:t>.</a:t>
            </a:r>
            <a:endParaRPr lang="en-GB" b="0" i="0" dirty="0">
              <a:solidFill>
                <a:srgbClr val="353535"/>
              </a:solidFill>
              <a:effectLst/>
              <a:latin typeface="Merriweather"/>
            </a:endParaRPr>
          </a:p>
          <a:p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Since </a:t>
            </a:r>
            <a:r>
              <a:rPr lang="en-GB" b="0" i="0" dirty="0" err="1">
                <a:solidFill>
                  <a:srgbClr val="353535"/>
                </a:solidFill>
                <a:effectLst/>
                <a:latin typeface="Merriweather"/>
              </a:rPr>
              <a:t>jowar</a:t>
            </a:r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 is a </a:t>
            </a:r>
            <a:r>
              <a:rPr lang="en-GB" b="1" i="1" dirty="0">
                <a:solidFill>
                  <a:srgbClr val="353535"/>
                </a:solidFill>
                <a:effectLst/>
                <a:latin typeface="Merriweather"/>
              </a:rPr>
              <a:t>gluten-free grain</a:t>
            </a:r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, even people who are gluten intolerant can have it. It is worth mentioning that millets solve nutrition-related problems since it is a rich source of micronutrients.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976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FEF81D-8523-2549-8455-BC47E8B3A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>
                <a:solidFill>
                  <a:srgbClr val="353535"/>
                </a:solidFill>
                <a:effectLst/>
                <a:latin typeface="Merriweather"/>
              </a:rPr>
              <a:t>2. Foxtail millet</a:t>
            </a:r>
            <a:br>
              <a:rPr lang="en-GB" b="1" i="0">
                <a:solidFill>
                  <a:srgbClr val="353535"/>
                </a:solidFill>
                <a:effectLst/>
                <a:latin typeface="Merriweather"/>
              </a:rPr>
            </a:br>
            <a:endParaRPr lang="en-US" b="1" i="1" u="sng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51340E-4414-2241-B9A8-4E24B016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9536906" cy="4802187"/>
          </a:xfrm>
        </p:spPr>
        <p:txBody>
          <a:bodyPr/>
          <a:lstStyle/>
          <a:p>
            <a:pPr algn="just"/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Foxtail millets are available in the form of </a:t>
            </a:r>
            <a:r>
              <a:rPr lang="en-GB" b="1" i="0" dirty="0">
                <a:solidFill>
                  <a:srgbClr val="353535"/>
                </a:solidFill>
                <a:effectLst/>
                <a:latin typeface="Merriweather"/>
              </a:rPr>
              <a:t>rice, semolina (</a:t>
            </a:r>
            <a:r>
              <a:rPr lang="en-GB" b="1" i="0" dirty="0" err="1">
                <a:solidFill>
                  <a:srgbClr val="353535"/>
                </a:solidFill>
                <a:effectLst/>
                <a:latin typeface="Merriweather"/>
              </a:rPr>
              <a:t>Rava</a:t>
            </a:r>
            <a:r>
              <a:rPr lang="en-GB" b="1" i="0" dirty="0">
                <a:solidFill>
                  <a:srgbClr val="353535"/>
                </a:solidFill>
                <a:effectLst/>
                <a:latin typeface="Merriweather"/>
              </a:rPr>
              <a:t>) or fine-textured flour.</a:t>
            </a:r>
          </a:p>
          <a:p>
            <a:pPr algn="just"/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Like other millets, foxtail millet is rich in complex carbohydrates – the kind which doesn’t increase the blood sugar levels immediately but slowly releases glucose into the bloodstream.</a:t>
            </a:r>
          </a:p>
          <a:p>
            <a:pPr algn="just"/>
            <a:r>
              <a:rPr lang="en-GB" b="0" i="0" dirty="0" smtClean="0">
                <a:solidFill>
                  <a:srgbClr val="353535"/>
                </a:solidFill>
                <a:effectLst/>
                <a:latin typeface="Merriweather"/>
              </a:rPr>
              <a:t>It </a:t>
            </a:r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is rich in dietary fibre and minerals like iron and copper.</a:t>
            </a:r>
          </a:p>
          <a:p>
            <a:pPr algn="just"/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Due to this, it </a:t>
            </a:r>
            <a:r>
              <a:rPr lang="en-GB" b="1" i="0" dirty="0">
                <a:solidFill>
                  <a:srgbClr val="353535"/>
                </a:solidFill>
                <a:effectLst/>
                <a:latin typeface="Merriweather"/>
              </a:rPr>
              <a:t>helps to reduce the levels of bad cholesterol and keeps the immune system strong </a:t>
            </a:r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as well.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54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DB3935-208E-1A42-8A29-7CB2EB68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>
                <a:solidFill>
                  <a:srgbClr val="353535"/>
                </a:solidFill>
                <a:effectLst/>
                <a:latin typeface="Merriweather"/>
              </a:rPr>
              <a:t>3. Finger millet (ragi)</a:t>
            </a:r>
            <a:br>
              <a:rPr lang="en-GB" b="1" i="0">
                <a:solidFill>
                  <a:srgbClr val="353535"/>
                </a:solidFill>
                <a:effectLst/>
                <a:latin typeface="Merriweather"/>
              </a:rPr>
            </a:br>
            <a:endParaRPr lang="en-US" b="1" i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9FAF4D-43C8-534F-81DE-1806F8275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sz="3200" b="0" i="0" dirty="0" err="1">
                <a:solidFill>
                  <a:srgbClr val="353535"/>
                </a:solidFill>
                <a:effectLst/>
                <a:latin typeface="Merriweather"/>
              </a:rPr>
              <a:t>Ragi</a:t>
            </a:r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 is one of the most popular and commonly consumed millets. </a:t>
            </a:r>
            <a:endParaRPr lang="en-GB" sz="3200" b="0" i="0" dirty="0" smtClean="0">
              <a:solidFill>
                <a:srgbClr val="353535"/>
              </a:solidFill>
              <a:effectLst/>
              <a:latin typeface="Merriweather"/>
            </a:endParaRPr>
          </a:p>
          <a:p>
            <a:r>
              <a:rPr lang="en-GB" sz="3200" b="0" i="0" dirty="0" smtClean="0">
                <a:solidFill>
                  <a:srgbClr val="353535"/>
                </a:solidFill>
                <a:effectLst/>
                <a:latin typeface="Merriweather"/>
              </a:rPr>
              <a:t>Due </a:t>
            </a:r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to its nutritional value, it can be considered a good replacement for rice and wheat.  </a:t>
            </a:r>
          </a:p>
          <a:p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It is also a rich source of calcium and other essential minerals</a:t>
            </a:r>
            <a:r>
              <a:rPr lang="en-GB" sz="3200" b="0" i="0" dirty="0" smtClean="0">
                <a:solidFill>
                  <a:srgbClr val="353535"/>
                </a:solidFill>
                <a:effectLst/>
                <a:latin typeface="Merriweather"/>
              </a:rPr>
              <a:t>.</a:t>
            </a:r>
            <a:endParaRPr lang="en-GB" sz="3200" b="0" i="0" dirty="0">
              <a:solidFill>
                <a:srgbClr val="353535"/>
              </a:solidFill>
              <a:effectLst/>
              <a:latin typeface="Merriweather"/>
            </a:endParaRPr>
          </a:p>
          <a:p>
            <a:r>
              <a:rPr lang="en-GB" sz="3200" b="0" i="0" dirty="0" err="1" smtClean="0">
                <a:solidFill>
                  <a:srgbClr val="353535"/>
                </a:solidFill>
                <a:effectLst/>
                <a:latin typeface="Merriweather"/>
              </a:rPr>
              <a:t>Ragi</a:t>
            </a:r>
            <a:r>
              <a:rPr lang="en-GB" sz="3200" b="0" i="0" dirty="0" smtClean="0">
                <a:solidFill>
                  <a:srgbClr val="353535"/>
                </a:solidFill>
                <a:effectLst/>
                <a:latin typeface="Merriweather"/>
              </a:rPr>
              <a:t> </a:t>
            </a:r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is a storehouse of protein and amino acids that make it a good inclusion in porridge and even wheat flour.</a:t>
            </a:r>
          </a:p>
          <a:p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Studies have </a:t>
            </a:r>
            <a:r>
              <a:rPr lang="en-GB" sz="3200" b="1" i="0" dirty="0">
                <a:solidFill>
                  <a:srgbClr val="353535"/>
                </a:solidFill>
                <a:effectLst/>
                <a:latin typeface="Merriweather"/>
              </a:rPr>
              <a:t>suggested that </a:t>
            </a:r>
            <a:r>
              <a:rPr lang="en-GB" sz="3200" b="1" i="0" dirty="0" err="1">
                <a:solidFill>
                  <a:srgbClr val="353535"/>
                </a:solidFill>
                <a:effectLst/>
                <a:latin typeface="Merriweather"/>
              </a:rPr>
              <a:t>Ragi</a:t>
            </a:r>
            <a:r>
              <a:rPr lang="en-GB" sz="3200" b="1" i="0" dirty="0">
                <a:solidFill>
                  <a:srgbClr val="353535"/>
                </a:solidFill>
                <a:effectLst/>
                <a:latin typeface="Merriweather"/>
              </a:rPr>
              <a:t> has a positive effect on </a:t>
            </a:r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blood glucose level and hence, it is a great option for people with diabetes</a:t>
            </a:r>
            <a:r>
              <a:rPr lang="en-GB" sz="3200" b="0" i="0" dirty="0" smtClean="0">
                <a:solidFill>
                  <a:srgbClr val="353535"/>
                </a:solidFill>
                <a:effectLst/>
                <a:latin typeface="Merriweather"/>
              </a:rPr>
              <a:t>.</a:t>
            </a:r>
            <a:endParaRPr lang="en-GB" sz="3200" b="0" i="0" dirty="0">
              <a:solidFill>
                <a:srgbClr val="353535"/>
              </a:solidFill>
              <a:effectLst/>
              <a:latin typeface="Merriweather"/>
            </a:endParaRPr>
          </a:p>
          <a:p>
            <a:pPr marL="0" indent="0">
              <a:buNone/>
            </a:pPr>
            <a:endParaRPr lang="en-US" sz="4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11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C5D526-C5F8-B140-A146-348504E3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>
                <a:solidFill>
                  <a:srgbClr val="353535"/>
                </a:solidFill>
                <a:effectLst/>
                <a:latin typeface="Merriweather"/>
              </a:rPr>
              <a:t>4. Pearl millet (Bajra)</a:t>
            </a:r>
            <a:br>
              <a:rPr lang="en-GB" b="1" i="0">
                <a:solidFill>
                  <a:srgbClr val="353535"/>
                </a:solidFill>
                <a:effectLst/>
                <a:latin typeface="Merriweather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483D95-F895-5746-B061-83E0604A4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GB" sz="2800" b="0" i="0" dirty="0">
                <a:solidFill>
                  <a:srgbClr val="353535"/>
                </a:solidFill>
                <a:effectLst/>
                <a:latin typeface="Merriweather"/>
              </a:rPr>
              <a:t>A study has revealed that Pearl millet or </a:t>
            </a:r>
            <a:r>
              <a:rPr lang="en-GB" sz="2800" b="0" i="0" dirty="0" err="1">
                <a:solidFill>
                  <a:srgbClr val="353535"/>
                </a:solidFill>
                <a:effectLst/>
                <a:latin typeface="Merriweather"/>
              </a:rPr>
              <a:t>Bajra</a:t>
            </a:r>
            <a:r>
              <a:rPr lang="en-GB" sz="2800" b="0" i="0" dirty="0">
                <a:solidFill>
                  <a:srgbClr val="353535"/>
                </a:solidFill>
                <a:effectLst/>
                <a:latin typeface="Merriweather"/>
              </a:rPr>
              <a:t> has </a:t>
            </a:r>
            <a:r>
              <a:rPr lang="en-GB" sz="2800" b="1" i="0" dirty="0">
                <a:solidFill>
                  <a:srgbClr val="353535"/>
                </a:solidFill>
                <a:effectLst/>
                <a:latin typeface="Merriweather"/>
              </a:rPr>
              <a:t>iron content 8 times higher than rice</a:t>
            </a:r>
            <a:r>
              <a:rPr lang="en-GB" sz="2800" b="1" i="0" dirty="0" smtClean="0">
                <a:solidFill>
                  <a:srgbClr val="353535"/>
                </a:solidFill>
                <a:effectLst/>
                <a:latin typeface="Merriweather"/>
              </a:rPr>
              <a:t>.</a:t>
            </a:r>
            <a:endParaRPr lang="en-GB" sz="2800" b="1" i="0" dirty="0">
              <a:solidFill>
                <a:srgbClr val="353535"/>
              </a:solidFill>
              <a:effectLst/>
              <a:latin typeface="Merriweather"/>
            </a:endParaRPr>
          </a:p>
          <a:p>
            <a:r>
              <a:rPr lang="en-GB" sz="2800" b="0" i="0" dirty="0" err="1">
                <a:solidFill>
                  <a:srgbClr val="353535"/>
                </a:solidFill>
                <a:effectLst/>
                <a:latin typeface="Merriweather"/>
              </a:rPr>
              <a:t>Bajra</a:t>
            </a:r>
            <a:r>
              <a:rPr lang="en-GB" sz="2800" b="0" i="0" dirty="0">
                <a:solidFill>
                  <a:srgbClr val="353535"/>
                </a:solidFill>
                <a:effectLst/>
                <a:latin typeface="Merriweather"/>
              </a:rPr>
              <a:t> is also rich in protein, fibre, and other minerals such as calcium and magnesium.</a:t>
            </a:r>
          </a:p>
          <a:p>
            <a:r>
              <a:rPr lang="en-GB" sz="2800" b="0" i="0" dirty="0" smtClean="0">
                <a:solidFill>
                  <a:srgbClr val="353535"/>
                </a:solidFill>
                <a:effectLst/>
                <a:latin typeface="Merriweather"/>
              </a:rPr>
              <a:t>Since </a:t>
            </a:r>
            <a:r>
              <a:rPr lang="en-GB" sz="2800" b="0" i="0" dirty="0">
                <a:solidFill>
                  <a:srgbClr val="353535"/>
                </a:solidFill>
                <a:effectLst/>
                <a:latin typeface="Merriweather"/>
              </a:rPr>
              <a:t>it has good fibre content, pearl </a:t>
            </a:r>
            <a:r>
              <a:rPr lang="en-GB" sz="2800" b="1" i="0" dirty="0">
                <a:solidFill>
                  <a:srgbClr val="353535"/>
                </a:solidFill>
                <a:effectLst/>
                <a:latin typeface="Merriweather"/>
              </a:rPr>
              <a:t>millet/</a:t>
            </a:r>
            <a:r>
              <a:rPr lang="en-GB" sz="2800" b="1" i="0" dirty="0" err="1">
                <a:solidFill>
                  <a:srgbClr val="353535"/>
                </a:solidFill>
                <a:effectLst/>
                <a:latin typeface="Merriweather"/>
              </a:rPr>
              <a:t>Bajra</a:t>
            </a:r>
            <a:r>
              <a:rPr lang="en-GB" sz="2800" b="1" i="0" dirty="0">
                <a:solidFill>
                  <a:srgbClr val="353535"/>
                </a:solidFill>
                <a:effectLst/>
                <a:latin typeface="Merriweather"/>
              </a:rPr>
              <a:t> will help ease constipation issues and any problems with digestion</a:t>
            </a:r>
            <a:r>
              <a:rPr lang="en-GB" sz="2800" b="0" i="0" dirty="0">
                <a:solidFill>
                  <a:srgbClr val="353535"/>
                </a:solidFill>
                <a:effectLst/>
                <a:latin typeface="Merriweather"/>
              </a:rPr>
              <a:t>.</a:t>
            </a:r>
          </a:p>
          <a:p>
            <a:r>
              <a:rPr lang="en-GB" sz="2800" b="0" i="0" dirty="0">
                <a:solidFill>
                  <a:srgbClr val="353535"/>
                </a:solidFill>
                <a:effectLst/>
                <a:latin typeface="Merriweather"/>
              </a:rPr>
              <a:t>Because of its nutritional value, it can also make for a </a:t>
            </a:r>
            <a:r>
              <a:rPr lang="en-GB" sz="2800" b="1" i="0" dirty="0">
                <a:solidFill>
                  <a:srgbClr val="353535"/>
                </a:solidFill>
                <a:effectLst/>
                <a:latin typeface="Merriweather"/>
              </a:rPr>
              <a:t>good </a:t>
            </a:r>
            <a:r>
              <a:rPr lang="en-GB" sz="2800" b="1" i="0" dirty="0" err="1">
                <a:solidFill>
                  <a:srgbClr val="353535"/>
                </a:solidFill>
                <a:effectLst/>
                <a:latin typeface="Merriweather"/>
              </a:rPr>
              <a:t>lactagogue</a:t>
            </a:r>
            <a:r>
              <a:rPr lang="en-GB" sz="2800" b="1" i="0" dirty="0">
                <a:solidFill>
                  <a:srgbClr val="353535"/>
                </a:solidFill>
                <a:effectLst/>
                <a:latin typeface="Merriweather"/>
              </a:rPr>
              <a:t>.</a:t>
            </a:r>
            <a:r>
              <a:rPr lang="en-GB" sz="2800" b="0" i="0" dirty="0">
                <a:solidFill>
                  <a:srgbClr val="353535"/>
                </a:solidFill>
                <a:effectLst/>
                <a:latin typeface="Merriweather"/>
              </a:rPr>
              <a:t> Therefore, it induces lactation and helps in efficient milk secretion. </a:t>
            </a:r>
          </a:p>
          <a:p>
            <a:pPr marL="0" indent="0">
              <a:buNone/>
            </a:pPr>
            <a:endParaRPr lang="en-US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03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6BE597-41AF-D84B-9AE1-066BF6244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>
                <a:solidFill>
                  <a:srgbClr val="353535"/>
                </a:solidFill>
                <a:effectLst/>
                <a:latin typeface="Merriweather"/>
              </a:rPr>
              <a:t>5. Barnyard millet</a:t>
            </a:r>
            <a:br>
              <a:rPr lang="en-GB" b="1" i="0">
                <a:solidFill>
                  <a:srgbClr val="353535"/>
                </a:solidFill>
                <a:effectLst/>
                <a:latin typeface="Merriweather"/>
              </a:rPr>
            </a:br>
            <a:endParaRPr lang="en-US" b="1" i="1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17514B-292B-E743-89F8-56B75934D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184" y="1503363"/>
            <a:ext cx="10515600" cy="4351338"/>
          </a:xfrm>
        </p:spPr>
        <p:txBody>
          <a:bodyPr>
            <a:normAutofit/>
          </a:bodyPr>
          <a:lstStyle/>
          <a:p>
            <a:r>
              <a:rPr lang="en-GB" sz="2800" b="0" i="0" dirty="0">
                <a:solidFill>
                  <a:srgbClr val="353535"/>
                </a:solidFill>
                <a:effectLst/>
                <a:latin typeface="Merriweather"/>
              </a:rPr>
              <a:t>Barnyard millet is one of the best millets to include in our everyday diet. It has a considerable amount of fibre that helps maintain satiety.</a:t>
            </a:r>
          </a:p>
          <a:p>
            <a:r>
              <a:rPr lang="en-GB" sz="2800" b="0" i="0" dirty="0">
                <a:solidFill>
                  <a:srgbClr val="353535"/>
                </a:solidFill>
                <a:effectLst/>
                <a:latin typeface="Merriweather"/>
              </a:rPr>
              <a:t>Apart from this, this millet is a rich source of bone-building minerals like calcium and phosphorus.</a:t>
            </a:r>
          </a:p>
          <a:p>
            <a:r>
              <a:rPr lang="en-GB" sz="2800" b="0" i="0" dirty="0">
                <a:solidFill>
                  <a:srgbClr val="353535"/>
                </a:solidFill>
                <a:effectLst/>
                <a:latin typeface="Merriweather"/>
              </a:rPr>
              <a:t>Its good antioxidant profile helps in improving the complications of </a:t>
            </a:r>
            <a:r>
              <a:rPr lang="en-GB" sz="2800" b="1" i="0" dirty="0">
                <a:solidFill>
                  <a:srgbClr val="353535"/>
                </a:solidFill>
                <a:effectLst/>
                <a:latin typeface="Merriweather"/>
              </a:rPr>
              <a:t>non-communicable diseases and degenerative disorders like diabetes, cardiovascular diseases</a:t>
            </a:r>
            <a:r>
              <a:rPr lang="en-GB" sz="2800" b="0" i="0" dirty="0">
                <a:solidFill>
                  <a:srgbClr val="353535"/>
                </a:solidFill>
                <a:effectLst/>
                <a:latin typeface="Merriweather"/>
              </a:rPr>
              <a:t>, etc</a:t>
            </a:r>
            <a:r>
              <a:rPr lang="en-GB" sz="2800" b="0" i="0" dirty="0" smtClean="0">
                <a:solidFill>
                  <a:srgbClr val="353535"/>
                </a:solidFill>
                <a:effectLst/>
                <a:latin typeface="Merriweather"/>
              </a:rPr>
              <a:t>.</a:t>
            </a:r>
            <a:endParaRPr lang="en-GB" sz="2800" b="0" i="0" dirty="0">
              <a:solidFill>
                <a:srgbClr val="353535"/>
              </a:solidFill>
              <a:effectLst/>
              <a:latin typeface="Merriweather"/>
            </a:endParaRPr>
          </a:p>
          <a:p>
            <a:r>
              <a:rPr lang="en-GB" sz="2800" b="0" i="0" dirty="0">
                <a:solidFill>
                  <a:srgbClr val="353535"/>
                </a:solidFill>
                <a:effectLst/>
                <a:latin typeface="Merriweather"/>
              </a:rPr>
              <a:t>Therefore, it can be </a:t>
            </a:r>
            <a:r>
              <a:rPr lang="en-GB" sz="2800" b="1" i="0" dirty="0">
                <a:solidFill>
                  <a:srgbClr val="353535"/>
                </a:solidFill>
                <a:effectLst/>
                <a:latin typeface="Merriweather"/>
              </a:rPr>
              <a:t>considered as an ideal replacement for rice in </a:t>
            </a:r>
            <a:r>
              <a:rPr lang="en-GB" sz="2800" b="1" i="0" dirty="0" err="1">
                <a:solidFill>
                  <a:srgbClr val="353535"/>
                </a:solidFill>
                <a:effectLst/>
                <a:latin typeface="Merriweather"/>
              </a:rPr>
              <a:t>dosa</a:t>
            </a:r>
            <a:r>
              <a:rPr lang="en-GB" sz="2800" b="1" i="0" dirty="0">
                <a:solidFill>
                  <a:srgbClr val="353535"/>
                </a:solidFill>
                <a:effectLst/>
                <a:latin typeface="Merriweather"/>
              </a:rPr>
              <a:t>/</a:t>
            </a:r>
            <a:r>
              <a:rPr lang="en-GB" sz="2800" b="1" i="0" dirty="0" err="1">
                <a:solidFill>
                  <a:srgbClr val="353535"/>
                </a:solidFill>
                <a:effectLst/>
                <a:latin typeface="Merriweather"/>
              </a:rPr>
              <a:t>idli</a:t>
            </a:r>
            <a:r>
              <a:rPr lang="en-GB" sz="2800" b="1" i="0" dirty="0">
                <a:solidFill>
                  <a:srgbClr val="353535"/>
                </a:solidFill>
                <a:effectLst/>
                <a:latin typeface="Merriweather"/>
              </a:rPr>
              <a:t>/</a:t>
            </a:r>
            <a:r>
              <a:rPr lang="en-GB" sz="2800" b="1" i="0" dirty="0" err="1">
                <a:solidFill>
                  <a:srgbClr val="353535"/>
                </a:solidFill>
                <a:effectLst/>
                <a:latin typeface="Merriweather"/>
              </a:rPr>
              <a:t>dhokla</a:t>
            </a:r>
            <a:r>
              <a:rPr lang="en-GB" sz="2800" b="1" i="0" dirty="0">
                <a:solidFill>
                  <a:srgbClr val="353535"/>
                </a:solidFill>
                <a:effectLst/>
                <a:latin typeface="Merriweather"/>
              </a:rPr>
              <a:t> batters.</a:t>
            </a:r>
          </a:p>
          <a:p>
            <a:pPr marL="0" indent="0">
              <a:buNone/>
            </a:pPr>
            <a:endParaRPr lang="en-US" sz="4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83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0A6781-57B0-744D-A1F2-76EB06AA9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>
                <a:solidFill>
                  <a:srgbClr val="353535"/>
                </a:solidFill>
                <a:effectLst/>
                <a:latin typeface="Merriweather"/>
              </a:rPr>
              <a:t>6. Kodo millet</a:t>
            </a:r>
            <a:br>
              <a:rPr lang="en-GB" b="1" i="0">
                <a:solidFill>
                  <a:srgbClr val="353535"/>
                </a:solidFill>
                <a:effectLst/>
                <a:latin typeface="Merriweather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A36D3F-6D22-1540-83A0-A7D88F1D2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790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If you are looking for millet that closely resembles rice, then it is the </a:t>
            </a:r>
            <a:r>
              <a:rPr lang="en-GB" b="0" i="0" dirty="0" err="1">
                <a:solidFill>
                  <a:srgbClr val="353535"/>
                </a:solidFill>
                <a:effectLst/>
                <a:latin typeface="Merriweather"/>
              </a:rPr>
              <a:t>Kodo</a:t>
            </a:r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 millet.</a:t>
            </a:r>
          </a:p>
          <a:p>
            <a:r>
              <a:rPr lang="en-GB" b="0" i="0" dirty="0">
                <a:solidFill>
                  <a:srgbClr val="353535"/>
                </a:solidFill>
                <a:effectLst/>
                <a:latin typeface="Merriweather"/>
              </a:rPr>
              <a:t>It is easy to digest and is rich in phytochemicals and antioxidants, all of which help prevent major lifestyle diseases.</a:t>
            </a:r>
          </a:p>
          <a:p>
            <a:r>
              <a:rPr lang="en-GB" b="1" i="0" dirty="0">
                <a:solidFill>
                  <a:srgbClr val="353535"/>
                </a:solidFill>
                <a:effectLst/>
                <a:latin typeface="Merriweather"/>
              </a:rPr>
              <a:t>For weight loss enthusiasts, this is the millet that will assist in healthy weight loss. Cook it like rice once in a while and relish it without any guilt.</a:t>
            </a:r>
          </a:p>
          <a:p>
            <a:r>
              <a:rPr lang="en-GB" b="1" i="0" dirty="0" err="1">
                <a:solidFill>
                  <a:srgbClr val="353535"/>
                </a:solidFill>
                <a:effectLst/>
                <a:latin typeface="Merriweather"/>
              </a:rPr>
              <a:t>Kodo</a:t>
            </a:r>
            <a:r>
              <a:rPr lang="en-GB" b="1" i="0" dirty="0">
                <a:solidFill>
                  <a:srgbClr val="353535"/>
                </a:solidFill>
                <a:effectLst/>
                <a:latin typeface="Merriweather"/>
              </a:rPr>
              <a:t> millet has shown to reduce knee and joint pain and helps regularise menstrual cycle in women among others. This is attributed to high mineral content like calcium, magnesium, and iron.</a:t>
            </a:r>
          </a:p>
          <a:p>
            <a:pPr marL="0" indent="0">
              <a:buNone/>
            </a:pP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76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9C8D2E-6DC4-FA4A-9C26-ABF5F6268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>
                <a:solidFill>
                  <a:srgbClr val="353535"/>
                </a:solidFill>
                <a:effectLst/>
                <a:latin typeface="Merriweather"/>
              </a:rPr>
              <a:t>7. Little Millet</a:t>
            </a:r>
            <a:br>
              <a:rPr lang="en-GB" b="1" i="0">
                <a:solidFill>
                  <a:srgbClr val="353535"/>
                </a:solidFill>
                <a:effectLst/>
                <a:latin typeface="Merriweather"/>
              </a:rPr>
            </a:b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DE85A9-B240-F347-913B-F6A369A6E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543" y="102790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The little millet may be called little but in no means its nutritional content is little. </a:t>
            </a:r>
            <a:r>
              <a:rPr lang="en-GB" sz="3200" b="1" i="0" dirty="0">
                <a:solidFill>
                  <a:srgbClr val="353535"/>
                </a:solidFill>
                <a:effectLst/>
                <a:latin typeface="Merriweather"/>
              </a:rPr>
              <a:t>It is a rich source of B-vitamins, minerals like calcium, iron, zinc, potassium among others.</a:t>
            </a:r>
          </a:p>
          <a:p>
            <a:r>
              <a:rPr lang="en-GB" sz="3200" b="0" i="0" dirty="0" smtClean="0">
                <a:solidFill>
                  <a:srgbClr val="353535"/>
                </a:solidFill>
                <a:effectLst/>
                <a:latin typeface="Merriweather"/>
              </a:rPr>
              <a:t>Little </a:t>
            </a:r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millet contains around 5.2 grams of fat with a good content of unsaturated fat that ensures a healthy metabolism and subsequently, a healthy weight loss. </a:t>
            </a:r>
          </a:p>
          <a:p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Its high fibre content is yet another advantage making it an ideal replacement for rice in foods like </a:t>
            </a:r>
            <a:r>
              <a:rPr lang="en-GB" sz="3200" b="0" i="0" dirty="0" err="1">
                <a:solidFill>
                  <a:srgbClr val="353535"/>
                </a:solidFill>
                <a:effectLst/>
                <a:latin typeface="Merriweather"/>
              </a:rPr>
              <a:t>Pongal</a:t>
            </a:r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 or even </a:t>
            </a:r>
            <a:r>
              <a:rPr lang="en-GB" sz="3200" b="0" i="0" dirty="0" err="1">
                <a:solidFill>
                  <a:srgbClr val="353535"/>
                </a:solidFill>
                <a:effectLst/>
                <a:latin typeface="Merriweather"/>
              </a:rPr>
              <a:t>kheer</a:t>
            </a:r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.</a:t>
            </a:r>
          </a:p>
          <a:p>
            <a:pPr marL="0" indent="0">
              <a:buNone/>
            </a:pPr>
            <a:endParaRPr lang="en-US" sz="4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26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BFCB00-4902-7741-9203-8445B195E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>
                <a:solidFill>
                  <a:srgbClr val="353535"/>
                </a:solidFill>
                <a:effectLst/>
                <a:latin typeface="Merriweather"/>
              </a:rPr>
              <a:t>8. Proso Millet</a:t>
            </a:r>
            <a:br>
              <a:rPr lang="en-GB" b="1" i="0">
                <a:solidFill>
                  <a:srgbClr val="353535"/>
                </a:solidFill>
                <a:effectLst/>
                <a:latin typeface="Merriweather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5FA2F8-50BE-ED4E-A723-42C2C79AA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GB" sz="3200" b="0" i="0" dirty="0" err="1">
                <a:solidFill>
                  <a:srgbClr val="353535"/>
                </a:solidFill>
                <a:effectLst/>
                <a:latin typeface="Merriweather"/>
              </a:rPr>
              <a:t>Proso</a:t>
            </a:r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 millet is rich in protein and has complex carbohydrate. This millet is of low glycaemic index.</a:t>
            </a:r>
          </a:p>
          <a:p>
            <a:r>
              <a:rPr lang="en-GB" sz="3200" b="1" i="0" dirty="0">
                <a:solidFill>
                  <a:srgbClr val="353535"/>
                </a:solidFill>
                <a:effectLst/>
                <a:latin typeface="Merriweather"/>
              </a:rPr>
              <a:t>It has a high content of antioxidants and minerals like magnesium, potassium, and phosphorus. This helps in preventing conditions like osteoporosis.</a:t>
            </a:r>
          </a:p>
          <a:p>
            <a:r>
              <a:rPr lang="en-GB" sz="3200" b="0" i="0" dirty="0" smtClean="0">
                <a:solidFill>
                  <a:srgbClr val="353535"/>
                </a:solidFill>
                <a:effectLst/>
                <a:latin typeface="Merriweather"/>
              </a:rPr>
              <a:t>However</a:t>
            </a:r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, the developed world cultivates this millet to use it as bird feed. It is yet to be consumed as a mainstream millet.</a:t>
            </a:r>
          </a:p>
          <a:p>
            <a:r>
              <a:rPr lang="en-GB" sz="3200" b="0" i="0" dirty="0">
                <a:solidFill>
                  <a:srgbClr val="353535"/>
                </a:solidFill>
                <a:effectLst/>
                <a:latin typeface="Merriweather"/>
              </a:rPr>
              <a:t>Know from our expert Nutritionists</a:t>
            </a:r>
          </a:p>
          <a:p>
            <a:pPr marL="0" indent="0">
              <a:buNone/>
            </a:pPr>
            <a:endParaRPr lang="en-US" sz="4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05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subTitle" idx="1"/>
          </p:nvPr>
        </p:nvSpPr>
        <p:spPr>
          <a:xfrm>
            <a:off x="1199456" y="1916832"/>
            <a:ext cx="9729000" cy="46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rPr lang="en-US" dirty="0" smtClean="0">
                <a:solidFill>
                  <a:srgbClr val="5B0F00"/>
                </a:solidFill>
              </a:rPr>
              <a:t>Criteria </a:t>
            </a:r>
            <a:r>
              <a:rPr lang="en-US" dirty="0">
                <a:solidFill>
                  <a:srgbClr val="5B0F00"/>
                </a:solidFill>
              </a:rPr>
              <a:t>of Wheat flour quality,</a:t>
            </a:r>
            <a:endParaRPr dirty="0">
              <a:solidFill>
                <a:srgbClr val="5B0F00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rPr lang="en-US" dirty="0">
                <a:solidFill>
                  <a:srgbClr val="5B0F00"/>
                </a:solidFill>
              </a:rPr>
              <a:t> improvers for wheat flour, types of wheat flour</a:t>
            </a:r>
            <a:endParaRPr dirty="0">
              <a:solidFill>
                <a:srgbClr val="5B0F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 dirty="0">
              <a:solidFill>
                <a:srgbClr val="5B0F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 dirty="0">
              <a:solidFill>
                <a:srgbClr val="5B0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9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4DAAA1-1DAF-8341-88BC-B7FB56CE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u="sng" dirty="0" smtClean="0">
                <a:solidFill>
                  <a:srgbClr val="FF0000"/>
                </a:solidFill>
              </a:rPr>
              <a:t>WHEAT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128CF64-06E0-6A44-B752-CEDBDA37D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600" dirty="0"/>
              <a:t>Wheat is the one of the important cereal crop of the World, with an estimated annual production </a:t>
            </a:r>
            <a:r>
              <a:rPr lang="en-GB" sz="3600" dirty="0" smtClean="0"/>
              <a:t>of </a:t>
            </a:r>
            <a:r>
              <a:rPr lang="en-GB" sz="3600" dirty="0"/>
              <a:t>540 - 580 million metric tonnes. </a:t>
            </a:r>
            <a:endParaRPr lang="en-GB" sz="3600" dirty="0" smtClean="0"/>
          </a:p>
          <a:p>
            <a:r>
              <a:rPr lang="en-GB" sz="3600" dirty="0" smtClean="0"/>
              <a:t>Wheat </a:t>
            </a:r>
            <a:r>
              <a:rPr lang="en-GB" sz="3600" dirty="0"/>
              <a:t>belongs to the genus </a:t>
            </a:r>
            <a:r>
              <a:rPr lang="en-GB" sz="3600" dirty="0" err="1"/>
              <a:t>Triticum</a:t>
            </a:r>
            <a:r>
              <a:rPr lang="en-GB" sz="3600" dirty="0"/>
              <a:t> of the grass family </a:t>
            </a:r>
            <a:r>
              <a:rPr lang="en-GB" sz="3600" dirty="0" err="1" smtClean="0"/>
              <a:t>Gramineae</a:t>
            </a:r>
            <a:r>
              <a:rPr lang="en-GB" sz="3600" dirty="0"/>
              <a:t>. </a:t>
            </a:r>
          </a:p>
          <a:p>
            <a:r>
              <a:rPr lang="en-GB" sz="3600" dirty="0" smtClean="0"/>
              <a:t>Common </a:t>
            </a:r>
            <a:r>
              <a:rPr lang="en-GB" sz="3600" dirty="0"/>
              <a:t>wheat (</a:t>
            </a:r>
            <a:r>
              <a:rPr lang="en-GB" sz="3600" i="1" dirty="0" err="1"/>
              <a:t>Triticum</a:t>
            </a:r>
            <a:r>
              <a:rPr lang="en-GB" sz="3600" i="1" dirty="0"/>
              <a:t> </a:t>
            </a:r>
            <a:r>
              <a:rPr lang="en-GB" sz="3600" i="1" dirty="0" err="1"/>
              <a:t>aestivum</a:t>
            </a:r>
            <a:r>
              <a:rPr lang="en-GB" sz="3600" dirty="0"/>
              <a:t>) and durum wheat (</a:t>
            </a:r>
            <a:r>
              <a:rPr lang="en-GB" sz="3600" i="1" dirty="0" err="1"/>
              <a:t>Triticum</a:t>
            </a:r>
            <a:r>
              <a:rPr lang="en-GB" sz="3600" i="1" dirty="0"/>
              <a:t> durum</a:t>
            </a:r>
            <a:r>
              <a:rPr lang="en-GB" sz="3600" dirty="0"/>
              <a:t>) are the two </a:t>
            </a:r>
            <a:r>
              <a:rPr lang="en-GB" sz="3600" dirty="0" smtClean="0"/>
              <a:t>major </a:t>
            </a:r>
            <a:r>
              <a:rPr lang="en-GB" sz="3600" dirty="0"/>
              <a:t>wheat groups grown for food use now. </a:t>
            </a:r>
          </a:p>
          <a:p>
            <a:r>
              <a:rPr lang="en-GB" sz="3600" dirty="0" smtClean="0"/>
              <a:t>Wheat </a:t>
            </a:r>
            <a:r>
              <a:rPr lang="en-GB" sz="3600" dirty="0"/>
              <a:t>is classified into two groups: hard and soft. </a:t>
            </a:r>
            <a:endParaRPr lang="en-GB" sz="3600" dirty="0" smtClean="0"/>
          </a:p>
          <a:p>
            <a:r>
              <a:rPr lang="en-GB" sz="3600" dirty="0" smtClean="0"/>
              <a:t>Hard </a:t>
            </a:r>
            <a:r>
              <a:rPr lang="en-GB" sz="3600" dirty="0"/>
              <a:t>wheat is higher in protein compared to soft wheat. It yields stronger flour, which forms more </a:t>
            </a:r>
            <a:r>
              <a:rPr lang="en-GB" sz="3600" dirty="0" smtClean="0"/>
              <a:t>elastic </a:t>
            </a:r>
            <a:r>
              <a:rPr lang="en-GB" sz="3600" dirty="0"/>
              <a:t>dough, and is better for bread making when strong elastic dough is essential for high </a:t>
            </a:r>
            <a:r>
              <a:rPr lang="en-GB" sz="3600" dirty="0" smtClean="0"/>
              <a:t> leavened </a:t>
            </a:r>
            <a:r>
              <a:rPr lang="en-GB" sz="3600" dirty="0"/>
              <a:t>volume. </a:t>
            </a:r>
            <a:endParaRPr lang="en-GB" sz="3600" dirty="0" smtClean="0"/>
          </a:p>
          <a:p>
            <a:r>
              <a:rPr lang="en-GB" sz="3600" dirty="0" smtClean="0"/>
              <a:t>Soft </a:t>
            </a:r>
            <a:r>
              <a:rPr lang="en-GB" sz="3600" dirty="0"/>
              <a:t>wheat is lower in protein, which forms weaker dough or batter, and is better </a:t>
            </a:r>
            <a:r>
              <a:rPr lang="en-GB" sz="3600" dirty="0" smtClean="0"/>
              <a:t>for </a:t>
            </a:r>
            <a:r>
              <a:rPr lang="en-GB" sz="3600" dirty="0"/>
              <a:t>cake making.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4875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Introduction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000" dirty="0"/>
              <a:t>Flour produced at every grinding machine is different in terms of proportion of endosperm, germ and bran contained in it.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000" dirty="0"/>
              <a:t>This difference in the composition of flour can lead to </a:t>
            </a:r>
            <a:r>
              <a:rPr lang="en-US" sz="2000" dirty="0" smtClean="0"/>
              <a:t>non-uniform quality </a:t>
            </a:r>
            <a:r>
              <a:rPr lang="en-US" sz="2000" dirty="0"/>
              <a:t>in baked products. </a:t>
            </a:r>
            <a:endParaRPr lang="en-US" sz="2000" dirty="0" smtClean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000" dirty="0" smtClean="0"/>
              <a:t>Thus </a:t>
            </a:r>
            <a:r>
              <a:rPr lang="en-US" sz="2000" dirty="0"/>
              <a:t>to improve the quality of bakery products numerous chemical and biological compounds are added to the wheat flour during processing. 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Char char="●"/>
            </a:pPr>
            <a:r>
              <a:rPr lang="en-US" sz="2000" dirty="0"/>
              <a:t>They are usually added in very minute quantities to get the desired effects</a:t>
            </a:r>
            <a:r>
              <a:rPr lang="en-US" sz="2000" dirty="0" smtClean="0"/>
              <a:t>.</a:t>
            </a:r>
          </a:p>
          <a:p>
            <a:pPr marL="228600" lvl="0" indent="-228600">
              <a:spcBef>
                <a:spcPts val="0"/>
              </a:spcBef>
              <a:buSzPts val="2800"/>
            </a:pPr>
            <a:r>
              <a:rPr lang="en-US" sz="2000" dirty="0"/>
              <a:t>These additives are known as </a:t>
            </a:r>
            <a:r>
              <a:rPr lang="en-US" sz="2000" b="1" dirty="0"/>
              <a:t>flour improvers</a:t>
            </a:r>
            <a:r>
              <a:rPr lang="en-US" sz="2000" dirty="0"/>
              <a:t>, as they improve the technical quality of flour. </a:t>
            </a:r>
          </a:p>
          <a:p>
            <a:pPr marL="228600" lvl="0" indent="-228600">
              <a:buSzPts val="2800"/>
            </a:pPr>
            <a:r>
              <a:rPr lang="en-US" sz="2000" dirty="0"/>
              <a:t>The examples of flour improver are: </a:t>
            </a:r>
            <a:r>
              <a:rPr lang="en-US" sz="2000" b="1" dirty="0"/>
              <a:t>bleaching agents, maturing agents, surfactants, enzymes, reducing agents, vitamins and </a:t>
            </a:r>
            <a:r>
              <a:rPr lang="en-US" sz="2000" b="1" dirty="0" smtClean="0"/>
              <a:t>minerals, antimicrobial </a:t>
            </a:r>
            <a:r>
              <a:rPr lang="en-US" sz="2000" b="1" dirty="0"/>
              <a:t>agents</a:t>
            </a:r>
            <a:r>
              <a:rPr lang="en-US" sz="2000" dirty="0"/>
              <a:t>, etc. </a:t>
            </a:r>
          </a:p>
          <a:p>
            <a:pPr marL="228600" lvl="0" indent="-228600">
              <a:spcAft>
                <a:spcPts val="2100"/>
              </a:spcAft>
              <a:buSzPts val="2800"/>
            </a:pPr>
            <a:r>
              <a:rPr lang="en-US" sz="2000" dirty="0"/>
              <a:t>These additives must be </a:t>
            </a:r>
            <a:r>
              <a:rPr lang="en-US" sz="2000" b="1" dirty="0"/>
              <a:t>GRAS</a:t>
            </a:r>
            <a:r>
              <a:rPr lang="en-US" sz="2000" dirty="0"/>
              <a:t> (Generally Recognized As Safe) and should be permitted under food laws of the country of use. 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812376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Flour improvers</a:t>
            </a:r>
            <a:endParaRPr dirty="0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Bleaching agent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Maturing or improving agent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Biological additives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Emulsifier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Antimicrobial agents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Vitamins and minerals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3888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Bleaching agent</a:t>
            </a:r>
            <a:endParaRPr dirty="0"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Flour contains a </a:t>
            </a:r>
            <a:r>
              <a:rPr lang="en-US" b="1" dirty="0"/>
              <a:t>yellowish pigment</a:t>
            </a:r>
            <a:r>
              <a:rPr lang="en-US" dirty="0"/>
              <a:t>, of which about 95% consists of xanthophyll or its esters. 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Bleaching of the natural pigment occurs very slowly when the flour is stored in bulk so, to accelerate the bleaching process chemical bleaching agents are used.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Char char="●"/>
            </a:pPr>
            <a:r>
              <a:rPr lang="en-US" b="1" dirty="0"/>
              <a:t>Nitrogen peroxide, chlorine, chlorine dioxide, nitrogen </a:t>
            </a:r>
            <a:r>
              <a:rPr lang="en-US" b="1" dirty="0" err="1"/>
              <a:t>trichloride</a:t>
            </a:r>
            <a:r>
              <a:rPr lang="en-US" b="1" dirty="0"/>
              <a:t>, benzoyl peroxide and acetone peroxide are the principal agents used for bleaching of wheat flour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6850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Maturing and improving agents</a:t>
            </a:r>
            <a:endParaRPr dirty="0"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●"/>
            </a:pPr>
            <a:r>
              <a:rPr lang="en-US" sz="2000" dirty="0"/>
              <a:t>The bread making quality of wheat flour improves during storage for a period of 1 – 2 months. This change in baking quality is known as maturation or ageing. </a:t>
            </a:r>
            <a:endParaRPr sz="2000" dirty="0"/>
          </a:p>
          <a:p>
            <a:pPr marL="228600" lvl="0" indent="-22860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●"/>
            </a:pPr>
            <a:r>
              <a:rPr lang="en-US" sz="2000" dirty="0"/>
              <a:t>Chemical improver accelerates the maturing process by </a:t>
            </a:r>
            <a:r>
              <a:rPr lang="en-US" sz="2000" b="1" dirty="0"/>
              <a:t>modifying the physical properties of gluten during fermentation.</a:t>
            </a:r>
            <a:endParaRPr sz="2000" b="1" dirty="0"/>
          </a:p>
          <a:p>
            <a:pPr marL="228600" lvl="0" indent="-228600" algn="just" rtl="0">
              <a:lnSpc>
                <a:spcPct val="8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590"/>
              <a:buChar char="●"/>
            </a:pPr>
            <a:r>
              <a:rPr lang="en-US" sz="2000" b="1" dirty="0"/>
              <a:t>The stickiness in dough gets reduced and hence improved handling properties, increased tolerance in the dough to varied conditions of fermentation</a:t>
            </a:r>
            <a:r>
              <a:rPr lang="en-US" sz="2000" dirty="0"/>
              <a:t>, and in producing loaves of larger volume and more finely textured crumb. </a:t>
            </a:r>
            <a:endParaRPr lang="en-US" sz="2000" dirty="0" smtClean="0"/>
          </a:p>
          <a:p>
            <a:pPr marL="228600" lvl="0" indent="-228600" algn="just">
              <a:spcBef>
                <a:spcPts val="0"/>
              </a:spcBef>
              <a:buSzPts val="2800"/>
            </a:pPr>
            <a:r>
              <a:rPr lang="en-US" sz="2000" b="1" dirty="0"/>
              <a:t>Potassium bromate, ascorbic acid, </a:t>
            </a:r>
            <a:r>
              <a:rPr lang="en-US" sz="2000" b="1" dirty="0" err="1"/>
              <a:t>azodicarbonamide</a:t>
            </a:r>
            <a:r>
              <a:rPr lang="en-US" sz="2000" b="1" dirty="0"/>
              <a:t>, </a:t>
            </a:r>
            <a:r>
              <a:rPr lang="en-US" sz="2000" b="1" dirty="0" err="1" smtClean="0"/>
              <a:t>stearoyl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lactylates</a:t>
            </a:r>
            <a:r>
              <a:rPr lang="en-US" sz="2000" b="1" dirty="0" smtClean="0"/>
              <a:t>, ammonium/potassium </a:t>
            </a:r>
            <a:r>
              <a:rPr lang="en-US" sz="2000" b="1" dirty="0"/>
              <a:t>per sulfate, acid calcium phosphate, acid sodium pyrophosphate </a:t>
            </a:r>
            <a:r>
              <a:rPr lang="en-US" sz="2000" dirty="0"/>
              <a:t>are widely used maturing agents in wheat flour.</a:t>
            </a:r>
          </a:p>
          <a:p>
            <a:pPr marL="228600" lvl="0" indent="-228600" algn="just">
              <a:spcAft>
                <a:spcPts val="2100"/>
              </a:spcAft>
              <a:buSzPts val="2800"/>
            </a:pPr>
            <a:r>
              <a:rPr lang="en-US" sz="2000" b="1" dirty="0"/>
              <a:t>Chlorine, chlorine dioxide and acetone peroxide </a:t>
            </a:r>
            <a:r>
              <a:rPr lang="en-US" sz="2000" dirty="0"/>
              <a:t>acts as both bleaching as well as </a:t>
            </a:r>
            <a:r>
              <a:rPr lang="en-US" sz="2000" dirty="0" err="1" smtClean="0"/>
              <a:t>maturinagents</a:t>
            </a:r>
            <a:r>
              <a:rPr lang="en-US" sz="2000" dirty="0"/>
              <a:t>.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673078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Biological additives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503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Enzymes such as </a:t>
            </a:r>
            <a:r>
              <a:rPr lang="en-US" b="1" dirty="0"/>
              <a:t>amylases, proteases and oxidases </a:t>
            </a:r>
            <a:r>
              <a:rPr lang="en-US" dirty="0"/>
              <a:t>are added to improve mixing, fermentation, </a:t>
            </a:r>
            <a:r>
              <a:rPr lang="en-US" dirty="0" err="1"/>
              <a:t>flavour</a:t>
            </a:r>
            <a:r>
              <a:rPr lang="en-US" dirty="0"/>
              <a:t> development, texture and storage properties of the baked products. 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Amylases </a:t>
            </a:r>
            <a:r>
              <a:rPr lang="en-US" b="1" dirty="0"/>
              <a:t>break down starch molecules into glucose which is used by yeast to liberate carbon dioxide gas. </a:t>
            </a:r>
            <a:endParaRPr b="1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b="1" dirty="0"/>
              <a:t>Glucose oxidase enzyme is used to replace the chemical maturing agents such as potassium bromate which is banned in certain co</a:t>
            </a:r>
            <a:r>
              <a:rPr lang="en-US" dirty="0"/>
              <a:t>untries. 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b="1" dirty="0"/>
              <a:t>Proteases </a:t>
            </a:r>
            <a:r>
              <a:rPr lang="en-US" dirty="0"/>
              <a:t>are usually used in biscuit dough to reduce the mixing time. 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Char char="●"/>
            </a:pPr>
            <a:r>
              <a:rPr lang="en-US" b="1" dirty="0" err="1"/>
              <a:t>Lipoxigenase</a:t>
            </a:r>
            <a:r>
              <a:rPr lang="en-US" b="1" dirty="0"/>
              <a:t> is used in bread dough as bleaching and maturing agent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6680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Emulsifiers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Emulsifier reduces surface tension and thus facilitates mixing of fat and aqueous phases.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Emulsifiers are widely used in biscuit dough, icings, cakes, etc. where it helps in improvement of the texture.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b="1" dirty="0"/>
              <a:t>Mono/</a:t>
            </a:r>
            <a:r>
              <a:rPr lang="en-US" b="1" dirty="0" err="1"/>
              <a:t>diglycerides</a:t>
            </a:r>
            <a:r>
              <a:rPr lang="en-US" b="1" dirty="0"/>
              <a:t>, lecithin, </a:t>
            </a:r>
            <a:r>
              <a:rPr lang="en-US" b="1" dirty="0" err="1"/>
              <a:t>polyglycerol</a:t>
            </a:r>
            <a:r>
              <a:rPr lang="en-US" b="1" dirty="0"/>
              <a:t> esters, calcium </a:t>
            </a:r>
            <a:r>
              <a:rPr lang="en-US" b="1" dirty="0" err="1"/>
              <a:t>stearoyl</a:t>
            </a:r>
            <a:r>
              <a:rPr lang="en-US" b="1" dirty="0"/>
              <a:t> </a:t>
            </a:r>
            <a:r>
              <a:rPr lang="en-US" b="1" dirty="0" err="1"/>
              <a:t>lactylate</a:t>
            </a:r>
            <a:r>
              <a:rPr lang="en-US" b="1" dirty="0"/>
              <a:t>, </a:t>
            </a:r>
            <a:r>
              <a:rPr lang="en-US" b="1" dirty="0" err="1"/>
              <a:t>polysorbates</a:t>
            </a:r>
            <a:r>
              <a:rPr lang="en-US" b="1" dirty="0"/>
              <a:t>, sodium </a:t>
            </a:r>
            <a:r>
              <a:rPr lang="en-US" b="1" dirty="0" err="1"/>
              <a:t>stearoyl</a:t>
            </a:r>
            <a:r>
              <a:rPr lang="en-US" b="1" dirty="0"/>
              <a:t> </a:t>
            </a:r>
            <a:r>
              <a:rPr lang="en-US" b="1" dirty="0" err="1"/>
              <a:t>lactylate</a:t>
            </a:r>
            <a:r>
              <a:rPr lang="en-US" b="1" dirty="0"/>
              <a:t> </a:t>
            </a:r>
            <a:r>
              <a:rPr lang="en-US" dirty="0"/>
              <a:t>are some of the widely used surfactants in manufacture of baked food products.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Emulsifiers with low HLB (Hydrophilic Lipophilic Balance) value are suitable for high fat products and </a:t>
            </a:r>
            <a:r>
              <a:rPr lang="en-US" dirty="0" smtClean="0"/>
              <a:t>vice-versa</a:t>
            </a:r>
            <a:r>
              <a:rPr lang="en-US" dirty="0"/>
              <a:t>.</a:t>
            </a:r>
            <a:br>
              <a:rPr lang="en-US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46187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Antimicrobial agents</a:t>
            </a:r>
            <a:r>
              <a:rPr lang="en-US"/>
              <a:t> 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Bakery products are susceptible to microbial contamination especially with </a:t>
            </a:r>
            <a:r>
              <a:rPr lang="en-US" b="1" dirty="0"/>
              <a:t>molds and rope formers </a:t>
            </a:r>
            <a:r>
              <a:rPr lang="en-US" dirty="0"/>
              <a:t>owing to its </a:t>
            </a:r>
            <a:r>
              <a:rPr lang="en-US" b="1" dirty="0"/>
              <a:t>high moisture and nutrient rich </a:t>
            </a:r>
            <a:r>
              <a:rPr lang="en-US" dirty="0"/>
              <a:t>composition.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So wheat flour is usually added with certain mold inhibitors such as </a:t>
            </a:r>
            <a:r>
              <a:rPr lang="en-US" b="1" dirty="0"/>
              <a:t>calcium/sodium propionate, </a:t>
            </a:r>
            <a:r>
              <a:rPr lang="en-US" b="1" dirty="0" err="1"/>
              <a:t>sorbic</a:t>
            </a:r>
            <a:r>
              <a:rPr lang="en-US" b="1" dirty="0"/>
              <a:t> acid or its calcium/potassium salts, acetic acid, lactic acid, acid calcium phosphate, sodium </a:t>
            </a:r>
            <a:r>
              <a:rPr lang="en-US" b="1" dirty="0" err="1"/>
              <a:t>diacetate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3650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Vitamins and minerals</a:t>
            </a:r>
            <a:endParaRPr dirty="0"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Wheat milling </a:t>
            </a:r>
            <a:r>
              <a:rPr lang="en-US" b="1" dirty="0"/>
              <a:t>involves removal of bran, germ and </a:t>
            </a:r>
            <a:r>
              <a:rPr lang="en-US" b="1" dirty="0" err="1"/>
              <a:t>aleurone</a:t>
            </a:r>
            <a:r>
              <a:rPr lang="en-US" b="1" dirty="0"/>
              <a:t> layers</a:t>
            </a:r>
            <a:r>
              <a:rPr lang="en-US" dirty="0"/>
              <a:t>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These layers are </a:t>
            </a:r>
            <a:r>
              <a:rPr lang="en-US" b="1" dirty="0"/>
              <a:t>rich in vitamins and minerals</a:t>
            </a:r>
            <a:r>
              <a:rPr lang="en-US" dirty="0"/>
              <a:t>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Hence, to meet the deficit of these nutrients, wheat flour is usually enriched with vitamins and minerals.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Char char="●"/>
            </a:pPr>
            <a:r>
              <a:rPr lang="en-US" dirty="0"/>
              <a:t>Even </a:t>
            </a:r>
            <a:r>
              <a:rPr lang="en-US" b="1" dirty="0"/>
              <a:t>lysine which is an essential amino acid is substantially lost</a:t>
            </a:r>
            <a:br>
              <a:rPr lang="en-US" b="1" dirty="0"/>
            </a:br>
            <a:r>
              <a:rPr lang="en-US" b="1" dirty="0"/>
              <a:t>during processes such as milling and baking</a:t>
            </a:r>
            <a:r>
              <a:rPr lang="en-US" dirty="0"/>
              <a:t>. So, the flour is enriched with lysine too. </a:t>
            </a:r>
            <a:br>
              <a:rPr lang="en-US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7275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Types of wheat flour</a:t>
            </a:r>
            <a:endParaRPr/>
          </a:p>
        </p:txBody>
      </p:sp>
      <p:graphicFrame>
        <p:nvGraphicFramePr>
          <p:cNvPr id="127" name="Google Shape;127;p25"/>
          <p:cNvGraphicFramePr/>
          <p:nvPr/>
        </p:nvGraphicFramePr>
        <p:xfrm>
          <a:off x="838200" y="1825625"/>
          <a:ext cx="10515600" cy="46672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257800"/>
                <a:gridCol w="5257800"/>
              </a:tblGrid>
              <a:tr h="420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Type of wheat flour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Special characteristics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1035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Bread flour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Flour with high level of good quality protein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Protein content: 10.8-11.% (Mechanical process), 11.8-12-12.3% (Fermentation process)</a:t>
                      </a:r>
                      <a:endParaRPr/>
                    </a:p>
                  </a:txBody>
                  <a:tcPr marL="91450" marR="91450" marT="45725" marB="45725" anchor="ctr"/>
                </a:tc>
              </a:tr>
              <a:tr h="72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Biscuit flour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Milled from weak wheat of low protein content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Protein content: 8-9.5%</a:t>
                      </a:r>
                      <a:endParaRPr/>
                    </a:p>
                  </a:txBody>
                  <a:tcPr marL="91450" marR="91450" marT="45725" marB="45725" anchor="ctr"/>
                </a:tc>
              </a:tr>
              <a:tr h="72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Household flour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Weak wheat of low protein content with admixture of up to 20% of strong wheat</a:t>
                      </a:r>
                      <a:endParaRPr sz="1800"/>
                    </a:p>
                  </a:txBody>
                  <a:tcPr marL="91450" marR="91450" marT="45725" marB="45725" anchor="ctr"/>
                </a:tc>
              </a:tr>
              <a:tr h="1035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Self raising flour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Moisture should not exceed 13.5% to avoid premature reaction of aerating chemical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Flour with added raising agents.</a:t>
                      </a:r>
                      <a:endParaRPr sz="1800"/>
                    </a:p>
                  </a:txBody>
                  <a:tcPr marL="91450" marR="91450" marT="45725" marB="45725" anchor="ctr"/>
                </a:tc>
              </a:tr>
              <a:tr h="72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Flour for soups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Steamed flour in which enzymes have been inactivated</a:t>
                      </a:r>
                      <a:endParaRPr sz="1800"/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13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Google Shape;132;p26"/>
          <p:cNvGraphicFramePr/>
          <p:nvPr/>
        </p:nvGraphicFramePr>
        <p:xfrm>
          <a:off x="838200" y="884903"/>
          <a:ext cx="10515600" cy="52652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257800"/>
                <a:gridCol w="5257800"/>
              </a:tblGrid>
              <a:tr h="769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Type of wheat flour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Special characteristics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291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Flour for confectionery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Cakes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Undamaged starch granules, free from adhered protein and unattached by amylases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Protein content: 8.5-9.5%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Particle size: 90 micron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Buns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Bread making flour pastry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Strong baker’s flour</a:t>
                      </a:r>
                      <a:endParaRPr/>
                    </a:p>
                  </a:txBody>
                  <a:tcPr marL="91450" marR="91450" marT="45725" marB="45725" anchor="ctr"/>
                </a:tc>
              </a:tr>
              <a:tr h="769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Flour for sausage rusk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Low protein flour milled from weak wheat</a:t>
                      </a:r>
                      <a:endParaRPr sz="2800"/>
                    </a:p>
                  </a:txBody>
                  <a:tcPr marL="91450" marR="91450" marT="45725" marB="45725" anchor="ctr"/>
                </a:tc>
              </a:tr>
              <a:tr h="814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Batter flour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Low protein flour milled from grist comprising 90% weak wheat and 10% strong wheat</a:t>
                      </a:r>
                      <a:endParaRPr sz="2800"/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9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A199E2-FE03-FB4B-95E5-4882855B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898" y="500062"/>
            <a:ext cx="12416433" cy="1325563"/>
          </a:xfrm>
        </p:spPr>
        <p:txBody>
          <a:bodyPr/>
          <a:lstStyle/>
          <a:p>
            <a:pPr algn="ctr"/>
            <a:r>
              <a:rPr lang="en-GB" b="1" i="1" u="sng" dirty="0">
                <a:solidFill>
                  <a:schemeClr val="accent5">
                    <a:lumMod val="75000"/>
                  </a:schemeClr>
                </a:solidFill>
              </a:rPr>
              <a:t>STRUCTURE OF WHEAT.</a:t>
            </a:r>
            <a:endParaRPr lang="en-US" b="1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AE757FF-692B-4E40-9EDD-E5482D0F8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2438400"/>
            <a:ext cx="41243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28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dirty="0"/>
              <a:t>Proximate composition of flour suited for different products</a:t>
            </a:r>
            <a:endParaRPr dirty="0"/>
          </a:p>
        </p:txBody>
      </p:sp>
      <p:graphicFrame>
        <p:nvGraphicFramePr>
          <p:cNvPr id="138" name="Google Shape;138;p27"/>
          <p:cNvGraphicFramePr/>
          <p:nvPr/>
        </p:nvGraphicFramePr>
        <p:xfrm>
          <a:off x="838200" y="1825624"/>
          <a:ext cx="10515625" cy="3041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300325"/>
                <a:gridCol w="2905925"/>
                <a:gridCol w="2103125"/>
                <a:gridCol w="2103125"/>
                <a:gridCol w="2103125"/>
              </a:tblGrid>
              <a:tr h="506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Sr. No.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Component(%)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Biscuit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Bread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Cake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506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Protein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9.0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11.5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8.0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506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Fat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1.3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1.4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1.3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506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Fiber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0.15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0.05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506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Ash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0.6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0.4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506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Carbohydrate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72.6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70.1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73.5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91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02F5EA-3DEE-C44E-B697-5FC34E37B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>
                <a:solidFill>
                  <a:schemeClr val="accent2"/>
                </a:solidFill>
              </a:rPr>
              <a:t>MILLING</a:t>
            </a:r>
            <a:endParaRPr lang="en-US" b="1" i="1" u="sng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8678AE6C-7CBF-B047-B5D6-04ED9324D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Milling of wheat is the process that turns whole grains into flours. The overall aims of the miller are to produce: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consistent product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range of flours suitable for a variety of functions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Flours with predictable performance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very first mill operation is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analyzing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the grain, which determines criteria such as the</a:t>
            </a:r>
            <a:r>
              <a:rPr lang="en-GB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gluten content and amylase activity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It is at this point that decisions about blending are made.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4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9C0416-2358-E446-A957-1EDFE64FA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MILLING: </a:t>
            </a:r>
            <a:r>
              <a:rPr lang="en-GB" b="1" i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THREE STAGES</a:t>
            </a:r>
            <a:endParaRPr lang="en-US" b="1" i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419DA-ED23-D74E-9FE6-9BEACCAA7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Cleaning and conditioning </a:t>
            </a:r>
            <a:r>
              <a:rPr lang="en-GB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ridding the grain of all impurities and readying it for milling</a:t>
            </a:r>
          </a:p>
          <a:p>
            <a:r>
              <a:rPr lang="en-GB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Crushing or breaking </a:t>
            </a:r>
            <a:r>
              <a:rPr lang="en-GB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breaking down the grain in successive stages to release its component parts</a:t>
            </a:r>
          </a:p>
          <a:p>
            <a:r>
              <a:rPr lang="en-GB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Reduction</a:t>
            </a:r>
            <a:r>
              <a:rPr lang="en-GB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progressive </a:t>
            </a:r>
            <a:r>
              <a:rPr lang="en-GB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rollings</a:t>
            </a:r>
            <a:r>
              <a:rPr lang="en-GB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and siftings to refine the flour and separate it into various categories, called </a:t>
            </a:r>
            <a:r>
              <a:rPr lang="en-GB" sz="28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streams</a:t>
            </a:r>
            <a:endParaRPr lang="en-GB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61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09BAAE-A1D7-CA4A-B5C8-493BD6EC4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694" y="199631"/>
            <a:ext cx="10515600" cy="1325563"/>
          </a:xfrm>
        </p:spPr>
        <p:txBody>
          <a:bodyPr/>
          <a:lstStyle/>
          <a:p>
            <a:r>
              <a:rPr lang="en-GB" b="1" i="1" u="sng">
                <a:solidFill>
                  <a:srgbClr val="FF0000"/>
                </a:solidFill>
              </a:rPr>
              <a:t>TYPES OF WHEAT.</a:t>
            </a:r>
            <a:endParaRPr lang="en-US" b="1" i="1" u="sng">
              <a:solidFill>
                <a:srgbClr val="FF00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2C5BD4F-82D7-FE49-AB49-7F32FA634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0470" y="1155003"/>
            <a:ext cx="9111059" cy="987233"/>
          </a:xfrm>
        </p:spPr>
        <p:txBody>
          <a:bodyPr>
            <a:normAutofit fontScale="70000" lnSpcReduction="20000"/>
          </a:bodyPr>
          <a:lstStyle/>
          <a:p>
            <a:r>
              <a:rPr lang="en-GB" sz="3200">
                <a:solidFill>
                  <a:srgbClr val="7030A0"/>
                </a:solidFill>
              </a:rPr>
              <a:t>Types of wheat </a:t>
            </a:r>
            <a:r>
              <a:rPr lang="en-GB" sz="4000">
                <a:solidFill>
                  <a:srgbClr val="7030A0"/>
                </a:solidFill>
              </a:rPr>
              <a:t> </a:t>
            </a:r>
            <a:r>
              <a:rPr lang="en-GB" sz="3200">
                <a:solidFill>
                  <a:srgbClr val="7030A0"/>
                </a:solidFill>
              </a:rPr>
              <a:t>optimum moisture content      tempering time in hours</a:t>
            </a:r>
          </a:p>
          <a:p>
            <a:r>
              <a:rPr lang="en-GB" sz="3200">
                <a:solidFill>
                  <a:srgbClr val="7030A0"/>
                </a:solidFill>
              </a:rPr>
              <a:t>                                 of tempered wheat                     </a:t>
            </a:r>
            <a:endParaRPr lang="en-US" sz="4000">
              <a:solidFill>
                <a:srgbClr val="7030A0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0AD5E3AF-A838-DF44-A3A4-B2F2740E6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V="1">
            <a:off x="7215188" y="2586832"/>
            <a:ext cx="3083918" cy="4464844"/>
          </a:xfrm>
        </p:spPr>
        <p:txBody>
          <a:bodyPr>
            <a:normAutofit/>
          </a:bodyPr>
          <a:lstStyle/>
          <a:p>
            <a:r>
              <a:rPr lang="en-GB"/>
              <a:t> 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952D4B43-5089-7644-B71B-FBA3F323B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339703" y="2507854"/>
            <a:ext cx="8852297" cy="3684588"/>
          </a:xfrm>
        </p:spPr>
        <p:txBody>
          <a:bodyPr>
            <a:normAutofit/>
          </a:bodyPr>
          <a:lstStyle/>
          <a:p>
            <a:r>
              <a:rPr lang="en-GB" dirty="0"/>
              <a:t>16-17%</a:t>
            </a:r>
          </a:p>
          <a:p>
            <a:r>
              <a:rPr lang="en-GB" dirty="0"/>
              <a:t>15.5-16.5%</a:t>
            </a:r>
          </a:p>
          <a:p>
            <a:endParaRPr lang="en-GB" dirty="0"/>
          </a:p>
          <a:p>
            <a:r>
              <a:rPr lang="en-GB" dirty="0"/>
              <a:t>14.5-15.5%</a:t>
            </a:r>
          </a:p>
          <a:p>
            <a:endParaRPr lang="en-GB" dirty="0"/>
          </a:p>
          <a:p>
            <a:r>
              <a:rPr lang="en-GB" dirty="0"/>
              <a:t>16-17%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88C98ED5-112E-BF47-9C2F-4DF4876FF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5343" y="2507854"/>
            <a:ext cx="3602834" cy="2738438"/>
          </a:xfrm>
        </p:spPr>
        <p:txBody>
          <a:bodyPr>
            <a:normAutofit lnSpcReduction="10000"/>
          </a:bodyPr>
          <a:lstStyle/>
          <a:p>
            <a:r>
              <a:rPr lang="en-GB" b="1" i="1" dirty="0"/>
              <a:t>Hard </a:t>
            </a:r>
            <a:r>
              <a:rPr lang="en-GB" b="1" i="1" dirty="0" smtClean="0"/>
              <a:t>spring wheat</a:t>
            </a:r>
            <a:endParaRPr lang="en-GB" b="1" i="1" dirty="0"/>
          </a:p>
          <a:p>
            <a:r>
              <a:rPr lang="en-GB" b="1" i="1" dirty="0"/>
              <a:t>Hard red winter           Wheat</a:t>
            </a:r>
          </a:p>
          <a:p>
            <a:r>
              <a:rPr lang="en-GB" b="1" i="1" dirty="0"/>
              <a:t>Soft wheat</a:t>
            </a:r>
          </a:p>
          <a:p>
            <a:endParaRPr lang="en-GB" b="1" i="1" dirty="0"/>
          </a:p>
          <a:p>
            <a:r>
              <a:rPr lang="en-GB" b="1" i="1" dirty="0"/>
              <a:t>Durum Wheat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93C2729-40E0-EA44-A9E2-EE37776B55CC}"/>
              </a:ext>
            </a:extLst>
          </p:cNvPr>
          <p:cNvSpPr txBox="1"/>
          <p:nvPr/>
        </p:nvSpPr>
        <p:spPr>
          <a:xfrm>
            <a:off x="6942537" y="2470643"/>
            <a:ext cx="39721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/>
              <a:t>36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/>
              <a:t>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/>
          </a:p>
          <a:p>
            <a:pPr algn="l"/>
            <a:endParaRPr lang="en-GB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/>
              <a:t>10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/>
              <a:t>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56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B7A839-C7B3-7A4C-8EDF-6E8EF4670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>
                <a:solidFill>
                  <a:srgbClr val="00B050"/>
                </a:solidFill>
              </a:rPr>
              <a:t>MILLING OF BY PRODUCTS.</a:t>
            </a:r>
            <a:endParaRPr lang="en-US" b="1" i="1" u="sng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5341CA9-87B5-BA45-AB27-0741ABC9A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The by-products from wheat milling process are known as ‘</a:t>
            </a:r>
            <a:r>
              <a:rPr lang="en-US" sz="3600" dirty="0" err="1"/>
              <a:t>wheatfeed</a:t>
            </a:r>
            <a:r>
              <a:rPr lang="en-US" sz="3600" dirty="0"/>
              <a:t>’. They comprise bran, the </a:t>
            </a:r>
            <a:r>
              <a:rPr lang="en-US" sz="3600" dirty="0" smtClean="0"/>
              <a:t>coarse </a:t>
            </a:r>
            <a:r>
              <a:rPr lang="en-US" sz="3600" dirty="0"/>
              <a:t>residue from break grinds, fine wheat feed, accumulated particles from the purifiers and </a:t>
            </a:r>
            <a:r>
              <a:rPr lang="en-US" sz="3600" dirty="0" smtClean="0"/>
              <a:t>reduction </a:t>
            </a:r>
            <a:r>
              <a:rPr lang="en-US" sz="3600" dirty="0"/>
              <a:t>grinding. Bran and fine wheat feed are used in compound animal feeds.</a:t>
            </a:r>
          </a:p>
          <a:p>
            <a:pPr marL="0" indent="0" algn="just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669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07178C-9A91-7843-8518-3725B72F4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/>
              <a:t>MILLET </a:t>
            </a:r>
            <a:endParaRPr lang="en-US" b="1" i="1" u="sng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8E20C3B-AAD7-9C4D-91D5-076D05E17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600" dirty="0" smtClean="0"/>
              <a:t>The </a:t>
            </a:r>
            <a:r>
              <a:rPr lang="en-GB" sz="3600" dirty="0"/>
              <a:t>grasses known collectively as millets are a set of highly variable, small seeded plant species </a:t>
            </a:r>
            <a:r>
              <a:rPr lang="en-GB" sz="3600" dirty="0" smtClean="0"/>
              <a:t>indigenous </a:t>
            </a:r>
            <a:r>
              <a:rPr lang="en-GB" sz="3600" dirty="0"/>
              <a:t>to many areas of the world. </a:t>
            </a:r>
            <a:endParaRPr lang="en-GB" sz="3600" dirty="0" smtClean="0"/>
          </a:p>
          <a:p>
            <a:r>
              <a:rPr lang="en-GB" sz="3600" dirty="0" smtClean="0"/>
              <a:t>Millets </a:t>
            </a:r>
            <a:r>
              <a:rPr lang="en-GB" sz="3600" dirty="0"/>
              <a:t>are of value especially in semiarid regions because </a:t>
            </a:r>
            <a:r>
              <a:rPr lang="en-GB" sz="3600" dirty="0" smtClean="0"/>
              <a:t>of </a:t>
            </a:r>
            <a:r>
              <a:rPr lang="en-GB" sz="3600" dirty="0"/>
              <a:t>their short growing season and higher productivity under heat and drought conditions. </a:t>
            </a:r>
            <a:endParaRPr lang="en-GB" sz="3600" dirty="0" smtClean="0"/>
          </a:p>
          <a:p>
            <a:r>
              <a:rPr lang="en-GB" sz="3600" b="1" dirty="0" smtClean="0"/>
              <a:t>Pearl millet </a:t>
            </a:r>
            <a:r>
              <a:rPr lang="en-GB" sz="3600" dirty="0"/>
              <a:t>is the most widely grown millet and is a very important crop in India and parts of Africa. </a:t>
            </a:r>
            <a:endParaRPr lang="en-GB" sz="3600" dirty="0" smtClean="0"/>
          </a:p>
          <a:p>
            <a:r>
              <a:rPr lang="en-GB" sz="3600" b="1" dirty="0" smtClean="0"/>
              <a:t>Finger </a:t>
            </a:r>
            <a:r>
              <a:rPr lang="en-GB" sz="3600" b="1" dirty="0"/>
              <a:t>millet </a:t>
            </a:r>
            <a:r>
              <a:rPr lang="en-GB" sz="3600" dirty="0"/>
              <a:t>is popular in East Africa and India. </a:t>
            </a:r>
            <a:endParaRPr lang="en-GB" sz="3600" dirty="0" smtClean="0"/>
          </a:p>
          <a:p>
            <a:r>
              <a:rPr lang="en-GB" sz="3600" b="1" dirty="0" smtClean="0"/>
              <a:t>Foxtail </a:t>
            </a:r>
            <a:r>
              <a:rPr lang="en-GB" sz="3600" b="1" dirty="0"/>
              <a:t>and </a:t>
            </a:r>
            <a:r>
              <a:rPr lang="en-GB" sz="3600" b="1" dirty="0" err="1"/>
              <a:t>Proso</a:t>
            </a:r>
            <a:r>
              <a:rPr lang="en-GB" sz="3600" b="1" dirty="0"/>
              <a:t> millets </a:t>
            </a:r>
            <a:r>
              <a:rPr lang="en-GB" sz="3600" dirty="0"/>
              <a:t>are cultivated primarily </a:t>
            </a:r>
            <a:r>
              <a:rPr lang="en-GB" sz="3600" dirty="0" smtClean="0"/>
              <a:t>in </a:t>
            </a:r>
            <a:r>
              <a:rPr lang="en-GB" sz="3600" dirty="0"/>
              <a:t>the Near East and China. </a:t>
            </a:r>
            <a:endParaRPr lang="en-GB" sz="3600" dirty="0" smtClean="0"/>
          </a:p>
          <a:p>
            <a:r>
              <a:rPr lang="en-GB" sz="3600" dirty="0" err="1" smtClean="0"/>
              <a:t>Proso</a:t>
            </a:r>
            <a:r>
              <a:rPr lang="en-GB" sz="3600" dirty="0" smtClean="0"/>
              <a:t> </a:t>
            </a:r>
            <a:r>
              <a:rPr lang="en-GB" sz="3600" dirty="0"/>
              <a:t>millet is also widely cultivated in the Russia Federation. </a:t>
            </a:r>
            <a:endParaRPr lang="en-GB" sz="3600" dirty="0" smtClean="0"/>
          </a:p>
          <a:p>
            <a:r>
              <a:rPr lang="en-GB" sz="3600" b="1" dirty="0" err="1" smtClean="0"/>
              <a:t>Fonio</a:t>
            </a:r>
            <a:r>
              <a:rPr lang="en-GB" sz="3600" b="1" dirty="0" smtClean="0"/>
              <a:t> and </a:t>
            </a:r>
            <a:r>
              <a:rPr lang="en-GB" sz="3600" b="1" dirty="0" err="1"/>
              <a:t>teff</a:t>
            </a:r>
            <a:r>
              <a:rPr lang="en-GB" sz="3600" b="1" dirty="0"/>
              <a:t> </a:t>
            </a:r>
            <a:r>
              <a:rPr lang="en-GB" sz="3600" dirty="0"/>
              <a:t>are grown in West Africa and Ethiopia, respectively. </a:t>
            </a:r>
            <a:endParaRPr lang="en-GB" sz="3600" dirty="0" smtClean="0"/>
          </a:p>
          <a:p>
            <a:r>
              <a:rPr lang="en-GB" sz="3600" dirty="0" smtClean="0"/>
              <a:t>Pear </a:t>
            </a:r>
            <a:r>
              <a:rPr lang="en-GB" sz="3600" dirty="0"/>
              <a:t>millet is one of the earliest domesticated </a:t>
            </a:r>
            <a:r>
              <a:rPr lang="en-GB" sz="3600" dirty="0" smtClean="0"/>
              <a:t> millets</a:t>
            </a:r>
            <a:r>
              <a:rPr lang="en-GB" sz="3600" dirty="0"/>
              <a:t>; carbonized grains have been found in sub-Saharan and West African sites inhabited </a:t>
            </a:r>
            <a:r>
              <a:rPr lang="en-GB" sz="3600" dirty="0" smtClean="0"/>
              <a:t>4000- 5000 </a:t>
            </a:r>
            <a:r>
              <a:rPr lang="en-GB" sz="3600" dirty="0"/>
              <a:t>years ago. </a:t>
            </a:r>
            <a:endParaRPr lang="en-US" sz="3600" b="1" i="1" u="sng" dirty="0"/>
          </a:p>
        </p:txBody>
      </p:sp>
    </p:spTree>
    <p:extLst>
      <p:ext uri="{BB962C8B-B14F-4D97-AF65-F5344CB8AC3E}">
        <p14:creationId xmlns:p14="http://schemas.microsoft.com/office/powerpoint/2010/main" val="1879821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="" xmlns:a16="http://schemas.microsoft.com/office/drawing/2014/main" id="{FAA5A0D7-36E7-104C-ACBE-D7067B6A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/>
              <a:t>STRUCTURAL AND PHYSICAL PROPERTIES.</a:t>
            </a:r>
            <a:endParaRPr lang="en-US" b="1" i="1" u="sng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576B0ED-B0A8-F64D-BE32-36778AA1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28800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GB" sz="4000" dirty="0" smtClean="0"/>
              <a:t>The </a:t>
            </a:r>
            <a:r>
              <a:rPr lang="en-GB" sz="4000" dirty="0"/>
              <a:t>millets can be divided into </a:t>
            </a:r>
            <a:r>
              <a:rPr lang="en-GB" sz="4000" dirty="0" smtClean="0"/>
              <a:t> two </a:t>
            </a:r>
            <a:r>
              <a:rPr lang="en-GB" sz="4000" dirty="0"/>
              <a:t>types of seeds: </a:t>
            </a:r>
            <a:r>
              <a:rPr lang="en-GB" sz="4000" b="1" dirty="0"/>
              <a:t>utricles and caryopses</a:t>
            </a:r>
            <a:r>
              <a:rPr lang="en-GB" sz="4000" dirty="0"/>
              <a:t>. </a:t>
            </a:r>
            <a:endParaRPr lang="en-GB" sz="4000" dirty="0" smtClean="0"/>
          </a:p>
          <a:p>
            <a:pPr algn="just"/>
            <a:r>
              <a:rPr lang="en-GB" sz="4000" dirty="0" smtClean="0"/>
              <a:t>In </a:t>
            </a:r>
            <a:r>
              <a:rPr lang="en-GB" sz="4000" dirty="0"/>
              <a:t>the utricle, the </a:t>
            </a:r>
            <a:r>
              <a:rPr lang="en-GB" sz="4000" b="1" dirty="0"/>
              <a:t>pe</a:t>
            </a:r>
            <a:r>
              <a:rPr lang="en-GB" sz="4000" dirty="0"/>
              <a:t>ricarp surrounds the seed like a sac </a:t>
            </a:r>
            <a:r>
              <a:rPr lang="en-GB" sz="4000" dirty="0" smtClean="0"/>
              <a:t> but </a:t>
            </a:r>
            <a:r>
              <a:rPr lang="en-GB" sz="4000" dirty="0"/>
              <a:t>is attached to the seed at only one point. </a:t>
            </a:r>
            <a:r>
              <a:rPr lang="en-GB" sz="4000" b="1" dirty="0"/>
              <a:t>Finger millet, </a:t>
            </a:r>
            <a:r>
              <a:rPr lang="en-GB" sz="4000" b="1" dirty="0" err="1"/>
              <a:t>proso</a:t>
            </a:r>
            <a:r>
              <a:rPr lang="en-GB" sz="4000" b="1" dirty="0"/>
              <a:t> and foxtail millets </a:t>
            </a:r>
            <a:r>
              <a:rPr lang="en-GB" sz="4000" dirty="0"/>
              <a:t>are utricles. </a:t>
            </a:r>
            <a:r>
              <a:rPr lang="en-GB" sz="4000" dirty="0" smtClean="0"/>
              <a:t>In these </a:t>
            </a:r>
            <a:r>
              <a:rPr lang="en-GB" sz="4000" dirty="0"/>
              <a:t>millets, the pericarp usually breaks away from the seed coat or </a:t>
            </a:r>
            <a:r>
              <a:rPr lang="en-GB" sz="4000" dirty="0" err="1"/>
              <a:t>testa</a:t>
            </a:r>
            <a:r>
              <a:rPr lang="en-GB" sz="4000" dirty="0"/>
              <a:t>, which is well developed, </a:t>
            </a:r>
            <a:r>
              <a:rPr lang="en-GB" sz="4000" dirty="0" smtClean="0"/>
              <a:t>thick </a:t>
            </a:r>
            <a:r>
              <a:rPr lang="en-GB" sz="4000" dirty="0"/>
              <a:t>and forms a strong barrier over the endosperm. </a:t>
            </a:r>
            <a:endParaRPr lang="en-GB" sz="4000" dirty="0" smtClean="0"/>
          </a:p>
          <a:p>
            <a:pPr algn="just"/>
            <a:r>
              <a:rPr lang="en-GB" sz="4000" dirty="0" smtClean="0"/>
              <a:t>In </a:t>
            </a:r>
            <a:r>
              <a:rPr lang="en-GB" sz="4000" dirty="0"/>
              <a:t>a caryopsis, the </a:t>
            </a:r>
            <a:r>
              <a:rPr lang="en-GB" sz="4000" b="1" dirty="0"/>
              <a:t>pericarp is completely </a:t>
            </a:r>
            <a:r>
              <a:rPr lang="en-GB" sz="4000" b="1" dirty="0" smtClean="0"/>
              <a:t>fused </a:t>
            </a:r>
            <a:r>
              <a:rPr lang="en-GB" sz="4000" b="1" dirty="0"/>
              <a:t>to the seeds. </a:t>
            </a:r>
            <a:r>
              <a:rPr lang="en-GB" sz="4000" b="1" dirty="0" smtClean="0"/>
              <a:t>Pearl </a:t>
            </a:r>
            <a:r>
              <a:rPr lang="en-GB" sz="4000" b="1" dirty="0"/>
              <a:t>millet, </a:t>
            </a:r>
            <a:r>
              <a:rPr lang="en-GB" sz="4000" b="1" dirty="0" err="1"/>
              <a:t>fonio</a:t>
            </a:r>
            <a:r>
              <a:rPr lang="en-GB" sz="4000" b="1" dirty="0"/>
              <a:t> and </a:t>
            </a:r>
            <a:r>
              <a:rPr lang="en-GB" sz="4000" b="1" dirty="0" err="1"/>
              <a:t>teff</a:t>
            </a:r>
            <a:r>
              <a:rPr lang="en-GB" sz="4000" b="1" dirty="0"/>
              <a:t> are caryopses</a:t>
            </a:r>
            <a:r>
              <a:rPr lang="en-GB" sz="4000" dirty="0"/>
              <a:t>. For pearl millet, the kernels are </a:t>
            </a:r>
            <a:r>
              <a:rPr lang="en-GB" sz="4000" dirty="0" smtClean="0"/>
              <a:t> composed </a:t>
            </a:r>
            <a:r>
              <a:rPr lang="en-GB" sz="4000" dirty="0"/>
              <a:t>of the pericarp, endosperm and germ, which comprise 8.4, 75.1 and 16.5% of the </a:t>
            </a:r>
            <a:r>
              <a:rPr lang="en-GB" sz="4000" dirty="0" smtClean="0"/>
              <a:t>total kernel </a:t>
            </a:r>
            <a:r>
              <a:rPr lang="en-GB" sz="4000" dirty="0"/>
              <a:t>weight, respectively. </a:t>
            </a:r>
          </a:p>
          <a:p>
            <a:pPr algn="just"/>
            <a:r>
              <a:rPr lang="en-GB" sz="4000" dirty="0"/>
              <a:t>The endosperm comprises the majority of the kernel weight for all millets. </a:t>
            </a:r>
            <a:endParaRPr lang="en-GB" sz="4000" dirty="0" smtClean="0"/>
          </a:p>
          <a:p>
            <a:pPr algn="just"/>
            <a:r>
              <a:rPr lang="en-GB" sz="4000" dirty="0" smtClean="0"/>
              <a:t>There </a:t>
            </a:r>
            <a:r>
              <a:rPr lang="en-GB" sz="4000" dirty="0"/>
              <a:t>are four structural </a:t>
            </a:r>
            <a:r>
              <a:rPr lang="en-GB" sz="4000" dirty="0" smtClean="0"/>
              <a:t> parts </a:t>
            </a:r>
            <a:r>
              <a:rPr lang="en-GB" sz="4000" dirty="0"/>
              <a:t>of the endosperm: the </a:t>
            </a:r>
            <a:r>
              <a:rPr lang="en-GB" sz="4000" b="1" dirty="0" err="1"/>
              <a:t>aleurone</a:t>
            </a:r>
            <a:r>
              <a:rPr lang="en-GB" sz="4000" b="1" dirty="0"/>
              <a:t> layer and the peripheral, corneous and floury endosperm areas </a:t>
            </a:r>
          </a:p>
        </p:txBody>
      </p:sp>
    </p:spTree>
    <p:extLst>
      <p:ext uri="{BB962C8B-B14F-4D97-AF65-F5344CB8AC3E}">
        <p14:creationId xmlns:p14="http://schemas.microsoft.com/office/powerpoint/2010/main" val="1041732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1979</Words>
  <Application>Microsoft Office PowerPoint</Application>
  <PresentationFormat>Custom</PresentationFormat>
  <Paragraphs>216</Paragraphs>
  <Slides>30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                 Wheat and Millets: Structures, types and processing  </vt:lpstr>
      <vt:lpstr>WHEAT</vt:lpstr>
      <vt:lpstr>STRUCTURE OF WHEAT.</vt:lpstr>
      <vt:lpstr>MILLING</vt:lpstr>
      <vt:lpstr>MILLING: THREE STAGES</vt:lpstr>
      <vt:lpstr>TYPES OF WHEAT.</vt:lpstr>
      <vt:lpstr>MILLING OF BY PRODUCTS.</vt:lpstr>
      <vt:lpstr>MILLET </vt:lpstr>
      <vt:lpstr>STRUCTURAL AND PHYSICAL PROPERTIES.</vt:lpstr>
      <vt:lpstr>PROCESSING OF MILLET.</vt:lpstr>
      <vt:lpstr>TYPES OF MILLET.</vt:lpstr>
      <vt:lpstr>2. Foxtail millet </vt:lpstr>
      <vt:lpstr>3. Finger millet (ragi) </vt:lpstr>
      <vt:lpstr>4. Pearl millet (Bajra) </vt:lpstr>
      <vt:lpstr>5. Barnyard millet </vt:lpstr>
      <vt:lpstr>6. Kodo millet </vt:lpstr>
      <vt:lpstr>7. Little Millet </vt:lpstr>
      <vt:lpstr>8. Proso Millet </vt:lpstr>
      <vt:lpstr>PowerPoint Presentation</vt:lpstr>
      <vt:lpstr>Introduction</vt:lpstr>
      <vt:lpstr>Flour improvers</vt:lpstr>
      <vt:lpstr>Bleaching agent</vt:lpstr>
      <vt:lpstr>Maturing and improving agents</vt:lpstr>
      <vt:lpstr>Biological additives</vt:lpstr>
      <vt:lpstr>Emulsifiers</vt:lpstr>
      <vt:lpstr>Antimicrobial agents </vt:lpstr>
      <vt:lpstr>Vitamins and minerals</vt:lpstr>
      <vt:lpstr>Types of wheat flour</vt:lpstr>
      <vt:lpstr>PowerPoint Presentation</vt:lpstr>
      <vt:lpstr>Proximate composition of flour suited for different products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SANJAY GANDHI INSTITUTE OF DAIRY TECHNOLOGY PATNA-14 BASU. </dc:title>
  <dc:creator>917633950493</dc:creator>
  <cp:lastModifiedBy>Rohit Kumar Jaiswal</cp:lastModifiedBy>
  <cp:revision>20</cp:revision>
  <dcterms:created xsi:type="dcterms:W3CDTF">2020-04-17T08:19:58Z</dcterms:created>
  <dcterms:modified xsi:type="dcterms:W3CDTF">2020-07-23T06:36:02Z</dcterms:modified>
</cp:coreProperties>
</file>