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8/20/2009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2459502"/>
          </a:xfrm>
        </p:spPr>
        <p:txBody>
          <a:bodyPr>
            <a:normAutofit/>
          </a:bodyPr>
          <a:lstStyle/>
          <a:p>
            <a:r>
              <a:rPr lang="en-US" sz="4400" dirty="0" smtClean="0">
                <a:latin typeface="Baskerville Old Face" pitchFamily="18" charset="0"/>
              </a:rPr>
              <a:t>Wool Glossary</a:t>
            </a:r>
            <a:br>
              <a:rPr lang="en-US" sz="4400" dirty="0" smtClean="0">
                <a:latin typeface="Baskerville Old Face" pitchFamily="18" charset="0"/>
              </a:rPr>
            </a:br>
            <a:r>
              <a:rPr lang="en-US" sz="4000" dirty="0" smtClean="0">
                <a:latin typeface="Baskerville Old Face" pitchFamily="18" charset="0"/>
              </a:rPr>
              <a:t>(A Part of Unit II-</a:t>
            </a:r>
            <a:r>
              <a:rPr lang="en-US" sz="4000" dirty="0">
                <a:latin typeface="Baskerville Old Face" pitchFamily="18" charset="0"/>
                <a:cs typeface="Times New Roman" pitchFamily="18" charset="0"/>
              </a:rPr>
              <a:t>3</a:t>
            </a:r>
            <a:r>
              <a:rPr lang="en-US" sz="4000" baseline="30000" dirty="0">
                <a:latin typeface="Baskerville Old Face" pitchFamily="18" charset="0"/>
                <a:cs typeface="Times New Roman" pitchFamily="18" charset="0"/>
              </a:rPr>
              <a:t>rd</a:t>
            </a:r>
            <a:r>
              <a:rPr lang="en-US" sz="4000" dirty="0">
                <a:latin typeface="Baskerville Old Face" pitchFamily="18" charset="0"/>
                <a:cs typeface="Times New Roman" pitchFamily="18" charset="0"/>
              </a:rPr>
              <a:t> Prof. Year</a:t>
            </a:r>
            <a:r>
              <a:rPr lang="en-US" sz="4000" dirty="0" smtClean="0">
                <a:latin typeface="Baskerville Old Face" pitchFamily="18" charset="0"/>
                <a:cs typeface="Times New Roman" pitchFamily="18" charset="0"/>
              </a:rPr>
              <a:t>)</a:t>
            </a:r>
            <a:endParaRPr lang="en-US" sz="4000" dirty="0">
              <a:latin typeface="Baskerville Old Face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4038600"/>
            <a:ext cx="7406640" cy="1752600"/>
          </a:xfrm>
        </p:spPr>
        <p:txBody>
          <a:bodyPr>
            <a:normAutofit fontScale="77500" lnSpcReduction="20000"/>
          </a:bodyPr>
          <a:lstStyle/>
          <a:p>
            <a:pPr algn="r"/>
            <a:r>
              <a:rPr lang="en-US" sz="2800" b="1" dirty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Dr. Gargi Mahapatra</a:t>
            </a:r>
          </a:p>
          <a:p>
            <a:pPr algn="r"/>
            <a:r>
              <a:rPr lang="en-US" sz="2800" b="1" dirty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Asst. Prof. cum Jnr. Sc.</a:t>
            </a:r>
          </a:p>
          <a:p>
            <a:pPr algn="r"/>
            <a:r>
              <a:rPr lang="en-US" sz="2800" b="1" dirty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Dept. of Livestock Products Technology</a:t>
            </a:r>
          </a:p>
          <a:p>
            <a:pPr algn="r"/>
            <a:r>
              <a:rPr lang="en-US" sz="2800" b="1" dirty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Bihar Veterinary College</a:t>
            </a:r>
          </a:p>
          <a:p>
            <a:pPr algn="r"/>
            <a:r>
              <a:rPr lang="en-US" sz="2800" b="1" dirty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BASU, Patna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311347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latin typeface="Baskerville Old Face" pitchFamily="18" charset="0"/>
              </a:rPr>
              <a:t>Terminology</a:t>
            </a:r>
            <a:endParaRPr lang="en-US" sz="3600" b="1" dirty="0">
              <a:latin typeface="Baskerville Old Face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1447800"/>
            <a:ext cx="7714488" cy="4800600"/>
          </a:xfrm>
        </p:spPr>
        <p:txBody>
          <a:bodyPr>
            <a:normAutofit/>
          </a:bodyPr>
          <a:lstStyle/>
          <a:p>
            <a:pPr marL="596646" indent="-514350">
              <a:buFont typeface="+mj-lt"/>
              <a:buAutoNum type="arabicPeriod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Fleece: Fibre coat that covers a sheep.</a:t>
            </a:r>
          </a:p>
          <a:p>
            <a:pPr marL="596646" indent="-514350">
              <a:buFont typeface="+mj-lt"/>
              <a:buAutoNum type="arabicPeriod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Lock: A group of fibres clinging together in fleece.</a:t>
            </a:r>
          </a:p>
          <a:p>
            <a:pPr marL="596646" indent="-514350">
              <a:buFont typeface="+mj-lt"/>
              <a:buAutoNum type="arabicPeriod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Greasy wool: Shorn wool with grease and wax etc. before removal of impurities.</a:t>
            </a:r>
          </a:p>
          <a:p>
            <a:pPr marL="596646" indent="-514350">
              <a:buFont typeface="+mj-lt"/>
              <a:buAutoNum type="arabicPeriod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Kemp: A coarse and brittle wool fibre. It has an irregular medulla.</a:t>
            </a:r>
          </a:p>
          <a:p>
            <a:pPr marL="596646" indent="-514350">
              <a:buFont typeface="+mj-lt"/>
              <a:buAutoNum type="arabicPeriod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Keratin: The wool protein is known as keratin. It contains sulphur.</a:t>
            </a:r>
          </a:p>
          <a:p>
            <a:pPr marL="596646" indent="-514350">
              <a:buFont typeface="+mj-lt"/>
              <a:buAutoNum type="arabicPeriod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Crimp: Natural waviness of a wool fibre.</a:t>
            </a:r>
          </a:p>
          <a:p>
            <a:pPr marL="596646" indent="-514350">
              <a:buFont typeface="+mj-lt"/>
              <a:buAutoNum type="arabicPeriod"/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083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152400"/>
            <a:ext cx="7498080" cy="1020762"/>
          </a:xfrm>
        </p:spPr>
        <p:txBody>
          <a:bodyPr>
            <a:normAutofit/>
          </a:bodyPr>
          <a:lstStyle/>
          <a:p>
            <a:pPr algn="r"/>
            <a:r>
              <a:rPr lang="en-US" sz="3600" b="1" dirty="0" smtClean="0">
                <a:latin typeface="Baskerville Old Face" pitchFamily="18" charset="0"/>
              </a:rPr>
              <a:t>Terminology cont.…</a:t>
            </a:r>
            <a:endParaRPr lang="en-US" sz="3600" b="1" dirty="0">
              <a:latin typeface="Baskerville Old Face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219200"/>
            <a:ext cx="7790688" cy="5181600"/>
          </a:xfrm>
        </p:spPr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 startAt="7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Staple Length: Length of a wool fibre without disturbing its natural waviness.</a:t>
            </a:r>
          </a:p>
          <a:p>
            <a:pPr marL="596646" indent="-514350">
              <a:buFont typeface="+mj-lt"/>
              <a:buAutoNum type="arabicPeriod" startAt="7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Fibre Length: Length of the fibre in stretched condition.</a:t>
            </a:r>
          </a:p>
          <a:p>
            <a:pPr marL="596646" indent="-514350">
              <a:buFont typeface="+mj-lt"/>
              <a:buAutoNum type="arabicPeriod" startAt="7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Suint: Secretions of the sudoriferous glands of the skin. It is mostly alkaline in nature having potassium salts.</a:t>
            </a:r>
          </a:p>
          <a:p>
            <a:pPr marL="596646" indent="-514350">
              <a:buFont typeface="+mj-lt"/>
              <a:buAutoNum type="arabicPeriod" startAt="7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Lanolin/ Wool wax: 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Secretions of the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sebaceous 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glands of the skin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96646" indent="-514350">
              <a:buFont typeface="+mj-lt"/>
              <a:buAutoNum type="arabicPeriod" startAt="7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Wool Yolk: Wool wax with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suint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- a water soluble material in raw wool is known as yolk. It is more in finer wool and increases in winters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533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152400"/>
            <a:ext cx="7498080" cy="1020762"/>
          </a:xfrm>
        </p:spPr>
        <p:txBody>
          <a:bodyPr>
            <a:normAutofit/>
          </a:bodyPr>
          <a:lstStyle/>
          <a:p>
            <a:pPr algn="r"/>
            <a:r>
              <a:rPr lang="en-US" sz="3600" b="1" dirty="0" smtClean="0">
                <a:latin typeface="Baskerville Old Face" pitchFamily="18" charset="0"/>
              </a:rPr>
              <a:t>Terminology cont.…</a:t>
            </a:r>
            <a:endParaRPr lang="en-US" sz="3600" b="1" dirty="0">
              <a:latin typeface="Baskerville Old Face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219200"/>
            <a:ext cx="7790688" cy="5181600"/>
          </a:xfrm>
        </p:spPr>
        <p:txBody>
          <a:bodyPr>
            <a:normAutofit/>
          </a:bodyPr>
          <a:lstStyle/>
          <a:p>
            <a:pPr marL="596646" indent="-514350">
              <a:buFont typeface="+mj-lt"/>
              <a:buAutoNum type="arabicPeriod" startAt="12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Burr: Vegetable matter present in wool is known as burr.</a:t>
            </a:r>
          </a:p>
          <a:p>
            <a:pPr marL="596646" indent="-514350">
              <a:buFont typeface="+mj-lt"/>
              <a:buAutoNum type="arabicPeriod" startAt="12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Scouring: Washing treatment of wool with detergent (sodium carbonate) or removal of impurities from raw wool to obtain clean wool yield.</a:t>
            </a:r>
          </a:p>
          <a:p>
            <a:pPr marL="596646" indent="-514350">
              <a:buFont typeface="+mj-lt"/>
              <a:buAutoNum type="arabicPeriod" startAt="12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Carbonization: The process of chemical treatment of wool for removal of burr. </a:t>
            </a:r>
          </a:p>
          <a:p>
            <a:pPr marL="596646" indent="-514350">
              <a:buFont typeface="+mj-lt"/>
              <a:buAutoNum type="arabicPeriod" startAt="12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Shearing/ Clipping: Removal of fleece from the body of sheep either with a pair of scissors or by electric shearers.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59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152400"/>
            <a:ext cx="7498080" cy="1020762"/>
          </a:xfrm>
        </p:spPr>
        <p:txBody>
          <a:bodyPr>
            <a:normAutofit/>
          </a:bodyPr>
          <a:lstStyle/>
          <a:p>
            <a:pPr algn="r"/>
            <a:r>
              <a:rPr lang="en-US" sz="3600" b="1" dirty="0" smtClean="0">
                <a:latin typeface="Baskerville Old Face" pitchFamily="18" charset="0"/>
              </a:rPr>
              <a:t>Terminology cont.…</a:t>
            </a:r>
            <a:endParaRPr lang="en-US" sz="3600" b="1" dirty="0">
              <a:latin typeface="Baskerville Old Face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219200"/>
            <a:ext cx="7790688" cy="5181600"/>
          </a:xfrm>
        </p:spPr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 startAt="16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Sweating: The process of removal of wool by bacterial digestion of pre-keratinous region of fibre root or by application of depilatory agent to the under surface of pelt.</a:t>
            </a:r>
          </a:p>
          <a:p>
            <a:pPr marL="596646" indent="-514350">
              <a:buFont typeface="+mj-lt"/>
              <a:buAutoNum type="arabicPeriod" startAt="16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Rooing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: Plucking of fleece of indigenous sheep having double coat under going partial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moult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or loosening of the fibre.</a:t>
            </a:r>
          </a:p>
          <a:p>
            <a:pPr marL="596646" indent="-514350">
              <a:buFont typeface="+mj-lt"/>
              <a:buAutoNum type="arabicPeriod" startAt="16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Fellmongering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: The process of removal of wool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fibres from sheep skin through use of chemical applications (sodium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sulphide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or administration (10-14 mg of thallium)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artificial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moult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in sheep 10-16 days post administration.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719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152400"/>
            <a:ext cx="7498080" cy="1020762"/>
          </a:xfrm>
        </p:spPr>
        <p:txBody>
          <a:bodyPr>
            <a:normAutofit/>
          </a:bodyPr>
          <a:lstStyle/>
          <a:p>
            <a:pPr algn="r"/>
            <a:r>
              <a:rPr lang="en-US" sz="3600" b="1" dirty="0" smtClean="0">
                <a:latin typeface="Baskerville Old Face" pitchFamily="18" charset="0"/>
              </a:rPr>
              <a:t>Terminology cont.…</a:t>
            </a:r>
            <a:endParaRPr lang="en-US" sz="3600" b="1" dirty="0">
              <a:latin typeface="Baskerville Old Face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219200"/>
            <a:ext cx="7790688" cy="5181600"/>
          </a:xfrm>
        </p:spPr>
        <p:txBody>
          <a:bodyPr>
            <a:normAutofit/>
          </a:bodyPr>
          <a:lstStyle/>
          <a:p>
            <a:pPr marL="596646" indent="-514350">
              <a:buFont typeface="+mj-lt"/>
              <a:buAutoNum type="arabicPeriod" startAt="19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Felting: It is defined as the ability of textile material to undergo irreversible increase in bulk density when subjected to friction and pressure under suitable physical conditions.</a:t>
            </a:r>
          </a:p>
          <a:p>
            <a:pPr marL="596646" indent="-514350">
              <a:buFont typeface="+mj-lt"/>
              <a:buAutoNum type="arabicPeriod" startAt="19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Secondary/ Primary Ratio: It is the ration of secondary to primary follicle obtained by dividing the total number of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secondaries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by total number of primaries in a unit area of skin.</a:t>
            </a:r>
          </a:p>
          <a:p>
            <a:pPr marL="596646" indent="-514350">
              <a:buFont typeface="+mj-lt"/>
              <a:buAutoNum type="arabicPeriod" startAt="19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Hank: It is a definite length of yarn </a:t>
            </a: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or thread which is measure 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of quality of wool in worsted system.</a:t>
            </a:r>
          </a:p>
        </p:txBody>
      </p:sp>
    </p:spTree>
    <p:extLst>
      <p:ext uri="{BB962C8B-B14F-4D97-AF65-F5344CB8AC3E}">
        <p14:creationId xmlns:p14="http://schemas.microsoft.com/office/powerpoint/2010/main" val="136832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152400"/>
            <a:ext cx="7498080" cy="1020762"/>
          </a:xfrm>
        </p:spPr>
        <p:txBody>
          <a:bodyPr>
            <a:normAutofit/>
          </a:bodyPr>
          <a:lstStyle/>
          <a:p>
            <a:pPr algn="r"/>
            <a:r>
              <a:rPr lang="en-US" sz="3600" b="1" dirty="0" smtClean="0">
                <a:latin typeface="Baskerville Old Face" pitchFamily="18" charset="0"/>
              </a:rPr>
              <a:t>Terminology cont.…</a:t>
            </a:r>
            <a:endParaRPr lang="en-US" sz="3600" b="1" dirty="0">
              <a:latin typeface="Baskerville Old Face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219200"/>
            <a:ext cx="7790688" cy="5181600"/>
          </a:xfrm>
        </p:spPr>
        <p:txBody>
          <a:bodyPr>
            <a:normAutofit/>
          </a:bodyPr>
          <a:lstStyle/>
          <a:p>
            <a:pPr marL="596646" indent="-514350">
              <a:buFont typeface="+mj-lt"/>
              <a:buAutoNum type="arabicPeriod" startAt="22"/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Handle: It is measure of fine-ness. A subjective assessment of diameter of hair with respect to its tactile qualities.</a:t>
            </a:r>
          </a:p>
          <a:p>
            <a:pPr marL="596646" indent="-514350">
              <a:buFont typeface="+mj-lt"/>
              <a:buAutoNum type="arabicPeriod" startAt="22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Count: It is an index of thickness or diameter of yarn.</a:t>
            </a:r>
          </a:p>
          <a:p>
            <a:pPr marL="596646" indent="-514350">
              <a:buFont typeface="+mj-lt"/>
              <a:buAutoNum type="arabicPeriod" startAt="22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Skirting: Removal of objectionable parts and stains from body of fleece after shearing.</a:t>
            </a:r>
          </a:p>
          <a:p>
            <a:pPr marL="596646" indent="-514350">
              <a:buFont typeface="+mj-lt"/>
              <a:buAutoNum type="arabicPeriod" startAt="22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Warp: The longitudinal section of fabrics which is arranged in a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sheety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form for the purpose of interlacing with the longitudinal section of the fabrics in a particular mode.</a:t>
            </a: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6997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152400"/>
            <a:ext cx="7498080" cy="1020762"/>
          </a:xfrm>
        </p:spPr>
        <p:txBody>
          <a:bodyPr>
            <a:normAutofit/>
          </a:bodyPr>
          <a:lstStyle/>
          <a:p>
            <a:pPr algn="r"/>
            <a:r>
              <a:rPr lang="en-US" sz="3600" b="1" dirty="0" smtClean="0">
                <a:latin typeface="Baskerville Old Face" pitchFamily="18" charset="0"/>
              </a:rPr>
              <a:t>Terminology cont.…</a:t>
            </a:r>
            <a:endParaRPr lang="en-US" sz="3600" b="1" dirty="0">
              <a:latin typeface="Baskerville Old Face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219200"/>
            <a:ext cx="7790688" cy="5181600"/>
          </a:xfrm>
        </p:spPr>
        <p:txBody>
          <a:bodyPr>
            <a:normAutofit/>
          </a:bodyPr>
          <a:lstStyle/>
          <a:p>
            <a:pPr marL="596646" indent="-514350">
              <a:buFont typeface="+mj-lt"/>
              <a:buAutoNum type="arabicPeriod" startAt="26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Weaving: The technology in which two series of threads are used to produce a fabric running longitudinally and the other lattidinally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96646" indent="-514350">
              <a:buFont typeface="+mj-lt"/>
              <a:buAutoNum type="arabicPeriod" startAt="26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Scale: A cuticle of flattened cells protecting the cortex of fibres.</a:t>
            </a:r>
          </a:p>
          <a:p>
            <a:pPr marL="596646" indent="-514350">
              <a:buFont typeface="+mj-lt"/>
              <a:buAutoNum type="arabicPeriod" startAt="26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Fibrion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: Silk protein is known as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fibrion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96646" indent="-514350">
              <a:buFont typeface="+mj-lt"/>
              <a:buAutoNum type="arabicPeriod" startAt="26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Keratinization: Hardening of previously soft plastic fibrous protein.</a:t>
            </a:r>
          </a:p>
          <a:p>
            <a:pPr marL="596646" indent="-514350">
              <a:buFont typeface="+mj-lt"/>
              <a:buAutoNum type="arabicPeriod" startAt="26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Lea: It is a measure of length and is 1/7 </a:t>
            </a: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 of Hank. 1 Lea- 1000 grains &amp; 1 Hank- 7 Lea.</a:t>
            </a:r>
          </a:p>
          <a:p>
            <a:pPr marL="596646" indent="-514350">
              <a:buFont typeface="+mj-lt"/>
              <a:buAutoNum type="arabicPeriod" startAt="26"/>
            </a:pPr>
            <a:endParaRPr lang="en-US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5655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78</TotalTime>
  <Words>620</Words>
  <Application>Microsoft Office PowerPoint</Application>
  <PresentationFormat>On-screen Show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Solstice</vt:lpstr>
      <vt:lpstr>Wool Glossary (A Part of Unit II-3rd Prof. Year)</vt:lpstr>
      <vt:lpstr>Terminology</vt:lpstr>
      <vt:lpstr>Terminology cont.…</vt:lpstr>
      <vt:lpstr>Terminology cont.…</vt:lpstr>
      <vt:lpstr>Terminology cont.…</vt:lpstr>
      <vt:lpstr>Terminology cont.…</vt:lpstr>
      <vt:lpstr>Terminology cont.…</vt:lpstr>
      <vt:lpstr>Terminology cont.…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Wool Glossary (A Part of Unit II-3rd Prof. Year)</dc:title>
  <dc:creator>Dr. A K Singh</dc:creator>
  <cp:lastModifiedBy>Dr. A K Singh</cp:lastModifiedBy>
  <cp:revision>32</cp:revision>
  <dcterms:created xsi:type="dcterms:W3CDTF">2006-08-16T00:00:00Z</dcterms:created>
  <dcterms:modified xsi:type="dcterms:W3CDTF">2009-08-19T19:56:27Z</dcterms:modified>
</cp:coreProperties>
</file>