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60" r:id="rId5"/>
    <p:sldId id="269" r:id="rId6"/>
    <p:sldId id="261" r:id="rId7"/>
    <p:sldId id="270" r:id="rId8"/>
    <p:sldId id="262" r:id="rId9"/>
    <p:sldId id="271" r:id="rId10"/>
    <p:sldId id="265" r:id="rId11"/>
    <p:sldId id="274" r:id="rId12"/>
    <p:sldId id="272" r:id="rId13"/>
    <p:sldId id="273" r:id="rId14"/>
    <p:sldId id="279" r:id="rId15"/>
    <p:sldId id="275" r:id="rId16"/>
    <p:sldId id="276" r:id="rId17"/>
    <p:sldId id="277" r:id="rId18"/>
    <p:sldId id="280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710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669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2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8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4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7387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835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584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9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9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65472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20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208" y="1428750"/>
            <a:ext cx="10717238" cy="290988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 of urinary </a:t>
            </a:r>
            <a:r>
              <a:rPr lang="en-US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br>
              <a:rPr lang="en-US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-2 </a:t>
            </a:r>
            <a:r>
              <a:rPr lang="en-US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1590" y="4937331"/>
            <a:ext cx="3604635" cy="1397482"/>
          </a:xfrm>
        </p:spPr>
        <p:txBody>
          <a:bodyPr>
            <a:noAutofit/>
          </a:bodyPr>
          <a:lstStyle/>
          <a:p>
            <a:r>
              <a:rPr lang="en-US" sz="1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By- </a:t>
            </a:r>
            <a:r>
              <a:rPr lang="en-US" sz="1600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Sonam</a:t>
            </a:r>
            <a:r>
              <a:rPr lang="en-US" sz="1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Bhatt</a:t>
            </a:r>
          </a:p>
          <a:p>
            <a:r>
              <a:rPr lang="en-US" sz="1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Professor </a:t>
            </a:r>
          </a:p>
          <a:p>
            <a:r>
              <a:rPr lang="en-US" sz="1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VMD</a:t>
            </a:r>
          </a:p>
          <a:p>
            <a:r>
              <a:rPr lang="en-US" sz="1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BVC Patna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72" y="0"/>
            <a:ext cx="28575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905" y="126856"/>
            <a:ext cx="1529541" cy="119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26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049" y="806336"/>
            <a:ext cx="10178322" cy="359359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Glucose: Benedicts test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Acetone: Ross test (REAGENT : sodium nitroprusside; ammonium sulfate )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Bilirubin: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Gmelin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(nitric acid ): 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bile duct obstruction, hepatic </a:t>
            </a:r>
            <a:r>
              <a:rPr lang="en-IN" sz="2400" dirty="0">
                <a:solidFill>
                  <a:schemeClr val="tx1"/>
                </a:solidFill>
                <a:latin typeface="Arial Narrow" pitchFamily="34" charset="0"/>
              </a:rPr>
              <a:t>necrosis caused by infectious canine hepatitis, leptospirosis and other infectious diseases haemolytic diseases such as immune-mediated</a:t>
            </a:r>
            <a:r>
              <a:rPr lang="en-US" sz="2400" dirty="0" err="1">
                <a:solidFill>
                  <a:schemeClr val="tx1"/>
                </a:solidFill>
                <a:latin typeface="Arial Narrow" pitchFamily="34" charset="0"/>
              </a:rPr>
              <a:t>haemolytic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itchFamily="34" charset="0"/>
              </a:rPr>
              <a:t>anaemia</a:t>
            </a:r>
            <a:endParaRPr lang="en-US" sz="240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34" y="3139126"/>
            <a:ext cx="3463636" cy="331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image.slidesharecdn.com/liverfunctiontestsandtheirclinicalapplications-180320142151/95/liver-function-tests-and-their-clinical-applications-52-638.jpg?cb=15650785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3"/>
          <a:stretch/>
        </p:blipFill>
        <p:spPr bwMode="auto">
          <a:xfrm>
            <a:off x="1409340" y="3156298"/>
            <a:ext cx="5349678" cy="32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3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medicaldaily.com/sites/medicaldaily.com/files/2013/08/04/0/91/9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2" y="808771"/>
            <a:ext cx="5156394" cy="29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1928" y="4332460"/>
            <a:ext cx="267682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Dipstick method </a:t>
            </a:r>
            <a:endParaRPr lang="en-IN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188720"/>
            <a:ext cx="10178322" cy="5312003"/>
          </a:xfrm>
        </p:spPr>
        <p:txBody>
          <a:bodyPr>
            <a:normAutofit/>
          </a:bodyPr>
          <a:lstStyle/>
          <a:p>
            <a:r>
              <a:rPr lang="en-IN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Method: </a:t>
            </a:r>
          </a:p>
          <a:p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Centrifugation </a:t>
            </a:r>
          </a:p>
          <a:p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  a sediment on the glass slide</a:t>
            </a:r>
          </a:p>
          <a:p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 with a </a:t>
            </a:r>
            <a:r>
              <a:rPr lang="en-IN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coverglass</a:t>
            </a:r>
            <a:endParaRPr lang="en-I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power microscopy then high power </a:t>
            </a:r>
          </a:p>
          <a:p>
            <a:pPr marL="0" indent="0">
              <a:buNone/>
            </a:pPr>
            <a:endParaRPr lang="en-I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r>
              <a:rPr lang="en-I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Organic sediments: </a:t>
            </a:r>
          </a:p>
          <a:p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pithelial cells: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squamous epithelial cell; transitional epithelial cells; renal epithelial cells  </a:t>
            </a:r>
          </a:p>
          <a:p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Squamous epithelial cells: largest cell appearing in urine sediment </a:t>
            </a:r>
          </a:p>
          <a:p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Irregular outline &amp; occur singly or in sheets</a:t>
            </a:r>
          </a:p>
          <a:p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Derived from urethra &amp; vagina  </a:t>
            </a:r>
          </a:p>
          <a:p>
            <a:endParaRPr lang="en-I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1677" y="382385"/>
            <a:ext cx="9221501" cy="8063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Microscopic  examination 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0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824" y="296946"/>
            <a:ext cx="10178322" cy="59153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Significance: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Certain number of epithelial cells in urine id normal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Squamous </a:t>
            </a:r>
            <a:r>
              <a:rPr lang="en-IN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epi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cells may appear in large number especially in voided samples from female animals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Pathologic condition : cystitis, pyelonephritis 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Erythrocytes : </a:t>
            </a:r>
            <a:r>
              <a:rPr lang="en-I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round 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Leucocyte or pus cells : 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appear as granular cell that are larger than erythrocyte &amp; smaller than epithelial cells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Indications: contamination from genital tract 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Urethritis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Cystitis, </a:t>
            </a:r>
            <a:r>
              <a:rPr lang="en-IN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pyelitis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nephritis </a:t>
            </a:r>
          </a:p>
          <a:p>
            <a:pPr>
              <a:lnSpc>
                <a:spcPct val="150000"/>
              </a:lnSpc>
            </a:pPr>
            <a:endParaRPr lang="en-IN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IN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3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ecureservercdn.net/72.167.25.126/a12.5bc.myftpupload.com/wp-content/uploads/wbcrbc.jpg?time=1593275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36" y="240382"/>
            <a:ext cx="4406998" cy="41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2750" y="4609707"/>
            <a:ext cx="137345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/>
              <a:t>WBC; RBC  </a:t>
            </a:r>
            <a:endParaRPr lang="en-IN" dirty="0"/>
          </a:p>
        </p:txBody>
      </p:sp>
      <p:pic>
        <p:nvPicPr>
          <p:cNvPr id="5124" name="Picture 4" descr="https://secureservercdn.net/72.167.25.126/a12.5bc.myftpupload.com/wp-content/uploads/RBCCOMP.jpg?time=1593275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4" y="240383"/>
            <a:ext cx="4567255" cy="412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2028" y="4543228"/>
            <a:ext cx="47102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Upper: 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RBC in fresh urine are red with a smooth texture. 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Lower: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 RBCs in stored urine can crenate taking on a spiky appearance (arrows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7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532" y="164970"/>
            <a:ext cx="10178322" cy="60048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Casts: 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cylindrical bodies appearing in urinary sediments 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Formed principally in the lumen of distal tubules &amp; collecting tubules of kidney 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cells &amp; cellular debris are present in the tubules, they are included in hyaline matrix at time of formation 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Types of casts: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Hyaline cast: 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made of protein alone </a:t>
            </a:r>
          </a:p>
          <a:p>
            <a:pPr algn="just">
              <a:lnSpc>
                <a:spcPct val="150000"/>
              </a:lnSpc>
            </a:pPr>
            <a:r>
              <a:rPr lang="en-IN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Colorless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homogenous, </a:t>
            </a:r>
            <a:r>
              <a:rPr lang="en-IN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semitransparent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cylindrical structures with parallel sides &amp; usually rounded ends 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Indicates mildest form of renal irritation </a:t>
            </a:r>
          </a:p>
          <a:p>
            <a:pPr algn="just">
              <a:lnSpc>
                <a:spcPct val="150000"/>
              </a:lnSpc>
            </a:pPr>
            <a:endParaRPr lang="en-I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I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4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397" y="410066"/>
            <a:ext cx="10178322" cy="644793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Granular cast: 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hyaline cast containing fine or coarse granules ; chiefly derived from disintegration of tubular epithelial cells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common type of cast seen in domestic animals 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Indicates a more severe type of renal disease than hyaline cast, represent integration of renal tubular epithelium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 numbers are usually associated with more severe renal disease involving necrosis of tubular cells 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Epithelial cast:, 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waxy cast, fatty, blood, </a:t>
            </a:r>
            <a:r>
              <a:rPr lang="en-IN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leucocytic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mucus &amp; mucus thread 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Significance: 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Generally indicates degree of renal changes – renal irritation. Renal inflammation, renal degeneration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Microorganisms: bacteria, yeast, fungi, parasite </a:t>
            </a:r>
          </a:p>
          <a:p>
            <a:pPr algn="just">
              <a:lnSpc>
                <a:spcPct val="150000"/>
              </a:lnSpc>
            </a:pPr>
            <a:endParaRPr lang="en-I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IN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3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666" y="674018"/>
            <a:ext cx="9636281" cy="512346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Unorganised sediment:</a:t>
            </a:r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Crystals: </a:t>
            </a:r>
            <a:r>
              <a:rPr lang="en-I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epends on pH</a:t>
            </a:r>
          </a:p>
          <a:p>
            <a:pPr>
              <a:lnSpc>
                <a:spcPct val="160000"/>
              </a:lnSpc>
            </a:pPr>
            <a:r>
              <a:rPr lang="en-I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Normal:  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Acid urine: amorphous </a:t>
            </a:r>
            <a:r>
              <a:rPr lang="en-IN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urates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uric acid </a:t>
            </a:r>
          </a:p>
          <a:p>
            <a:pPr>
              <a:lnSpc>
                <a:spcPct val="16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Alkaline urine:  triple &amp; amorphous </a:t>
            </a:r>
            <a:r>
              <a:rPr lang="en-IN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phophates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calcium carbonate </a:t>
            </a:r>
            <a:endParaRPr lang="en-IN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Abnormal:  minor significance; except in case of </a:t>
            </a:r>
            <a:r>
              <a:rPr lang="en-IN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urolithiasis</a:t>
            </a:r>
            <a:r>
              <a:rPr lang="en-I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few metabolic disturbance</a:t>
            </a:r>
          </a:p>
          <a:p>
            <a:pPr marL="0" indent="0">
              <a:lnSpc>
                <a:spcPct val="160000"/>
              </a:lnSpc>
              <a:buNone/>
            </a:pPr>
            <a:endParaRPr lang="en-IN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1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uv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65" y="426726"/>
            <a:ext cx="3172087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0971" y="3440784"/>
            <a:ext cx="23448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err="1" smtClean="0"/>
              <a:t>Struvite</a:t>
            </a:r>
            <a:r>
              <a:rPr lang="en-IN" dirty="0" smtClean="0"/>
              <a:t> (coffin shaped)</a:t>
            </a:r>
            <a:endParaRPr lang="en-IN" dirty="0"/>
          </a:p>
        </p:txBody>
      </p:sp>
      <p:pic>
        <p:nvPicPr>
          <p:cNvPr id="6148" name="Picture 4" descr="Calcium carbonate crys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89" y="1185584"/>
            <a:ext cx="4192832" cy="33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3272" y="4780961"/>
            <a:ext cx="20040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/>
              <a:t>Calcium carbonate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452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dical-labs.net/wp-content/uploads/2014/03/Hyaline-Cast-Ca-Oxalate-Crystals-and-W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55" y="3940404"/>
            <a:ext cx="4226351" cy="2262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yaline casts are easier to visualize under phase contrast (arrow) (wet preparation of urine sediment from a dog, same case as previous image, 20x objectiv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46" y="262641"/>
            <a:ext cx="3382684" cy="270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granular (arrow) and hyaline (arrowhead) cast in urine from a dog with acute kidney inju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83" y="179109"/>
            <a:ext cx="5235564" cy="30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322" y="3191919"/>
            <a:ext cx="161954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 smtClean="0">
                <a:latin typeface="Arial Rounded MT Bold" pitchFamily="34" charset="0"/>
              </a:rPr>
              <a:t>Hyaline cast 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147" y="3485837"/>
            <a:ext cx="177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Arial Rounded MT Bold" pitchFamily="34" charset="0"/>
              </a:rPr>
              <a:t>Granular cast </a:t>
            </a:r>
            <a:endParaRPr lang="en-IN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0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800" y="374073"/>
            <a:ext cx="9172482" cy="6151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 OF Urine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238" y="1186079"/>
            <a:ext cx="9189108" cy="359359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F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ree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catch (mid stream voided) </a:t>
            </a:r>
            <a:endParaRPr lang="en-IN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Catheterisation</a:t>
            </a:r>
            <a:endParaRPr lang="en-US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Cystocentesis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Should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be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analysed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as rapidly as possible after collection, ideally within 30 min</a:t>
            </a:r>
          </a:p>
          <a:p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If this is not possible, samples should be refrigerated immediately &amp; stored preferably for more than 6 – 12 hours after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collection</a:t>
            </a:r>
            <a:endParaRPr lang="en-IN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3687" y="5009598"/>
            <a:ext cx="3142211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Preservatives: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Toluene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 Rounded MT Bold" panose="020F0704030504030204" pitchFamily="34" charset="0"/>
              </a:rPr>
              <a:t>Thymol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Formalin </a:t>
            </a:r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Urine collection technique in a male dog through urinary cathe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4779670"/>
            <a:ext cx="2711162" cy="1937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049" y="1073728"/>
            <a:ext cx="3677769" cy="5286894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Physical </a:t>
            </a:r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Examination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Urine:</a:t>
            </a:r>
          </a:p>
          <a:p>
            <a:pPr algn="just"/>
            <a:endParaRPr lang="en-US" b="1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Urine Volume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Color &amp;</a:t>
            </a:r>
            <a:r>
              <a:rPr lang="en-IN" i="1" u="sng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transparency: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Recorded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while observing it in a test tube or in a </a:t>
            </a:r>
            <a:r>
              <a:rPr lang="en-IN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urinometer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cylinder</a:t>
            </a:r>
            <a:endParaRPr lang="en-IN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Normal : </a:t>
            </a:r>
            <a:r>
              <a:rPr lang="en-I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yellow </a:t>
            </a:r>
            <a:r>
              <a:rPr lang="en-IN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to light amber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&amp;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it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depends primarily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on the concentration of </a:t>
            </a:r>
            <a:r>
              <a:rPr lang="en-IN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urochromes</a:t>
            </a:r>
            <a:endParaRPr lang="en-US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1800" y="374073"/>
            <a:ext cx="9172482" cy="6151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11091" y="1532314"/>
            <a:ext cx="6159732" cy="43697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u="sng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Interpretation :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ellow to amber- normal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Colorless to pale yellow 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– dilute urine with low specific gravity &amp; polyuria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End stage renal disease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Excessive intake of water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Diabetes insipidus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Pyometra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29732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926" y="390698"/>
            <a:ext cx="10136758" cy="57773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Interpretation 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Dark yellow to yellow –brown: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concentrated urine with high specific gravity &amp; small quantity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1. Acute nephritis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2. Diminished intake of fluids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3. Dehydration – prolonged vomiting or diarrhea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4. Fever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Red, wine or brown: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Hematuria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Hemoglobinuria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Porphyrins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Brown to brownish black: hemoglobin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Myoglobin in </a:t>
            </a:r>
            <a:r>
              <a:rPr lang="en-US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azoturia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endParaRPr lang="en-I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63782" y="5993477"/>
            <a:ext cx="10124902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Horse: Normal color is yellow when voided, turns deep brown color upon standing (</a:t>
            </a:r>
            <a:r>
              <a:rPr lang="en-US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pyrocatechin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2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176" y="318971"/>
            <a:ext cx="10178322" cy="635520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Transparency: </a:t>
            </a:r>
            <a:r>
              <a: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Clear, cloudy and flocculent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1800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Interpretation: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Clear : normal urine, except in horse where it is thick &amp; cloudy due to calcium carbonate crystals &amp; mucus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Cloudy : not necessarily pathological</a:t>
            </a: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Epithelial cells </a:t>
            </a: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Blood </a:t>
            </a: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Leucocytes </a:t>
            </a: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Bacteria </a:t>
            </a: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Mucus </a:t>
            </a: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Crystals 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8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987" y="448889"/>
            <a:ext cx="10178322" cy="4971010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Specific gravity: </a:t>
            </a:r>
            <a:endParaRPr lang="en-I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D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irectly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proportional to urine osmolality,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solute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concentration and urine density, or the ability of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kidney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 concentrate or dilute the urine over that of 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plasma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Valuable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test,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as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concentrating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ability of the kidneys is among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 first sign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of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renal 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tubule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Recorded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either using </a:t>
            </a:r>
            <a:r>
              <a:rPr lang="en-IN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urinometer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method or by a refractometer in cases when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 </a:t>
            </a:r>
            <a:r>
              <a:rPr lang="en-IN" dirty="0">
                <a:solidFill>
                  <a:schemeClr val="tx1"/>
                </a:solidFill>
                <a:latin typeface="Arial Rounded MT Bold" panose="020F0704030504030204" pitchFamily="34" charset="0"/>
              </a:rPr>
              <a:t>urine quantity is very 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small</a:t>
            </a:r>
          </a:p>
          <a:p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NORMAL: 1.015-1.050</a:t>
            </a:r>
          </a:p>
          <a:p>
            <a:endParaRPr lang="en-IN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4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302" y="315023"/>
            <a:ext cx="5839079" cy="2569494"/>
          </a:xfrm>
          <a:ln w="28575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Decreased specific gravity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Non pathologic: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Excessive water consumption –most common cause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Diuretics 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Parentral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fluids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7380" y="297537"/>
            <a:ext cx="3674226" cy="193899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Pathologic: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End stage renal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Diabetes insipidus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 Rounded MT Bold" panose="020F0704030504030204" pitchFamily="34" charset="0"/>
              </a:rPr>
              <a:t>Pyometra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68301" y="3015798"/>
            <a:ext cx="5839079" cy="34165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Increased specific gravity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Non pathologic: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Decreased water consumption –most common cause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High environmental temperature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Excessive panting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7380" y="3015798"/>
            <a:ext cx="4064925" cy="32646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Pathologic: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Dehydration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Fever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Diabetes mellitus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Disease state in which abnormal solids are present in urine (protein, glucose)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7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8665406" cy="80633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Chemical examination 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3735" y="1188721"/>
            <a:ext cx="10419391" cy="1978428"/>
          </a:xfrm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Urinary </a:t>
            </a:r>
            <a:r>
              <a:rPr lang="en-IN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pH:</a:t>
            </a:r>
          </a:p>
          <a:p>
            <a:pPr algn="ctr"/>
            <a:r>
              <a:rPr lang="en-IN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Alkaline: horse, cattle, sheep </a:t>
            </a:r>
          </a:p>
          <a:p>
            <a:pPr algn="ctr"/>
            <a:r>
              <a:rPr lang="en-IN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Acid- dog, cat</a:t>
            </a:r>
          </a:p>
          <a:p>
            <a:pPr algn="ctr"/>
            <a:r>
              <a:rPr lang="en-IN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Acid or alkaline : pig  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038" y="3599410"/>
            <a:ext cx="33586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Acid-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xcess protein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Prolonged muscular activity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Acidosis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7969" y="3599410"/>
            <a:ext cx="20505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Alkaline-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Cystitis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Urine retention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Alkalosis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1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2814" y="2740075"/>
            <a:ext cx="6096000" cy="24006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pathological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causes of proteinuria-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high protein meal, exercise and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Pathological </a:t>
            </a:r>
            <a:r>
              <a:rPr lang="en-I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renal disease, glomerular leakage of proteins occur,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pyelonephritis,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Jones proteinuria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53578" y="411876"/>
            <a:ext cx="3574473" cy="1709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31666" y="487785"/>
            <a:ext cx="3541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Tests 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Robert’s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Sulfosalicylic acid test 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1833" y="446762"/>
            <a:ext cx="286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Urinary proteins: 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7405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1095</TotalTime>
  <Words>880</Words>
  <Application>Microsoft Office PowerPoint</Application>
  <PresentationFormat>Custom</PresentationFormat>
  <Paragraphs>155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Badge</vt:lpstr>
      <vt:lpstr>Examination of urinary system Unit -2  </vt:lpstr>
      <vt:lpstr>COLLECTION OF Urine</vt:lpstr>
      <vt:lpstr>Analysis </vt:lpstr>
      <vt:lpstr>PowerPoint Presentation</vt:lpstr>
      <vt:lpstr>PowerPoint Presentation</vt:lpstr>
      <vt:lpstr>PowerPoint Presentation</vt:lpstr>
      <vt:lpstr>PowerPoint Presentation</vt:lpstr>
      <vt:lpstr>Chemical examination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917983237368</cp:lastModifiedBy>
  <cp:revision>49</cp:revision>
  <dcterms:created xsi:type="dcterms:W3CDTF">2020-06-29T07:00:02Z</dcterms:created>
  <dcterms:modified xsi:type="dcterms:W3CDTF">2020-07-02T01:27:47Z</dcterms:modified>
</cp:coreProperties>
</file>