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1344" autoAdjust="0"/>
  </p:normalViewPr>
  <p:slideViewPr>
    <p:cSldViewPr snapToGrid="0" showGuides="1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B2B54-C097-4C22-B6DD-DB47E9462FB5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73AC2-ED03-444A-A95C-6924F54FD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475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D73AC2-ED03-444A-A95C-6924F54FD51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844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CAA98-2D1D-4A25-A54A-5B597CDC92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EEDE65-057C-4597-826E-768F2AB346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857B44-FC83-4288-A225-A02D73A18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6597-5EA3-4150-BF8D-9743D3B8DE2D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6C7C4-CEB0-453C-BFF8-C604F7C6D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0AD1B9-C837-4827-AADA-65198A43B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91DE-0C19-413C-8EE5-E9B42B95D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336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F45C8-7CDE-40B4-8B3E-94D73F4F9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ED9C8C-BB2F-4D06-8195-AC3EAC2829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FDA25-18D8-4D41-B0E2-2C3B4BDD8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6597-5EA3-4150-BF8D-9743D3B8DE2D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8ADDD-6E0F-4CE9-A99A-8722C52D0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E8FBB-7B17-4F0F-9551-B09DE7806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91DE-0C19-413C-8EE5-E9B42B95D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086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9B6FF2-6863-4FF7-8BAF-FFBF2FECF1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3F7F8F-CE9F-4937-96F2-6D597B5FEC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A7DA0E-1532-4FAA-975D-D3F8D4932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6597-5EA3-4150-BF8D-9743D3B8DE2D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00551-066C-4479-B3AE-E005034D5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76BC1-3C89-4480-A40E-EAF927E36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91DE-0C19-413C-8EE5-E9B42B95D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774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45143-3A6B-4A59-B787-82DBAACF5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EC4E1-8CA7-422D-AA27-17B50AFF8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3BF47-B26D-46DD-A69E-5EBABDDAA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6597-5EA3-4150-BF8D-9743D3B8DE2D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5918D-6CCE-4816-BBDB-21DC9E610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C52E3-1B4B-4368-9C2C-AC28FAC10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91DE-0C19-413C-8EE5-E9B42B95D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778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FF699-C079-4BF0-9AF5-B7A86A3FF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F84A0E-9018-4A49-9FC1-8886503769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70570-464A-4388-9846-A4EF7BE71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6597-5EA3-4150-BF8D-9743D3B8DE2D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F18729-F8B9-40C8-8479-A1A65151F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35B53B-C185-4557-81BB-A2A71DB8D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91DE-0C19-413C-8EE5-E9B42B95D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62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64A55-0C59-4CA4-BEA2-569366BAA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5DEF17-88EC-4618-81F6-10A772FEDA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64B497-EEC4-4AFC-9069-2030388D0E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5ECD85-F4AF-44DD-AF30-C5836039C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6597-5EA3-4150-BF8D-9743D3B8DE2D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04178F-305A-4993-8965-EEC6A2A63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0546A0-3B2F-461E-9F28-0DA1C4D7E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91DE-0C19-413C-8EE5-E9B42B95D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7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F24B6-7F2E-4E5E-99BD-2F7F7EC17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3291A-D892-4614-BD84-861546AE1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EE85F5-0F49-4A9B-9A1B-06B9CC7B1A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DDFF7F-0C65-4224-8891-2985CF0C21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13A5F1-6B02-4D2B-89F7-85C2994309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36F1F0-CED0-4FA0-8C1A-024D787BF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6597-5EA3-4150-BF8D-9743D3B8DE2D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419765-1EBD-43C8-95A4-87A6F3486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05F419-8AE0-482E-A3A1-C4255C454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91DE-0C19-413C-8EE5-E9B42B95D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350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BF617-B92C-4B8D-90A0-BA2A1E908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A7D963-6F2B-4755-B2FD-29C51D270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6597-5EA3-4150-BF8D-9743D3B8DE2D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6A2F70-78A8-4994-8B1A-B82B9250E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9DF119-5CDD-4909-B4AA-88798C6AC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91DE-0C19-413C-8EE5-E9B42B95D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400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3E34AE-9EE3-41F2-A40E-C2119227F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6597-5EA3-4150-BF8D-9743D3B8DE2D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505E66-F49E-4B85-A140-618AA712F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6586CA-F9AD-42AC-A56C-49958E7C8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91DE-0C19-413C-8EE5-E9B42B95D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71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92C26-4F08-4415-B398-8C0B8EED7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F7BCE-CFAC-4556-8A18-FAC620F85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504DAA-AEAB-41B4-94B1-118B132457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41379E-9F9F-402A-B6AA-25F0AA83A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6597-5EA3-4150-BF8D-9743D3B8DE2D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96C86E-DEA6-4418-B012-5DA936F81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E02C85-DA0C-44E3-A687-851C665C4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91DE-0C19-413C-8EE5-E9B42B95D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772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50DA2-003A-4618-A421-D2615CA99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077CC9-FD2D-43CC-AA80-58230D6FF5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81811A-4FD3-4095-8C97-23DAE42C18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21CC54-9170-47AC-A6FA-0537CED69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6597-5EA3-4150-BF8D-9743D3B8DE2D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13C724-8236-49FA-AD87-1305C9F18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44640B-57EB-411E-B1AD-B9691EDB2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91DE-0C19-413C-8EE5-E9B42B95D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2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A62C64-CEB8-42B9-B42C-D8DC1D002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D6B7C0-B014-48D7-BE69-4F762FEE3E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782AC7-FABB-4029-88C5-00442E3C16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26597-5EA3-4150-BF8D-9743D3B8DE2D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E68019-8131-4B63-B793-9ED35F889B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7953B4-09BE-4956-BA5C-C0040BC7C1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A91DE-0C19-413C-8EE5-E9B42B95D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13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95272-0013-4A91-856E-2B2B60D26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SURGICAL SITE IN ANIMAL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5507B-164A-4C2E-82D3-4F9F9085A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                      UNIT-5 (REGIONAL SURGERY – II)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                          DR. MITHILESH KUMAR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Assistant Professor cum Jr. Scientist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  Veterinary Surgery and Radiology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         Bihar Veterinary College,         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                   Patna-800014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596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FC9AF-09A9-4AB8-9537-C68E1D4E9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EXTREME PARAMEDIAN INCISION:- </a:t>
            </a:r>
          </a:p>
          <a:p>
            <a:r>
              <a:rPr lang="en-US" dirty="0"/>
              <a:t>Lateral to subcutaneous abdominal vein</a:t>
            </a:r>
          </a:p>
          <a:p>
            <a:r>
              <a:rPr lang="en-US" dirty="0"/>
              <a:t>Used for CS in buffalo and cattle.</a:t>
            </a:r>
          </a:p>
          <a:p>
            <a:r>
              <a:rPr lang="en-US" dirty="0"/>
              <a:t>Interlocking suture pattern for closure of muscle.</a:t>
            </a:r>
          </a:p>
          <a:p>
            <a:r>
              <a:rPr lang="en-US" dirty="0"/>
              <a:t>MEDIAN INCISION:</a:t>
            </a:r>
          </a:p>
          <a:p>
            <a:r>
              <a:rPr lang="en-US" dirty="0"/>
              <a:t>Midline incision over lenea alba in small ruminants.</a:t>
            </a:r>
          </a:p>
        </p:txBody>
      </p:sp>
    </p:spTree>
    <p:extLst>
      <p:ext uri="{BB962C8B-B14F-4D97-AF65-F5344CB8AC3E}">
        <p14:creationId xmlns:p14="http://schemas.microsoft.com/office/powerpoint/2010/main" val="556962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D8FA4-5F77-414C-9FDC-C0EAC97B7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Peritoneum and linea alba sutured together either simple interrupted or continuous lock stich pattern </a:t>
            </a:r>
          </a:p>
          <a:p>
            <a:r>
              <a:rPr lang="en-US" dirty="0"/>
              <a:t>POST XIPHOID INCISION:-</a:t>
            </a:r>
          </a:p>
          <a:p>
            <a:r>
              <a:rPr lang="en-US" dirty="0"/>
              <a:t>Crescent shaped incision for DH in cattle and buffalo</a:t>
            </a:r>
          </a:p>
          <a:p>
            <a:r>
              <a:rPr lang="en-US" dirty="0"/>
              <a:t>Incise the reticular abscess.</a:t>
            </a:r>
          </a:p>
          <a:p>
            <a:r>
              <a:rPr lang="en-US" dirty="0"/>
              <a:t>Interrupted horizontal mattress suture are used to close muscle and peritoneum with thick non absorbable suture.</a:t>
            </a:r>
          </a:p>
          <a:p>
            <a:r>
              <a:rPr lang="en-US" dirty="0"/>
              <a:t>Skin – horizontal </a:t>
            </a:r>
            <a:r>
              <a:rPr lang="en-US"/>
              <a:t>mattress suture.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782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11FEC17-BE52-4598-8370-8FE0BFFB3E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429" y="2560319"/>
            <a:ext cx="4529796" cy="2686929"/>
          </a:xfrm>
        </p:spPr>
      </p:pic>
    </p:spTree>
    <p:extLst>
      <p:ext uri="{BB962C8B-B14F-4D97-AF65-F5344CB8AC3E}">
        <p14:creationId xmlns:p14="http://schemas.microsoft.com/office/powerpoint/2010/main" val="937840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30564A4-F114-4493-BEF4-8D26658408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525" y="1081284"/>
            <a:ext cx="9168276" cy="4717657"/>
          </a:xfrm>
        </p:spPr>
      </p:pic>
    </p:spTree>
    <p:extLst>
      <p:ext uri="{BB962C8B-B14F-4D97-AF65-F5344CB8AC3E}">
        <p14:creationId xmlns:p14="http://schemas.microsoft.com/office/powerpoint/2010/main" val="353956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C5EB8DC-D142-4D1E-857F-ECE1EE897D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4750" y="1346994"/>
            <a:ext cx="7302500" cy="4102100"/>
          </a:xfrm>
        </p:spPr>
      </p:pic>
    </p:spTree>
    <p:extLst>
      <p:ext uri="{BB962C8B-B14F-4D97-AF65-F5344CB8AC3E}">
        <p14:creationId xmlns:p14="http://schemas.microsoft.com/office/powerpoint/2010/main" val="2226058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8C8A392-207C-43BC-BE39-5B336BEEC8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2178" y="956603"/>
            <a:ext cx="5767754" cy="4614203"/>
          </a:xfrm>
        </p:spPr>
      </p:pic>
    </p:spTree>
    <p:extLst>
      <p:ext uri="{BB962C8B-B14F-4D97-AF65-F5344CB8AC3E}">
        <p14:creationId xmlns:p14="http://schemas.microsoft.com/office/powerpoint/2010/main" val="33770484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F7785-5DEC-4615-8CAF-91C3D4546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5034"/>
          </a:xfrm>
        </p:spPr>
        <p:txBody>
          <a:bodyPr>
            <a:normAutofit/>
          </a:bodyPr>
          <a:lstStyle/>
          <a:p>
            <a:r>
              <a:rPr lang="en-US" dirty="0"/>
              <a:t>Inverted L – SHAPED INFILTRATION OF LA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0F1B506-6ADE-4D6A-BFE9-1C7B838F9E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525" y="1559719"/>
            <a:ext cx="6076950" cy="4562475"/>
          </a:xfrm>
        </p:spPr>
      </p:pic>
    </p:spTree>
    <p:extLst>
      <p:ext uri="{BB962C8B-B14F-4D97-AF65-F5344CB8AC3E}">
        <p14:creationId xmlns:p14="http://schemas.microsoft.com/office/powerpoint/2010/main" val="42887493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42E07-2E29-4521-9FCE-A8EB57DE4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572" y="776515"/>
            <a:ext cx="10515600" cy="1037772"/>
          </a:xfrm>
        </p:spPr>
        <p:txBody>
          <a:bodyPr/>
          <a:lstStyle/>
          <a:p>
            <a:r>
              <a:rPr lang="en-US" dirty="0"/>
              <a:t>SURGICAL APPROACHES FOR CS.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9ABD2FA-F810-4A63-B7D7-C1F3BB0025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829" y="1959430"/>
            <a:ext cx="5515428" cy="4122056"/>
          </a:xfrm>
        </p:spPr>
      </p:pic>
    </p:spTree>
    <p:extLst>
      <p:ext uri="{BB962C8B-B14F-4D97-AF65-F5344CB8AC3E}">
        <p14:creationId xmlns:p14="http://schemas.microsoft.com/office/powerpoint/2010/main" val="34103638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F225184-39E2-4AB0-9988-69C68145E0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9381641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76EAEB6-EC3F-44D8-BB3C-9DA18B7210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800" y="624114"/>
            <a:ext cx="7953829" cy="5704115"/>
          </a:xfrm>
        </p:spPr>
      </p:pic>
    </p:spTree>
    <p:extLst>
      <p:ext uri="{BB962C8B-B14F-4D97-AF65-F5344CB8AC3E}">
        <p14:creationId xmlns:p14="http://schemas.microsoft.com/office/powerpoint/2010/main" val="1975446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00E6F-27E3-49A6-A265-556261474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8289"/>
            <a:ext cx="10515600" cy="4038674"/>
          </a:xfrm>
        </p:spPr>
        <p:txBody>
          <a:bodyPr/>
          <a:lstStyle/>
          <a:p>
            <a:r>
              <a:rPr lang="en-US" dirty="0"/>
              <a:t>INCISION SITES IN CATTLE:-</a:t>
            </a:r>
          </a:p>
          <a:p>
            <a:r>
              <a:rPr lang="en-US" dirty="0"/>
              <a:t>Right and Left flank incision remains most popular sites in ruminants.</a:t>
            </a:r>
          </a:p>
          <a:p>
            <a:r>
              <a:rPr lang="en-US" dirty="0"/>
              <a:t>Median, Paramedian and ventrolateral incision also used.</a:t>
            </a:r>
          </a:p>
          <a:p>
            <a:r>
              <a:rPr lang="en-US" dirty="0"/>
              <a:t>Extreme paramedian incision parallel and lateral to the Subcutaneous abdominal vein routinely used in for cs in large animal ruminants.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1574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1D0FA-FAC8-4F45-AF4B-C187DADB8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ABDOMINAL INCISION IN DOG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0C80A-D9F7-4C09-A069-B974F6D7B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CS and Intussusception in dog – Midline incision.</a:t>
            </a:r>
          </a:p>
          <a:p>
            <a:r>
              <a:rPr lang="en-US" dirty="0"/>
              <a:t>Gastrotomy – Midline incision near post xiphoid.</a:t>
            </a:r>
          </a:p>
          <a:p>
            <a:r>
              <a:rPr lang="en-US" dirty="0"/>
              <a:t>Cystotomy- Midline incision behind umbilicus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1891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41D61-B26A-4868-AAE1-8A90BCA06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7"/>
            <a:ext cx="10515600" cy="4732476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              THANKS    </a:t>
            </a:r>
          </a:p>
        </p:txBody>
      </p:sp>
    </p:spTree>
    <p:extLst>
      <p:ext uri="{BB962C8B-B14F-4D97-AF65-F5344CB8AC3E}">
        <p14:creationId xmlns:p14="http://schemas.microsoft.com/office/powerpoint/2010/main" val="2775873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557DD8-9F58-4268-B470-39280AD1D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FLANK INCISION:-</a:t>
            </a:r>
          </a:p>
          <a:p>
            <a:r>
              <a:rPr lang="en-US" dirty="0"/>
              <a:t>Upper left flank laparotomy- Exploratory laparotomy, Rumenotomy, left flank abomasopexy and repair of ruptured UB.</a:t>
            </a:r>
          </a:p>
          <a:p>
            <a:r>
              <a:rPr lang="en-US" dirty="0"/>
              <a:t>Occasionally left flank incision used to remove a macerated or mummified fetus from uterus.</a:t>
            </a:r>
          </a:p>
          <a:p>
            <a:r>
              <a:rPr lang="en-US" dirty="0"/>
              <a:t>Lower left flank used for CS in sheep, goat, buffalo and cattle.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909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B1A57-6358-4D30-BBBF-D37EDC593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Upper right flank laparotomy include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ADC8D-36D6-40A0-AEA9-DB4657B31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Exploratory laparotomy, abomasopexy, omentopexy, surgical correction of intestinal obstruction and caecal dilatation.</a:t>
            </a:r>
          </a:p>
          <a:p>
            <a:r>
              <a:rPr lang="en-US" dirty="0"/>
              <a:t>UPPER FLANK INCISION:-</a:t>
            </a:r>
          </a:p>
          <a:p>
            <a:r>
              <a:rPr lang="en-US" dirty="0"/>
              <a:t>Middle of left paralumbar fossa.</a:t>
            </a:r>
          </a:p>
          <a:p>
            <a:r>
              <a:rPr lang="en-US" dirty="0"/>
              <a:t>Incision parallel to last rib to retrieve foreign body from reticulum.</a:t>
            </a:r>
          </a:p>
          <a:p>
            <a:r>
              <a:rPr lang="en-US" dirty="0"/>
              <a:t>Slightly oblique incision below the </a:t>
            </a:r>
            <a:r>
              <a:rPr lang="en-US" dirty="0" err="1"/>
              <a:t>tubercoxae</a:t>
            </a:r>
            <a:r>
              <a:rPr lang="en-US" dirty="0"/>
              <a:t> to approach to approach UB. </a:t>
            </a:r>
          </a:p>
        </p:txBody>
      </p:sp>
    </p:spTree>
    <p:extLst>
      <p:ext uri="{BB962C8B-B14F-4D97-AF65-F5344CB8AC3E}">
        <p14:creationId xmlns:p14="http://schemas.microsoft.com/office/powerpoint/2010/main" val="3841037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8EB5C-9654-4FFE-BE82-511C37962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skin is incised with smooth but firm pressure.</a:t>
            </a:r>
          </a:p>
          <a:p>
            <a:r>
              <a:rPr lang="en-US" dirty="0"/>
              <a:t>Dissection of the subcutaneous fossa and oblique muscle explore transverse abdominis muscle.</a:t>
            </a:r>
          </a:p>
          <a:p>
            <a:r>
              <a:rPr lang="en-US" dirty="0"/>
              <a:t>Transverse abdominis muscle and attached peritoneum incised altogether.</a:t>
            </a:r>
          </a:p>
          <a:p>
            <a:r>
              <a:rPr lang="en-US" dirty="0"/>
              <a:t>Avoid separation of transverse muscle and peritoneum.  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375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D8579-8DE5-49E2-8FEE-0527D9050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Flank laparotomy incision sutured in two layer transverse muscle and peritoneum in one layer and obliquus muscle in other layer.</a:t>
            </a:r>
          </a:p>
          <a:p>
            <a:r>
              <a:rPr lang="en-US" dirty="0"/>
              <a:t>Skin sutured with simple interrupted or horizontal mattress. </a:t>
            </a:r>
          </a:p>
          <a:p>
            <a:r>
              <a:rPr lang="en-US" dirty="0"/>
              <a:t>In lower flank incision include the combined aponeurosis of the two obliquus muscle, rectus abdominis muscle  and peritoneum.  </a:t>
            </a:r>
          </a:p>
        </p:txBody>
      </p:sp>
    </p:spTree>
    <p:extLst>
      <p:ext uri="{BB962C8B-B14F-4D97-AF65-F5344CB8AC3E}">
        <p14:creationId xmlns:p14="http://schemas.microsoft.com/office/powerpoint/2010/main" val="1588488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39B54-6B67-4D96-8125-CC6FD1B4C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Ventrolateral oblique incision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5C7BB-2E97-4C39-AEDD-4042A91D3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incision is placed in front of the stifle and extends cranioventrally in a slightly oblique direction</a:t>
            </a:r>
          </a:p>
          <a:p>
            <a:r>
              <a:rPr lang="en-US" dirty="0"/>
              <a:t>Include skin, subcutaneous fascia and aponeurosis of the two oblique muscle, which form external sheath of rectus abdominis muscle, transverse abdominis muscle and peritoneum. </a:t>
            </a:r>
          </a:p>
        </p:txBody>
      </p:sp>
    </p:spTree>
    <p:extLst>
      <p:ext uri="{BB962C8B-B14F-4D97-AF65-F5344CB8AC3E}">
        <p14:creationId xmlns:p14="http://schemas.microsoft.com/office/powerpoint/2010/main" val="3004509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EBD28-472B-475A-8AD7-B602F3A1F9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PARAMEDIAN INCISION :-</a:t>
            </a:r>
          </a:p>
          <a:p>
            <a:r>
              <a:rPr lang="en-US" dirty="0"/>
              <a:t>Region between linea alba and subcutaneous abdominal milk vein.</a:t>
            </a:r>
          </a:p>
          <a:p>
            <a:r>
              <a:rPr lang="en-US" dirty="0"/>
              <a:t>Used in cattle and buffalo.</a:t>
            </a:r>
          </a:p>
          <a:p>
            <a:r>
              <a:rPr lang="en-US" dirty="0"/>
              <a:t>Chance of dehiscence is not more if suture placed carefully and avoid contamination.</a:t>
            </a:r>
          </a:p>
          <a:p>
            <a:r>
              <a:rPr lang="en-US" dirty="0"/>
              <a:t>Ventrally placed incision are avoided due to requirement of assistance and control in dorsal recumbency.</a:t>
            </a:r>
          </a:p>
        </p:txBody>
      </p:sp>
    </p:spTree>
    <p:extLst>
      <p:ext uri="{BB962C8B-B14F-4D97-AF65-F5344CB8AC3E}">
        <p14:creationId xmlns:p14="http://schemas.microsoft.com/office/powerpoint/2010/main" val="1598553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291AD-5FC9-4691-A26B-50D4D5DDD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Incision cranial to umbilicus and to the xiphoid process-Abomasopexy.</a:t>
            </a:r>
          </a:p>
          <a:p>
            <a:r>
              <a:rPr lang="en-US" dirty="0"/>
              <a:t>CS – lateral incision behind the umbilicus to the udder.</a:t>
            </a:r>
          </a:p>
          <a:p>
            <a:r>
              <a:rPr lang="en-US" dirty="0"/>
              <a:t>Structure include skin, external rectus sheath, rectus abdominis muscle and peritoneum. </a:t>
            </a:r>
          </a:p>
          <a:p>
            <a:r>
              <a:rPr lang="en-US" dirty="0"/>
              <a:t>Suturing of the subcutaneous tissue before closure of skin prevent seroma formation.</a:t>
            </a:r>
          </a:p>
        </p:txBody>
      </p:sp>
    </p:spTree>
    <p:extLst>
      <p:ext uri="{BB962C8B-B14F-4D97-AF65-F5344CB8AC3E}">
        <p14:creationId xmlns:p14="http://schemas.microsoft.com/office/powerpoint/2010/main" val="8264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</TotalTime>
  <Words>557</Words>
  <Application>Microsoft Office PowerPoint</Application>
  <PresentationFormat>Widescreen</PresentationFormat>
  <Paragraphs>66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SURGICAL SITE IN ANIMAL</vt:lpstr>
      <vt:lpstr>PowerPoint Presentation</vt:lpstr>
      <vt:lpstr>PowerPoint Presentation</vt:lpstr>
      <vt:lpstr>Upper right flank laparotomy include </vt:lpstr>
      <vt:lpstr>PowerPoint Presentation</vt:lpstr>
      <vt:lpstr>PowerPoint Presentation</vt:lpstr>
      <vt:lpstr>Ventrolateral oblique incision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Inverted L – SHAPED INFILTRATION OF LA</vt:lpstr>
      <vt:lpstr>SURGICAL APPROACHES FOR CS.</vt:lpstr>
      <vt:lpstr>PowerPoint Presentation</vt:lpstr>
      <vt:lpstr>PowerPoint Presentation</vt:lpstr>
      <vt:lpstr>ABDOMINAL INCISION IN DOG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SURGICAL SITE IN LARGE ANIMAL</dc:title>
  <dc:creator>hp</dc:creator>
  <cp:lastModifiedBy>hp</cp:lastModifiedBy>
  <cp:revision>37</cp:revision>
  <dcterms:created xsi:type="dcterms:W3CDTF">2020-05-13T15:16:56Z</dcterms:created>
  <dcterms:modified xsi:type="dcterms:W3CDTF">2020-07-17T12:16:27Z</dcterms:modified>
</cp:coreProperties>
</file>