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8000"/>
    <a:srgbClr val="EF23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7A86-BCC8-4ADC-9B68-ED0F52015C0C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79922-5650-4E58-9CAC-7C729988447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9922-5650-4E58-9CAC-7C7299884472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008000"/>
                </a:solidFill>
              </a:rPr>
              <a:t>Aminoglycosides</a:t>
            </a:r>
            <a:endParaRPr lang="en-IN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EF23BA"/>
                </a:solidFill>
              </a:rPr>
              <a:t>By: Dr. </a:t>
            </a:r>
            <a:r>
              <a:rPr lang="en-IN" dirty="0" err="1" smtClean="0">
                <a:solidFill>
                  <a:srgbClr val="EF23BA"/>
                </a:solidFill>
              </a:rPr>
              <a:t>Rashmi</a:t>
            </a:r>
            <a:r>
              <a:rPr lang="en-IN" dirty="0" smtClean="0">
                <a:solidFill>
                  <a:srgbClr val="EF23BA"/>
                </a:solidFill>
              </a:rPr>
              <a:t> </a:t>
            </a:r>
            <a:r>
              <a:rPr lang="en-IN" dirty="0" err="1" smtClean="0">
                <a:solidFill>
                  <a:srgbClr val="EF23BA"/>
                </a:solidFill>
              </a:rPr>
              <a:t>Rekha</a:t>
            </a:r>
            <a:r>
              <a:rPr lang="en-IN" dirty="0" smtClean="0">
                <a:solidFill>
                  <a:srgbClr val="EF23BA"/>
                </a:solidFill>
              </a:rPr>
              <a:t> </a:t>
            </a:r>
            <a:r>
              <a:rPr lang="en-IN" dirty="0" err="1" smtClean="0">
                <a:solidFill>
                  <a:srgbClr val="EF23BA"/>
                </a:solidFill>
              </a:rPr>
              <a:t>Kumari</a:t>
            </a:r>
            <a:endParaRPr lang="en-IN" dirty="0" smtClean="0">
              <a:solidFill>
                <a:srgbClr val="EF23BA"/>
              </a:solidFill>
            </a:endParaRPr>
          </a:p>
          <a:p>
            <a:r>
              <a:rPr lang="en-IN" dirty="0" err="1" smtClean="0">
                <a:solidFill>
                  <a:srgbClr val="EF23BA"/>
                </a:solidFill>
              </a:rPr>
              <a:t>Asstt.Professor</a:t>
            </a:r>
            <a:r>
              <a:rPr lang="en-IN" dirty="0" smtClean="0">
                <a:solidFill>
                  <a:srgbClr val="EF23BA"/>
                </a:solidFill>
              </a:rPr>
              <a:t>, </a:t>
            </a:r>
            <a:r>
              <a:rPr lang="en-IN" dirty="0" smtClean="0">
                <a:solidFill>
                  <a:srgbClr val="EF23BA"/>
                </a:solidFill>
              </a:rPr>
              <a:t>VPT, BVC, </a:t>
            </a:r>
          </a:p>
          <a:p>
            <a:r>
              <a:rPr lang="en-IN" dirty="0" smtClean="0">
                <a:solidFill>
                  <a:srgbClr val="EF23BA"/>
                </a:solidFill>
              </a:rPr>
              <a:t>BASU, Patna</a:t>
            </a:r>
            <a:endParaRPr lang="en-IN" dirty="0">
              <a:solidFill>
                <a:srgbClr val="EF23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4400" y="3962400"/>
            <a:ext cx="678170" cy="95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3962400"/>
            <a:ext cx="96845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u="sng" dirty="0" smtClean="0">
                <a:solidFill>
                  <a:srgbClr val="C00000"/>
                </a:solidFill>
              </a:rPr>
              <a:t>Production of peptides of abnormal length.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u="sng" dirty="0" smtClean="0">
                <a:solidFill>
                  <a:srgbClr val="FF0000"/>
                </a:solidFill>
              </a:rPr>
              <a:t>The bactericidal action of these drug is due to the secondary change in the integrity of the bacterial cell </a:t>
            </a:r>
            <a:r>
              <a:rPr lang="en-IN" u="sng" dirty="0" smtClean="0">
                <a:solidFill>
                  <a:srgbClr val="FF0000"/>
                </a:solidFill>
              </a:rPr>
              <a:t>membrane</a:t>
            </a:r>
          </a:p>
          <a:p>
            <a:pPr>
              <a:buFont typeface="Wingdings" pitchFamily="2" charset="2"/>
              <a:buChar char="ü"/>
            </a:pPr>
            <a:endParaRPr lang="en-IN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u="sng" dirty="0" smtClean="0">
                <a:solidFill>
                  <a:srgbClr val="002060"/>
                </a:solidFill>
              </a:rPr>
              <a:t>Due to incorporation of faulty protein into the cell membrane it becomes more permeable and as such ions amino acid and even protein leak out followed by cell death</a:t>
            </a:r>
            <a:endParaRPr lang="en-IN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836" b="30972"/>
          <a:stretch>
            <a:fillRect/>
          </a:stretch>
        </p:blipFill>
        <p:spPr bwMode="auto">
          <a:xfrm>
            <a:off x="457200" y="7620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Pharmacokinetic</a:t>
            </a:r>
            <a:r>
              <a:rPr lang="en-IN" dirty="0" smtClean="0"/>
              <a:t>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err="1" smtClean="0">
                <a:solidFill>
                  <a:srgbClr val="C00000"/>
                </a:solidFill>
              </a:rPr>
              <a:t>Aminoglycosides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are poorly or not absorbed from the GI tract</a:t>
            </a:r>
            <a:r>
              <a:rPr lang="en-IN" dirty="0" smtClean="0"/>
              <a:t> but absorption from IM site is rapid and complete (peak plasma conc. by 1 hr.).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They </a:t>
            </a:r>
            <a:r>
              <a:rPr lang="en-IN" u="sng" dirty="0" smtClean="0">
                <a:solidFill>
                  <a:srgbClr val="FF0000"/>
                </a:solidFill>
              </a:rPr>
              <a:t>distribute only into the extracellular fluid with minimum penetration to most of the tissue except the kidney (</a:t>
            </a:r>
            <a:r>
              <a:rPr lang="en-IN" u="sng" dirty="0" err="1" smtClean="0">
                <a:solidFill>
                  <a:srgbClr val="FF0000"/>
                </a:solidFill>
              </a:rPr>
              <a:t>nephrotoxicity</a:t>
            </a:r>
            <a:r>
              <a:rPr lang="en-IN" u="sng" dirty="0" smtClean="0">
                <a:solidFill>
                  <a:srgbClr val="FF0000"/>
                </a:solidFill>
              </a:rPr>
              <a:t>) and the </a:t>
            </a:r>
            <a:r>
              <a:rPr lang="en-IN" u="sng" dirty="0" err="1" smtClean="0">
                <a:solidFill>
                  <a:srgbClr val="FF0000"/>
                </a:solidFill>
              </a:rPr>
              <a:t>endolymph</a:t>
            </a:r>
            <a:r>
              <a:rPr lang="en-IN" u="sng" dirty="0" smtClean="0">
                <a:solidFill>
                  <a:srgbClr val="FF0000"/>
                </a:solidFill>
              </a:rPr>
              <a:t> of the internal ear (</a:t>
            </a:r>
            <a:r>
              <a:rPr lang="en-IN" u="sng" dirty="0" err="1" smtClean="0">
                <a:solidFill>
                  <a:srgbClr val="FF0000"/>
                </a:solidFill>
              </a:rPr>
              <a:t>ototoxicity</a:t>
            </a:r>
            <a:r>
              <a:rPr lang="en-IN" u="sng" dirty="0" smtClean="0">
                <a:solidFill>
                  <a:srgbClr val="FF0000"/>
                </a:solidFill>
              </a:rPr>
              <a:t>). 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 smtClean="0"/>
              <a:t>show low tendency to bind with plasma proteins and </a:t>
            </a:r>
            <a:r>
              <a:rPr lang="en-IN" dirty="0" smtClean="0">
                <a:solidFill>
                  <a:srgbClr val="FF0000"/>
                </a:solidFill>
              </a:rPr>
              <a:t>effective levels are not reached in CSF or milk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These antibiotics </a:t>
            </a:r>
            <a:r>
              <a:rPr lang="en-IN" dirty="0" smtClean="0">
                <a:solidFill>
                  <a:srgbClr val="FF0000"/>
                </a:solidFill>
              </a:rPr>
              <a:t>are not metabolized </a:t>
            </a:r>
            <a:r>
              <a:rPr lang="en-IN" dirty="0" smtClean="0"/>
              <a:t>in the body of the animals and are mainly </a:t>
            </a:r>
            <a:r>
              <a:rPr lang="en-IN" dirty="0" smtClean="0">
                <a:solidFill>
                  <a:srgbClr val="FF0000"/>
                </a:solidFill>
              </a:rPr>
              <a:t>eliminated unchanged </a:t>
            </a:r>
            <a:r>
              <a:rPr lang="en-IN" dirty="0" smtClean="0"/>
              <a:t>in urine by </a:t>
            </a:r>
            <a:r>
              <a:rPr lang="en-IN" dirty="0" err="1" smtClean="0"/>
              <a:t>glomerular</a:t>
            </a:r>
            <a:r>
              <a:rPr lang="en-IN" dirty="0" smtClean="0"/>
              <a:t> filtration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b="1" dirty="0" smtClean="0"/>
              <a:t> </a:t>
            </a:r>
            <a:r>
              <a:rPr lang="en-IN" dirty="0" err="1" smtClean="0"/>
              <a:t>Aminoglycosides</a:t>
            </a:r>
            <a:r>
              <a:rPr lang="en-IN" dirty="0" smtClean="0"/>
              <a:t> are commonly used in several local and systemic infections caused by </a:t>
            </a:r>
            <a:r>
              <a:rPr lang="en-IN" u="sng" dirty="0" smtClean="0">
                <a:solidFill>
                  <a:srgbClr val="FF0000"/>
                </a:solidFill>
              </a:rPr>
              <a:t>susceptible aerobic bacteria (particularly Gram negative bacteria</a:t>
            </a:r>
            <a:r>
              <a:rPr lang="en-IN" dirty="0" smtClean="0"/>
              <a:t>).</a:t>
            </a:r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lvl="0" algn="just"/>
            <a:r>
              <a:rPr lang="en-IN" dirty="0" smtClean="0"/>
              <a:t>Streptomycin is widely used for the treatment of </a:t>
            </a:r>
            <a:r>
              <a:rPr lang="en-IN" u="sng" dirty="0" smtClean="0"/>
              <a:t>bovine streptococcal and staphylococcal mastitis (</a:t>
            </a:r>
            <a:r>
              <a:rPr lang="en-IN" u="sng" dirty="0" err="1" smtClean="0"/>
              <a:t>Strepto</a:t>
            </a:r>
            <a:r>
              <a:rPr lang="en-IN" u="sng" dirty="0" smtClean="0"/>
              <a:t>-penicillin as oily </a:t>
            </a:r>
            <a:r>
              <a:rPr lang="en-IN" u="sng" dirty="0" err="1" smtClean="0"/>
              <a:t>intramammary</a:t>
            </a:r>
            <a:r>
              <a:rPr lang="en-IN" u="sng" dirty="0" smtClean="0"/>
              <a:t> infusion), </a:t>
            </a:r>
            <a:r>
              <a:rPr lang="en-IN" u="sng" dirty="0" err="1" smtClean="0"/>
              <a:t>pasteurellosis</a:t>
            </a:r>
            <a:r>
              <a:rPr lang="en-IN" u="sng" dirty="0" smtClean="0"/>
              <a:t> and </a:t>
            </a:r>
            <a:r>
              <a:rPr lang="en-IN" u="sng" dirty="0" err="1" smtClean="0"/>
              <a:t>E.coli</a:t>
            </a:r>
            <a:r>
              <a:rPr lang="en-IN" u="sng" dirty="0" smtClean="0"/>
              <a:t> infection (causing mastitis, </a:t>
            </a:r>
            <a:r>
              <a:rPr lang="en-IN" u="sng" dirty="0" err="1" smtClean="0"/>
              <a:t>metritis</a:t>
            </a:r>
            <a:r>
              <a:rPr lang="en-IN" u="sng" dirty="0" smtClean="0"/>
              <a:t>, enteritis and septicaemia in all species).</a:t>
            </a:r>
            <a:r>
              <a:rPr lang="en-IN" u="sng" dirty="0" err="1" smtClean="0"/>
              <a:t>leptospirosis</a:t>
            </a:r>
            <a:r>
              <a:rPr lang="en-IN" u="sng" dirty="0" smtClean="0"/>
              <a:t> (for clearance of organism from urine), tuberculosis and </a:t>
            </a:r>
            <a:r>
              <a:rPr lang="en-IN" u="sng" dirty="0" err="1" smtClean="0"/>
              <a:t>vibriosis</a:t>
            </a:r>
            <a:r>
              <a:rPr lang="en-IN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IN" dirty="0" err="1" smtClean="0"/>
              <a:t>Gentamicin</a:t>
            </a:r>
            <a:r>
              <a:rPr lang="en-IN" dirty="0" smtClean="0"/>
              <a:t> is </a:t>
            </a:r>
            <a:r>
              <a:rPr lang="en-IN" dirty="0" err="1" smtClean="0"/>
              <a:t>parenterally</a:t>
            </a:r>
            <a:r>
              <a:rPr lang="en-IN" dirty="0" smtClean="0"/>
              <a:t> used in the treatment of Gram </a:t>
            </a:r>
            <a:r>
              <a:rPr lang="en-IN" dirty="0" smtClean="0">
                <a:solidFill>
                  <a:srgbClr val="FF0000"/>
                </a:solidFill>
              </a:rPr>
              <a:t>negative septicaemia (drug of choice), urinary tract, GI tract, respiratory tract and topically in eye/ ear infections</a:t>
            </a:r>
            <a:r>
              <a:rPr lang="en-IN" dirty="0" smtClean="0"/>
              <a:t>.</a:t>
            </a:r>
          </a:p>
          <a:p>
            <a:pPr lvl="0"/>
            <a:endParaRPr lang="en-IN" dirty="0" smtClean="0"/>
          </a:p>
          <a:p>
            <a:pPr lvl="0"/>
            <a:r>
              <a:rPr lang="en-IN" dirty="0" err="1" smtClean="0"/>
              <a:t>Framycetin</a:t>
            </a:r>
            <a:r>
              <a:rPr lang="en-IN" dirty="0" smtClean="0"/>
              <a:t> rarely used systemically because of </a:t>
            </a:r>
            <a:r>
              <a:rPr lang="en-IN" dirty="0" err="1" smtClean="0"/>
              <a:t>ototoxicity</a:t>
            </a:r>
            <a:r>
              <a:rPr lang="en-IN" dirty="0" smtClean="0"/>
              <a:t> and </a:t>
            </a:r>
            <a:r>
              <a:rPr lang="en-IN" dirty="0" err="1" smtClean="0"/>
              <a:t>nephrotoxicity</a:t>
            </a:r>
            <a:r>
              <a:rPr lang="en-IN" dirty="0" smtClean="0"/>
              <a:t> but used for the treatment of </a:t>
            </a:r>
            <a:r>
              <a:rPr lang="en-IN" dirty="0" smtClean="0">
                <a:solidFill>
                  <a:srgbClr val="FF0000"/>
                </a:solidFill>
              </a:rPr>
              <a:t>enteritis and topically for </a:t>
            </a:r>
            <a:r>
              <a:rPr lang="en-IN" dirty="0" err="1" smtClean="0">
                <a:solidFill>
                  <a:srgbClr val="FF0000"/>
                </a:solidFill>
              </a:rPr>
              <a:t>otitis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externain</a:t>
            </a:r>
            <a:r>
              <a:rPr lang="en-IN" dirty="0" smtClean="0">
                <a:solidFill>
                  <a:srgbClr val="FF0000"/>
                </a:solidFill>
              </a:rPr>
              <a:t> dogs.</a:t>
            </a:r>
          </a:p>
          <a:p>
            <a:pPr lvl="0"/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err="1" smtClean="0">
                <a:solidFill>
                  <a:srgbClr val="FF0000"/>
                </a:solidFill>
              </a:rPr>
              <a:t>Netilmicin</a:t>
            </a:r>
            <a:r>
              <a:rPr lang="en-IN" dirty="0" smtClean="0"/>
              <a:t> is resistant to bacterial </a:t>
            </a:r>
            <a:r>
              <a:rPr lang="en-IN" dirty="0" err="1" smtClean="0"/>
              <a:t>aminoglycoside</a:t>
            </a:r>
            <a:r>
              <a:rPr lang="en-IN" dirty="0" smtClean="0"/>
              <a:t> inactivating enzymes and thus </a:t>
            </a:r>
            <a:r>
              <a:rPr lang="en-IN" dirty="0" smtClean="0">
                <a:solidFill>
                  <a:srgbClr val="FF0000"/>
                </a:solidFill>
              </a:rPr>
              <a:t>effective against </a:t>
            </a:r>
            <a:r>
              <a:rPr lang="en-IN" dirty="0" err="1" smtClean="0">
                <a:solidFill>
                  <a:srgbClr val="FF0000"/>
                </a:solidFill>
              </a:rPr>
              <a:t>gentamycin</a:t>
            </a:r>
            <a:r>
              <a:rPr lang="en-IN" dirty="0" smtClean="0">
                <a:solidFill>
                  <a:srgbClr val="FF0000"/>
                </a:solidFill>
              </a:rPr>
              <a:t> resistant strains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Adverse reactions and Toxicity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b="1" dirty="0" err="1" smtClean="0">
                <a:solidFill>
                  <a:srgbClr val="800000"/>
                </a:solidFill>
              </a:rPr>
              <a:t>Ototoxicity</a:t>
            </a:r>
            <a:endParaRPr lang="en-IN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b="1" dirty="0" err="1" smtClean="0">
                <a:solidFill>
                  <a:srgbClr val="800000"/>
                </a:solidFill>
              </a:rPr>
              <a:t>Nephrotoxicity</a:t>
            </a:r>
            <a:endParaRPr lang="en-IN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800000"/>
                </a:solidFill>
              </a:rPr>
              <a:t>Neuromuscular blocking</a:t>
            </a:r>
          </a:p>
          <a:p>
            <a:pPr>
              <a:buFont typeface="Wingdings" pitchFamily="2" charset="2"/>
              <a:buChar char="ü"/>
            </a:pPr>
            <a:endParaRPr lang="en-IN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800000"/>
                </a:solidFill>
              </a:rPr>
              <a:t>Hypersensitivity reaction</a:t>
            </a:r>
            <a:endParaRPr lang="en-IN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ototoxicity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dirty="0" smtClean="0"/>
              <a:t>  This is the most important dose and duration of treatment related adverse effect.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 </a:t>
            </a:r>
            <a:r>
              <a:rPr lang="en-IN" dirty="0" err="1" smtClean="0"/>
              <a:t>ototoxicity</a:t>
            </a:r>
            <a:r>
              <a:rPr lang="en-IN" dirty="0" smtClean="0"/>
              <a:t> </a:t>
            </a:r>
            <a:r>
              <a:rPr lang="en-IN" u="sng" dirty="0" smtClean="0">
                <a:solidFill>
                  <a:srgbClr val="C00000"/>
                </a:solidFill>
              </a:rPr>
              <a:t>involves progressive and irreversible damage to and destruction of the sensory cells in the cochlea and vestibular apparatus of the internal </a:t>
            </a:r>
            <a:r>
              <a:rPr lang="en-IN" dirty="0" smtClean="0"/>
              <a:t>ear.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u="sng" dirty="0" smtClean="0">
                <a:solidFill>
                  <a:srgbClr val="0000FF"/>
                </a:solidFill>
              </a:rPr>
              <a:t>Vestibular damage leads to </a:t>
            </a:r>
            <a:r>
              <a:rPr lang="en-IN" u="sng" dirty="0" err="1" smtClean="0">
                <a:solidFill>
                  <a:srgbClr val="0000FF"/>
                </a:solidFill>
              </a:rPr>
              <a:t>nystagmus</a:t>
            </a:r>
            <a:r>
              <a:rPr lang="en-IN" u="sng" dirty="0" smtClean="0">
                <a:solidFill>
                  <a:srgbClr val="0000FF"/>
                </a:solidFill>
              </a:rPr>
              <a:t>, vertigo and ataxia 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u="sng" dirty="0" smtClean="0">
                <a:solidFill>
                  <a:srgbClr val="008000"/>
                </a:solidFill>
              </a:rPr>
              <a:t>Cochlear </a:t>
            </a:r>
            <a:r>
              <a:rPr lang="en-IN" u="sng" dirty="0" smtClean="0">
                <a:solidFill>
                  <a:srgbClr val="008000"/>
                </a:solidFill>
              </a:rPr>
              <a:t>damage cause auditory disturbances which may even lead to deafness.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dirty="0" smtClean="0"/>
              <a:t>Concomitant administration of other </a:t>
            </a:r>
            <a:r>
              <a:rPr lang="en-IN" dirty="0" err="1" smtClean="0"/>
              <a:t>ototoxic</a:t>
            </a:r>
            <a:r>
              <a:rPr lang="en-IN" dirty="0" smtClean="0"/>
              <a:t> drugs potentiate the </a:t>
            </a:r>
            <a:r>
              <a:rPr lang="en-IN" dirty="0" err="1" smtClean="0"/>
              <a:t>ototoxicity</a:t>
            </a:r>
            <a:r>
              <a:rPr lang="en-IN" dirty="0" smtClean="0"/>
              <a:t> of </a:t>
            </a:r>
            <a:r>
              <a:rPr lang="en-IN" dirty="0" err="1" smtClean="0"/>
              <a:t>aminoglycosides</a:t>
            </a:r>
            <a:r>
              <a:rPr lang="en-IN" dirty="0" smtClean="0"/>
              <a:t> .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Cat are particularly sensitive to vestibular toxicity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u="sng" dirty="0" smtClean="0">
                <a:solidFill>
                  <a:srgbClr val="800000"/>
                </a:solidFill>
              </a:rPr>
              <a:t>Streptomycin and </a:t>
            </a:r>
            <a:r>
              <a:rPr lang="en-IN" u="sng" dirty="0" err="1" smtClean="0">
                <a:solidFill>
                  <a:srgbClr val="800000"/>
                </a:solidFill>
              </a:rPr>
              <a:t>gentamycin</a:t>
            </a:r>
            <a:r>
              <a:rPr lang="en-IN" u="sng" dirty="0" smtClean="0">
                <a:solidFill>
                  <a:srgbClr val="800000"/>
                </a:solidFill>
              </a:rPr>
              <a:t> are more prone to produce vestibular toxicity, whereas, neomycin and </a:t>
            </a:r>
            <a:r>
              <a:rPr lang="en-IN" u="sng" dirty="0" err="1" smtClean="0">
                <a:solidFill>
                  <a:srgbClr val="800000"/>
                </a:solidFill>
              </a:rPr>
              <a:t>amikacin</a:t>
            </a:r>
            <a:r>
              <a:rPr lang="en-IN" u="sng" dirty="0" smtClean="0">
                <a:solidFill>
                  <a:srgbClr val="800000"/>
                </a:solidFill>
              </a:rPr>
              <a:t> cause mainly cochlear damage. 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u="sng" dirty="0" err="1" smtClean="0">
                <a:solidFill>
                  <a:srgbClr val="FF0000"/>
                </a:solidFill>
              </a:rPr>
              <a:t>Netilmicin</a:t>
            </a:r>
            <a:r>
              <a:rPr lang="en-IN" u="sng" dirty="0" smtClean="0">
                <a:solidFill>
                  <a:srgbClr val="FF0000"/>
                </a:solidFill>
              </a:rPr>
              <a:t> is less toxic and therefore preferred for long term use.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b="1" dirty="0" err="1" smtClean="0"/>
              <a:t>Nephrotoxicity</a:t>
            </a:r>
            <a:r>
              <a:rPr lang="en-IN" b="1" dirty="0" smtClean="0"/>
              <a:t>:</a:t>
            </a:r>
            <a:r>
              <a:rPr lang="en-IN" dirty="0" smtClean="0"/>
              <a:t> It is due to damage of kidney tubules and this is more common in patient with pre-existing kidney disease.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Renal damage can be reversed by immediate discontinuation of drugs</a:t>
            </a:r>
          </a:p>
          <a:p>
            <a:pPr>
              <a:buFont typeface="Wingdings" pitchFamily="2" charset="2"/>
              <a:buChar char="ü"/>
            </a:pPr>
            <a:r>
              <a:rPr lang="en-IN" b="1" dirty="0" smtClean="0"/>
              <a:t>Neuromuscular blocking</a:t>
            </a:r>
          </a:p>
          <a:p>
            <a:pPr>
              <a:buFont typeface="Wingdings" pitchFamily="2" charset="2"/>
              <a:buChar char="ü"/>
            </a:pPr>
            <a:r>
              <a:rPr lang="en-IN" u="sng" dirty="0" smtClean="0">
                <a:solidFill>
                  <a:srgbClr val="00B050"/>
                </a:solidFill>
              </a:rPr>
              <a:t> High doses of </a:t>
            </a:r>
            <a:r>
              <a:rPr lang="en-IN" u="sng" dirty="0" err="1" smtClean="0">
                <a:solidFill>
                  <a:srgbClr val="00B050"/>
                </a:solidFill>
              </a:rPr>
              <a:t>aminoglycosides</a:t>
            </a:r>
            <a:r>
              <a:rPr lang="en-IN" u="sng" dirty="0" smtClean="0">
                <a:solidFill>
                  <a:srgbClr val="00B050"/>
                </a:solidFill>
              </a:rPr>
              <a:t> may cause neuromuscular blockade (due to </a:t>
            </a:r>
            <a:r>
              <a:rPr lang="en-IN" u="sng" dirty="0" err="1" smtClean="0">
                <a:solidFill>
                  <a:srgbClr val="00B050"/>
                </a:solidFill>
              </a:rPr>
              <a:t>chelation</a:t>
            </a:r>
            <a:r>
              <a:rPr lang="en-IN" u="sng" dirty="0" smtClean="0">
                <a:solidFill>
                  <a:srgbClr val="00B050"/>
                </a:solidFill>
              </a:rPr>
              <a:t> of calcium and reduction of Ach release from the motor nerve endings by </a:t>
            </a:r>
            <a:r>
              <a:rPr lang="en-IN" u="sng" dirty="0" err="1" smtClean="0">
                <a:solidFill>
                  <a:srgbClr val="00B050"/>
                </a:solidFill>
              </a:rPr>
              <a:t>aminoglycosides</a:t>
            </a:r>
            <a:r>
              <a:rPr lang="en-IN" u="sng" dirty="0" smtClean="0">
                <a:solidFill>
                  <a:srgbClr val="00B050"/>
                </a:solidFill>
              </a:rPr>
              <a:t>  ) resulting in skeletal muscle paralysis and respiratory arrest which may even lead to death 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FF0000"/>
                </a:solidFill>
              </a:rPr>
              <a:t>Neomycin and streptomycin are more prone to cause this toxic effect than </a:t>
            </a:r>
            <a:r>
              <a:rPr lang="en-IN" dirty="0" err="1" smtClean="0">
                <a:solidFill>
                  <a:srgbClr val="FF0000"/>
                </a:solidFill>
              </a:rPr>
              <a:t>kanamycin</a:t>
            </a:r>
            <a:r>
              <a:rPr lang="en-IN" dirty="0" smtClean="0">
                <a:solidFill>
                  <a:srgbClr val="FF0000"/>
                </a:solidFill>
              </a:rPr>
              <a:t> ,</a:t>
            </a:r>
            <a:r>
              <a:rPr lang="en-IN" dirty="0" err="1" smtClean="0">
                <a:solidFill>
                  <a:srgbClr val="FF0000"/>
                </a:solidFill>
              </a:rPr>
              <a:t>gentamycin</a:t>
            </a:r>
            <a:r>
              <a:rPr lang="en-IN" dirty="0" smtClean="0">
                <a:solidFill>
                  <a:srgbClr val="FF0000"/>
                </a:solidFill>
              </a:rPr>
              <a:t> or </a:t>
            </a:r>
            <a:r>
              <a:rPr lang="en-IN" dirty="0" err="1" smtClean="0">
                <a:solidFill>
                  <a:srgbClr val="FF0000"/>
                </a:solidFill>
              </a:rPr>
              <a:t>amikacin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 smtClean="0"/>
              <a:t>Tobramycin</a:t>
            </a:r>
            <a:r>
              <a:rPr lang="en-IN" dirty="0" smtClean="0"/>
              <a:t> is least toxic in this respect.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u="sng" dirty="0" smtClean="0">
                <a:solidFill>
                  <a:srgbClr val="0000FF"/>
                </a:solidFill>
              </a:rPr>
              <a:t>The blockade can be partially antagonized by IV calcium </a:t>
            </a:r>
            <a:r>
              <a:rPr lang="en-IN" u="sng" dirty="0" err="1" smtClean="0">
                <a:solidFill>
                  <a:srgbClr val="0000FF"/>
                </a:solidFill>
              </a:rPr>
              <a:t>gluconate</a:t>
            </a:r>
            <a:r>
              <a:rPr lang="en-IN" u="sng" dirty="0" smtClean="0">
                <a:solidFill>
                  <a:srgbClr val="0000FF"/>
                </a:solidFill>
              </a:rPr>
              <a:t> and </a:t>
            </a:r>
            <a:r>
              <a:rPr lang="en-IN" u="sng" dirty="0" err="1" smtClean="0">
                <a:solidFill>
                  <a:srgbClr val="0000FF"/>
                </a:solidFill>
              </a:rPr>
              <a:t>neostigmine</a:t>
            </a:r>
            <a:endParaRPr lang="en-IN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These are a group </a:t>
            </a:r>
            <a:r>
              <a:rPr lang="en-IN" sz="2800" dirty="0" smtClean="0">
                <a:solidFill>
                  <a:srgbClr val="FF0000"/>
                </a:solidFill>
              </a:rPr>
              <a:t>of natural and </a:t>
            </a:r>
            <a:r>
              <a:rPr lang="en-IN" sz="2800" dirty="0" err="1" smtClean="0">
                <a:solidFill>
                  <a:srgbClr val="FF0000"/>
                </a:solidFill>
              </a:rPr>
              <a:t>Semisynthetic</a:t>
            </a:r>
            <a:r>
              <a:rPr lang="en-IN" sz="2800" dirty="0" smtClean="0">
                <a:solidFill>
                  <a:srgbClr val="FF0000"/>
                </a:solidFill>
              </a:rPr>
              <a:t> antibiotics </a:t>
            </a:r>
            <a:r>
              <a:rPr lang="en-IN" sz="2800" dirty="0" smtClean="0"/>
              <a:t>which </a:t>
            </a:r>
            <a:r>
              <a:rPr lang="en-IN" sz="2800" dirty="0" smtClean="0">
                <a:solidFill>
                  <a:srgbClr val="00B050"/>
                </a:solidFill>
              </a:rPr>
              <a:t>contain amino sugars linked to </a:t>
            </a:r>
            <a:r>
              <a:rPr lang="en-IN" sz="2800" dirty="0" err="1" smtClean="0">
                <a:solidFill>
                  <a:srgbClr val="00B050"/>
                </a:solidFill>
              </a:rPr>
              <a:t>aminocyclitol</a:t>
            </a:r>
            <a:r>
              <a:rPr lang="en-IN" sz="2800" dirty="0" smtClean="0">
                <a:solidFill>
                  <a:srgbClr val="00B050"/>
                </a:solidFill>
              </a:rPr>
              <a:t> ring by </a:t>
            </a:r>
            <a:r>
              <a:rPr lang="en-IN" sz="2800" dirty="0" err="1" smtClean="0">
                <a:solidFill>
                  <a:srgbClr val="00B050"/>
                </a:solidFill>
              </a:rPr>
              <a:t>glycosidic</a:t>
            </a:r>
            <a:r>
              <a:rPr lang="en-IN" sz="2800" dirty="0" smtClean="0">
                <a:solidFill>
                  <a:srgbClr val="00B050"/>
                </a:solidFill>
              </a:rPr>
              <a:t> linkage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They are </a:t>
            </a:r>
            <a:r>
              <a:rPr lang="en-IN" sz="2800" dirty="0" smtClean="0">
                <a:solidFill>
                  <a:srgbClr val="7030A0"/>
                </a:solidFill>
              </a:rPr>
              <a:t>a </a:t>
            </a:r>
            <a:r>
              <a:rPr lang="en-IN" sz="2800" dirty="0" err="1" smtClean="0">
                <a:solidFill>
                  <a:srgbClr val="7030A0"/>
                </a:solidFill>
              </a:rPr>
              <a:t>polycationic</a:t>
            </a:r>
            <a:r>
              <a:rPr lang="en-IN" sz="2800" dirty="0" smtClean="0">
                <a:solidFill>
                  <a:srgbClr val="7030A0"/>
                </a:solidFill>
              </a:rPr>
              <a:t> and their polarity is in part responsible for pharmacokinetic </a:t>
            </a:r>
            <a:r>
              <a:rPr lang="en-IN" sz="2800" dirty="0" smtClean="0"/>
              <a:t>property shared by all members of group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Contraindications and precautions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To </a:t>
            </a:r>
            <a:r>
              <a:rPr lang="en-IN" sz="2800" dirty="0" smtClean="0"/>
              <a:t>be avoided during pregnancy (</a:t>
            </a:r>
            <a:r>
              <a:rPr lang="en-IN" sz="2800" dirty="0" err="1" smtClean="0"/>
              <a:t>fetal</a:t>
            </a:r>
            <a:r>
              <a:rPr lang="en-IN" sz="2800" dirty="0" smtClean="0"/>
              <a:t> toxicity), along with other </a:t>
            </a:r>
            <a:r>
              <a:rPr lang="en-IN" sz="2800" dirty="0" err="1" smtClean="0"/>
              <a:t>ototoxicity</a:t>
            </a:r>
            <a:r>
              <a:rPr lang="en-IN" sz="2800" dirty="0" smtClean="0"/>
              <a:t> drugs (high ceiling diuretic, </a:t>
            </a:r>
            <a:r>
              <a:rPr lang="en-IN" sz="2800" dirty="0" err="1" smtClean="0"/>
              <a:t>minocycline</a:t>
            </a:r>
            <a:r>
              <a:rPr lang="en-IN" sz="2800" dirty="0" smtClean="0"/>
              <a:t> etc.) and with other </a:t>
            </a:r>
            <a:r>
              <a:rPr lang="en-IN" sz="2800" dirty="0" err="1" smtClean="0"/>
              <a:t>nephrotoxic</a:t>
            </a:r>
            <a:r>
              <a:rPr lang="en-IN" sz="2800" dirty="0" smtClean="0"/>
              <a:t> drugs (</a:t>
            </a:r>
            <a:r>
              <a:rPr lang="en-IN" sz="2800" dirty="0" err="1" smtClean="0"/>
              <a:t>amphotericin</a:t>
            </a:r>
            <a:r>
              <a:rPr lang="en-IN" sz="2800" dirty="0" smtClean="0"/>
              <a:t> B, </a:t>
            </a:r>
            <a:r>
              <a:rPr lang="en-IN" sz="2800" dirty="0" err="1" smtClean="0"/>
              <a:t>cephaloridine</a:t>
            </a:r>
            <a:r>
              <a:rPr lang="en-IN" sz="2800" dirty="0" smtClean="0"/>
              <a:t> etc</a:t>
            </a:r>
            <a:r>
              <a:rPr lang="en-IN" sz="2800" dirty="0" smtClean="0"/>
              <a:t>.)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 Neomycin is contraindicated in animals prone to post –parturient hypocalcaemia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Dosages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Streptomycin and </a:t>
            </a:r>
            <a:r>
              <a:rPr lang="en-IN" dirty="0" err="1" smtClean="0"/>
              <a:t>dihydrostreptomycin</a:t>
            </a:r>
            <a:r>
              <a:rPr lang="en-IN" dirty="0" smtClean="0"/>
              <a:t>: Oral: 20 mg/kg 2-3 times in a day, IM: 8-12 mg/kg twice a day, </a:t>
            </a:r>
            <a:r>
              <a:rPr lang="en-IN" dirty="0" err="1" smtClean="0"/>
              <a:t>Intramammary</a:t>
            </a:r>
            <a:r>
              <a:rPr lang="en-IN" dirty="0" smtClean="0"/>
              <a:t> @ 100 mg/quarter (in dry cows).</a:t>
            </a:r>
          </a:p>
          <a:p>
            <a:r>
              <a:rPr lang="en-IN" dirty="0" err="1" smtClean="0"/>
              <a:t>Gentamicin</a:t>
            </a:r>
            <a:r>
              <a:rPr lang="en-IN" dirty="0" smtClean="0"/>
              <a:t>: 3-6 mg /kg IM or SC 2-3 times a day.</a:t>
            </a:r>
          </a:p>
          <a:p>
            <a:r>
              <a:rPr lang="en-IN" dirty="0" err="1" smtClean="0"/>
              <a:t>Kanamycin</a:t>
            </a:r>
            <a:r>
              <a:rPr lang="en-IN" dirty="0" smtClean="0"/>
              <a:t>: 12 -15 mg/kg IM or SC twice a day </a:t>
            </a:r>
          </a:p>
          <a:p>
            <a:r>
              <a:rPr lang="en-IN" dirty="0" err="1" smtClean="0"/>
              <a:t>Amikacin</a:t>
            </a:r>
            <a:r>
              <a:rPr lang="en-IN" dirty="0" smtClean="0"/>
              <a:t>: 5-7 mg/kg, IM or SC once or twice daily </a:t>
            </a:r>
          </a:p>
          <a:p>
            <a:r>
              <a:rPr lang="en-IN" dirty="0" err="1" smtClean="0"/>
              <a:t>Netilmicin</a:t>
            </a:r>
            <a:r>
              <a:rPr lang="en-IN" dirty="0" smtClean="0"/>
              <a:t>: 3-6 mg/kg, IM or SC once or twice daily </a:t>
            </a:r>
          </a:p>
          <a:p>
            <a:r>
              <a:rPr lang="en-IN" dirty="0" smtClean="0"/>
              <a:t>Neomycin: Oral: 20 mg/kg thrice a day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marL="0" indent="0">
              <a:buNone/>
            </a:pPr>
            <a:r>
              <a:rPr lang="en-IN" sz="6000" b="1" dirty="0" smtClean="0"/>
              <a:t>                        </a:t>
            </a:r>
          </a:p>
          <a:p>
            <a:pPr marL="0" indent="0">
              <a:buNone/>
            </a:pPr>
            <a:r>
              <a:rPr lang="e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Thank You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7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Non is absorbed adequately after oral absorption</a:t>
            </a:r>
          </a:p>
          <a:p>
            <a:pPr algn="just">
              <a:buFont typeface="Wingdings" pitchFamily="2" charset="2"/>
              <a:buChar char="ü"/>
            </a:pPr>
            <a:endParaRPr lang="en-IN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Inadequate concentrations are found in cerebrospinal fluid</a:t>
            </a:r>
          </a:p>
          <a:p>
            <a:pPr algn="just">
              <a:buFont typeface="Wingdings" pitchFamily="2" charset="2"/>
              <a:buChar char="ü"/>
            </a:pPr>
            <a:endParaRPr lang="en-IN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All are excreted relatively rapidly </a:t>
            </a: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by normal kidney 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Common Properties of </a:t>
            </a:r>
            <a:r>
              <a:rPr lang="en-IN" b="1" dirty="0" err="1" smtClean="0"/>
              <a:t>Aminoglycosides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IN" dirty="0" smtClean="0"/>
          </a:p>
          <a:p>
            <a:pPr lvl="0"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All are used as sulphate salts that </a:t>
            </a:r>
            <a:r>
              <a:rPr lang="en-IN" b="1" dirty="0" smtClean="0">
                <a:solidFill>
                  <a:srgbClr val="800000"/>
                </a:solidFill>
              </a:rPr>
              <a:t>are highly water soluble and the solutions are stable.</a:t>
            </a:r>
          </a:p>
          <a:p>
            <a:pPr lvl="0"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800000"/>
                </a:solidFill>
              </a:rPr>
              <a:t>None is absorbed after oral </a:t>
            </a:r>
            <a:r>
              <a:rPr lang="en-IN" b="1" dirty="0" err="1" smtClean="0">
                <a:solidFill>
                  <a:srgbClr val="800000"/>
                </a:solidFill>
              </a:rPr>
              <a:t>adm</a:t>
            </a:r>
            <a:r>
              <a:rPr lang="en-IN" b="1" dirty="0" smtClean="0">
                <a:solidFill>
                  <a:srgbClr val="800000"/>
                </a:solidFill>
              </a:rPr>
              <a:t>. as they </a:t>
            </a:r>
            <a:r>
              <a:rPr lang="en-IN" dirty="0" smtClean="0">
                <a:solidFill>
                  <a:srgbClr val="800000"/>
                </a:solidFill>
              </a:rPr>
              <a:t>are </a:t>
            </a:r>
            <a:r>
              <a:rPr lang="en-IN" dirty="0" err="1" smtClean="0">
                <a:solidFill>
                  <a:srgbClr val="800000"/>
                </a:solidFill>
              </a:rPr>
              <a:t>polycations</a:t>
            </a:r>
            <a:r>
              <a:rPr lang="en-IN" dirty="0" smtClean="0">
                <a:solidFill>
                  <a:srgbClr val="800000"/>
                </a:solidFill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None penetrate the brain or CSF.</a:t>
            </a:r>
          </a:p>
          <a:p>
            <a:pPr lvl="0"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All are rapidly excreted unchanged through normal kidney by </a:t>
            </a:r>
            <a:r>
              <a:rPr lang="en-IN" dirty="0" err="1" smtClean="0">
                <a:solidFill>
                  <a:srgbClr val="800000"/>
                </a:solidFill>
              </a:rPr>
              <a:t>glomerular</a:t>
            </a:r>
            <a:r>
              <a:rPr lang="en-IN" dirty="0" smtClean="0">
                <a:solidFill>
                  <a:srgbClr val="800000"/>
                </a:solidFill>
              </a:rPr>
              <a:t> filtration.</a:t>
            </a:r>
          </a:p>
          <a:p>
            <a:pPr lvl="0"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They are bactericidal and more active at alkaline </a:t>
            </a:r>
            <a:r>
              <a:rPr lang="en-IN" dirty="0" err="1" smtClean="0">
                <a:solidFill>
                  <a:srgbClr val="800000"/>
                </a:solidFill>
              </a:rPr>
              <a:t>pH.</a:t>
            </a:r>
            <a:endParaRPr lang="en-IN" dirty="0" smtClean="0">
              <a:solidFill>
                <a:srgbClr val="8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Partial cross resistance may be seen among them </a:t>
            </a:r>
          </a:p>
          <a:p>
            <a:pPr lvl="0"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They have relatively narrow margin of safety.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800000"/>
                </a:solidFill>
              </a:rPr>
              <a:t>All share common toxicities (</a:t>
            </a:r>
            <a:r>
              <a:rPr lang="en-IN" dirty="0" err="1" smtClean="0">
                <a:solidFill>
                  <a:srgbClr val="800000"/>
                </a:solidFill>
              </a:rPr>
              <a:t>ototoxicity</a:t>
            </a:r>
            <a:r>
              <a:rPr lang="en-IN" dirty="0" smtClean="0">
                <a:solidFill>
                  <a:srgbClr val="800000"/>
                </a:solidFill>
              </a:rPr>
              <a:t>, and </a:t>
            </a:r>
            <a:r>
              <a:rPr lang="en-IN" dirty="0" err="1" smtClean="0">
                <a:solidFill>
                  <a:srgbClr val="800000"/>
                </a:solidFill>
              </a:rPr>
              <a:t>nephrotoxicity</a:t>
            </a:r>
            <a:endParaRPr lang="en-IN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Source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N" dirty="0" smtClean="0"/>
              <a:t>Streptomycin:  </a:t>
            </a:r>
            <a:r>
              <a:rPr lang="en-IN" dirty="0" err="1" smtClean="0"/>
              <a:t>Streptomyces</a:t>
            </a:r>
            <a:r>
              <a:rPr lang="en-IN" dirty="0" smtClean="0"/>
              <a:t> </a:t>
            </a:r>
            <a:r>
              <a:rPr lang="en-IN" dirty="0" err="1" smtClean="0"/>
              <a:t>griseus</a:t>
            </a:r>
            <a:r>
              <a:rPr lang="en-IN" dirty="0" smtClean="0"/>
              <a:t>.</a:t>
            </a:r>
          </a:p>
          <a:p>
            <a:pPr lvl="0"/>
            <a:r>
              <a:rPr lang="en-IN" dirty="0" smtClean="0"/>
              <a:t>Neomycin:         S. </a:t>
            </a:r>
            <a:r>
              <a:rPr lang="en-IN" dirty="0" err="1" smtClean="0"/>
              <a:t>fradiae</a:t>
            </a:r>
            <a:r>
              <a:rPr lang="en-IN" dirty="0" smtClean="0"/>
              <a:t>.</a:t>
            </a:r>
          </a:p>
          <a:p>
            <a:pPr lvl="0"/>
            <a:r>
              <a:rPr lang="en-IN" dirty="0" err="1" smtClean="0"/>
              <a:t>Kanamycin</a:t>
            </a:r>
            <a:r>
              <a:rPr lang="en-IN" dirty="0" smtClean="0"/>
              <a:t>:       </a:t>
            </a:r>
            <a:r>
              <a:rPr lang="en-IN" dirty="0" err="1" smtClean="0"/>
              <a:t>Kanamyceticus</a:t>
            </a:r>
            <a:r>
              <a:rPr lang="en-IN" dirty="0" smtClean="0"/>
              <a:t>.</a:t>
            </a:r>
          </a:p>
          <a:p>
            <a:pPr lvl="0"/>
            <a:r>
              <a:rPr lang="en-IN" dirty="0" err="1" smtClean="0">
                <a:solidFill>
                  <a:srgbClr val="FF0000"/>
                </a:solidFill>
              </a:rPr>
              <a:t>Gentamicin</a:t>
            </a:r>
            <a:r>
              <a:rPr lang="en-IN" dirty="0" smtClean="0">
                <a:solidFill>
                  <a:srgbClr val="FF0000"/>
                </a:solidFill>
              </a:rPr>
              <a:t>:      </a:t>
            </a:r>
            <a:r>
              <a:rPr lang="en-IN" dirty="0" err="1" smtClean="0">
                <a:solidFill>
                  <a:srgbClr val="FF0000"/>
                </a:solidFill>
              </a:rPr>
              <a:t>Micromonospora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purpurea</a:t>
            </a:r>
            <a:r>
              <a:rPr lang="en-IN" dirty="0" smtClean="0"/>
              <a:t>.</a:t>
            </a:r>
          </a:p>
          <a:p>
            <a:pPr lvl="0"/>
            <a:r>
              <a:rPr lang="en-IN" dirty="0" err="1" smtClean="0">
                <a:solidFill>
                  <a:srgbClr val="FF0000"/>
                </a:solidFill>
              </a:rPr>
              <a:t>Netilmicin</a:t>
            </a:r>
            <a:r>
              <a:rPr lang="en-IN" dirty="0" smtClean="0">
                <a:solidFill>
                  <a:srgbClr val="FF0000"/>
                </a:solidFill>
              </a:rPr>
              <a:t>: :      </a:t>
            </a:r>
            <a:r>
              <a:rPr lang="en-IN" dirty="0" err="1" smtClean="0">
                <a:solidFill>
                  <a:srgbClr val="FF0000"/>
                </a:solidFill>
              </a:rPr>
              <a:t>Micromonospora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spp</a:t>
            </a:r>
            <a:endParaRPr lang="en-IN" dirty="0" smtClean="0">
              <a:solidFill>
                <a:srgbClr val="FF0000"/>
              </a:solidFill>
            </a:endParaRPr>
          </a:p>
          <a:p>
            <a:pPr lvl="0"/>
            <a:r>
              <a:rPr lang="en-IN" dirty="0" err="1" smtClean="0"/>
              <a:t>Tobramycin</a:t>
            </a:r>
            <a:r>
              <a:rPr lang="en-IN" dirty="0" smtClean="0"/>
              <a:t>:      S. temerarious.</a:t>
            </a:r>
          </a:p>
          <a:p>
            <a:pPr lvl="0"/>
            <a:r>
              <a:rPr lang="en-IN" dirty="0" err="1" smtClean="0"/>
              <a:t>Amikacin</a:t>
            </a:r>
            <a:r>
              <a:rPr lang="en-IN" dirty="0" smtClean="0"/>
              <a:t>:          </a:t>
            </a:r>
            <a:r>
              <a:rPr lang="en-IN" dirty="0" err="1" smtClean="0"/>
              <a:t>Semisynthetic</a:t>
            </a:r>
            <a:r>
              <a:rPr lang="en-IN" dirty="0" smtClean="0"/>
              <a:t> derivative of  </a:t>
            </a:r>
            <a:r>
              <a:rPr lang="en-IN" dirty="0" err="1" smtClean="0"/>
              <a:t>kanamycin</a:t>
            </a:r>
            <a:endParaRPr lang="en-IN" dirty="0" smtClean="0"/>
          </a:p>
          <a:p>
            <a:pPr lvl="0"/>
            <a:r>
              <a:rPr lang="en-IN" dirty="0" err="1" smtClean="0"/>
              <a:t>Sisomicin</a:t>
            </a:r>
            <a:r>
              <a:rPr lang="en-IN" dirty="0" smtClean="0"/>
              <a:t>:         </a:t>
            </a:r>
            <a:r>
              <a:rPr lang="en-IN" dirty="0" err="1" smtClean="0"/>
              <a:t>Micromonospora</a:t>
            </a:r>
            <a:r>
              <a:rPr lang="en-IN" dirty="0" smtClean="0"/>
              <a:t> </a:t>
            </a:r>
            <a:r>
              <a:rPr lang="en-IN" dirty="0" err="1" smtClean="0"/>
              <a:t>inyoensis</a:t>
            </a:r>
            <a:r>
              <a:rPr lang="en-IN" dirty="0" smtClean="0"/>
              <a:t>.</a:t>
            </a:r>
          </a:p>
          <a:p>
            <a:pPr lvl="0"/>
            <a:r>
              <a:rPr lang="en-IN" dirty="0" err="1" smtClean="0"/>
              <a:t>Framycetin</a:t>
            </a:r>
            <a:r>
              <a:rPr lang="en-IN" dirty="0" smtClean="0"/>
              <a:t>:       S. </a:t>
            </a:r>
            <a:r>
              <a:rPr lang="en-IN" dirty="0" err="1" smtClean="0"/>
              <a:t>lavendulae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00FF"/>
                </a:solidFill>
              </a:rPr>
              <a:t>Classification: Based on antibacterial spectrum</a:t>
            </a:r>
            <a:endParaRPr lang="en-IN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b="1" dirty="0" smtClean="0"/>
              <a:t>Narrow spectrum</a:t>
            </a:r>
            <a:r>
              <a:rPr lang="en-IN" dirty="0" smtClean="0"/>
              <a:t>: </a:t>
            </a:r>
            <a:r>
              <a:rPr lang="en-IN" dirty="0" smtClean="0">
                <a:solidFill>
                  <a:srgbClr val="FF0000"/>
                </a:solidFill>
              </a:rPr>
              <a:t>Streptomycin and </a:t>
            </a:r>
            <a:r>
              <a:rPr lang="en-IN" dirty="0" err="1" smtClean="0">
                <a:solidFill>
                  <a:srgbClr val="FF0000"/>
                </a:solidFill>
              </a:rPr>
              <a:t>dihydrostreptomycin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002060"/>
                </a:solidFill>
              </a:rPr>
              <a:t>Mainly active against aerobic Gram negative bacteria (</a:t>
            </a:r>
            <a:r>
              <a:rPr lang="en-IN" dirty="0" err="1" smtClean="0">
                <a:solidFill>
                  <a:srgbClr val="002060"/>
                </a:solidFill>
              </a:rPr>
              <a:t>E.coli</a:t>
            </a:r>
            <a:r>
              <a:rPr lang="en-IN" dirty="0" smtClean="0">
                <a:solidFill>
                  <a:srgbClr val="002060"/>
                </a:solidFill>
              </a:rPr>
              <a:t>, Salmonella, </a:t>
            </a:r>
            <a:r>
              <a:rPr lang="en-IN" dirty="0" err="1" smtClean="0">
                <a:solidFill>
                  <a:srgbClr val="002060"/>
                </a:solidFill>
              </a:rPr>
              <a:t>pasturella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spp</a:t>
            </a:r>
            <a:r>
              <a:rPr lang="en-IN" dirty="0" smtClean="0">
                <a:solidFill>
                  <a:srgbClr val="002060"/>
                </a:solidFill>
              </a:rPr>
              <a:t>, </a:t>
            </a:r>
            <a:r>
              <a:rPr lang="en-IN" dirty="0" err="1" smtClean="0">
                <a:solidFill>
                  <a:srgbClr val="002060"/>
                </a:solidFill>
              </a:rPr>
              <a:t>Brucella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spp</a:t>
            </a:r>
            <a:r>
              <a:rPr lang="en-IN" dirty="0" smtClean="0">
                <a:solidFill>
                  <a:srgbClr val="002060"/>
                </a:solidFill>
              </a:rPr>
              <a:t>) and also against Staphylococci, </a:t>
            </a:r>
            <a:r>
              <a:rPr lang="en-IN" dirty="0" err="1" smtClean="0">
                <a:solidFill>
                  <a:srgbClr val="002060"/>
                </a:solidFill>
              </a:rPr>
              <a:t>Actinomycetes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bovis</a:t>
            </a:r>
            <a:r>
              <a:rPr lang="en-IN" dirty="0" smtClean="0">
                <a:solidFill>
                  <a:srgbClr val="002060"/>
                </a:solidFill>
              </a:rPr>
              <a:t> and </a:t>
            </a:r>
            <a:r>
              <a:rPr lang="en-IN" dirty="0" err="1" smtClean="0">
                <a:solidFill>
                  <a:srgbClr val="002060"/>
                </a:solidFill>
              </a:rPr>
              <a:t>Leptospira</a:t>
            </a:r>
            <a:r>
              <a:rPr lang="en-IN" dirty="0" smtClean="0">
                <a:solidFill>
                  <a:srgbClr val="002060"/>
                </a:solidFill>
              </a:rPr>
              <a:t> spp.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Mycobacterium tuberculosis is sensitive to streptomycin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0000FF"/>
                </a:solidFill>
              </a:rPr>
              <a:t>Extended Spectrum</a:t>
            </a:r>
            <a:r>
              <a:rPr lang="en-IN" b="1" dirty="0" smtClean="0"/>
              <a:t>: </a:t>
            </a:r>
            <a:r>
              <a:rPr lang="en-IN" dirty="0" smtClean="0">
                <a:solidFill>
                  <a:srgbClr val="FF0000"/>
                </a:solidFill>
              </a:rPr>
              <a:t>Neomycin, </a:t>
            </a:r>
            <a:r>
              <a:rPr lang="en-IN" dirty="0" err="1" smtClean="0">
                <a:solidFill>
                  <a:srgbClr val="FF0000"/>
                </a:solidFill>
              </a:rPr>
              <a:t>framycetin</a:t>
            </a:r>
            <a:r>
              <a:rPr lang="en-IN" dirty="0" smtClean="0">
                <a:solidFill>
                  <a:srgbClr val="FF0000"/>
                </a:solidFill>
              </a:rPr>
              <a:t>, </a:t>
            </a:r>
            <a:r>
              <a:rPr lang="en-IN" dirty="0" err="1" smtClean="0">
                <a:solidFill>
                  <a:srgbClr val="FF0000"/>
                </a:solidFill>
              </a:rPr>
              <a:t>paromomycin</a:t>
            </a:r>
            <a:r>
              <a:rPr lang="en-IN" dirty="0" smtClean="0">
                <a:solidFill>
                  <a:srgbClr val="FF0000"/>
                </a:solidFill>
              </a:rPr>
              <a:t> and </a:t>
            </a:r>
            <a:r>
              <a:rPr lang="en-IN" dirty="0" err="1" smtClean="0">
                <a:solidFill>
                  <a:srgbClr val="FF0000"/>
                </a:solidFill>
              </a:rPr>
              <a:t>kanamycin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0070C0"/>
                </a:solidFill>
              </a:rPr>
              <a:t>They have broader spectra than streptomycin and effective against both aerobic gram –negative bacteria as well as against several Gram positive bacteria 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70C0"/>
                </a:solidFill>
              </a:rPr>
              <a:t>They are clinically most useful against Gram negative infection caused by </a:t>
            </a:r>
            <a:r>
              <a:rPr lang="en-IN" dirty="0" err="1" smtClean="0">
                <a:solidFill>
                  <a:srgbClr val="0070C0"/>
                </a:solidFill>
              </a:rPr>
              <a:t>E.coli</a:t>
            </a:r>
            <a:r>
              <a:rPr lang="en-IN" dirty="0" smtClean="0">
                <a:solidFill>
                  <a:srgbClr val="0070C0"/>
                </a:solidFill>
              </a:rPr>
              <a:t> Salmonella, </a:t>
            </a:r>
            <a:r>
              <a:rPr lang="en-IN" dirty="0" err="1" smtClean="0">
                <a:solidFill>
                  <a:srgbClr val="0070C0"/>
                </a:solidFill>
              </a:rPr>
              <a:t>klebsiella</a:t>
            </a:r>
            <a:r>
              <a:rPr lang="en-IN" dirty="0" smtClean="0">
                <a:solidFill>
                  <a:srgbClr val="0070C0"/>
                </a:solidFill>
              </a:rPr>
              <a:t> and </a:t>
            </a:r>
            <a:r>
              <a:rPr lang="en-IN" dirty="0" err="1" smtClean="0">
                <a:solidFill>
                  <a:srgbClr val="0070C0"/>
                </a:solidFill>
              </a:rPr>
              <a:t>Enterobacter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002060"/>
                </a:solidFill>
              </a:rPr>
              <a:t>Broad Spectrum: </a:t>
            </a:r>
            <a:r>
              <a:rPr lang="en-IN" dirty="0" err="1" smtClean="0">
                <a:solidFill>
                  <a:srgbClr val="FF0000"/>
                </a:solidFill>
              </a:rPr>
              <a:t>Gentamycin</a:t>
            </a:r>
            <a:r>
              <a:rPr lang="en-IN" dirty="0" smtClean="0">
                <a:solidFill>
                  <a:srgbClr val="FF0000"/>
                </a:solidFill>
              </a:rPr>
              <a:t>, </a:t>
            </a:r>
            <a:r>
              <a:rPr lang="en-IN" dirty="0" err="1" smtClean="0">
                <a:solidFill>
                  <a:srgbClr val="FF0000"/>
                </a:solidFill>
              </a:rPr>
              <a:t>tobramycin</a:t>
            </a:r>
            <a:r>
              <a:rPr lang="en-IN" dirty="0" smtClean="0">
                <a:solidFill>
                  <a:srgbClr val="FF0000"/>
                </a:solidFill>
              </a:rPr>
              <a:t>, </a:t>
            </a:r>
            <a:r>
              <a:rPr lang="en-IN" dirty="0" err="1" smtClean="0">
                <a:solidFill>
                  <a:srgbClr val="FF0000"/>
                </a:solidFill>
              </a:rPr>
              <a:t>amikacin</a:t>
            </a:r>
            <a:r>
              <a:rPr lang="en-IN" dirty="0" smtClean="0">
                <a:solidFill>
                  <a:srgbClr val="FF0000"/>
                </a:solidFill>
              </a:rPr>
              <a:t>, </a:t>
            </a:r>
            <a:r>
              <a:rPr lang="en-IN" dirty="0" err="1" smtClean="0">
                <a:solidFill>
                  <a:srgbClr val="FF0000"/>
                </a:solidFill>
              </a:rPr>
              <a:t>sisomicin</a:t>
            </a:r>
            <a:r>
              <a:rPr lang="en-IN" dirty="0" smtClean="0">
                <a:solidFill>
                  <a:srgbClr val="FF0000"/>
                </a:solidFill>
              </a:rPr>
              <a:t> and </a:t>
            </a:r>
            <a:r>
              <a:rPr lang="en-IN" dirty="0" err="1" smtClean="0">
                <a:solidFill>
                  <a:srgbClr val="FF0000"/>
                </a:solidFill>
              </a:rPr>
              <a:t>netilmicin</a:t>
            </a: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Highly effective against a wide variety of aerobic (both Gram positive and Gram negative) bacteria including Pseudomonas </a:t>
            </a:r>
            <a:r>
              <a:rPr lang="en-IN" dirty="0" err="1" smtClean="0">
                <a:solidFill>
                  <a:srgbClr val="002060"/>
                </a:solidFill>
              </a:rPr>
              <a:t>aeruginosa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Gentamycin</a:t>
            </a:r>
            <a:r>
              <a:rPr lang="en-IN" dirty="0" smtClean="0">
                <a:solidFill>
                  <a:srgbClr val="002060"/>
                </a:solidFill>
              </a:rPr>
              <a:t> is more potent than streptomycin (MIC 4-8 times lower), but it is ineffective against </a:t>
            </a:r>
            <a:r>
              <a:rPr lang="en-IN" dirty="0" err="1" smtClean="0">
                <a:solidFill>
                  <a:srgbClr val="002060"/>
                </a:solidFill>
              </a:rPr>
              <a:t>M.tuberculosis</a:t>
            </a:r>
            <a:r>
              <a:rPr lang="en-IN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>
                <a:solidFill>
                  <a:srgbClr val="002060"/>
                </a:solidFill>
              </a:rPr>
              <a:t>Amikacin</a:t>
            </a:r>
            <a:r>
              <a:rPr lang="en-IN" dirty="0" smtClean="0">
                <a:solidFill>
                  <a:srgbClr val="002060"/>
                </a:solidFill>
              </a:rPr>
              <a:t> and </a:t>
            </a:r>
            <a:r>
              <a:rPr lang="en-IN" dirty="0" err="1" smtClean="0">
                <a:solidFill>
                  <a:srgbClr val="002060"/>
                </a:solidFill>
              </a:rPr>
              <a:t>Netilmicin</a:t>
            </a:r>
            <a:r>
              <a:rPr lang="en-IN" dirty="0" smtClean="0">
                <a:solidFill>
                  <a:srgbClr val="002060"/>
                </a:solidFill>
              </a:rPr>
              <a:t> are resistant to bacterial </a:t>
            </a:r>
            <a:r>
              <a:rPr lang="en-IN" dirty="0" err="1" smtClean="0">
                <a:solidFill>
                  <a:srgbClr val="002060"/>
                </a:solidFill>
              </a:rPr>
              <a:t>aminoglycoside</a:t>
            </a:r>
            <a:r>
              <a:rPr lang="en-IN" dirty="0" smtClean="0">
                <a:solidFill>
                  <a:srgbClr val="002060"/>
                </a:solidFill>
              </a:rPr>
              <a:t> inactivating enzymes and therefore have widest spectrum of activity including against organisms resistant to other </a:t>
            </a:r>
            <a:r>
              <a:rPr lang="en-IN" dirty="0" err="1" smtClean="0">
                <a:solidFill>
                  <a:srgbClr val="002060"/>
                </a:solidFill>
              </a:rPr>
              <a:t>aminoglycosides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00FF"/>
                </a:solidFill>
              </a:rPr>
              <a:t>Mechanism of Action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dirty="0" smtClean="0"/>
              <a:t>All the </a:t>
            </a:r>
            <a:r>
              <a:rPr lang="en-IN" dirty="0" err="1" smtClean="0"/>
              <a:t>aminoglycoside</a:t>
            </a:r>
            <a:r>
              <a:rPr lang="en-IN" dirty="0" smtClean="0"/>
              <a:t> antibiotics inhibit bacterial protein synthesis.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They exert a fast bactericidal action.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 antibiotics diffuse across the bacterial membrane and bind to the ribosomal subunits.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C00000"/>
                </a:solidFill>
              </a:rPr>
              <a:t>Streptomycin binds with 30S subunit, whereas others bind to the ribosomal subunit as well as 30S-50S interface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 binding interferes with the mRNA </a:t>
            </a:r>
            <a:r>
              <a:rPr lang="en-IN" dirty="0" err="1" smtClean="0"/>
              <a:t>codon</a:t>
            </a:r>
            <a:r>
              <a:rPr lang="en-IN" dirty="0" smtClean="0"/>
              <a:t> recognition </a:t>
            </a:r>
            <a:r>
              <a:rPr lang="en-IN" dirty="0" smtClean="0">
                <a:solidFill>
                  <a:srgbClr val="C00000"/>
                </a:solidFill>
              </a:rPr>
              <a:t>resulting in misreading  of the mRNA code and incorporation </a:t>
            </a:r>
            <a:r>
              <a:rPr lang="en-IN" dirty="0" smtClean="0"/>
              <a:t>of one or more incorrect amino acid into the growing peptide chain or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1173</Words>
  <Application>Microsoft Office PowerPoint</Application>
  <PresentationFormat>On-screen Show (4:3)</PresentationFormat>
  <Paragraphs>128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Aminoglycosides</vt:lpstr>
      <vt:lpstr>Slide 2</vt:lpstr>
      <vt:lpstr>Slide 3</vt:lpstr>
      <vt:lpstr>Common Properties of Aminoglycosides</vt:lpstr>
      <vt:lpstr>Source</vt:lpstr>
      <vt:lpstr>Classification: Based on antibacterial spectrum</vt:lpstr>
      <vt:lpstr>Slide 7</vt:lpstr>
      <vt:lpstr>Slide 8</vt:lpstr>
      <vt:lpstr>Mechanism of Action</vt:lpstr>
      <vt:lpstr>Slide 10</vt:lpstr>
      <vt:lpstr>Slide 11</vt:lpstr>
      <vt:lpstr>Pharmacokinetics:</vt:lpstr>
      <vt:lpstr>Slide 13</vt:lpstr>
      <vt:lpstr>Clinical Uses</vt:lpstr>
      <vt:lpstr>Clinical uses</vt:lpstr>
      <vt:lpstr>Adverse reactions and Toxicity</vt:lpstr>
      <vt:lpstr>ototoxicity</vt:lpstr>
      <vt:lpstr>Slide 18</vt:lpstr>
      <vt:lpstr>Slide 19</vt:lpstr>
      <vt:lpstr>Contraindications and precautions </vt:lpstr>
      <vt:lpstr>Dosages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rrkvet</dc:creator>
  <cp:lastModifiedBy>rrkvet</cp:lastModifiedBy>
  <cp:revision>25</cp:revision>
  <dcterms:created xsi:type="dcterms:W3CDTF">2006-08-16T00:00:00Z</dcterms:created>
  <dcterms:modified xsi:type="dcterms:W3CDTF">2020-08-13T11:21:49Z</dcterms:modified>
</cp:coreProperties>
</file>