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Antitubercular</a:t>
            </a:r>
            <a:r>
              <a:rPr lang="en-IN" dirty="0" smtClean="0"/>
              <a:t> and other miscellaneous drugs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</a:t>
            </a:r>
            <a:r>
              <a:rPr lang="en-IN" dirty="0" err="1" smtClean="0"/>
              <a:t>Rashmi</a:t>
            </a:r>
            <a:r>
              <a:rPr lang="en-IN" dirty="0" smtClean="0"/>
              <a:t> </a:t>
            </a:r>
            <a:r>
              <a:rPr lang="en-IN" dirty="0" err="1" smtClean="0"/>
              <a:t>Rekha</a:t>
            </a:r>
            <a:r>
              <a:rPr lang="en-IN" dirty="0" smtClean="0"/>
              <a:t> </a:t>
            </a:r>
            <a:r>
              <a:rPr lang="en-IN" dirty="0" err="1" smtClean="0"/>
              <a:t>Kumari</a:t>
            </a:r>
            <a:endParaRPr lang="en-IN" dirty="0" smtClean="0"/>
          </a:p>
          <a:p>
            <a:r>
              <a:rPr lang="en-IN" dirty="0" smtClean="0"/>
              <a:t>Assistant Professor, BVC, BASU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62000" y="609600"/>
            <a:ext cx="838200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381000"/>
            <a:ext cx="968456" cy="1316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 smtClean="0"/>
              <a:t>Clinical uses of </a:t>
            </a:r>
            <a:r>
              <a:rPr lang="en-IN" sz="4000" b="1" dirty="0" err="1" smtClean="0"/>
              <a:t>Polymyxins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Only </a:t>
            </a:r>
            <a:r>
              <a:rPr lang="en-IN" dirty="0" err="1" smtClean="0"/>
              <a:t>polymyxins</a:t>
            </a:r>
            <a:r>
              <a:rPr lang="en-IN" dirty="0" smtClean="0"/>
              <a:t> B and E are used clinically; </a:t>
            </a:r>
          </a:p>
          <a:p>
            <a:r>
              <a:rPr lang="en-IN" dirty="0" smtClean="0"/>
              <a:t>the others damage the kidneys. </a:t>
            </a:r>
          </a:p>
          <a:p>
            <a:r>
              <a:rPr lang="en-IN" dirty="0" err="1" smtClean="0"/>
              <a:t>Polymyxin</a:t>
            </a:r>
            <a:r>
              <a:rPr lang="en-IN" dirty="0" smtClean="0"/>
              <a:t> B can also cause kidney damage and therefore can only be applied topically to treat infections such as those of the eye, ear, skin, and urinary bladder.</a:t>
            </a:r>
          </a:p>
          <a:p>
            <a:r>
              <a:rPr lang="en-IN" dirty="0" smtClean="0"/>
              <a:t> </a:t>
            </a:r>
            <a:r>
              <a:rPr lang="en-IN" i="1" u="sng" dirty="0" err="1" smtClean="0">
                <a:solidFill>
                  <a:srgbClr val="C00000"/>
                </a:solidFill>
              </a:rPr>
              <a:t>Polymyxin</a:t>
            </a:r>
            <a:r>
              <a:rPr lang="en-IN" i="1" u="sng" dirty="0" smtClean="0">
                <a:solidFill>
                  <a:srgbClr val="C00000"/>
                </a:solidFill>
              </a:rPr>
              <a:t> E, also known as </a:t>
            </a:r>
            <a:r>
              <a:rPr lang="en-IN" i="1" u="sng" dirty="0" err="1" smtClean="0">
                <a:solidFill>
                  <a:srgbClr val="C00000"/>
                </a:solidFill>
              </a:rPr>
              <a:t>colistin</a:t>
            </a:r>
            <a:r>
              <a:rPr lang="en-IN" i="1" u="sng" dirty="0" smtClean="0">
                <a:solidFill>
                  <a:srgbClr val="C00000"/>
                </a:solidFill>
              </a:rPr>
              <a:t>, is used frequently for </a:t>
            </a:r>
            <a:r>
              <a:rPr lang="en-IN" i="1" u="sng" dirty="0" err="1" smtClean="0">
                <a:solidFill>
                  <a:srgbClr val="C00000"/>
                </a:solidFill>
              </a:rPr>
              <a:t>diarrhea</a:t>
            </a:r>
            <a:r>
              <a:rPr lang="en-IN" i="1" u="sng" dirty="0" smtClean="0">
                <a:solidFill>
                  <a:srgbClr val="C00000"/>
                </a:solidFill>
              </a:rPr>
              <a:t> in children. The chief therapeutic use of the </a:t>
            </a:r>
            <a:r>
              <a:rPr lang="en-IN" i="1" u="sng" dirty="0" err="1" smtClean="0">
                <a:solidFill>
                  <a:srgbClr val="C00000"/>
                </a:solidFill>
              </a:rPr>
              <a:t>polymyxins</a:t>
            </a:r>
            <a:r>
              <a:rPr lang="en-IN" i="1" u="sng" dirty="0" smtClean="0">
                <a:solidFill>
                  <a:srgbClr val="C00000"/>
                </a:solidFill>
              </a:rPr>
              <a:t> is treating infections </a:t>
            </a:r>
            <a:r>
              <a:rPr lang="en-IN" i="1" u="sng" dirty="0" err="1" smtClean="0">
                <a:solidFill>
                  <a:srgbClr val="C00000"/>
                </a:solidFill>
              </a:rPr>
              <a:t>ofgram</a:t>
            </a:r>
            <a:r>
              <a:rPr lang="en-IN" i="1" u="sng" dirty="0" smtClean="0">
                <a:solidFill>
                  <a:srgbClr val="C00000"/>
                </a:solidFill>
              </a:rPr>
              <a:t>-negative bacteria </a:t>
            </a:r>
            <a:r>
              <a:rPr lang="en-IN" dirty="0" smtClean="0"/>
              <a:t>that are resistant to penicillin and other broad-spectrum antibiotics.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animal, orally it is used in </a:t>
            </a:r>
            <a:r>
              <a:rPr lang="en-IN" u="sng" dirty="0" smtClean="0">
                <a:solidFill>
                  <a:srgbClr val="C00000"/>
                </a:solidFill>
              </a:rPr>
              <a:t>gram negative enteritis in calves and Pig, Topically in skin infection(with neomycin or </a:t>
            </a:r>
            <a:r>
              <a:rPr lang="en-IN" u="sng" dirty="0" err="1" smtClean="0">
                <a:solidFill>
                  <a:srgbClr val="C00000"/>
                </a:solidFill>
              </a:rPr>
              <a:t>bacitracin</a:t>
            </a:r>
            <a:r>
              <a:rPr lang="en-IN" u="sng" dirty="0" smtClean="0">
                <a:solidFill>
                  <a:srgbClr val="C00000"/>
                </a:solidFill>
              </a:rPr>
              <a:t>), </a:t>
            </a:r>
            <a:r>
              <a:rPr lang="en-IN" u="sng" dirty="0" err="1" smtClean="0">
                <a:solidFill>
                  <a:srgbClr val="C00000"/>
                </a:solidFill>
              </a:rPr>
              <a:t>otitis</a:t>
            </a:r>
            <a:r>
              <a:rPr lang="en-IN" u="sng" dirty="0" smtClean="0">
                <a:solidFill>
                  <a:srgbClr val="C00000"/>
                </a:solidFill>
              </a:rPr>
              <a:t> </a:t>
            </a:r>
            <a:r>
              <a:rPr lang="en-IN" u="sng" dirty="0" err="1" smtClean="0">
                <a:solidFill>
                  <a:srgbClr val="C00000"/>
                </a:solidFill>
              </a:rPr>
              <a:t>externa</a:t>
            </a:r>
            <a:r>
              <a:rPr lang="en-IN" u="sng" dirty="0" smtClean="0">
                <a:solidFill>
                  <a:srgbClr val="C00000"/>
                </a:solidFill>
              </a:rPr>
              <a:t>(with </a:t>
            </a:r>
            <a:r>
              <a:rPr lang="en-IN" u="sng" dirty="0" err="1" smtClean="0">
                <a:solidFill>
                  <a:srgbClr val="C00000"/>
                </a:solidFill>
              </a:rPr>
              <a:t>tetracyclin</a:t>
            </a:r>
            <a:r>
              <a:rPr lang="en-IN" u="sng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IN" b="1" dirty="0" err="1" smtClean="0">
                <a:solidFill>
                  <a:srgbClr val="FF0000"/>
                </a:solidFill>
              </a:rPr>
              <a:t>Bacitracin</a:t>
            </a:r>
            <a:r>
              <a:rPr lang="en-IN" dirty="0" smtClean="0"/>
              <a:t>: A polypeptide antibiotic obtained from </a:t>
            </a:r>
            <a:r>
              <a:rPr lang="en-IN" i="1" dirty="0" smtClean="0"/>
              <a:t>Bacillus </a:t>
            </a:r>
            <a:r>
              <a:rPr lang="en-IN" i="1" dirty="0" err="1" smtClean="0"/>
              <a:t>subtilis</a:t>
            </a:r>
            <a:r>
              <a:rPr lang="en-IN" dirty="0" smtClean="0"/>
              <a:t>.</a:t>
            </a:r>
          </a:p>
          <a:p>
            <a:r>
              <a:rPr lang="en-IN" dirty="0" smtClean="0">
                <a:solidFill>
                  <a:srgbClr val="C00000"/>
                </a:solidFill>
              </a:rPr>
              <a:t>Effective against </a:t>
            </a:r>
            <a:r>
              <a:rPr lang="en-IN" dirty="0" err="1" smtClean="0">
                <a:solidFill>
                  <a:srgbClr val="C00000"/>
                </a:solidFill>
              </a:rPr>
              <a:t>gram+ve</a:t>
            </a:r>
            <a:r>
              <a:rPr lang="en-IN" dirty="0" smtClean="0">
                <a:solidFill>
                  <a:srgbClr val="C00000"/>
                </a:solidFill>
              </a:rPr>
              <a:t> bacteria and </a:t>
            </a:r>
            <a:r>
              <a:rPr lang="en-IN" dirty="0" err="1" smtClean="0">
                <a:solidFill>
                  <a:srgbClr val="C00000"/>
                </a:solidFill>
              </a:rPr>
              <a:t>spirochaetes</a:t>
            </a:r>
            <a:r>
              <a:rPr lang="en-IN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IN" dirty="0" smtClean="0"/>
              <a:t>Bactericidal. Acts by inhibiting cell wall synthesis and also increase flux of ion by binding to </a:t>
            </a:r>
            <a:r>
              <a:rPr lang="en-IN" dirty="0" err="1" smtClean="0"/>
              <a:t>bacteriL</a:t>
            </a:r>
            <a:r>
              <a:rPr lang="en-IN" dirty="0" smtClean="0"/>
              <a:t> cell  membrane.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err="1" smtClean="0"/>
              <a:t>Bacitracin</a:t>
            </a:r>
            <a:r>
              <a:rPr lang="en-IN" dirty="0" smtClean="0"/>
              <a:t> is also not absorbed from GIT and is not used </a:t>
            </a:r>
            <a:r>
              <a:rPr lang="en-IN" dirty="0" err="1" smtClean="0"/>
              <a:t>parentrally</a:t>
            </a:r>
            <a:r>
              <a:rPr lang="en-IN" dirty="0" smtClean="0"/>
              <a:t> due to high kidney toxicity. </a:t>
            </a:r>
          </a:p>
          <a:p>
            <a:r>
              <a:rPr lang="en-IN" dirty="0" err="1" smtClean="0"/>
              <a:t>Bacitracin</a:t>
            </a:r>
            <a:r>
              <a:rPr lang="en-IN" dirty="0" smtClean="0"/>
              <a:t> is mainly used for topical infections (skin, eye, ear) especially against staphylococcus in combination with neomycin or </a:t>
            </a:r>
            <a:r>
              <a:rPr lang="en-IN" dirty="0" err="1" smtClean="0"/>
              <a:t>polymyxins</a:t>
            </a:r>
            <a:endParaRPr lang="en-IN" dirty="0" smtClean="0"/>
          </a:p>
          <a:p>
            <a:r>
              <a:rPr lang="en-IN" b="1" dirty="0" err="1" smtClean="0">
                <a:solidFill>
                  <a:srgbClr val="C00000"/>
                </a:solidFill>
              </a:rPr>
              <a:t>Vancomycin</a:t>
            </a:r>
            <a:endParaRPr lang="en-IN" b="1" dirty="0" smtClean="0">
              <a:solidFill>
                <a:srgbClr val="C00000"/>
              </a:solidFill>
            </a:endParaRPr>
          </a:p>
          <a:p>
            <a:r>
              <a:rPr lang="en-IN" dirty="0" smtClean="0"/>
              <a:t>It is a </a:t>
            </a:r>
            <a:r>
              <a:rPr lang="en-IN" dirty="0" err="1" smtClean="0"/>
              <a:t>glycopeptide</a:t>
            </a:r>
            <a:r>
              <a:rPr lang="en-IN" dirty="0" smtClean="0"/>
              <a:t> antibiotic produced by </a:t>
            </a:r>
            <a:r>
              <a:rPr lang="en-IN" i="1" dirty="0" err="1" smtClean="0">
                <a:solidFill>
                  <a:srgbClr val="C00000"/>
                </a:solidFill>
              </a:rPr>
              <a:t>Streptomyces</a:t>
            </a:r>
            <a:r>
              <a:rPr lang="en-IN" i="1" dirty="0" smtClean="0">
                <a:solidFill>
                  <a:srgbClr val="C00000"/>
                </a:solidFill>
              </a:rPr>
              <a:t> </a:t>
            </a:r>
            <a:r>
              <a:rPr lang="en-IN" i="1" dirty="0" err="1" smtClean="0">
                <a:solidFill>
                  <a:srgbClr val="C00000"/>
                </a:solidFill>
              </a:rPr>
              <a:t>orientalis</a:t>
            </a:r>
            <a:r>
              <a:rPr lang="en-IN" i="1" dirty="0" smtClean="0">
                <a:solidFill>
                  <a:srgbClr val="C00000"/>
                </a:solidFill>
              </a:rPr>
              <a:t>. </a:t>
            </a:r>
          </a:p>
          <a:p>
            <a:r>
              <a:rPr lang="en-IN" i="1" dirty="0" smtClean="0">
                <a:solidFill>
                  <a:srgbClr val="C00000"/>
                </a:solidFill>
              </a:rPr>
              <a:t>Bactericidal against </a:t>
            </a:r>
            <a:r>
              <a:rPr lang="en-IN" i="1" dirty="0" err="1" smtClean="0">
                <a:solidFill>
                  <a:srgbClr val="C00000"/>
                </a:solidFill>
              </a:rPr>
              <a:t>gram+ve</a:t>
            </a:r>
            <a:r>
              <a:rPr lang="en-IN" i="1" dirty="0" smtClean="0">
                <a:solidFill>
                  <a:srgbClr val="C00000"/>
                </a:solidFill>
              </a:rPr>
              <a:t> bacteria</a:t>
            </a:r>
          </a:p>
          <a:p>
            <a:r>
              <a:rPr lang="en-IN" i="1" dirty="0" smtClean="0">
                <a:solidFill>
                  <a:srgbClr val="C00000"/>
                </a:solidFill>
              </a:rPr>
              <a:t>Acts by inhibiting cell wall synthesis</a:t>
            </a:r>
          </a:p>
          <a:p>
            <a:r>
              <a:rPr lang="en-IN" i="1" dirty="0" smtClean="0">
                <a:solidFill>
                  <a:srgbClr val="C00000"/>
                </a:solidFill>
              </a:rPr>
              <a:t>Drugs are used as a substitute of penicillin in </a:t>
            </a:r>
            <a:r>
              <a:rPr lang="en-IN" i="1" dirty="0" err="1" smtClean="0">
                <a:solidFill>
                  <a:srgbClr val="C00000"/>
                </a:solidFill>
              </a:rPr>
              <a:t>pateint</a:t>
            </a:r>
            <a:r>
              <a:rPr lang="en-IN" i="1" dirty="0" smtClean="0">
                <a:solidFill>
                  <a:srgbClr val="C00000"/>
                </a:solidFill>
              </a:rPr>
              <a:t> allergic to </a:t>
            </a:r>
            <a:r>
              <a:rPr lang="en-IN" i="1" dirty="0" err="1" smtClean="0">
                <a:solidFill>
                  <a:srgbClr val="C00000"/>
                </a:solidFill>
              </a:rPr>
              <a:t>penicillins</a:t>
            </a:r>
            <a:r>
              <a:rPr lang="en-IN" i="1" dirty="0" smtClean="0">
                <a:solidFill>
                  <a:srgbClr val="C00000"/>
                </a:solidFill>
              </a:rPr>
              <a:t>, </a:t>
            </a:r>
            <a:r>
              <a:rPr lang="en-IN" i="1" dirty="0" err="1" smtClean="0">
                <a:solidFill>
                  <a:srgbClr val="C00000"/>
                </a:solidFill>
              </a:rPr>
              <a:t>parentrally</a:t>
            </a:r>
            <a:r>
              <a:rPr lang="en-IN" i="1" dirty="0" smtClean="0">
                <a:solidFill>
                  <a:srgbClr val="C00000"/>
                </a:solidFill>
              </a:rPr>
              <a:t> in serious </a:t>
            </a:r>
            <a:r>
              <a:rPr lang="en-IN" i="1" dirty="0" err="1" smtClean="0">
                <a:solidFill>
                  <a:srgbClr val="C00000"/>
                </a:solidFill>
              </a:rPr>
              <a:t>methicillin</a:t>
            </a:r>
            <a:r>
              <a:rPr lang="en-IN" i="1" dirty="0" smtClean="0">
                <a:solidFill>
                  <a:srgbClr val="C00000"/>
                </a:solidFill>
              </a:rPr>
              <a:t> resistant staphylococcal infection, orally to treat </a:t>
            </a:r>
            <a:r>
              <a:rPr lang="en-IN" i="1" dirty="0" err="1" smtClean="0">
                <a:solidFill>
                  <a:srgbClr val="C00000"/>
                </a:solidFill>
              </a:rPr>
              <a:t>pseudomembranous</a:t>
            </a:r>
            <a:r>
              <a:rPr lang="en-IN" i="1" dirty="0" smtClean="0">
                <a:solidFill>
                  <a:srgbClr val="C00000"/>
                </a:solidFill>
              </a:rPr>
              <a:t> </a:t>
            </a:r>
            <a:r>
              <a:rPr lang="en-IN" i="1" dirty="0" err="1" smtClean="0">
                <a:solidFill>
                  <a:srgbClr val="C00000"/>
                </a:solidFill>
              </a:rPr>
              <a:t>enterocolitis</a:t>
            </a:r>
            <a:r>
              <a:rPr lang="en-IN" i="1" dirty="0" smtClean="0">
                <a:solidFill>
                  <a:srgbClr val="C00000"/>
                </a:solidFill>
              </a:rPr>
              <a:t> caused by clostridium </a:t>
            </a:r>
            <a:r>
              <a:rPr lang="en-IN" i="1" dirty="0" err="1" smtClean="0">
                <a:solidFill>
                  <a:srgbClr val="C00000"/>
                </a:solidFill>
              </a:rPr>
              <a:t>difficile</a:t>
            </a:r>
            <a:endParaRPr lang="en-IN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z="3800" b="1" dirty="0" err="1" smtClean="0">
                <a:solidFill>
                  <a:srgbClr val="C00000"/>
                </a:solidFill>
              </a:rPr>
              <a:t>Virginimycin</a:t>
            </a:r>
            <a:r>
              <a:rPr lang="en-IN" sz="38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IN" dirty="0" smtClean="0"/>
              <a:t>It is a  antibiotic produced by </a:t>
            </a:r>
            <a:r>
              <a:rPr lang="en-IN" i="1" u="sng" dirty="0" err="1" smtClean="0"/>
              <a:t>Streptomyces</a:t>
            </a:r>
            <a:r>
              <a:rPr lang="en-IN" i="1" u="sng" dirty="0" smtClean="0"/>
              <a:t>  </a:t>
            </a:r>
            <a:r>
              <a:rPr lang="en-IN" i="1" u="sng" dirty="0" err="1" smtClean="0"/>
              <a:t>virginiae</a:t>
            </a:r>
            <a:endParaRPr lang="en-IN" i="1" u="sng" dirty="0" smtClean="0"/>
          </a:p>
          <a:p>
            <a:r>
              <a:rPr lang="en-IN" i="1" u="sng" dirty="0" smtClean="0">
                <a:solidFill>
                  <a:srgbClr val="C00000"/>
                </a:solidFill>
              </a:rPr>
              <a:t>Used in treatment and control of </a:t>
            </a:r>
            <a:r>
              <a:rPr lang="en-IN" i="1" u="sng" dirty="0" err="1" smtClean="0">
                <a:solidFill>
                  <a:srgbClr val="C00000"/>
                </a:solidFill>
              </a:rPr>
              <a:t>dysentry</a:t>
            </a:r>
            <a:r>
              <a:rPr lang="en-IN" i="1" u="sng" dirty="0" smtClean="0">
                <a:solidFill>
                  <a:srgbClr val="C00000"/>
                </a:solidFill>
              </a:rPr>
              <a:t> in piglets as feed additive @100g/900kg feed for two weeks and at the rate of 50gm/900gm feed their after. It has also growth promoting potential in Pig like </a:t>
            </a:r>
            <a:r>
              <a:rPr lang="en-IN" i="1" u="sng" dirty="0" err="1" smtClean="0">
                <a:solidFill>
                  <a:srgbClr val="C00000"/>
                </a:solidFill>
              </a:rPr>
              <a:t>salinomycin</a:t>
            </a:r>
            <a:endParaRPr lang="en-IN" i="1" u="sng" dirty="0" smtClean="0">
              <a:solidFill>
                <a:srgbClr val="C00000"/>
              </a:solidFill>
            </a:endParaRPr>
          </a:p>
          <a:p>
            <a:r>
              <a:rPr lang="en-IN" sz="3600" b="1" u="sng" dirty="0" err="1" smtClean="0"/>
              <a:t>Tiamulin</a:t>
            </a:r>
            <a:endParaRPr lang="en-IN" sz="3600" b="1" u="sng" dirty="0" smtClean="0">
              <a:solidFill>
                <a:srgbClr val="C00000"/>
              </a:solidFill>
            </a:endParaRPr>
          </a:p>
          <a:p>
            <a:r>
              <a:rPr lang="en-IN" b="1" u="sng" dirty="0" smtClean="0">
                <a:solidFill>
                  <a:srgbClr val="C00000"/>
                </a:solidFill>
              </a:rPr>
              <a:t>Deri</a:t>
            </a:r>
            <a:r>
              <a:rPr lang="en-IN" u="sng" dirty="0" smtClean="0"/>
              <a:t>vative of </a:t>
            </a:r>
            <a:r>
              <a:rPr lang="en-IN" u="sng" dirty="0" err="1" smtClean="0"/>
              <a:t>pleuromutilin</a:t>
            </a:r>
            <a:r>
              <a:rPr lang="en-IN" u="sng" dirty="0" smtClean="0"/>
              <a:t>  antibiotic , obtained from </a:t>
            </a:r>
            <a:r>
              <a:rPr lang="en-IN" u="sng" dirty="0" err="1" smtClean="0"/>
              <a:t>Pleurotus</a:t>
            </a:r>
            <a:r>
              <a:rPr lang="en-IN" u="sng" dirty="0" smtClean="0"/>
              <a:t> </a:t>
            </a:r>
            <a:r>
              <a:rPr lang="en-IN" u="sng" dirty="0" err="1" smtClean="0"/>
              <a:t>mutilis</a:t>
            </a:r>
            <a:r>
              <a:rPr lang="en-IN" u="sng" dirty="0" smtClean="0"/>
              <a:t>.</a:t>
            </a:r>
          </a:p>
          <a:p>
            <a:r>
              <a:rPr lang="en-IN" b="1" u="sng" dirty="0" smtClean="0"/>
              <a:t>It is</a:t>
            </a:r>
            <a:r>
              <a:rPr lang="en-IN" u="sng" dirty="0" smtClean="0"/>
              <a:t> a </a:t>
            </a:r>
            <a:r>
              <a:rPr lang="en-IN" u="sng" dirty="0" err="1" smtClean="0"/>
              <a:t>bacteristatic</a:t>
            </a:r>
            <a:r>
              <a:rPr lang="en-IN" u="sng" dirty="0" smtClean="0"/>
              <a:t> drug active against gram +</a:t>
            </a:r>
            <a:r>
              <a:rPr lang="en-IN" u="sng" dirty="0" err="1" smtClean="0"/>
              <a:t>vebacteria</a:t>
            </a:r>
            <a:r>
              <a:rPr lang="en-IN" u="sng" dirty="0" smtClean="0"/>
              <a:t>, </a:t>
            </a:r>
            <a:r>
              <a:rPr lang="en-IN" u="sng" dirty="0" err="1" smtClean="0"/>
              <a:t>mycoplasma</a:t>
            </a:r>
            <a:r>
              <a:rPr lang="en-IN" u="sng" dirty="0" smtClean="0"/>
              <a:t> and anaerobes including </a:t>
            </a:r>
            <a:r>
              <a:rPr lang="en-IN" u="sng" dirty="0" err="1" smtClean="0"/>
              <a:t>treponema</a:t>
            </a:r>
            <a:r>
              <a:rPr lang="en-IN" u="sng" dirty="0" smtClean="0"/>
              <a:t> </a:t>
            </a:r>
            <a:r>
              <a:rPr lang="en-IN" u="sng" dirty="0" err="1" smtClean="0"/>
              <a:t>hyodysenteriae</a:t>
            </a:r>
            <a:r>
              <a:rPr lang="en-IN" u="sng" dirty="0" smtClean="0"/>
              <a:t>.</a:t>
            </a:r>
          </a:p>
          <a:p>
            <a:r>
              <a:rPr lang="en-IN" u="sng" dirty="0" smtClean="0"/>
              <a:t> It is used for treatment </a:t>
            </a:r>
            <a:r>
              <a:rPr lang="en-IN" dirty="0" smtClean="0"/>
              <a:t>of enzootic pneumonia of swine @ 15 mg/kg IM</a:t>
            </a:r>
            <a:endParaRPr lang="en-IN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600" b="1" dirty="0" err="1" smtClean="0">
                <a:solidFill>
                  <a:srgbClr val="C00000"/>
                </a:solidFill>
              </a:rPr>
              <a:t>Rifamycins</a:t>
            </a:r>
            <a:endParaRPr lang="en-IN" sz="3600" b="1" dirty="0" smtClean="0">
              <a:solidFill>
                <a:srgbClr val="C00000"/>
              </a:solidFill>
            </a:endParaRPr>
          </a:p>
          <a:p>
            <a:r>
              <a:rPr lang="en-IN" sz="2800" dirty="0" smtClean="0"/>
              <a:t>Obtained </a:t>
            </a:r>
            <a:r>
              <a:rPr lang="en-IN" sz="2800" i="1" u="sng" dirty="0" smtClean="0">
                <a:solidFill>
                  <a:srgbClr val="FF0000"/>
                </a:solidFill>
              </a:rPr>
              <a:t>from </a:t>
            </a:r>
            <a:r>
              <a:rPr lang="en-IN" sz="2800" i="1" u="sng" dirty="0" err="1" smtClean="0">
                <a:solidFill>
                  <a:srgbClr val="FF0000"/>
                </a:solidFill>
              </a:rPr>
              <a:t>streptomyces</a:t>
            </a:r>
            <a:r>
              <a:rPr lang="en-IN" sz="2800" i="1" u="sng" dirty="0" smtClean="0">
                <a:solidFill>
                  <a:srgbClr val="FF0000"/>
                </a:solidFill>
              </a:rPr>
              <a:t> </a:t>
            </a:r>
            <a:r>
              <a:rPr lang="en-IN" sz="2800" i="1" u="sng" dirty="0" err="1" smtClean="0">
                <a:solidFill>
                  <a:srgbClr val="FF0000"/>
                </a:solidFill>
              </a:rPr>
              <a:t>mediterranei</a:t>
            </a:r>
            <a:r>
              <a:rPr lang="en-IN" sz="2800" dirty="0" smtClean="0"/>
              <a:t>. They are active against gram –</a:t>
            </a:r>
            <a:r>
              <a:rPr lang="en-IN" sz="2800" dirty="0" err="1" smtClean="0"/>
              <a:t>veorganism</a:t>
            </a:r>
            <a:r>
              <a:rPr lang="en-IN" sz="2800" dirty="0" smtClean="0"/>
              <a:t>, mycobacterium and some anaerobes, </a:t>
            </a:r>
            <a:r>
              <a:rPr lang="en-IN" sz="2800" dirty="0" err="1" smtClean="0"/>
              <a:t>clamydia</a:t>
            </a:r>
            <a:r>
              <a:rPr lang="en-IN" sz="2800" dirty="0" smtClean="0"/>
              <a:t> and also have antiviral action at high concentration.</a:t>
            </a:r>
          </a:p>
          <a:p>
            <a:r>
              <a:rPr lang="en-IN" sz="2800" dirty="0" smtClean="0"/>
              <a:t>They are effective against both extracellular as well as intracellular organism.</a:t>
            </a:r>
          </a:p>
          <a:p>
            <a:r>
              <a:rPr lang="en-IN" sz="2800" u="sng" dirty="0" smtClean="0">
                <a:solidFill>
                  <a:srgbClr val="FF0000"/>
                </a:solidFill>
              </a:rPr>
              <a:t>They inhibit bacterial DNA dependent RNA polymerase.</a:t>
            </a:r>
          </a:p>
          <a:p>
            <a:r>
              <a:rPr lang="en-IN" sz="2800" dirty="0" err="1" smtClean="0">
                <a:solidFill>
                  <a:srgbClr val="00B050"/>
                </a:solidFill>
              </a:rPr>
              <a:t>Rfampicin</a:t>
            </a:r>
            <a:r>
              <a:rPr lang="en-IN" sz="2800" dirty="0" smtClean="0">
                <a:solidFill>
                  <a:srgbClr val="00B050"/>
                </a:solidFill>
              </a:rPr>
              <a:t> and </a:t>
            </a:r>
            <a:r>
              <a:rPr lang="en-IN" sz="2800" dirty="0" err="1" smtClean="0">
                <a:solidFill>
                  <a:srgbClr val="00B050"/>
                </a:solidFill>
              </a:rPr>
              <a:t>rifampin</a:t>
            </a:r>
            <a:r>
              <a:rPr lang="en-IN" sz="2800" dirty="0" smtClean="0">
                <a:solidFill>
                  <a:srgbClr val="00B050"/>
                </a:solidFill>
              </a:rPr>
              <a:t> are </a:t>
            </a:r>
            <a:r>
              <a:rPr lang="en-IN" sz="2800" dirty="0" err="1" smtClean="0">
                <a:solidFill>
                  <a:srgbClr val="00B050"/>
                </a:solidFill>
              </a:rPr>
              <a:t>semisynthetic</a:t>
            </a:r>
            <a:r>
              <a:rPr lang="en-IN" sz="2800" dirty="0" smtClean="0">
                <a:solidFill>
                  <a:srgbClr val="00B050"/>
                </a:solidFill>
              </a:rPr>
              <a:t> derivate of </a:t>
            </a:r>
            <a:r>
              <a:rPr lang="en-IN" sz="2800" dirty="0" err="1" smtClean="0">
                <a:solidFill>
                  <a:srgbClr val="00B050"/>
                </a:solidFill>
              </a:rPr>
              <a:t>Rifamycin</a:t>
            </a:r>
            <a:r>
              <a:rPr lang="en-IN" sz="2800" dirty="0" smtClean="0">
                <a:solidFill>
                  <a:srgbClr val="00B050"/>
                </a:solidFill>
              </a:rPr>
              <a:t> </a:t>
            </a:r>
            <a:r>
              <a:rPr lang="en-IN" sz="2800" dirty="0" err="1" smtClean="0">
                <a:solidFill>
                  <a:srgbClr val="00B050"/>
                </a:solidFill>
              </a:rPr>
              <a:t>effctive</a:t>
            </a:r>
            <a:r>
              <a:rPr lang="en-IN" sz="2800" dirty="0" smtClean="0">
                <a:solidFill>
                  <a:srgbClr val="00B050"/>
                </a:solidFill>
              </a:rPr>
              <a:t> against tuberculosis</a:t>
            </a:r>
            <a:endParaRPr lang="en-IN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err="1" smtClean="0"/>
              <a:t>Methenamine</a:t>
            </a:r>
            <a:r>
              <a:rPr lang="en-IN" sz="3600" dirty="0" smtClean="0"/>
              <a:t>(Hexamine)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>It is inactive drug but decomposes </a:t>
            </a:r>
            <a:r>
              <a:rPr lang="en-IN" sz="2400" dirty="0" smtClean="0">
                <a:solidFill>
                  <a:srgbClr val="C00000"/>
                </a:solidFill>
              </a:rPr>
              <a:t>into formaldehyde in acidic urine.</a:t>
            </a:r>
          </a:p>
          <a:p>
            <a:r>
              <a:rPr lang="en-IN" sz="2400" dirty="0" smtClean="0"/>
              <a:t>May be bactericidal or static depending upon concentration in urine.</a:t>
            </a:r>
          </a:p>
          <a:p>
            <a:r>
              <a:rPr lang="en-IN" sz="2400" dirty="0" smtClean="0">
                <a:solidFill>
                  <a:srgbClr val="C00000"/>
                </a:solidFill>
              </a:rPr>
              <a:t>Ascorbic acid or </a:t>
            </a:r>
            <a:r>
              <a:rPr lang="en-IN" sz="2400" dirty="0" err="1" smtClean="0">
                <a:solidFill>
                  <a:srgbClr val="C00000"/>
                </a:solidFill>
              </a:rPr>
              <a:t>mandelic</a:t>
            </a:r>
            <a:r>
              <a:rPr lang="en-IN" sz="2400" dirty="0" smtClean="0">
                <a:solidFill>
                  <a:srgbClr val="C00000"/>
                </a:solidFill>
              </a:rPr>
              <a:t> acid  is usually </a:t>
            </a:r>
            <a:r>
              <a:rPr lang="en-IN" sz="2400" dirty="0" err="1" smtClean="0">
                <a:solidFill>
                  <a:srgbClr val="C00000"/>
                </a:solidFill>
              </a:rPr>
              <a:t>coadministered</a:t>
            </a:r>
            <a:r>
              <a:rPr lang="en-IN" sz="2400" dirty="0" smtClean="0">
                <a:solidFill>
                  <a:srgbClr val="C00000"/>
                </a:solidFill>
              </a:rPr>
              <a:t> in </a:t>
            </a:r>
            <a:r>
              <a:rPr lang="en-IN" sz="2400" dirty="0" err="1" smtClean="0">
                <a:solidFill>
                  <a:srgbClr val="C00000"/>
                </a:solidFill>
              </a:rPr>
              <a:t>carnivours</a:t>
            </a:r>
            <a:r>
              <a:rPr lang="en-IN" sz="2400" dirty="0" smtClean="0">
                <a:solidFill>
                  <a:srgbClr val="C00000"/>
                </a:solidFill>
              </a:rPr>
              <a:t> to make the urine acidic.</a:t>
            </a:r>
          </a:p>
          <a:p>
            <a:r>
              <a:rPr lang="en-IN" sz="2400" u="sng" dirty="0" smtClean="0">
                <a:solidFill>
                  <a:srgbClr val="C00000"/>
                </a:solidFill>
              </a:rPr>
              <a:t>It is used as urinary </a:t>
            </a:r>
            <a:r>
              <a:rPr lang="en-IN" sz="2400" u="sng" dirty="0" err="1" smtClean="0">
                <a:solidFill>
                  <a:srgbClr val="C00000"/>
                </a:solidFill>
              </a:rPr>
              <a:t>anticeptic</a:t>
            </a:r>
            <a:r>
              <a:rPr lang="en-IN" sz="2400" u="sng" dirty="0" smtClean="0">
                <a:solidFill>
                  <a:srgbClr val="C00000"/>
                </a:solidFill>
              </a:rPr>
              <a:t> in chronic and resistant type of tract infection in Dog and cat.</a:t>
            </a:r>
          </a:p>
          <a:p>
            <a:r>
              <a:rPr lang="en-IN" sz="2400" dirty="0" smtClean="0"/>
              <a:t>Sulphonamide should not be </a:t>
            </a:r>
            <a:r>
              <a:rPr lang="en-IN" sz="2400" dirty="0" err="1" smtClean="0"/>
              <a:t>administerd</a:t>
            </a:r>
            <a:r>
              <a:rPr lang="en-IN" sz="2400" dirty="0" smtClean="0"/>
              <a:t> with </a:t>
            </a:r>
            <a:r>
              <a:rPr lang="en-IN" sz="2400" dirty="0" err="1" smtClean="0"/>
              <a:t>methenamine</a:t>
            </a:r>
            <a:r>
              <a:rPr lang="en-IN" sz="2400" dirty="0" smtClean="0"/>
              <a:t> as they form insoluble complex with formaldehyde.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5400" dirty="0" smtClean="0">
                <a:solidFill>
                  <a:srgbClr val="C00000"/>
                </a:solidFill>
              </a:rPr>
              <a:t>Thank you</a:t>
            </a:r>
            <a:endParaRPr lang="en-IN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Streptomycin was the first drug introduced having </a:t>
            </a:r>
            <a:r>
              <a:rPr lang="en-IN" dirty="0" err="1" smtClean="0"/>
              <a:t>antitubercular</a:t>
            </a:r>
            <a:r>
              <a:rPr lang="en-IN" dirty="0" smtClean="0"/>
              <a:t> activity, after that </a:t>
            </a:r>
            <a:r>
              <a:rPr lang="en-IN" dirty="0" err="1" smtClean="0"/>
              <a:t>isoniazide</a:t>
            </a:r>
            <a:r>
              <a:rPr lang="en-IN" dirty="0" smtClean="0"/>
              <a:t> was introduced to accompany it. According to their clinical utility the anti-TB drugs are </a:t>
            </a:r>
            <a:r>
              <a:rPr lang="en-IN" dirty="0" err="1" smtClean="0"/>
              <a:t>devided</a:t>
            </a:r>
            <a:r>
              <a:rPr lang="en-IN" dirty="0" smtClean="0"/>
              <a:t> into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First line drugs</a:t>
            </a:r>
            <a:r>
              <a:rPr lang="en-IN" dirty="0" smtClean="0"/>
              <a:t>: </a:t>
            </a:r>
            <a:r>
              <a:rPr lang="en-IN" dirty="0" smtClean="0">
                <a:solidFill>
                  <a:srgbClr val="7030A0"/>
                </a:solidFill>
              </a:rPr>
              <a:t>They have high </a:t>
            </a:r>
            <a:r>
              <a:rPr lang="en-IN" dirty="0" err="1" smtClean="0">
                <a:solidFill>
                  <a:srgbClr val="7030A0"/>
                </a:solidFill>
              </a:rPr>
              <a:t>antitubercular</a:t>
            </a:r>
            <a:r>
              <a:rPr lang="en-IN" dirty="0" smtClean="0">
                <a:solidFill>
                  <a:srgbClr val="7030A0"/>
                </a:solidFill>
              </a:rPr>
              <a:t> efficacy as well as low toxicity-thus are used routinely. </a:t>
            </a:r>
            <a:r>
              <a:rPr lang="en-IN" dirty="0" err="1" smtClean="0">
                <a:solidFill>
                  <a:srgbClr val="7030A0"/>
                </a:solidFill>
              </a:rPr>
              <a:t>Isoniazide</a:t>
            </a:r>
            <a:r>
              <a:rPr lang="en-IN" dirty="0" smtClean="0">
                <a:solidFill>
                  <a:srgbClr val="7030A0"/>
                </a:solidFill>
              </a:rPr>
              <a:t>(I), </a:t>
            </a:r>
            <a:r>
              <a:rPr lang="en-IN" dirty="0" err="1" smtClean="0">
                <a:solidFill>
                  <a:srgbClr val="7030A0"/>
                </a:solidFill>
              </a:rPr>
              <a:t>Rifampin</a:t>
            </a:r>
            <a:r>
              <a:rPr lang="en-IN" dirty="0" smtClean="0">
                <a:solidFill>
                  <a:srgbClr val="7030A0"/>
                </a:solidFill>
              </a:rPr>
              <a:t>(R),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7030A0"/>
                </a:solidFill>
              </a:rPr>
              <a:t>Pyrazinamide</a:t>
            </a:r>
            <a:r>
              <a:rPr lang="en-IN" dirty="0" smtClean="0">
                <a:solidFill>
                  <a:srgbClr val="7030A0"/>
                </a:solidFill>
              </a:rPr>
              <a:t>(Z), </a:t>
            </a:r>
            <a:r>
              <a:rPr lang="en-IN" dirty="0" err="1" smtClean="0">
                <a:solidFill>
                  <a:srgbClr val="7030A0"/>
                </a:solidFill>
              </a:rPr>
              <a:t>Ethambutol</a:t>
            </a:r>
            <a:r>
              <a:rPr lang="en-IN" dirty="0" smtClean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Second line drugs</a:t>
            </a:r>
            <a:r>
              <a:rPr lang="en-IN" dirty="0" smtClean="0"/>
              <a:t>: These drugs have low </a:t>
            </a:r>
            <a:r>
              <a:rPr lang="en-IN" dirty="0" err="1" smtClean="0"/>
              <a:t>antitubercular</a:t>
            </a:r>
            <a:r>
              <a:rPr lang="en-IN" dirty="0" smtClean="0"/>
              <a:t> efficacy or high toxicity, are used in special circumstances only.</a:t>
            </a:r>
          </a:p>
          <a:p>
            <a:r>
              <a:rPr lang="en-IN" dirty="0" err="1" smtClean="0">
                <a:solidFill>
                  <a:srgbClr val="7030A0"/>
                </a:solidFill>
              </a:rPr>
              <a:t>Thiacetazone</a:t>
            </a:r>
            <a:r>
              <a:rPr lang="en-IN" dirty="0" smtClean="0">
                <a:solidFill>
                  <a:srgbClr val="7030A0"/>
                </a:solidFill>
              </a:rPr>
              <a:t>(</a:t>
            </a:r>
            <a:r>
              <a:rPr lang="en-IN" dirty="0" err="1" smtClean="0">
                <a:solidFill>
                  <a:srgbClr val="7030A0"/>
                </a:solidFill>
              </a:rPr>
              <a:t>Tzn</a:t>
            </a:r>
            <a:r>
              <a:rPr lang="en-IN" dirty="0" smtClean="0">
                <a:solidFill>
                  <a:srgbClr val="7030A0"/>
                </a:solidFill>
              </a:rPr>
              <a:t>), </a:t>
            </a:r>
            <a:r>
              <a:rPr lang="en-IN" dirty="0" err="1" smtClean="0">
                <a:solidFill>
                  <a:srgbClr val="7030A0"/>
                </a:solidFill>
              </a:rPr>
              <a:t>Paraaminosalicylic</a:t>
            </a:r>
            <a:r>
              <a:rPr lang="en-IN" dirty="0" smtClean="0">
                <a:solidFill>
                  <a:srgbClr val="7030A0"/>
                </a:solidFill>
              </a:rPr>
              <a:t> acid(PAS), </a:t>
            </a:r>
            <a:r>
              <a:rPr lang="en-IN" dirty="0" err="1" smtClean="0">
                <a:solidFill>
                  <a:srgbClr val="7030A0"/>
                </a:solidFill>
              </a:rPr>
              <a:t>Ethionamide</a:t>
            </a:r>
            <a:r>
              <a:rPr lang="en-IN" dirty="0" smtClean="0">
                <a:solidFill>
                  <a:srgbClr val="7030A0"/>
                </a:solidFill>
              </a:rPr>
              <a:t>(</a:t>
            </a:r>
            <a:r>
              <a:rPr lang="en-IN" dirty="0" err="1" smtClean="0">
                <a:solidFill>
                  <a:srgbClr val="7030A0"/>
                </a:solidFill>
              </a:rPr>
              <a:t>Etm</a:t>
            </a:r>
            <a:r>
              <a:rPr lang="en-IN" dirty="0" smtClean="0">
                <a:solidFill>
                  <a:srgbClr val="7030A0"/>
                </a:solidFill>
              </a:rPr>
              <a:t>), </a:t>
            </a:r>
            <a:r>
              <a:rPr lang="en-IN" dirty="0" err="1" smtClean="0">
                <a:solidFill>
                  <a:srgbClr val="7030A0"/>
                </a:solidFill>
              </a:rPr>
              <a:t>Cycloserine</a:t>
            </a:r>
            <a:r>
              <a:rPr lang="en-IN" dirty="0" smtClean="0">
                <a:solidFill>
                  <a:srgbClr val="7030A0"/>
                </a:solidFill>
              </a:rPr>
              <a:t>(</a:t>
            </a:r>
            <a:r>
              <a:rPr lang="en-IN" dirty="0" err="1" smtClean="0">
                <a:solidFill>
                  <a:srgbClr val="7030A0"/>
                </a:solidFill>
              </a:rPr>
              <a:t>Cys</a:t>
            </a:r>
            <a:r>
              <a:rPr lang="en-IN" dirty="0" smtClean="0">
                <a:solidFill>
                  <a:srgbClr val="7030A0"/>
                </a:solidFill>
              </a:rPr>
              <a:t>), </a:t>
            </a:r>
            <a:r>
              <a:rPr lang="en-IN" dirty="0" err="1" smtClean="0">
                <a:solidFill>
                  <a:srgbClr val="7030A0"/>
                </a:solidFill>
              </a:rPr>
              <a:t>Kanamycin</a:t>
            </a:r>
            <a:r>
              <a:rPr lang="en-IN" dirty="0" smtClean="0">
                <a:solidFill>
                  <a:srgbClr val="7030A0"/>
                </a:solidFill>
              </a:rPr>
              <a:t>(</a:t>
            </a:r>
            <a:r>
              <a:rPr lang="en-IN" dirty="0" err="1" smtClean="0">
                <a:solidFill>
                  <a:srgbClr val="7030A0"/>
                </a:solidFill>
              </a:rPr>
              <a:t>Kmc</a:t>
            </a:r>
            <a:r>
              <a:rPr lang="en-IN" dirty="0" smtClean="0">
                <a:solidFill>
                  <a:srgbClr val="7030A0"/>
                </a:solidFill>
              </a:rPr>
              <a:t>), </a:t>
            </a:r>
            <a:r>
              <a:rPr lang="en-IN" dirty="0" err="1" smtClean="0">
                <a:solidFill>
                  <a:srgbClr val="7030A0"/>
                </a:solidFill>
              </a:rPr>
              <a:t>Amikacin</a:t>
            </a:r>
            <a:r>
              <a:rPr lang="en-IN" dirty="0" smtClean="0">
                <a:solidFill>
                  <a:srgbClr val="7030A0"/>
                </a:solidFill>
              </a:rPr>
              <a:t>(Am), </a:t>
            </a:r>
            <a:r>
              <a:rPr lang="en-IN" dirty="0" err="1" smtClean="0">
                <a:solidFill>
                  <a:srgbClr val="7030A0"/>
                </a:solidFill>
              </a:rPr>
              <a:t>Capreomycin</a:t>
            </a:r>
            <a:r>
              <a:rPr lang="en-IN" dirty="0" smtClean="0">
                <a:solidFill>
                  <a:srgbClr val="7030A0"/>
                </a:solidFill>
              </a:rPr>
              <a:t>(</a:t>
            </a:r>
            <a:r>
              <a:rPr lang="en-IN" dirty="0" err="1" smtClean="0">
                <a:solidFill>
                  <a:srgbClr val="7030A0"/>
                </a:solidFill>
              </a:rPr>
              <a:t>Cpr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b="1" dirty="0" smtClean="0">
                <a:solidFill>
                  <a:srgbClr val="C00000"/>
                </a:solidFill>
              </a:rPr>
              <a:t>Newer drugs</a:t>
            </a:r>
            <a:r>
              <a:rPr lang="en-IN" dirty="0" smtClean="0"/>
              <a:t>: Ciprofloxacin, </a:t>
            </a:r>
            <a:r>
              <a:rPr lang="en-IN" dirty="0" err="1" smtClean="0"/>
              <a:t>Ofloxacin</a:t>
            </a:r>
            <a:r>
              <a:rPr lang="en-IN" dirty="0" smtClean="0"/>
              <a:t>, </a:t>
            </a:r>
            <a:r>
              <a:rPr lang="en-IN" dirty="0" err="1" smtClean="0"/>
              <a:t>Clarithromycin,Azithromycin</a:t>
            </a:r>
            <a:r>
              <a:rPr lang="en-IN" dirty="0" smtClean="0"/>
              <a:t>, </a:t>
            </a:r>
            <a:r>
              <a:rPr lang="en-IN" dirty="0" err="1" smtClean="0"/>
              <a:t>Rifabutin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Combination therapy is done for treatment of TB.</a:t>
            </a:r>
          </a:p>
          <a:p>
            <a:r>
              <a:rPr lang="en-IN" dirty="0" smtClean="0">
                <a:solidFill>
                  <a:srgbClr val="C00000"/>
                </a:solidFill>
              </a:rPr>
              <a:t>In general first line drugs are used</a:t>
            </a:r>
          </a:p>
          <a:p>
            <a:r>
              <a:rPr lang="en-IN" u="sng" dirty="0" smtClean="0">
                <a:solidFill>
                  <a:srgbClr val="C00000"/>
                </a:solidFill>
              </a:rPr>
              <a:t>Second line drugs are used when there is development of resistance to first line drugs or when there is development of resistance</a:t>
            </a:r>
          </a:p>
          <a:p>
            <a:r>
              <a:rPr lang="en-IN" dirty="0" err="1" smtClean="0"/>
              <a:t>Bactricidal</a:t>
            </a:r>
            <a:r>
              <a:rPr lang="en-IN" dirty="0" smtClean="0"/>
              <a:t> ATDs: INH or H, R, S, PZ, A and K, C and </a:t>
            </a:r>
            <a:r>
              <a:rPr lang="en-IN" dirty="0" err="1" smtClean="0"/>
              <a:t>fluroquinolones</a:t>
            </a:r>
            <a:endParaRPr lang="en-IN" dirty="0" smtClean="0"/>
          </a:p>
          <a:p>
            <a:r>
              <a:rPr lang="en-IN" dirty="0" err="1" smtClean="0"/>
              <a:t>Bacteriostatic</a:t>
            </a:r>
            <a:r>
              <a:rPr lang="en-IN" dirty="0" smtClean="0"/>
              <a:t>: </a:t>
            </a:r>
            <a:r>
              <a:rPr lang="en-IN" dirty="0" err="1" smtClean="0"/>
              <a:t>E,T,Et</a:t>
            </a:r>
            <a:r>
              <a:rPr lang="en-IN" dirty="0" smtClean="0"/>
              <a:t> and PASA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err="1" smtClean="0"/>
              <a:t>Isoniazide</a:t>
            </a:r>
            <a:r>
              <a:rPr lang="en-IN" dirty="0" smtClean="0"/>
              <a:t>; </a:t>
            </a:r>
          </a:p>
          <a:p>
            <a:r>
              <a:rPr lang="en-IN" dirty="0" smtClean="0"/>
              <a:t>Chemically related to MAO </a:t>
            </a:r>
            <a:r>
              <a:rPr lang="en-IN" dirty="0" err="1" smtClean="0"/>
              <a:t>inihibitor</a:t>
            </a:r>
            <a:r>
              <a:rPr lang="en-IN" dirty="0" smtClean="0"/>
              <a:t> </a:t>
            </a:r>
            <a:r>
              <a:rPr lang="en-IN" dirty="0" err="1" smtClean="0"/>
              <a:t>iproniazide</a:t>
            </a:r>
            <a:endParaRPr lang="en-IN" dirty="0" smtClean="0"/>
          </a:p>
          <a:p>
            <a:r>
              <a:rPr lang="en-IN" dirty="0" smtClean="0"/>
              <a:t>Well absorbed from GIT,</a:t>
            </a:r>
          </a:p>
          <a:p>
            <a:r>
              <a:rPr lang="en-IN" dirty="0" smtClean="0"/>
              <a:t> Easily penetrate into </a:t>
            </a:r>
            <a:r>
              <a:rPr lang="en-IN" dirty="0" err="1" smtClean="0"/>
              <a:t>caseous</a:t>
            </a:r>
            <a:r>
              <a:rPr lang="en-IN" dirty="0" smtClean="0"/>
              <a:t> tubercle lesion</a:t>
            </a:r>
          </a:p>
          <a:p>
            <a:r>
              <a:rPr lang="en-IN" dirty="0" smtClean="0"/>
              <a:t>It is readily taken by TB bacilli, exerts bactericidal effect </a:t>
            </a:r>
            <a:r>
              <a:rPr lang="en-IN" dirty="0" smtClean="0">
                <a:solidFill>
                  <a:srgbClr val="FF0000"/>
                </a:solidFill>
              </a:rPr>
              <a:t>by inhibiting synthesis of </a:t>
            </a:r>
            <a:r>
              <a:rPr lang="en-IN" dirty="0" err="1" smtClean="0">
                <a:solidFill>
                  <a:srgbClr val="FF0000"/>
                </a:solidFill>
              </a:rPr>
              <a:t>Mycolic</a:t>
            </a:r>
            <a:r>
              <a:rPr lang="en-IN" dirty="0" smtClean="0">
                <a:solidFill>
                  <a:srgbClr val="FF0000"/>
                </a:solidFill>
              </a:rPr>
              <a:t> acids(essential cell wall constituent in </a:t>
            </a:r>
            <a:r>
              <a:rPr lang="en-IN" i="1" dirty="0" smtClean="0">
                <a:solidFill>
                  <a:srgbClr val="FF0000"/>
                </a:solidFill>
              </a:rPr>
              <a:t>Mycobacterium</a:t>
            </a:r>
            <a:r>
              <a:rPr lang="en-IN" dirty="0" smtClean="0">
                <a:solidFill>
                  <a:srgbClr val="FF0000"/>
                </a:solidFill>
              </a:rPr>
              <a:t>) and also causes damage to cell membrane by inhibiting </a:t>
            </a:r>
            <a:r>
              <a:rPr lang="en-IN" dirty="0" err="1" smtClean="0">
                <a:solidFill>
                  <a:srgbClr val="FF0000"/>
                </a:solidFill>
              </a:rPr>
              <a:t>phospholipid</a:t>
            </a:r>
            <a:r>
              <a:rPr lang="en-IN" dirty="0" smtClean="0">
                <a:solidFill>
                  <a:srgbClr val="FF0000"/>
                </a:solidFill>
              </a:rPr>
              <a:t> synthesis.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Its prolong use may cause neurotoxicity due to deficiency of pyridoxine </a:t>
            </a:r>
            <a:r>
              <a:rPr lang="en-IN" u="sng" dirty="0" err="1" smtClean="0">
                <a:solidFill>
                  <a:srgbClr val="FF0000"/>
                </a:solidFill>
              </a:rPr>
              <a:t>dūe</a:t>
            </a:r>
            <a:r>
              <a:rPr lang="en-IN" u="sng" dirty="0" smtClean="0">
                <a:solidFill>
                  <a:srgbClr val="FF0000"/>
                </a:solidFill>
              </a:rPr>
              <a:t> to formation of </a:t>
            </a:r>
            <a:r>
              <a:rPr lang="en-IN" u="sng" dirty="0" err="1" smtClean="0">
                <a:solidFill>
                  <a:srgbClr val="FF0000"/>
                </a:solidFill>
              </a:rPr>
              <a:t>pyridoxal</a:t>
            </a:r>
            <a:r>
              <a:rPr lang="en-IN" u="sng" dirty="0" smtClean="0">
                <a:solidFill>
                  <a:srgbClr val="FF0000"/>
                </a:solidFill>
              </a:rPr>
              <a:t> </a:t>
            </a:r>
            <a:r>
              <a:rPr lang="en-IN" u="sng" dirty="0" err="1" smtClean="0">
                <a:solidFill>
                  <a:srgbClr val="FF0000"/>
                </a:solidFill>
              </a:rPr>
              <a:t>hydrazone</a:t>
            </a:r>
            <a:r>
              <a:rPr lang="en-IN" u="sng" dirty="0" smtClean="0">
                <a:solidFill>
                  <a:srgbClr val="FF0000"/>
                </a:solidFill>
              </a:rPr>
              <a:t> complex.</a:t>
            </a:r>
          </a:p>
          <a:p>
            <a:endParaRPr lang="en-IN" dirty="0" smtClean="0">
              <a:solidFill>
                <a:srgbClr val="FF0000"/>
              </a:solidFill>
            </a:endParaRP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err="1" smtClean="0"/>
              <a:t>Ethionamide</a:t>
            </a:r>
            <a:r>
              <a:rPr lang="en-IN" dirty="0" smtClean="0"/>
              <a:t>: Chemically related to INH(H)</a:t>
            </a:r>
          </a:p>
          <a:p>
            <a:r>
              <a:rPr lang="en-IN" dirty="0" err="1" smtClean="0"/>
              <a:t>Rifampicin</a:t>
            </a:r>
            <a:r>
              <a:rPr lang="en-IN" dirty="0" smtClean="0"/>
              <a:t>: It is a </a:t>
            </a:r>
            <a:r>
              <a:rPr lang="en-IN" dirty="0" err="1" smtClean="0"/>
              <a:t>semisynthetic</a:t>
            </a:r>
            <a:r>
              <a:rPr lang="en-IN" dirty="0" smtClean="0"/>
              <a:t> derivatives </a:t>
            </a:r>
            <a:r>
              <a:rPr lang="en-IN" dirty="0" err="1" smtClean="0"/>
              <a:t>rifamycin</a:t>
            </a:r>
            <a:r>
              <a:rPr lang="en-IN" dirty="0" smtClean="0"/>
              <a:t> B(</a:t>
            </a:r>
            <a:r>
              <a:rPr lang="en-IN" dirty="0" err="1" smtClean="0"/>
              <a:t>Streptomyces</a:t>
            </a:r>
            <a:r>
              <a:rPr lang="en-IN" dirty="0" smtClean="0"/>
              <a:t> </a:t>
            </a:r>
            <a:r>
              <a:rPr lang="en-IN" dirty="0" err="1" smtClean="0"/>
              <a:t>mediterranei</a:t>
            </a:r>
            <a:r>
              <a:rPr lang="en-IN" dirty="0" smtClean="0"/>
              <a:t>),</a:t>
            </a:r>
          </a:p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acts by inhibiting </a:t>
            </a:r>
            <a:r>
              <a:rPr lang="en-IN" dirty="0" err="1" smtClean="0">
                <a:solidFill>
                  <a:srgbClr val="FF0000"/>
                </a:solidFill>
              </a:rPr>
              <a:t>proteine</a:t>
            </a:r>
            <a:r>
              <a:rPr lang="en-IN" dirty="0" smtClean="0">
                <a:solidFill>
                  <a:srgbClr val="FF0000"/>
                </a:solidFill>
              </a:rPr>
              <a:t> synthesis in mycobacterium by inactivating DNA dependent RNA polymerase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One of the most effective Anti tubercular drug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Also effective against many other gram negative and gram positive bacteria including mycobacterium </a:t>
            </a:r>
            <a:r>
              <a:rPr lang="en-IN" dirty="0" err="1" smtClean="0">
                <a:solidFill>
                  <a:srgbClr val="FF0000"/>
                </a:solidFill>
              </a:rPr>
              <a:t>leprae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Imparts orange colour to saliva, sputum, tear and sweat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Ethambutol</a:t>
            </a:r>
            <a:r>
              <a:rPr lang="en-IN" dirty="0" smtClean="0"/>
              <a:t>( d-</a:t>
            </a:r>
            <a:r>
              <a:rPr lang="en-IN" dirty="0" err="1" smtClean="0"/>
              <a:t>ethambutol</a:t>
            </a:r>
            <a:r>
              <a:rPr lang="en-IN" dirty="0" smtClean="0"/>
              <a:t>): It also act by inhibiting synthesis of </a:t>
            </a:r>
            <a:r>
              <a:rPr lang="en-IN" dirty="0" err="1" smtClean="0"/>
              <a:t>mycolic</a:t>
            </a:r>
            <a:r>
              <a:rPr lang="en-IN" dirty="0" smtClean="0"/>
              <a:t> acid and cell wall formation.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Miscellaneous Antibacterial agent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Polymyxin</a:t>
            </a:r>
            <a:r>
              <a:rPr lang="en-IN" dirty="0" smtClean="0"/>
              <a:t> B and </a:t>
            </a:r>
            <a:r>
              <a:rPr lang="en-IN" dirty="0" err="1" smtClean="0"/>
              <a:t>PolymyxinE</a:t>
            </a:r>
            <a:r>
              <a:rPr lang="en-IN" dirty="0" smtClean="0"/>
              <a:t> (</a:t>
            </a:r>
            <a:r>
              <a:rPr lang="en-IN" dirty="0" err="1" smtClean="0"/>
              <a:t>colistin</a:t>
            </a:r>
            <a:r>
              <a:rPr lang="en-IN" dirty="0" smtClean="0"/>
              <a:t>) are two clinically important antibiotic obtained from </a:t>
            </a:r>
            <a:r>
              <a:rPr lang="en-IN" i="1" dirty="0" smtClean="0"/>
              <a:t>Bacillus </a:t>
            </a:r>
            <a:r>
              <a:rPr lang="en-IN" i="1" dirty="0" err="1" smtClean="0"/>
              <a:t>polymyxa</a:t>
            </a:r>
            <a:r>
              <a:rPr lang="en-IN" i="1" dirty="0" smtClean="0"/>
              <a:t> and Bacillus </a:t>
            </a:r>
            <a:r>
              <a:rPr lang="en-IN" i="1" dirty="0" err="1" smtClean="0"/>
              <a:t>colistinus</a:t>
            </a:r>
            <a:r>
              <a:rPr lang="en-IN" i="1" dirty="0" smtClean="0"/>
              <a:t> respectively</a:t>
            </a:r>
          </a:p>
          <a:p>
            <a:pPr>
              <a:buNone/>
            </a:pPr>
            <a:endParaRPr lang="en-IN" i="1" dirty="0" smtClean="0"/>
          </a:p>
          <a:p>
            <a:r>
              <a:rPr lang="en-IN" b="1" dirty="0" smtClean="0">
                <a:solidFill>
                  <a:srgbClr val="FF0000"/>
                </a:solidFill>
              </a:rPr>
              <a:t>Both are narrow spectrum antibiotic highly effective against gram negative bacteria such as </a:t>
            </a:r>
            <a:r>
              <a:rPr lang="en-IN" b="1" i="1" dirty="0" smtClean="0">
                <a:solidFill>
                  <a:srgbClr val="FF0000"/>
                </a:solidFill>
              </a:rPr>
              <a:t>E. Coli, Salmonella spp. and Pseudomonas </a:t>
            </a:r>
            <a:r>
              <a:rPr lang="en-IN" b="1" i="1" dirty="0" err="1" smtClean="0">
                <a:solidFill>
                  <a:srgbClr val="FF0000"/>
                </a:solidFill>
              </a:rPr>
              <a:t>aeruginosa</a:t>
            </a:r>
            <a:r>
              <a:rPr lang="en-IN" b="1" dirty="0" smtClean="0">
                <a:solidFill>
                  <a:srgbClr val="FF0000"/>
                </a:solidFill>
              </a:rPr>
              <a:t>. They are ineffective against gram positive bacteria.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Mechanism of action: Bind to </a:t>
            </a:r>
            <a:r>
              <a:rPr lang="en-IN" dirty="0" err="1" smtClean="0"/>
              <a:t>lipopolysaccharides</a:t>
            </a:r>
            <a:r>
              <a:rPr lang="en-IN" dirty="0" smtClean="0"/>
              <a:t>(LPS) &amp; phospholipids in the outer cell membrane of G(-) bacteria, neutralize LPS. As a result </a:t>
            </a:r>
            <a:r>
              <a:rPr lang="en-IN" dirty="0" err="1" smtClean="0"/>
              <a:t>iona</a:t>
            </a:r>
            <a:r>
              <a:rPr lang="en-IN" dirty="0" smtClean="0"/>
              <a:t> </a:t>
            </a:r>
            <a:r>
              <a:rPr lang="en-IN" dirty="0" err="1" smtClean="0"/>
              <a:t>aminoacid</a:t>
            </a:r>
            <a:r>
              <a:rPr lang="en-IN" dirty="0" smtClean="0"/>
              <a:t> etc leak out and bacterial cell die. </a:t>
            </a:r>
          </a:p>
          <a:p>
            <a:r>
              <a:rPr lang="en-IN" dirty="0" smtClean="0"/>
              <a:t>They are </a:t>
            </a:r>
            <a:r>
              <a:rPr lang="en-IN" u="sng" dirty="0" smtClean="0">
                <a:solidFill>
                  <a:srgbClr val="FF0000"/>
                </a:solidFill>
              </a:rPr>
              <a:t>neither absorbed topically nor orally and </a:t>
            </a:r>
            <a:r>
              <a:rPr lang="en-IN" u="sng" dirty="0" err="1" smtClean="0">
                <a:solidFill>
                  <a:srgbClr val="FF0000"/>
                </a:solidFill>
              </a:rPr>
              <a:t>donot</a:t>
            </a:r>
            <a:r>
              <a:rPr lang="en-IN" u="sng" dirty="0" smtClean="0">
                <a:solidFill>
                  <a:srgbClr val="FF0000"/>
                </a:solidFill>
              </a:rPr>
              <a:t> penetrate blood brain barrier</a:t>
            </a:r>
            <a:r>
              <a:rPr lang="en-IN" dirty="0" smtClean="0"/>
              <a:t>.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For systemic effect they are administered </a:t>
            </a:r>
            <a:r>
              <a:rPr lang="en-IN" u="sng" dirty="0" err="1" smtClean="0">
                <a:solidFill>
                  <a:srgbClr val="FF0000"/>
                </a:solidFill>
              </a:rPr>
              <a:t>parentrally</a:t>
            </a:r>
            <a:endParaRPr lang="en-IN" u="sng" dirty="0" smtClean="0">
              <a:solidFill>
                <a:srgbClr val="FF0000"/>
              </a:solidFill>
            </a:endParaRPr>
          </a:p>
          <a:p>
            <a:r>
              <a:rPr lang="en-IN" i="1" dirty="0" smtClean="0">
                <a:solidFill>
                  <a:srgbClr val="C00000"/>
                </a:solidFill>
              </a:rPr>
              <a:t>But systemically rarely used due to serious toxicity (</a:t>
            </a:r>
            <a:r>
              <a:rPr lang="en-IN" i="1" dirty="0" err="1" smtClean="0">
                <a:solidFill>
                  <a:srgbClr val="C00000"/>
                </a:solidFill>
              </a:rPr>
              <a:t>nephrotoxicity</a:t>
            </a:r>
            <a:r>
              <a:rPr lang="en-IN" i="1" dirty="0" smtClean="0">
                <a:solidFill>
                  <a:srgbClr val="C00000"/>
                </a:solidFill>
              </a:rPr>
              <a:t>, neurotoxicity and neuromuscular blockade) and only used in life threatening infection caused by gram negative bacilli or pseudomonas otherwise it is used topically.</a:t>
            </a:r>
            <a:endParaRPr lang="en-IN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603</TotalTime>
  <Words>964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Antitubercular and other miscellaneous drugs</vt:lpstr>
      <vt:lpstr>Slide 2</vt:lpstr>
      <vt:lpstr>Slide 3</vt:lpstr>
      <vt:lpstr>Slide 4</vt:lpstr>
      <vt:lpstr>Slide 5</vt:lpstr>
      <vt:lpstr>Slide 6</vt:lpstr>
      <vt:lpstr>Slide 7</vt:lpstr>
      <vt:lpstr>Miscellaneous Antibacterial agent</vt:lpstr>
      <vt:lpstr>Slide 9</vt:lpstr>
      <vt:lpstr>Clinical uses of Polymyxins </vt:lpstr>
      <vt:lpstr>Slide 11</vt:lpstr>
      <vt:lpstr>Slide 12</vt:lpstr>
      <vt:lpstr>Slide 13</vt:lpstr>
      <vt:lpstr>Slide 14</vt:lpstr>
      <vt:lpstr>Methenamine(Hexamine)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Antitubercular drugs</dc:title>
  <dc:creator>rrkvet</dc:creator>
  <cp:lastModifiedBy>rrkvet</cp:lastModifiedBy>
  <cp:revision>17</cp:revision>
  <dcterms:created xsi:type="dcterms:W3CDTF">2006-08-16T00:00:00Z</dcterms:created>
  <dcterms:modified xsi:type="dcterms:W3CDTF">2020-08-17T19:25:00Z</dcterms:modified>
</cp:coreProperties>
</file>