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40770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UNIT-5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371703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err="1" smtClean="0"/>
              <a:t>Dr.</a:t>
            </a:r>
            <a:r>
              <a:rPr lang="en-IN" i="1" dirty="0" smtClean="0"/>
              <a:t> Anil Kumar</a:t>
            </a:r>
          </a:p>
          <a:p>
            <a:r>
              <a:rPr lang="en-IN" i="1" dirty="0" smtClean="0"/>
              <a:t>Asst. Professor</a:t>
            </a:r>
          </a:p>
          <a:p>
            <a:r>
              <a:rPr lang="en-IN" i="1" dirty="0" smtClean="0"/>
              <a:t>Dept. of VCC</a:t>
            </a:r>
            <a:endParaRPr lang="en-IN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884261"/>
              </p:ext>
            </p:extLst>
          </p:nvPr>
        </p:nvGraphicFramePr>
        <p:xfrm>
          <a:off x="1547664" y="3717032"/>
          <a:ext cx="6128701" cy="1845568"/>
        </p:xfrm>
        <a:graphic>
          <a:graphicData uri="http://schemas.openxmlformats.org/drawingml/2006/table">
            <a:tbl>
              <a:tblPr/>
              <a:tblGrid>
                <a:gridCol w="6128701"/>
              </a:tblGrid>
              <a:tr h="184556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1600200"/>
            <a:ext cx="8229600" cy="1828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solidFill>
                  <a:srgbClr val="002060"/>
                </a:solidFill>
              </a:rPr>
              <a:t>BORDETELLOSIS </a:t>
            </a:r>
          </a:p>
        </p:txBody>
      </p:sp>
    </p:spTree>
    <p:extLst>
      <p:ext uri="{BB962C8B-B14F-4D97-AF65-F5344CB8AC3E}">
        <p14:creationId xmlns:p14="http://schemas.microsoft.com/office/powerpoint/2010/main" val="22317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BORDETELLOSIS </a:t>
            </a:r>
          </a:p>
          <a:p>
            <a:pPr algn="just"/>
            <a:r>
              <a:rPr lang="en-IN" dirty="0" err="1" smtClean="0"/>
              <a:t>Bordetella</a:t>
            </a:r>
            <a:r>
              <a:rPr lang="en-IN" dirty="0" smtClean="0"/>
              <a:t> </a:t>
            </a:r>
            <a:r>
              <a:rPr lang="en-IN" dirty="0"/>
              <a:t>(also referred to as </a:t>
            </a:r>
            <a:r>
              <a:rPr lang="en-IN" dirty="0" err="1"/>
              <a:t>tracheobronchitis</a:t>
            </a:r>
            <a:r>
              <a:rPr lang="en-IN" dirty="0"/>
              <a:t>, canine cough [in dogs], and feline bordetellosis [in cats]) is a highly contagious respiratory disease in cats and </a:t>
            </a:r>
            <a:r>
              <a:rPr lang="en-IN" dirty="0" smtClean="0"/>
              <a:t>dogs/</a:t>
            </a:r>
          </a:p>
          <a:p>
            <a:pPr algn="just"/>
            <a:r>
              <a:rPr lang="en-IN" dirty="0" smtClean="0"/>
              <a:t>It is </a:t>
            </a:r>
            <a:r>
              <a:rPr lang="en-IN" dirty="0"/>
              <a:t>caused by the bacteria </a:t>
            </a:r>
            <a:r>
              <a:rPr lang="en-IN" i="1" dirty="0" err="1"/>
              <a:t>Bordetella</a:t>
            </a:r>
            <a:r>
              <a:rPr lang="en-IN" i="1" dirty="0"/>
              <a:t> </a:t>
            </a:r>
            <a:r>
              <a:rPr lang="en-IN" i="1" dirty="0" err="1"/>
              <a:t>bronchiseptica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causes inflammation of the trachea and bronchi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Transmission:</a:t>
            </a:r>
          </a:p>
          <a:p>
            <a:pPr algn="just"/>
            <a:r>
              <a:rPr lang="en-IN" dirty="0" smtClean="0"/>
              <a:t>Direct </a:t>
            </a:r>
            <a:r>
              <a:rPr lang="en-IN" dirty="0"/>
              <a:t>contact (licking, nuzzling</a:t>
            </a:r>
            <a:r>
              <a:rPr lang="en-IN" dirty="0" smtClean="0"/>
              <a:t>)</a:t>
            </a:r>
          </a:p>
          <a:p>
            <a:pPr algn="just"/>
            <a:r>
              <a:rPr lang="en-IN" dirty="0" smtClean="0"/>
              <a:t> Through </a:t>
            </a:r>
            <a:r>
              <a:rPr lang="en-IN" dirty="0"/>
              <a:t>the air (coughing or sneezing), or </a:t>
            </a:r>
            <a:endParaRPr lang="en-IN" dirty="0" smtClean="0"/>
          </a:p>
          <a:p>
            <a:pPr algn="just"/>
            <a:r>
              <a:rPr lang="en-IN" dirty="0" smtClean="0"/>
              <a:t>via </a:t>
            </a:r>
            <a:r>
              <a:rPr lang="en-IN" dirty="0"/>
              <a:t>contaminated fomites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Transmission can occur between dogs and cats.</a:t>
            </a:r>
          </a:p>
        </p:txBody>
      </p:sp>
    </p:spTree>
    <p:extLst>
      <p:ext uri="{BB962C8B-B14F-4D97-AF65-F5344CB8AC3E}">
        <p14:creationId xmlns:p14="http://schemas.microsoft.com/office/powerpoint/2010/main" val="15113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Clinical </a:t>
            </a:r>
            <a:r>
              <a:rPr lang="en-IN" b="1" dirty="0" smtClean="0">
                <a:solidFill>
                  <a:srgbClr val="FF0000"/>
                </a:solidFill>
              </a:rPr>
              <a:t>Signs:</a:t>
            </a:r>
          </a:p>
          <a:p>
            <a:r>
              <a:rPr lang="en-IN" dirty="0"/>
              <a:t>Dry, hacking cough (dogs)</a:t>
            </a:r>
          </a:p>
          <a:p>
            <a:r>
              <a:rPr lang="en-IN" dirty="0"/>
              <a:t>Retching</a:t>
            </a:r>
          </a:p>
          <a:p>
            <a:r>
              <a:rPr lang="en-IN" dirty="0"/>
              <a:t>Sneezing</a:t>
            </a:r>
          </a:p>
          <a:p>
            <a:r>
              <a:rPr lang="en-IN" dirty="0"/>
              <a:t>Watery nasal discharge</a:t>
            </a:r>
          </a:p>
          <a:p>
            <a:r>
              <a:rPr lang="en-IN" dirty="0"/>
              <a:t>Pneumonia, </a:t>
            </a:r>
            <a:r>
              <a:rPr lang="en-IN" dirty="0" err="1"/>
              <a:t>inappetence</a:t>
            </a:r>
            <a:r>
              <a:rPr lang="en-IN" dirty="0"/>
              <a:t>, fever, and lethargy in severe </a:t>
            </a:r>
            <a:r>
              <a:rPr lang="en-IN" dirty="0" smtClean="0"/>
              <a:t>case</a:t>
            </a:r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Risk </a:t>
            </a:r>
            <a:r>
              <a:rPr lang="en-IN" b="1" dirty="0" smtClean="0">
                <a:solidFill>
                  <a:srgbClr val="FF0000"/>
                </a:solidFill>
              </a:rPr>
              <a:t>Factors:</a:t>
            </a:r>
          </a:p>
          <a:p>
            <a:r>
              <a:rPr lang="en-IN" dirty="0"/>
              <a:t>Pets that come from shelters, rescue </a:t>
            </a:r>
            <a:r>
              <a:rPr lang="en-IN" dirty="0" err="1"/>
              <a:t>centers</a:t>
            </a:r>
            <a:r>
              <a:rPr lang="en-IN" dirty="0"/>
              <a:t>, breeding kennels, or pet stores</a:t>
            </a:r>
          </a:p>
          <a:p>
            <a:r>
              <a:rPr lang="en-IN" dirty="0"/>
              <a:t>Boarding at a kennel</a:t>
            </a:r>
          </a:p>
          <a:p>
            <a:r>
              <a:rPr lang="en-IN" dirty="0"/>
              <a:t>Pets that participate in events/competitions</a:t>
            </a:r>
          </a:p>
          <a:p>
            <a:r>
              <a:rPr lang="en-IN" dirty="0"/>
              <a:t>Multiple pet homes</a:t>
            </a:r>
          </a:p>
        </p:txBody>
      </p:sp>
    </p:spTree>
    <p:extLst>
      <p:ext uri="{BB962C8B-B14F-4D97-AF65-F5344CB8AC3E}">
        <p14:creationId xmlns:p14="http://schemas.microsoft.com/office/powerpoint/2010/main" val="17542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77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Treatment:</a:t>
            </a:r>
          </a:p>
          <a:p>
            <a:pPr algn="just"/>
            <a:r>
              <a:rPr lang="en-IN" dirty="0" smtClean="0"/>
              <a:t>Cough </a:t>
            </a:r>
            <a:r>
              <a:rPr lang="en-IN" dirty="0"/>
              <a:t>suppressants containing codeine derivatives, such as hydrocodone (0.25 mg/kg, PO, bid-</a:t>
            </a:r>
            <a:r>
              <a:rPr lang="en-IN" dirty="0" err="1"/>
              <a:t>qid</a:t>
            </a:r>
            <a:r>
              <a:rPr lang="en-IN" dirty="0"/>
              <a:t>) or </a:t>
            </a:r>
            <a:r>
              <a:rPr lang="en-IN" dirty="0" err="1"/>
              <a:t>butorphanol</a:t>
            </a:r>
            <a:r>
              <a:rPr lang="en-IN" dirty="0"/>
              <a:t> (0.05–0.1 mg/kg, PO or SC, bid-</a:t>
            </a:r>
            <a:r>
              <a:rPr lang="en-IN" dirty="0" err="1"/>
              <a:t>qid</a:t>
            </a:r>
            <a:r>
              <a:rPr lang="en-IN" dirty="0" smtClean="0"/>
              <a:t>).</a:t>
            </a:r>
          </a:p>
          <a:p>
            <a:pPr algn="just"/>
            <a:r>
              <a:rPr lang="en-IN" dirty="0" smtClean="0"/>
              <a:t>Antibiotics </a:t>
            </a:r>
            <a:r>
              <a:rPr lang="en-IN" dirty="0"/>
              <a:t>are usually not needed except in severe chronic cases; </a:t>
            </a:r>
            <a:r>
              <a:rPr lang="en-IN" dirty="0" err="1"/>
              <a:t>cephalosporins</a:t>
            </a:r>
            <a:r>
              <a:rPr lang="en-IN" dirty="0"/>
              <a:t>, quinolones, chloramphenicol, and tetracycline are preferable because they reach effective concentrations in the tracheobronchial mucosa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antibiotic should be selected by culture and sensitivity tests of specimens collected by </a:t>
            </a:r>
            <a:r>
              <a:rPr lang="en-IN" dirty="0" err="1"/>
              <a:t>transtracheal</a:t>
            </a:r>
            <a:r>
              <a:rPr lang="en-IN" dirty="0"/>
              <a:t> aspiration or bronchoscopy. </a:t>
            </a:r>
            <a:endParaRPr lang="en-IN" dirty="0" smtClean="0"/>
          </a:p>
          <a:p>
            <a:pPr marL="0" indent="0" algn="just"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11211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686800" cy="6629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/>
              <a:t>Aerosolization treatment should be preceded by administration of bronchodilators.</a:t>
            </a:r>
          </a:p>
          <a:p>
            <a:pPr algn="just"/>
            <a:r>
              <a:rPr lang="en-IN" dirty="0"/>
              <a:t> Endotracheal injection of antibiotics (</a:t>
            </a:r>
            <a:r>
              <a:rPr lang="en-IN" dirty="0" err="1" smtClean="0"/>
              <a:t>eg</a:t>
            </a:r>
            <a:r>
              <a:rPr lang="en-IN" dirty="0" smtClean="0"/>
              <a:t>, gentamicin</a:t>
            </a:r>
            <a:r>
              <a:rPr lang="en-IN" dirty="0"/>
              <a:t>) is a possible alternative to </a:t>
            </a:r>
            <a:r>
              <a:rPr lang="en-IN" dirty="0" err="1"/>
              <a:t>aerosolization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Corticosteroids may help alleviate clinical signs but should be used concurrently with an antibacterial agent; they are contraindicated in severely ill, coughing dogs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Antibiotics given PO or IM may not significantly reduce the numbers of </a:t>
            </a:r>
            <a:r>
              <a:rPr lang="en-IN" i="1" dirty="0" smtClean="0"/>
              <a:t>B. </a:t>
            </a:r>
            <a:r>
              <a:rPr lang="en-IN" i="1" dirty="0" err="1"/>
              <a:t>bronchiseptica</a:t>
            </a:r>
            <a:r>
              <a:rPr lang="en-IN" i="1" dirty="0"/>
              <a:t> </a:t>
            </a:r>
            <a:r>
              <a:rPr lang="en-IN" dirty="0"/>
              <a:t>in the distal trachea or major bronchi. </a:t>
            </a:r>
            <a:endParaRPr lang="en-IN" dirty="0" smtClean="0"/>
          </a:p>
          <a:p>
            <a:pPr algn="just"/>
            <a:r>
              <a:rPr lang="en-IN" dirty="0" smtClean="0"/>
              <a:t>Thus</a:t>
            </a:r>
            <a:r>
              <a:rPr lang="en-IN" dirty="0"/>
              <a:t>, in severely affected dogs that are not responsive to parenteral antibiotics, kanamycin </a:t>
            </a:r>
            <a:r>
              <a:rPr lang="en-IN" dirty="0" err="1"/>
              <a:t>sulfate</a:t>
            </a:r>
            <a:r>
              <a:rPr lang="en-IN" dirty="0"/>
              <a:t> (250 mg) or gentamicin </a:t>
            </a:r>
            <a:r>
              <a:rPr lang="en-IN" dirty="0" err="1"/>
              <a:t>sulfate</a:t>
            </a:r>
            <a:r>
              <a:rPr lang="en-IN" dirty="0"/>
              <a:t> (50 mg) diluted in 3 mL of saline may be administered by </a:t>
            </a:r>
            <a:r>
              <a:rPr lang="en-IN" dirty="0" err="1"/>
              <a:t>aerosolization</a:t>
            </a:r>
            <a:r>
              <a:rPr lang="en-IN" dirty="0"/>
              <a:t> bid for 3 days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132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Prevention</a:t>
            </a:r>
            <a:r>
              <a:rPr lang="en-IN" b="1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IN" dirty="0"/>
              <a:t>I</a:t>
            </a:r>
            <a:r>
              <a:rPr lang="en-IN" dirty="0" smtClean="0"/>
              <a:t>mmunized </a:t>
            </a:r>
            <a:r>
              <a:rPr lang="en-IN" dirty="0"/>
              <a:t>with modified-live virus vaccines against distemper, </a:t>
            </a:r>
            <a:r>
              <a:rPr lang="en-IN" dirty="0" err="1"/>
              <a:t>parainfluenza</a:t>
            </a:r>
            <a:r>
              <a:rPr lang="en-IN" dirty="0"/>
              <a:t>, and CAV-2, which also provides protection against CAV-1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Commercial products frequently combine these agents and may include modified-live parvovirus and </a:t>
            </a:r>
            <a:r>
              <a:rPr lang="en-IN" dirty="0" err="1"/>
              <a:t>leptospiral</a:t>
            </a:r>
            <a:r>
              <a:rPr lang="en-IN" dirty="0"/>
              <a:t> antigens. </a:t>
            </a:r>
            <a:endParaRPr lang="en-IN" dirty="0" smtClean="0"/>
          </a:p>
          <a:p>
            <a:pPr algn="just"/>
            <a:r>
              <a:rPr lang="en-IN" dirty="0" smtClean="0"/>
              <a:t>An </a:t>
            </a:r>
            <a:r>
              <a:rPr lang="en-IN" dirty="0"/>
              <a:t>initial vaccination should be given at 6–8 </a:t>
            </a:r>
            <a:r>
              <a:rPr lang="en-IN" dirty="0" err="1"/>
              <a:t>wk</a:t>
            </a:r>
            <a:r>
              <a:rPr lang="en-IN" dirty="0"/>
              <a:t> and repeated twice at 3- to 4-wk intervals until the dog is 14–16 </a:t>
            </a:r>
            <a:r>
              <a:rPr lang="en-IN" dirty="0" err="1"/>
              <a:t>wk</a:t>
            </a:r>
            <a:r>
              <a:rPr lang="en-IN" dirty="0"/>
              <a:t> old. </a:t>
            </a:r>
            <a:endParaRPr lang="en-IN" dirty="0" smtClean="0"/>
          </a:p>
          <a:p>
            <a:pPr algn="just"/>
            <a:r>
              <a:rPr lang="en-IN" dirty="0" smtClean="0"/>
              <a:t>Revaccination </a:t>
            </a:r>
            <a:r>
              <a:rPr lang="en-IN" dirty="0"/>
              <a:t>should be performed annually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When the risk of </a:t>
            </a:r>
            <a:r>
              <a:rPr lang="en-IN" i="1" dirty="0"/>
              <a:t>B </a:t>
            </a:r>
            <a:r>
              <a:rPr lang="en-IN" i="1" dirty="0" err="1"/>
              <a:t>bronchiseptica</a:t>
            </a:r>
            <a:r>
              <a:rPr lang="en-IN" i="1" dirty="0"/>
              <a:t> </a:t>
            </a:r>
            <a:r>
              <a:rPr lang="en-IN" dirty="0"/>
              <a:t>infection is significant, a live, </a:t>
            </a:r>
            <a:r>
              <a:rPr lang="en-IN" dirty="0" err="1"/>
              <a:t>avirulent</a:t>
            </a:r>
            <a:r>
              <a:rPr lang="en-IN" dirty="0"/>
              <a:t>, intranasal vaccine or parenteral products containing subunit bacterial extracts should be used. A combination of an </a:t>
            </a:r>
            <a:r>
              <a:rPr lang="en-IN" dirty="0" err="1"/>
              <a:t>avirulent</a:t>
            </a:r>
            <a:r>
              <a:rPr lang="en-IN" dirty="0"/>
              <a:t> </a:t>
            </a:r>
            <a:r>
              <a:rPr lang="en-IN" i="1" dirty="0" smtClean="0"/>
              <a:t>B. </a:t>
            </a:r>
            <a:r>
              <a:rPr lang="en-IN" i="1" dirty="0" err="1"/>
              <a:t>bronchiseptica</a:t>
            </a:r>
            <a:r>
              <a:rPr lang="en-IN" i="1" dirty="0"/>
              <a:t> </a:t>
            </a:r>
            <a:r>
              <a:rPr lang="en-IN" dirty="0"/>
              <a:t>and a modified-live </a:t>
            </a:r>
            <a:r>
              <a:rPr lang="en-IN" dirty="0" err="1"/>
              <a:t>parainfluenza</a:t>
            </a:r>
            <a:r>
              <a:rPr lang="en-IN" dirty="0"/>
              <a:t> vaccine is available for intranasal use. One inoculation is administered to puppies &gt;3 </a:t>
            </a:r>
            <a:r>
              <a:rPr lang="en-IN" dirty="0" err="1"/>
              <a:t>wk</a:t>
            </a:r>
            <a:r>
              <a:rPr lang="en-IN" dirty="0"/>
              <a:t> old.</a:t>
            </a:r>
          </a:p>
        </p:txBody>
      </p:sp>
    </p:spTree>
    <p:extLst>
      <p:ext uri="{BB962C8B-B14F-4D97-AF65-F5344CB8AC3E}">
        <p14:creationId xmlns:p14="http://schemas.microsoft.com/office/powerpoint/2010/main" val="142034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479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anil kumar</dc:creator>
  <cp:lastModifiedBy>anil kumar</cp:lastModifiedBy>
  <cp:revision>4</cp:revision>
  <dcterms:created xsi:type="dcterms:W3CDTF">2006-08-16T00:00:00Z</dcterms:created>
  <dcterms:modified xsi:type="dcterms:W3CDTF">2020-08-13T09:16:33Z</dcterms:modified>
</cp:coreProperties>
</file>