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6" r:id="rId11"/>
    <p:sldId id="265" r:id="rId12"/>
    <p:sldId id="267" r:id="rId13"/>
    <p:sldId id="268" r:id="rId14"/>
    <p:sldId id="269" r:id="rId15"/>
    <p:sldId id="270" r:id="rId16"/>
    <p:sldId id="271" r:id="rId17"/>
    <p:sldId id="272" r:id="rId18"/>
    <p:sldId id="273" r:id="rId19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00FF"/>
  </p:clrMru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68" d="100"/>
          <a:sy n="68" d="100"/>
        </p:scale>
        <p:origin x="-1446" y="-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8/13/2020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8/13/2020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8/13/2020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8/13/2020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8/13/2020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8/13/2020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8/13/2020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IN" dirty="0" err="1" smtClean="0"/>
              <a:t>Chloramphenicol</a:t>
            </a:r>
            <a:endParaRPr lang="en-IN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>
            <a:normAutofit fontScale="92500" lnSpcReduction="20000"/>
          </a:bodyPr>
          <a:lstStyle/>
          <a:p>
            <a:r>
              <a:rPr lang="en-IN" dirty="0" smtClean="0">
                <a:solidFill>
                  <a:srgbClr val="C00000"/>
                </a:solidFill>
              </a:rPr>
              <a:t>Dr. </a:t>
            </a:r>
            <a:r>
              <a:rPr lang="en-IN" dirty="0" err="1" smtClean="0">
                <a:solidFill>
                  <a:srgbClr val="C00000"/>
                </a:solidFill>
              </a:rPr>
              <a:t>Rashmi</a:t>
            </a:r>
            <a:r>
              <a:rPr lang="en-IN" dirty="0" smtClean="0">
                <a:solidFill>
                  <a:srgbClr val="C00000"/>
                </a:solidFill>
              </a:rPr>
              <a:t> </a:t>
            </a:r>
            <a:r>
              <a:rPr lang="en-IN" dirty="0" err="1" smtClean="0">
                <a:solidFill>
                  <a:srgbClr val="C00000"/>
                </a:solidFill>
              </a:rPr>
              <a:t>Rekha</a:t>
            </a:r>
            <a:r>
              <a:rPr lang="en-IN" dirty="0" smtClean="0">
                <a:solidFill>
                  <a:srgbClr val="C00000"/>
                </a:solidFill>
              </a:rPr>
              <a:t> </a:t>
            </a:r>
            <a:r>
              <a:rPr lang="en-IN" dirty="0" err="1" smtClean="0">
                <a:solidFill>
                  <a:srgbClr val="C00000"/>
                </a:solidFill>
              </a:rPr>
              <a:t>Kumari</a:t>
            </a:r>
            <a:endParaRPr lang="en-IN" dirty="0" smtClean="0">
              <a:solidFill>
                <a:srgbClr val="C00000"/>
              </a:solidFill>
            </a:endParaRPr>
          </a:p>
          <a:p>
            <a:r>
              <a:rPr lang="en-IN" dirty="0" err="1" smtClean="0">
                <a:solidFill>
                  <a:srgbClr val="C00000"/>
                </a:solidFill>
              </a:rPr>
              <a:t>Asstt</a:t>
            </a:r>
            <a:r>
              <a:rPr lang="en-IN" dirty="0" smtClean="0">
                <a:solidFill>
                  <a:srgbClr val="C00000"/>
                </a:solidFill>
              </a:rPr>
              <a:t>. Professor, </a:t>
            </a:r>
            <a:r>
              <a:rPr lang="en-IN" dirty="0" err="1" smtClean="0">
                <a:solidFill>
                  <a:srgbClr val="C00000"/>
                </a:solidFill>
              </a:rPr>
              <a:t>Deptt</a:t>
            </a:r>
            <a:r>
              <a:rPr lang="en-IN" dirty="0" smtClean="0">
                <a:solidFill>
                  <a:srgbClr val="C00000"/>
                </a:solidFill>
              </a:rPr>
              <a:t>. of </a:t>
            </a:r>
            <a:r>
              <a:rPr lang="en-IN" dirty="0" err="1" smtClean="0">
                <a:solidFill>
                  <a:srgbClr val="C00000"/>
                </a:solidFill>
              </a:rPr>
              <a:t>Vety</a:t>
            </a:r>
            <a:r>
              <a:rPr lang="en-IN" dirty="0" smtClean="0">
                <a:solidFill>
                  <a:srgbClr val="C00000"/>
                </a:solidFill>
              </a:rPr>
              <a:t>. </a:t>
            </a:r>
            <a:r>
              <a:rPr lang="en-IN" dirty="0" smtClean="0">
                <a:solidFill>
                  <a:srgbClr val="C00000"/>
                </a:solidFill>
              </a:rPr>
              <a:t>Pharmacology and </a:t>
            </a:r>
            <a:r>
              <a:rPr lang="en-IN" dirty="0" smtClean="0">
                <a:solidFill>
                  <a:srgbClr val="C00000"/>
                </a:solidFill>
              </a:rPr>
              <a:t>Toxicology</a:t>
            </a:r>
          </a:p>
          <a:p>
            <a:r>
              <a:rPr lang="en-IN" dirty="0" smtClean="0">
                <a:solidFill>
                  <a:srgbClr val="C00000"/>
                </a:solidFill>
              </a:rPr>
              <a:t>BVC, BASU, Patna</a:t>
            </a:r>
            <a:endParaRPr lang="en-IN" dirty="0">
              <a:solidFill>
                <a:srgbClr val="C00000"/>
              </a:solidFill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 flipH="1">
            <a:off x="1447800" y="4267200"/>
            <a:ext cx="678170" cy="955548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7010400" y="4191000"/>
            <a:ext cx="968456" cy="1316736"/>
          </a:xfrm>
          <a:prstGeom prst="rect">
            <a:avLst/>
          </a:prstGeom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IN" b="1" dirty="0" smtClean="0"/>
              <a:t> CHLORAMPHENICOL &amp; CONGENRS</a:t>
            </a:r>
            <a:endParaRPr lang="en-IN" dirty="0" smtClean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itchFamily="2" charset="2"/>
              <a:buChar char="ü"/>
            </a:pPr>
            <a:r>
              <a:rPr lang="en-IN" b="1" dirty="0" smtClean="0"/>
              <a:t> </a:t>
            </a:r>
            <a:r>
              <a:rPr lang="en-IN" dirty="0" smtClean="0"/>
              <a:t> The isolation of </a:t>
            </a:r>
            <a:r>
              <a:rPr lang="en-IN" dirty="0" err="1" smtClean="0"/>
              <a:t>chloramphenicol</a:t>
            </a:r>
            <a:r>
              <a:rPr lang="en-IN" dirty="0" smtClean="0"/>
              <a:t> was reported </a:t>
            </a:r>
            <a:r>
              <a:rPr lang="en-IN" dirty="0" smtClean="0">
                <a:solidFill>
                  <a:srgbClr val="00B050"/>
                </a:solidFill>
              </a:rPr>
              <a:t>by Ehrlich, Burkholder and </a:t>
            </a:r>
            <a:r>
              <a:rPr lang="en-IN" dirty="0" err="1" smtClean="0">
                <a:solidFill>
                  <a:srgbClr val="00B050"/>
                </a:solidFill>
              </a:rPr>
              <a:t>coworkers</a:t>
            </a:r>
            <a:r>
              <a:rPr lang="en-IN" dirty="0" smtClean="0">
                <a:solidFill>
                  <a:srgbClr val="00B050"/>
                </a:solidFill>
              </a:rPr>
              <a:t> in the year 1947</a:t>
            </a:r>
            <a:r>
              <a:rPr lang="en-IN" dirty="0" smtClean="0"/>
              <a:t>. </a:t>
            </a:r>
          </a:p>
          <a:p>
            <a:pPr>
              <a:buNone/>
            </a:pPr>
            <a:endParaRPr lang="en-IN" dirty="0" smtClean="0"/>
          </a:p>
          <a:p>
            <a:pPr>
              <a:buFont typeface="Wingdings" pitchFamily="2" charset="2"/>
              <a:buChar char="ü"/>
            </a:pPr>
            <a:r>
              <a:rPr lang="en-IN" dirty="0" smtClean="0"/>
              <a:t>It </a:t>
            </a:r>
            <a:r>
              <a:rPr lang="en-IN" dirty="0" smtClean="0">
                <a:solidFill>
                  <a:srgbClr val="FF0000"/>
                </a:solidFill>
              </a:rPr>
              <a:t>was naturally obtained from </a:t>
            </a:r>
            <a:r>
              <a:rPr lang="en-IN" i="1" u="sng" dirty="0" err="1" smtClean="0">
                <a:solidFill>
                  <a:srgbClr val="FF0000"/>
                </a:solidFill>
              </a:rPr>
              <a:t>Streptomyces</a:t>
            </a:r>
            <a:r>
              <a:rPr lang="en-IN" i="1" u="sng" dirty="0" smtClean="0">
                <a:solidFill>
                  <a:srgbClr val="FF0000"/>
                </a:solidFill>
              </a:rPr>
              <a:t> </a:t>
            </a:r>
            <a:r>
              <a:rPr lang="en-IN" i="1" u="sng" dirty="0" err="1" smtClean="0">
                <a:solidFill>
                  <a:srgbClr val="FF0000"/>
                </a:solidFill>
              </a:rPr>
              <a:t>venezuelae</a:t>
            </a:r>
            <a:r>
              <a:rPr lang="en-IN" dirty="0" smtClean="0">
                <a:solidFill>
                  <a:srgbClr val="FF0000"/>
                </a:solidFill>
              </a:rPr>
              <a:t> and was the first antibiotic to be manufactured synthetically for clinically use</a:t>
            </a:r>
            <a:r>
              <a:rPr lang="en-IN" dirty="0" smtClean="0"/>
              <a:t>s.</a:t>
            </a:r>
            <a:endParaRPr lang="en-IN" dirty="0"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b="1" dirty="0" smtClean="0"/>
              <a:t>Chemistry</a:t>
            </a:r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IN" dirty="0" smtClean="0"/>
              <a:t> It is yellowish white crystalline, intensely bitter solid. </a:t>
            </a:r>
            <a:r>
              <a:rPr lang="en-IN" dirty="0" smtClean="0">
                <a:solidFill>
                  <a:srgbClr val="FF0000"/>
                </a:solidFill>
              </a:rPr>
              <a:t>Its aqueous solution is stable</a:t>
            </a:r>
            <a:r>
              <a:rPr lang="en-IN" dirty="0" smtClean="0"/>
              <a:t>, withstands boiling but </a:t>
            </a:r>
            <a:r>
              <a:rPr lang="en-IN" dirty="0" smtClean="0">
                <a:solidFill>
                  <a:srgbClr val="FF0000"/>
                </a:solidFill>
              </a:rPr>
              <a:t>need protection from light. </a:t>
            </a:r>
          </a:p>
          <a:p>
            <a:endParaRPr lang="en-IN" dirty="0" smtClean="0"/>
          </a:p>
          <a:p>
            <a:r>
              <a:rPr lang="en-IN" dirty="0" smtClean="0"/>
              <a:t>It has </a:t>
            </a:r>
            <a:r>
              <a:rPr lang="en-IN" dirty="0" smtClean="0">
                <a:solidFill>
                  <a:srgbClr val="FF0000"/>
                </a:solidFill>
              </a:rPr>
              <a:t>a nitrobenzene substitution</a:t>
            </a:r>
            <a:r>
              <a:rPr lang="en-IN" dirty="0" smtClean="0"/>
              <a:t>, which is </a:t>
            </a:r>
            <a:r>
              <a:rPr lang="en-IN" u="sng" dirty="0" smtClean="0">
                <a:solidFill>
                  <a:srgbClr val="FF0000"/>
                </a:solidFill>
              </a:rPr>
              <a:t>responsible for its antimicrobial activity.</a:t>
            </a:r>
          </a:p>
          <a:p>
            <a:endParaRPr lang="en-IN" dirty="0"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b="1" dirty="0" err="1" smtClean="0"/>
              <a:t>Chloramphenicol</a:t>
            </a:r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algn="just">
              <a:buFont typeface="Wingdings" pitchFamily="2" charset="2"/>
              <a:buChar char="ü"/>
            </a:pPr>
            <a:r>
              <a:rPr lang="en-IN" sz="2800" dirty="0" smtClean="0"/>
              <a:t>It is   highly effective </a:t>
            </a:r>
            <a:r>
              <a:rPr lang="en-IN" sz="2800" dirty="0" smtClean="0">
                <a:solidFill>
                  <a:srgbClr val="FF0000"/>
                </a:solidFill>
              </a:rPr>
              <a:t>broad spectrum antibiotic</a:t>
            </a:r>
            <a:r>
              <a:rPr lang="en-IN" sz="2800" dirty="0" smtClean="0"/>
              <a:t>.</a:t>
            </a:r>
          </a:p>
          <a:p>
            <a:pPr algn="just">
              <a:buNone/>
            </a:pPr>
            <a:r>
              <a:rPr lang="en-IN" sz="2800" dirty="0" smtClean="0"/>
              <a:t> </a:t>
            </a:r>
          </a:p>
          <a:p>
            <a:pPr algn="just">
              <a:buFont typeface="Wingdings" pitchFamily="2" charset="2"/>
              <a:buChar char="ü"/>
            </a:pPr>
            <a:r>
              <a:rPr lang="en-IN" sz="2800" dirty="0" smtClean="0"/>
              <a:t>But this drug causes severe </a:t>
            </a:r>
            <a:r>
              <a:rPr lang="en-IN" sz="2800" dirty="0" smtClean="0">
                <a:solidFill>
                  <a:srgbClr val="FF0000"/>
                </a:solidFill>
              </a:rPr>
              <a:t>blood </a:t>
            </a:r>
            <a:r>
              <a:rPr lang="en-IN" sz="2800" dirty="0" err="1" smtClean="0">
                <a:solidFill>
                  <a:srgbClr val="FF0000"/>
                </a:solidFill>
              </a:rPr>
              <a:t>dyscracias</a:t>
            </a:r>
            <a:r>
              <a:rPr lang="en-IN" sz="2800" dirty="0" smtClean="0">
                <a:solidFill>
                  <a:srgbClr val="FF0000"/>
                </a:solidFill>
              </a:rPr>
              <a:t> in human so carefully used in pet animals </a:t>
            </a:r>
            <a:r>
              <a:rPr lang="en-IN" sz="2800" dirty="0" smtClean="0"/>
              <a:t>and not approved for use in food animals in many countries.</a:t>
            </a:r>
          </a:p>
          <a:p>
            <a:pPr algn="just">
              <a:buFont typeface="Wingdings" pitchFamily="2" charset="2"/>
              <a:buChar char="ü"/>
            </a:pPr>
            <a:endParaRPr lang="en-IN" sz="2800" dirty="0" smtClean="0"/>
          </a:p>
          <a:p>
            <a:pPr algn="just">
              <a:buFont typeface="Wingdings" pitchFamily="2" charset="2"/>
              <a:buChar char="ü"/>
            </a:pPr>
            <a:r>
              <a:rPr lang="en-IN" sz="2800" dirty="0" smtClean="0"/>
              <a:t> Two </a:t>
            </a:r>
            <a:r>
              <a:rPr lang="en-IN" sz="2800" dirty="0" err="1" smtClean="0"/>
              <a:t>chloramphenicol</a:t>
            </a:r>
            <a:r>
              <a:rPr lang="en-IN" sz="2800" dirty="0" smtClean="0"/>
              <a:t> congeners viz. </a:t>
            </a:r>
            <a:r>
              <a:rPr lang="en-IN" sz="2800" dirty="0" err="1" smtClean="0">
                <a:solidFill>
                  <a:srgbClr val="FF0000"/>
                </a:solidFill>
              </a:rPr>
              <a:t>thiamphenicol</a:t>
            </a:r>
            <a:r>
              <a:rPr lang="en-IN" sz="2800" dirty="0" smtClean="0">
                <a:solidFill>
                  <a:srgbClr val="FF0000"/>
                </a:solidFill>
              </a:rPr>
              <a:t> and </a:t>
            </a:r>
            <a:r>
              <a:rPr lang="en-IN" sz="2800" dirty="0" err="1" smtClean="0">
                <a:solidFill>
                  <a:srgbClr val="FF0000"/>
                </a:solidFill>
              </a:rPr>
              <a:t>florfenicol</a:t>
            </a:r>
            <a:r>
              <a:rPr lang="en-IN" sz="2800" dirty="0" smtClean="0">
                <a:solidFill>
                  <a:srgbClr val="FF0000"/>
                </a:solidFill>
              </a:rPr>
              <a:t>(</a:t>
            </a:r>
            <a:r>
              <a:rPr lang="en-IN" sz="2800" dirty="0" smtClean="0"/>
              <a:t>less toxic to bone marrow) have been developed.</a:t>
            </a: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IN" b="1" dirty="0" err="1" smtClean="0"/>
              <a:t>Thiamphenicol</a:t>
            </a:r>
            <a:r>
              <a:rPr lang="en-IN" b="1" dirty="0" smtClean="0"/>
              <a:t>: </a:t>
            </a:r>
            <a:r>
              <a:rPr lang="en-IN" dirty="0" smtClean="0">
                <a:solidFill>
                  <a:srgbClr val="00B050"/>
                </a:solidFill>
              </a:rPr>
              <a:t>It is produced</a:t>
            </a:r>
            <a:r>
              <a:rPr lang="en-IN" b="1" dirty="0" smtClean="0">
                <a:solidFill>
                  <a:srgbClr val="00B050"/>
                </a:solidFill>
              </a:rPr>
              <a:t> </a:t>
            </a:r>
            <a:r>
              <a:rPr lang="en-IN" dirty="0" smtClean="0">
                <a:solidFill>
                  <a:srgbClr val="00B050"/>
                </a:solidFill>
              </a:rPr>
              <a:t>by replacing the nitro </a:t>
            </a:r>
            <a:r>
              <a:rPr lang="en-IN" dirty="0" err="1" smtClean="0">
                <a:solidFill>
                  <a:srgbClr val="00B050"/>
                </a:solidFill>
              </a:rPr>
              <a:t>phenolic</a:t>
            </a:r>
            <a:r>
              <a:rPr lang="en-IN" dirty="0" smtClean="0">
                <a:solidFill>
                  <a:srgbClr val="00B050"/>
                </a:solidFill>
              </a:rPr>
              <a:t> group </a:t>
            </a:r>
            <a:r>
              <a:rPr lang="en-IN" dirty="0" err="1" smtClean="0">
                <a:solidFill>
                  <a:srgbClr val="00B050"/>
                </a:solidFill>
              </a:rPr>
              <a:t>chloramphenicol</a:t>
            </a:r>
            <a:r>
              <a:rPr lang="en-IN" dirty="0" smtClean="0">
                <a:solidFill>
                  <a:srgbClr val="00B050"/>
                </a:solidFill>
              </a:rPr>
              <a:t> by a </a:t>
            </a:r>
            <a:r>
              <a:rPr lang="en-IN" dirty="0" err="1" smtClean="0">
                <a:solidFill>
                  <a:srgbClr val="00B050"/>
                </a:solidFill>
              </a:rPr>
              <a:t>methylsulphonyl</a:t>
            </a:r>
            <a:r>
              <a:rPr lang="en-IN" dirty="0" smtClean="0">
                <a:solidFill>
                  <a:srgbClr val="00B050"/>
                </a:solidFill>
              </a:rPr>
              <a:t> group </a:t>
            </a:r>
            <a:r>
              <a:rPr lang="en-IN" dirty="0" smtClean="0"/>
              <a:t>.</a:t>
            </a:r>
            <a:r>
              <a:rPr lang="en-IN" dirty="0" smtClean="0">
                <a:solidFill>
                  <a:srgbClr val="FF0000"/>
                </a:solidFill>
              </a:rPr>
              <a:t>It is less effective but safer than </a:t>
            </a:r>
            <a:r>
              <a:rPr lang="en-IN" dirty="0" err="1" smtClean="0">
                <a:solidFill>
                  <a:srgbClr val="FF0000"/>
                </a:solidFill>
              </a:rPr>
              <a:t>chloramphenicol</a:t>
            </a:r>
            <a:r>
              <a:rPr lang="en-IN" dirty="0" smtClean="0"/>
              <a:t>.</a:t>
            </a:r>
          </a:p>
          <a:p>
            <a:r>
              <a:rPr lang="en-IN" b="1" dirty="0" err="1" smtClean="0"/>
              <a:t>Florfenicol</a:t>
            </a:r>
            <a:r>
              <a:rPr lang="en-IN" b="1" dirty="0" smtClean="0"/>
              <a:t>: </a:t>
            </a:r>
            <a:r>
              <a:rPr lang="en-IN" dirty="0" smtClean="0"/>
              <a:t>It is </a:t>
            </a:r>
            <a:r>
              <a:rPr lang="en-IN" dirty="0" smtClean="0">
                <a:solidFill>
                  <a:srgbClr val="FF0000"/>
                </a:solidFill>
              </a:rPr>
              <a:t>a fluorinated derivative of </a:t>
            </a:r>
            <a:r>
              <a:rPr lang="en-IN" dirty="0" err="1" smtClean="0">
                <a:solidFill>
                  <a:srgbClr val="FF0000"/>
                </a:solidFill>
              </a:rPr>
              <a:t>thiaphenicol</a:t>
            </a:r>
            <a:r>
              <a:rPr lang="en-IN" dirty="0" smtClean="0">
                <a:solidFill>
                  <a:srgbClr val="FF0000"/>
                </a:solidFill>
              </a:rPr>
              <a:t>, </a:t>
            </a:r>
            <a:r>
              <a:rPr lang="en-IN" dirty="0" smtClean="0">
                <a:solidFill>
                  <a:srgbClr val="0070C0"/>
                </a:solidFill>
              </a:rPr>
              <a:t>more effective than </a:t>
            </a:r>
            <a:r>
              <a:rPr lang="en-IN" dirty="0" err="1" smtClean="0">
                <a:solidFill>
                  <a:srgbClr val="0070C0"/>
                </a:solidFill>
              </a:rPr>
              <a:t>chloramphenicol</a:t>
            </a:r>
            <a:r>
              <a:rPr lang="en-IN" u="sng" dirty="0" smtClean="0">
                <a:solidFill>
                  <a:srgbClr val="FF0000"/>
                </a:solidFill>
              </a:rPr>
              <a:t>, resist bacterial destruction and approved for use in cattle.</a:t>
            </a:r>
          </a:p>
          <a:p>
            <a:endParaRPr lang="en-IN" dirty="0"/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b="1" dirty="0" smtClean="0"/>
              <a:t>Antimicrobial spectrum</a:t>
            </a:r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en-IN" dirty="0" smtClean="0"/>
              <a:t> It is a broad spectrum antibiotic </a:t>
            </a:r>
            <a:r>
              <a:rPr lang="en-IN" u="sng" dirty="0" smtClean="0">
                <a:solidFill>
                  <a:srgbClr val="C00000"/>
                </a:solidFill>
              </a:rPr>
              <a:t>effective against both Gram positive and Gram negative bacteria and several anaerobes (</a:t>
            </a:r>
            <a:r>
              <a:rPr lang="en-IN" u="sng" dirty="0" err="1" smtClean="0">
                <a:solidFill>
                  <a:srgbClr val="C00000"/>
                </a:solidFill>
              </a:rPr>
              <a:t>Bacteroides</a:t>
            </a:r>
            <a:r>
              <a:rPr lang="en-IN" u="sng" dirty="0" smtClean="0">
                <a:solidFill>
                  <a:srgbClr val="C00000"/>
                </a:solidFill>
              </a:rPr>
              <a:t> </a:t>
            </a:r>
            <a:r>
              <a:rPr lang="en-IN" u="sng" dirty="0" err="1" smtClean="0">
                <a:solidFill>
                  <a:srgbClr val="C00000"/>
                </a:solidFill>
              </a:rPr>
              <a:t>fragilis</a:t>
            </a:r>
            <a:r>
              <a:rPr lang="en-IN" u="sng" dirty="0" smtClean="0">
                <a:solidFill>
                  <a:srgbClr val="C00000"/>
                </a:solidFill>
              </a:rPr>
              <a:t>), as well as </a:t>
            </a:r>
            <a:r>
              <a:rPr lang="en-IN" u="sng" dirty="0" err="1" smtClean="0">
                <a:solidFill>
                  <a:srgbClr val="C00000"/>
                </a:solidFill>
              </a:rPr>
              <a:t>Rickettsia</a:t>
            </a:r>
            <a:r>
              <a:rPr lang="en-IN" u="sng" dirty="0" smtClean="0">
                <a:solidFill>
                  <a:srgbClr val="C00000"/>
                </a:solidFill>
              </a:rPr>
              <a:t>, </a:t>
            </a:r>
            <a:r>
              <a:rPr lang="en-IN" u="sng" dirty="0" err="1" smtClean="0">
                <a:solidFill>
                  <a:srgbClr val="C00000"/>
                </a:solidFill>
              </a:rPr>
              <a:t>chlamidia</a:t>
            </a:r>
            <a:r>
              <a:rPr lang="en-IN" u="sng" dirty="0" smtClean="0">
                <a:solidFill>
                  <a:srgbClr val="C00000"/>
                </a:solidFill>
              </a:rPr>
              <a:t> and </a:t>
            </a:r>
            <a:r>
              <a:rPr lang="en-IN" u="sng" dirty="0" err="1" smtClean="0">
                <a:solidFill>
                  <a:srgbClr val="C00000"/>
                </a:solidFill>
              </a:rPr>
              <a:t>Mycoplasma</a:t>
            </a:r>
            <a:r>
              <a:rPr lang="en-IN" u="sng" dirty="0" smtClean="0">
                <a:solidFill>
                  <a:srgbClr val="C00000"/>
                </a:solidFill>
              </a:rPr>
              <a:t> like tetracycline</a:t>
            </a:r>
            <a:r>
              <a:rPr lang="en-IN" dirty="0" smtClean="0"/>
              <a:t>.</a:t>
            </a:r>
          </a:p>
          <a:p>
            <a:endParaRPr lang="en-IN" dirty="0" smtClean="0"/>
          </a:p>
          <a:p>
            <a:endParaRPr lang="en-IN" dirty="0" smtClean="0"/>
          </a:p>
          <a:p>
            <a:r>
              <a:rPr lang="en-IN" dirty="0" smtClean="0"/>
              <a:t> It </a:t>
            </a:r>
            <a:r>
              <a:rPr lang="en-IN" dirty="0" smtClean="0">
                <a:solidFill>
                  <a:srgbClr val="7030A0"/>
                </a:solidFill>
              </a:rPr>
              <a:t>has special efficacy against Salmonella </a:t>
            </a:r>
            <a:r>
              <a:rPr lang="en-IN" dirty="0" smtClean="0"/>
              <a:t>including </a:t>
            </a:r>
            <a:r>
              <a:rPr lang="en-IN" i="1" u="sng" dirty="0" smtClean="0">
                <a:solidFill>
                  <a:srgbClr val="C00000"/>
                </a:solidFill>
              </a:rPr>
              <a:t>S. </a:t>
            </a:r>
            <a:r>
              <a:rPr lang="en-IN" i="1" u="sng" dirty="0" err="1" smtClean="0">
                <a:solidFill>
                  <a:srgbClr val="C00000"/>
                </a:solidFill>
              </a:rPr>
              <a:t>typhi</a:t>
            </a:r>
            <a:r>
              <a:rPr lang="en-IN" i="1" u="sng" dirty="0" smtClean="0">
                <a:solidFill>
                  <a:srgbClr val="C00000"/>
                </a:solidFill>
              </a:rPr>
              <a:t>, </a:t>
            </a:r>
            <a:r>
              <a:rPr lang="en-IN" dirty="0" smtClean="0"/>
              <a:t>but less action on Gram positive </a:t>
            </a:r>
            <a:r>
              <a:rPr lang="en-IN" dirty="0" err="1" smtClean="0"/>
              <a:t>cocci</a:t>
            </a:r>
            <a:r>
              <a:rPr lang="en-IN" dirty="0" smtClean="0"/>
              <a:t>.</a:t>
            </a:r>
          </a:p>
          <a:p>
            <a:pPr>
              <a:buNone/>
            </a:pPr>
            <a:endParaRPr lang="en-IN" dirty="0" smtClean="0"/>
          </a:p>
          <a:p>
            <a:endParaRPr lang="en-IN" dirty="0"/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10000"/>
          </a:bodyPr>
          <a:lstStyle/>
          <a:p>
            <a:r>
              <a:rPr lang="en-IN" dirty="0" smtClean="0"/>
              <a:t> Like tetracycline it is inactive against </a:t>
            </a:r>
            <a:r>
              <a:rPr lang="en-IN" dirty="0" err="1" smtClean="0"/>
              <a:t>Mycobacteria</a:t>
            </a:r>
            <a:r>
              <a:rPr lang="en-IN" dirty="0" smtClean="0"/>
              <a:t>, Pseudomonas, mainly Proteus </a:t>
            </a:r>
            <a:r>
              <a:rPr lang="en-IN" dirty="0" err="1" smtClean="0"/>
              <a:t>spp</a:t>
            </a:r>
            <a:r>
              <a:rPr lang="en-IN" dirty="0" smtClean="0"/>
              <a:t>, viruses and fungi.</a:t>
            </a:r>
          </a:p>
          <a:p>
            <a:endParaRPr lang="en-IN" dirty="0" smtClean="0"/>
          </a:p>
          <a:p>
            <a:r>
              <a:rPr lang="en-IN" dirty="0" err="1" smtClean="0"/>
              <a:t>Florfenicol</a:t>
            </a:r>
            <a:r>
              <a:rPr lang="en-IN" dirty="0" smtClean="0"/>
              <a:t> also has broad antimicrobial spectrum.</a:t>
            </a:r>
          </a:p>
          <a:p>
            <a:pPr>
              <a:buNone/>
            </a:pPr>
            <a:endParaRPr lang="en-IN" dirty="0" smtClean="0"/>
          </a:p>
          <a:p>
            <a:endParaRPr lang="en-IN" dirty="0" smtClean="0"/>
          </a:p>
          <a:p>
            <a:r>
              <a:rPr lang="en-IN" dirty="0" smtClean="0"/>
              <a:t>Bacterial resistance is due to </a:t>
            </a:r>
            <a:r>
              <a:rPr lang="en-IN" u="sng" dirty="0" smtClean="0">
                <a:solidFill>
                  <a:srgbClr val="0070C0"/>
                </a:solidFill>
              </a:rPr>
              <a:t>synthesis of </a:t>
            </a:r>
            <a:r>
              <a:rPr lang="en-IN" u="sng" dirty="0" err="1" smtClean="0">
                <a:solidFill>
                  <a:srgbClr val="0070C0"/>
                </a:solidFill>
              </a:rPr>
              <a:t>chloramphenicol</a:t>
            </a:r>
            <a:r>
              <a:rPr lang="en-IN" u="sng" dirty="0" smtClean="0">
                <a:solidFill>
                  <a:srgbClr val="0070C0"/>
                </a:solidFill>
              </a:rPr>
              <a:t> </a:t>
            </a:r>
            <a:r>
              <a:rPr lang="en-IN" u="sng" dirty="0" err="1" smtClean="0">
                <a:solidFill>
                  <a:srgbClr val="0070C0"/>
                </a:solidFill>
              </a:rPr>
              <a:t>acetytransferase</a:t>
            </a:r>
            <a:r>
              <a:rPr lang="en-IN" u="sng" dirty="0" smtClean="0">
                <a:solidFill>
                  <a:srgbClr val="0070C0"/>
                </a:solidFill>
              </a:rPr>
              <a:t> (plasmid mediated</a:t>
            </a:r>
            <a:endParaRPr lang="en-IN" u="sng" dirty="0">
              <a:solidFill>
                <a:srgbClr val="0070C0"/>
              </a:solidFill>
            </a:endParaRPr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b="1" dirty="0" smtClean="0"/>
              <a:t>Mechanism of action</a:t>
            </a:r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77500" lnSpcReduction="20000"/>
          </a:bodyPr>
          <a:lstStyle/>
          <a:p>
            <a:pPr algn="just">
              <a:buFont typeface="Wingdings" pitchFamily="2" charset="2"/>
              <a:buChar char="ü"/>
            </a:pPr>
            <a:r>
              <a:rPr lang="en-IN" dirty="0" err="1" smtClean="0"/>
              <a:t>Chloramphenicol</a:t>
            </a:r>
            <a:r>
              <a:rPr lang="en-IN" dirty="0" smtClean="0"/>
              <a:t> and its congeners </a:t>
            </a:r>
            <a:r>
              <a:rPr lang="en-IN" u="sng" dirty="0" smtClean="0">
                <a:solidFill>
                  <a:srgbClr val="C00000"/>
                </a:solidFill>
              </a:rPr>
              <a:t>bind to the 50 S subunit of the bacterial ribosome (at the same site as do erythromycin and </a:t>
            </a:r>
            <a:r>
              <a:rPr lang="en-IN" u="sng" dirty="0" err="1" smtClean="0">
                <a:solidFill>
                  <a:srgbClr val="C00000"/>
                </a:solidFill>
              </a:rPr>
              <a:t>clindamycin</a:t>
            </a:r>
            <a:r>
              <a:rPr lang="en-IN" u="sng" dirty="0" smtClean="0">
                <a:solidFill>
                  <a:srgbClr val="C00000"/>
                </a:solidFill>
              </a:rPr>
              <a:t>) and also interfere with the bacterial </a:t>
            </a:r>
            <a:r>
              <a:rPr lang="en-IN" u="sng" dirty="0" err="1" smtClean="0">
                <a:solidFill>
                  <a:srgbClr val="C00000"/>
                </a:solidFill>
              </a:rPr>
              <a:t>peptidyltransferase</a:t>
            </a:r>
            <a:r>
              <a:rPr lang="en-IN" u="sng" dirty="0" smtClean="0">
                <a:solidFill>
                  <a:srgbClr val="C00000"/>
                </a:solidFill>
              </a:rPr>
              <a:t> activity.</a:t>
            </a:r>
          </a:p>
          <a:p>
            <a:pPr algn="just">
              <a:buNone/>
            </a:pPr>
            <a:r>
              <a:rPr lang="en-IN" dirty="0" smtClean="0"/>
              <a:t> </a:t>
            </a:r>
          </a:p>
          <a:p>
            <a:pPr algn="just">
              <a:buFont typeface="Wingdings" pitchFamily="2" charset="2"/>
              <a:buChar char="ü"/>
            </a:pPr>
            <a:r>
              <a:rPr lang="en-IN" dirty="0" smtClean="0"/>
              <a:t>These results in the inhibition of microbial protein synthesis due to interference with the transfer of elongated peptide chain to the newly attached </a:t>
            </a:r>
            <a:r>
              <a:rPr lang="en-IN" dirty="0" err="1" smtClean="0"/>
              <a:t>aminoacyl-tRNA</a:t>
            </a:r>
            <a:r>
              <a:rPr lang="en-IN" dirty="0" smtClean="0"/>
              <a:t> at the m-RNA –ribosome </a:t>
            </a:r>
            <a:r>
              <a:rPr lang="en-IN" b="1" dirty="0" smtClean="0"/>
              <a:t>complex</a:t>
            </a:r>
            <a:r>
              <a:rPr lang="en-IN" dirty="0" smtClean="0"/>
              <a:t> (</a:t>
            </a:r>
            <a:r>
              <a:rPr lang="en-IN" dirty="0" err="1" smtClean="0"/>
              <a:t>i</a:t>
            </a:r>
            <a:r>
              <a:rPr lang="en-IN" dirty="0" smtClean="0"/>
              <a:t>, e .</a:t>
            </a:r>
            <a:r>
              <a:rPr lang="en-IN" dirty="0" err="1" smtClean="0"/>
              <a:t>transpeptidation</a:t>
            </a:r>
            <a:r>
              <a:rPr lang="en-IN" dirty="0" smtClean="0"/>
              <a:t>).</a:t>
            </a:r>
          </a:p>
          <a:p>
            <a:pPr algn="just">
              <a:buNone/>
            </a:pPr>
            <a:endParaRPr lang="en-IN" dirty="0" smtClean="0"/>
          </a:p>
          <a:p>
            <a:pPr algn="just">
              <a:buFont typeface="Wingdings" pitchFamily="2" charset="2"/>
              <a:buChar char="ü"/>
            </a:pPr>
            <a:r>
              <a:rPr lang="en-IN" dirty="0" smtClean="0"/>
              <a:t>At high doses it also inhibits mammalian mitochondria protein synthesis particularly in bone marrow.</a:t>
            </a:r>
            <a:endParaRPr lang="en-IN" dirty="0"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b="1" dirty="0" smtClean="0"/>
              <a:t>Pharmacokinetics</a:t>
            </a:r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10000"/>
          </a:bodyPr>
          <a:lstStyle/>
          <a:p>
            <a:pPr algn="just"/>
            <a:r>
              <a:rPr lang="en-IN" u="sng" dirty="0" err="1" smtClean="0">
                <a:solidFill>
                  <a:srgbClr val="C00000"/>
                </a:solidFill>
              </a:rPr>
              <a:t>Chloramphenicol</a:t>
            </a:r>
            <a:r>
              <a:rPr lang="en-IN" u="sng" dirty="0" smtClean="0">
                <a:solidFill>
                  <a:srgbClr val="C00000"/>
                </a:solidFill>
              </a:rPr>
              <a:t> </a:t>
            </a:r>
            <a:r>
              <a:rPr lang="en-IN" u="sng" dirty="0" err="1" smtClean="0">
                <a:solidFill>
                  <a:srgbClr val="C00000"/>
                </a:solidFill>
              </a:rPr>
              <a:t>palmitate</a:t>
            </a:r>
            <a:r>
              <a:rPr lang="en-IN" dirty="0" smtClean="0"/>
              <a:t>, given orally, is rapidly and completely absorbed in </a:t>
            </a:r>
            <a:r>
              <a:rPr lang="en-IN" dirty="0" err="1" smtClean="0"/>
              <a:t>monogastric</a:t>
            </a:r>
            <a:r>
              <a:rPr lang="en-IN" dirty="0" smtClean="0"/>
              <a:t> animals and reaches peak plasma concentration within two hours.</a:t>
            </a:r>
          </a:p>
          <a:p>
            <a:pPr algn="just"/>
            <a:endParaRPr lang="en-IN" dirty="0" smtClean="0"/>
          </a:p>
          <a:p>
            <a:pPr algn="just"/>
            <a:r>
              <a:rPr lang="en-IN" dirty="0" smtClean="0"/>
              <a:t> </a:t>
            </a:r>
            <a:r>
              <a:rPr lang="en-IN" dirty="0" err="1" smtClean="0"/>
              <a:t>Florfenicol</a:t>
            </a:r>
            <a:r>
              <a:rPr lang="en-IN" dirty="0" smtClean="0"/>
              <a:t> is also rapidly absorbed orally, although milk interferes with its absorption. </a:t>
            </a:r>
          </a:p>
          <a:p>
            <a:pPr algn="just"/>
            <a:endParaRPr lang="en-IN" dirty="0" smtClean="0"/>
          </a:p>
          <a:p>
            <a:pPr algn="just"/>
            <a:r>
              <a:rPr lang="en-IN" u="sng" dirty="0" smtClean="0">
                <a:solidFill>
                  <a:schemeClr val="accent6">
                    <a:lumMod val="75000"/>
                  </a:schemeClr>
                </a:solidFill>
              </a:rPr>
              <a:t>In ruminants, the </a:t>
            </a:r>
            <a:r>
              <a:rPr lang="en-IN" u="sng" dirty="0" err="1" smtClean="0">
                <a:solidFill>
                  <a:schemeClr val="accent6">
                    <a:lumMod val="75000"/>
                  </a:schemeClr>
                </a:solidFill>
              </a:rPr>
              <a:t>chloramphenicol</a:t>
            </a:r>
            <a:r>
              <a:rPr lang="en-IN" u="sng" dirty="0" smtClean="0">
                <a:solidFill>
                  <a:schemeClr val="accent6">
                    <a:lumMod val="75000"/>
                  </a:schemeClr>
                </a:solidFill>
              </a:rPr>
              <a:t> is orally ineffective as it is readily inactivated (reduced to inactive </a:t>
            </a:r>
            <a:r>
              <a:rPr lang="en-IN" u="sng" dirty="0" err="1" smtClean="0">
                <a:solidFill>
                  <a:schemeClr val="accent6">
                    <a:lumMod val="75000"/>
                  </a:schemeClr>
                </a:solidFill>
              </a:rPr>
              <a:t>aminochloramphenicol</a:t>
            </a:r>
            <a:r>
              <a:rPr lang="en-IN" u="sng" dirty="0" smtClean="0">
                <a:solidFill>
                  <a:schemeClr val="accent6">
                    <a:lumMod val="75000"/>
                  </a:schemeClr>
                </a:solidFill>
              </a:rPr>
              <a:t>) by the </a:t>
            </a:r>
            <a:r>
              <a:rPr lang="en-IN" u="sng" dirty="0" err="1" smtClean="0">
                <a:solidFill>
                  <a:schemeClr val="accent6">
                    <a:lumMod val="75000"/>
                  </a:schemeClr>
                </a:solidFill>
              </a:rPr>
              <a:t>ruminal</a:t>
            </a:r>
            <a:r>
              <a:rPr lang="en-IN" u="sng" dirty="0" smtClean="0">
                <a:solidFill>
                  <a:schemeClr val="accent6">
                    <a:lumMod val="75000"/>
                  </a:schemeClr>
                </a:solidFill>
              </a:rPr>
              <a:t> micro flora and therefore given only </a:t>
            </a:r>
            <a:r>
              <a:rPr lang="en-IN" u="sng" dirty="0" err="1" smtClean="0">
                <a:solidFill>
                  <a:schemeClr val="accent6">
                    <a:lumMod val="75000"/>
                  </a:schemeClr>
                </a:solidFill>
              </a:rPr>
              <a:t>parenterally</a:t>
            </a:r>
            <a:r>
              <a:rPr lang="en-IN" dirty="0" smtClean="0"/>
              <a:t>.</a:t>
            </a:r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77500" lnSpcReduction="20000"/>
          </a:bodyPr>
          <a:lstStyle/>
          <a:p>
            <a:r>
              <a:rPr lang="en-IN" dirty="0" smtClean="0"/>
              <a:t> </a:t>
            </a:r>
            <a:r>
              <a:rPr lang="en-IN" dirty="0" err="1" smtClean="0">
                <a:solidFill>
                  <a:schemeClr val="accent6">
                    <a:lumMod val="75000"/>
                  </a:schemeClr>
                </a:solidFill>
              </a:rPr>
              <a:t>Chloramphenicol</a:t>
            </a:r>
            <a:r>
              <a:rPr lang="en-IN" dirty="0" smtClean="0">
                <a:solidFill>
                  <a:schemeClr val="accent6">
                    <a:lumMod val="75000"/>
                  </a:schemeClr>
                </a:solidFill>
              </a:rPr>
              <a:t> sodium </a:t>
            </a:r>
            <a:r>
              <a:rPr lang="en-IN" dirty="0" err="1" smtClean="0">
                <a:solidFill>
                  <a:schemeClr val="accent6">
                    <a:lumMod val="75000"/>
                  </a:schemeClr>
                </a:solidFill>
              </a:rPr>
              <a:t>succinate</a:t>
            </a:r>
            <a:r>
              <a:rPr lang="en-IN" dirty="0" smtClean="0">
                <a:solidFill>
                  <a:schemeClr val="accent6">
                    <a:lumMod val="75000"/>
                  </a:schemeClr>
                </a:solidFill>
              </a:rPr>
              <a:t> </a:t>
            </a:r>
            <a:r>
              <a:rPr lang="en-IN" dirty="0" smtClean="0"/>
              <a:t>administered by IM or IV route is hydrolysed into active free </a:t>
            </a:r>
            <a:r>
              <a:rPr lang="en-IN" dirty="0" err="1" smtClean="0"/>
              <a:t>chloramphenicol</a:t>
            </a:r>
            <a:r>
              <a:rPr lang="en-IN" dirty="0" smtClean="0"/>
              <a:t>.</a:t>
            </a:r>
          </a:p>
          <a:p>
            <a:endParaRPr lang="en-IN" dirty="0" smtClean="0"/>
          </a:p>
          <a:p>
            <a:pPr>
              <a:buNone/>
            </a:pPr>
            <a:r>
              <a:rPr lang="en-IN" dirty="0" smtClean="0"/>
              <a:t> </a:t>
            </a:r>
          </a:p>
          <a:p>
            <a:r>
              <a:rPr lang="en-IN" dirty="0" smtClean="0"/>
              <a:t>In plasma, 40-50 % reversibly binds to the plasma protein and the free fraction is widely distributed throughout the tissue and body</a:t>
            </a:r>
          </a:p>
          <a:p>
            <a:endParaRPr lang="en-IN" dirty="0" smtClean="0"/>
          </a:p>
          <a:p>
            <a:endParaRPr lang="en-IN" dirty="0" smtClean="0"/>
          </a:p>
          <a:p>
            <a:r>
              <a:rPr lang="en-IN" dirty="0" smtClean="0"/>
              <a:t>Fluids including CSF (</a:t>
            </a:r>
            <a:r>
              <a:rPr lang="en-IN" dirty="0" err="1" smtClean="0"/>
              <a:t>florfenicol</a:t>
            </a:r>
            <a:r>
              <a:rPr lang="en-IN" dirty="0" smtClean="0"/>
              <a:t> less), milk aqueous </a:t>
            </a:r>
            <a:r>
              <a:rPr lang="en-IN" dirty="0" err="1" smtClean="0"/>
              <a:t>humor</a:t>
            </a:r>
            <a:r>
              <a:rPr lang="en-IN" dirty="0" smtClean="0"/>
              <a:t> and placental fluid</a:t>
            </a:r>
          </a:p>
          <a:p>
            <a:endParaRPr lang="en-IN" dirty="0"/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20000"/>
          </a:bodyPr>
          <a:lstStyle/>
          <a:p>
            <a:pPr>
              <a:buNone/>
            </a:pPr>
            <a:endParaRPr lang="en-IN" dirty="0" smtClean="0"/>
          </a:p>
          <a:p>
            <a:pPr algn="just">
              <a:buFont typeface="Wingdings" pitchFamily="2" charset="2"/>
              <a:buChar char="ü"/>
            </a:pPr>
            <a:r>
              <a:rPr lang="en-IN" u="sng" dirty="0" smtClean="0">
                <a:solidFill>
                  <a:srgbClr val="C00000"/>
                </a:solidFill>
              </a:rPr>
              <a:t> Its unique property is the ability to attain high concentration in CSF (40-60% of plasma concentration), even in absence of </a:t>
            </a:r>
            <a:r>
              <a:rPr lang="en-IN" u="sng" dirty="0" err="1" smtClean="0">
                <a:solidFill>
                  <a:srgbClr val="C00000"/>
                </a:solidFill>
              </a:rPr>
              <a:t>meningeal</a:t>
            </a:r>
            <a:r>
              <a:rPr lang="en-IN" u="sng" dirty="0" smtClean="0">
                <a:solidFill>
                  <a:srgbClr val="C00000"/>
                </a:solidFill>
              </a:rPr>
              <a:t> inflammation. </a:t>
            </a:r>
          </a:p>
          <a:p>
            <a:pPr algn="just">
              <a:buFont typeface="Wingdings" pitchFamily="2" charset="2"/>
              <a:buChar char="ü"/>
            </a:pPr>
            <a:endParaRPr lang="en-IN" dirty="0" smtClean="0"/>
          </a:p>
          <a:p>
            <a:pPr algn="just">
              <a:buFont typeface="Wingdings" pitchFamily="2" charset="2"/>
              <a:buChar char="ü"/>
            </a:pPr>
            <a:r>
              <a:rPr lang="en-IN" u="sng" dirty="0" err="1" smtClean="0">
                <a:solidFill>
                  <a:schemeClr val="accent3">
                    <a:lumMod val="50000"/>
                  </a:schemeClr>
                </a:solidFill>
              </a:rPr>
              <a:t>Chloramphenicol</a:t>
            </a:r>
            <a:r>
              <a:rPr lang="en-IN" u="sng" dirty="0" smtClean="0">
                <a:solidFill>
                  <a:schemeClr val="accent3">
                    <a:lumMod val="50000"/>
                  </a:schemeClr>
                </a:solidFill>
              </a:rPr>
              <a:t> is mainly inactivated in liver by conjugation with </a:t>
            </a:r>
            <a:r>
              <a:rPr lang="en-IN" u="sng" dirty="0" err="1" smtClean="0">
                <a:solidFill>
                  <a:schemeClr val="accent3">
                    <a:lumMod val="50000"/>
                  </a:schemeClr>
                </a:solidFill>
              </a:rPr>
              <a:t>glucuronic</a:t>
            </a:r>
            <a:r>
              <a:rPr lang="en-IN" u="sng" dirty="0" smtClean="0">
                <a:solidFill>
                  <a:schemeClr val="accent3">
                    <a:lumMod val="50000"/>
                  </a:schemeClr>
                </a:solidFill>
              </a:rPr>
              <a:t> acid and also reduced to inactive amines and the metabolites are excreted in urine by active tubular secretion.</a:t>
            </a:r>
          </a:p>
          <a:p>
            <a:pPr algn="just">
              <a:buNone/>
            </a:pPr>
            <a:endParaRPr lang="en-IN" dirty="0" smtClean="0"/>
          </a:p>
          <a:p>
            <a:pPr algn="just">
              <a:buFont typeface="Wingdings" pitchFamily="2" charset="2"/>
              <a:buChar char="ü"/>
            </a:pPr>
            <a:r>
              <a:rPr lang="en-IN" dirty="0" smtClean="0">
                <a:solidFill>
                  <a:srgbClr val="FF0000"/>
                </a:solidFill>
              </a:rPr>
              <a:t> Only 10% is excreted as free drug in urine by </a:t>
            </a:r>
            <a:r>
              <a:rPr lang="en-IN" dirty="0" err="1" smtClean="0">
                <a:solidFill>
                  <a:srgbClr val="FF0000"/>
                </a:solidFill>
              </a:rPr>
              <a:t>glomerular</a:t>
            </a:r>
            <a:r>
              <a:rPr lang="en-IN" dirty="0" smtClean="0">
                <a:solidFill>
                  <a:srgbClr val="FF0000"/>
                </a:solidFill>
              </a:rPr>
              <a:t> filtration.</a:t>
            </a:r>
          </a:p>
          <a:p>
            <a:endParaRPr lang="en-IN" dirty="0"/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b="1" dirty="0" smtClean="0"/>
              <a:t>Therapeutic uses</a:t>
            </a:r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20000"/>
          </a:bodyPr>
          <a:lstStyle/>
          <a:p>
            <a:endParaRPr lang="en-IN" dirty="0" smtClean="0"/>
          </a:p>
          <a:p>
            <a:endParaRPr lang="en-IN" dirty="0" smtClean="0"/>
          </a:p>
          <a:p>
            <a:r>
              <a:rPr lang="en-IN" dirty="0" smtClean="0"/>
              <a:t>The use of </a:t>
            </a:r>
            <a:r>
              <a:rPr lang="en-IN" dirty="0" err="1" smtClean="0"/>
              <a:t>chloramphenicol</a:t>
            </a:r>
            <a:r>
              <a:rPr lang="en-IN" dirty="0" smtClean="0"/>
              <a:t> should be reserved for serious infectious in which the benefit of the drug is greater than the risk of toxicity.</a:t>
            </a:r>
          </a:p>
          <a:p>
            <a:pPr>
              <a:buNone/>
            </a:pPr>
            <a:endParaRPr lang="en-IN" dirty="0" smtClean="0"/>
          </a:p>
          <a:p>
            <a:pPr>
              <a:buNone/>
            </a:pPr>
            <a:endParaRPr lang="en-IN" dirty="0" smtClean="0"/>
          </a:p>
          <a:p>
            <a:endParaRPr lang="en-IN" dirty="0" smtClean="0"/>
          </a:p>
          <a:p>
            <a:r>
              <a:rPr lang="en-IN" dirty="0" smtClean="0"/>
              <a:t>It is used for both local and systemic infection in animals</a:t>
            </a:r>
            <a:r>
              <a:rPr lang="en-IN" u="sng" dirty="0" smtClean="0">
                <a:solidFill>
                  <a:srgbClr val="C00000"/>
                </a:solidFill>
              </a:rPr>
              <a:t>. Drug of choice in salmonella and </a:t>
            </a:r>
            <a:r>
              <a:rPr lang="en-IN" u="sng" dirty="0" err="1" smtClean="0">
                <a:solidFill>
                  <a:srgbClr val="C00000"/>
                </a:solidFill>
              </a:rPr>
              <a:t>Bacteroides</a:t>
            </a:r>
            <a:r>
              <a:rPr lang="en-IN" u="sng" dirty="0" smtClean="0">
                <a:solidFill>
                  <a:srgbClr val="C00000"/>
                </a:solidFill>
              </a:rPr>
              <a:t>  septicaemia</a:t>
            </a:r>
          </a:p>
          <a:p>
            <a:pPr>
              <a:buNone/>
            </a:pPr>
            <a:endParaRPr lang="en-IN" u="sng" dirty="0" smtClean="0">
              <a:solidFill>
                <a:srgbClr val="C00000"/>
              </a:solidFill>
            </a:endParaRPr>
          </a:p>
          <a:p>
            <a:endParaRPr lang="en-IN" dirty="0"/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77500" lnSpcReduction="20000"/>
          </a:bodyPr>
          <a:lstStyle/>
          <a:p>
            <a:r>
              <a:rPr lang="en-IN" dirty="0" smtClean="0"/>
              <a:t>They are also </a:t>
            </a:r>
            <a:r>
              <a:rPr lang="en-IN" u="sng" dirty="0" smtClean="0">
                <a:solidFill>
                  <a:srgbClr val="C00000"/>
                </a:solidFill>
              </a:rPr>
              <a:t>used in bacterial </a:t>
            </a:r>
            <a:r>
              <a:rPr lang="en-IN" u="sng" dirty="0" err="1" smtClean="0">
                <a:solidFill>
                  <a:srgbClr val="C00000"/>
                </a:solidFill>
              </a:rPr>
              <a:t>meningoencephalitis</a:t>
            </a:r>
            <a:r>
              <a:rPr lang="en-IN" u="sng" dirty="0" smtClean="0">
                <a:solidFill>
                  <a:srgbClr val="C00000"/>
                </a:solidFill>
              </a:rPr>
              <a:t> , brain abscess ,</a:t>
            </a:r>
            <a:r>
              <a:rPr lang="en-IN" u="sng" dirty="0" err="1" smtClean="0">
                <a:solidFill>
                  <a:srgbClr val="C00000"/>
                </a:solidFill>
              </a:rPr>
              <a:t>ophthalmitis</a:t>
            </a:r>
            <a:r>
              <a:rPr lang="en-IN" u="sng" dirty="0" smtClean="0">
                <a:solidFill>
                  <a:srgbClr val="C00000"/>
                </a:solidFill>
              </a:rPr>
              <a:t> , mastitis (</a:t>
            </a:r>
            <a:r>
              <a:rPr lang="en-IN" u="sng" dirty="0" err="1" smtClean="0">
                <a:solidFill>
                  <a:srgbClr val="C00000"/>
                </a:solidFill>
              </a:rPr>
              <a:t>Intramammarily</a:t>
            </a:r>
            <a:r>
              <a:rPr lang="en-IN" u="sng" dirty="0" smtClean="0">
                <a:solidFill>
                  <a:srgbClr val="C00000"/>
                </a:solidFill>
              </a:rPr>
              <a:t> and </a:t>
            </a:r>
            <a:r>
              <a:rPr lang="en-IN" u="sng" dirty="0" err="1" smtClean="0">
                <a:solidFill>
                  <a:srgbClr val="C00000"/>
                </a:solidFill>
              </a:rPr>
              <a:t>parenterally</a:t>
            </a:r>
            <a:r>
              <a:rPr lang="en-IN" u="sng" dirty="0" smtClean="0">
                <a:solidFill>
                  <a:srgbClr val="C00000"/>
                </a:solidFill>
              </a:rPr>
              <a:t>), intraocular infections ,equine </a:t>
            </a:r>
            <a:r>
              <a:rPr lang="en-IN" u="sng" dirty="0" err="1" smtClean="0">
                <a:solidFill>
                  <a:srgbClr val="C00000"/>
                </a:solidFill>
              </a:rPr>
              <a:t>dermatophilus</a:t>
            </a:r>
            <a:r>
              <a:rPr lang="en-IN" u="sng" dirty="0" smtClean="0">
                <a:solidFill>
                  <a:srgbClr val="C00000"/>
                </a:solidFill>
              </a:rPr>
              <a:t> infection ,urinary tract infection (</a:t>
            </a:r>
            <a:r>
              <a:rPr lang="en-IN" u="sng" dirty="0" err="1" smtClean="0">
                <a:solidFill>
                  <a:srgbClr val="C00000"/>
                </a:solidFill>
              </a:rPr>
              <a:t>haematogenus</a:t>
            </a:r>
            <a:r>
              <a:rPr lang="en-IN" u="sng" dirty="0" smtClean="0">
                <a:solidFill>
                  <a:srgbClr val="C00000"/>
                </a:solidFill>
              </a:rPr>
              <a:t> delivery), superficial skin and in </a:t>
            </a:r>
            <a:r>
              <a:rPr lang="en-IN" u="sng" dirty="0" err="1" smtClean="0">
                <a:solidFill>
                  <a:srgbClr val="C00000"/>
                </a:solidFill>
              </a:rPr>
              <a:t>otitis</a:t>
            </a:r>
            <a:r>
              <a:rPr lang="en-IN" u="sng" dirty="0" smtClean="0">
                <a:solidFill>
                  <a:srgbClr val="C00000"/>
                </a:solidFill>
              </a:rPr>
              <a:t> </a:t>
            </a:r>
            <a:r>
              <a:rPr lang="en-IN" u="sng" dirty="0" err="1" smtClean="0">
                <a:solidFill>
                  <a:srgbClr val="C00000"/>
                </a:solidFill>
              </a:rPr>
              <a:t>externa</a:t>
            </a:r>
            <a:r>
              <a:rPr lang="en-IN" u="sng" dirty="0" smtClean="0">
                <a:solidFill>
                  <a:srgbClr val="C00000"/>
                </a:solidFill>
              </a:rPr>
              <a:t> (as1% topical </a:t>
            </a:r>
            <a:r>
              <a:rPr lang="en-IN" u="sng" dirty="0" err="1" smtClean="0">
                <a:solidFill>
                  <a:srgbClr val="C00000"/>
                </a:solidFill>
              </a:rPr>
              <a:t>prepration</a:t>
            </a:r>
            <a:r>
              <a:rPr lang="en-IN" u="sng" dirty="0" smtClean="0">
                <a:solidFill>
                  <a:srgbClr val="C00000"/>
                </a:solidFill>
              </a:rPr>
              <a:t> ).</a:t>
            </a:r>
          </a:p>
          <a:p>
            <a:endParaRPr lang="en-IN" dirty="0" smtClean="0"/>
          </a:p>
          <a:p>
            <a:endParaRPr lang="en-IN" dirty="0" smtClean="0"/>
          </a:p>
          <a:p>
            <a:endParaRPr lang="en-IN" dirty="0" smtClean="0"/>
          </a:p>
          <a:p>
            <a:r>
              <a:rPr lang="en-IN" dirty="0" smtClean="0"/>
              <a:t> In human </a:t>
            </a:r>
            <a:r>
              <a:rPr lang="en-IN" u="sng" dirty="0" smtClean="0">
                <a:solidFill>
                  <a:srgbClr val="FF0000"/>
                </a:solidFill>
              </a:rPr>
              <a:t>it is effective in typhoid and parathyroid fever but ciprofloxacin or amoxicillin and </a:t>
            </a:r>
            <a:r>
              <a:rPr lang="en-IN" u="sng" dirty="0" err="1" smtClean="0">
                <a:solidFill>
                  <a:srgbClr val="FF0000"/>
                </a:solidFill>
              </a:rPr>
              <a:t>cotrimoxazole</a:t>
            </a:r>
            <a:r>
              <a:rPr lang="en-IN" u="sng" dirty="0" smtClean="0">
                <a:solidFill>
                  <a:srgbClr val="FF0000"/>
                </a:solidFill>
              </a:rPr>
              <a:t> (In adult) or </a:t>
            </a:r>
            <a:r>
              <a:rPr lang="en-IN" u="sng" dirty="0" err="1" smtClean="0">
                <a:solidFill>
                  <a:srgbClr val="FF0000"/>
                </a:solidFill>
              </a:rPr>
              <a:t>cefixime</a:t>
            </a:r>
            <a:r>
              <a:rPr lang="en-IN" u="sng" dirty="0" smtClean="0">
                <a:solidFill>
                  <a:srgbClr val="FF0000"/>
                </a:solidFill>
              </a:rPr>
              <a:t> /</a:t>
            </a:r>
            <a:r>
              <a:rPr lang="en-IN" u="sng" dirty="0" err="1" smtClean="0">
                <a:solidFill>
                  <a:srgbClr val="FF0000"/>
                </a:solidFill>
              </a:rPr>
              <a:t>ceftriazone</a:t>
            </a:r>
            <a:r>
              <a:rPr lang="en-IN" u="sng" dirty="0" smtClean="0">
                <a:solidFill>
                  <a:srgbClr val="FF0000"/>
                </a:solidFill>
              </a:rPr>
              <a:t> (In children) are similarly effective and less toxic drugs.</a:t>
            </a:r>
          </a:p>
          <a:p>
            <a:endParaRPr lang="en-IN" dirty="0"/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b="1" dirty="0" smtClean="0"/>
              <a:t>Toxicity</a:t>
            </a:r>
            <a:endParaRPr lang="en-IN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70000" lnSpcReduction="20000"/>
          </a:bodyPr>
          <a:lstStyle/>
          <a:p>
            <a:r>
              <a:rPr lang="en-IN" dirty="0" err="1" smtClean="0">
                <a:solidFill>
                  <a:srgbClr val="002060"/>
                </a:solidFill>
              </a:rPr>
              <a:t>Chloramphenicol</a:t>
            </a:r>
            <a:r>
              <a:rPr lang="en-IN" dirty="0" smtClean="0">
                <a:solidFill>
                  <a:srgbClr val="002060"/>
                </a:solidFill>
              </a:rPr>
              <a:t> in man (but not </a:t>
            </a:r>
            <a:r>
              <a:rPr lang="en-IN" dirty="0" err="1" smtClean="0">
                <a:solidFill>
                  <a:srgbClr val="002060"/>
                </a:solidFill>
              </a:rPr>
              <a:t>florfenicol</a:t>
            </a:r>
            <a:r>
              <a:rPr lang="en-IN" dirty="0" smtClean="0"/>
              <a:t>) produces two types syndrome related to bone marrow depression.</a:t>
            </a:r>
          </a:p>
          <a:p>
            <a:pPr lvl="0"/>
            <a:r>
              <a:rPr lang="en-IN" b="1" dirty="0" smtClean="0">
                <a:solidFill>
                  <a:srgbClr val="00B0F0"/>
                </a:solidFill>
              </a:rPr>
              <a:t>Non regenerative anaemia</a:t>
            </a:r>
            <a:r>
              <a:rPr lang="en-IN" b="1" dirty="0" smtClean="0"/>
              <a:t>: </a:t>
            </a:r>
            <a:r>
              <a:rPr lang="en-IN" dirty="0" smtClean="0"/>
              <a:t>Such blood </a:t>
            </a:r>
            <a:r>
              <a:rPr lang="en-IN" dirty="0" err="1" smtClean="0"/>
              <a:t>dyscrasias</a:t>
            </a:r>
            <a:r>
              <a:rPr lang="en-IN" dirty="0" smtClean="0"/>
              <a:t> may also be seen in susceptible neonatal animals treated with adult doses of </a:t>
            </a:r>
            <a:r>
              <a:rPr lang="en-IN" dirty="0" err="1" smtClean="0"/>
              <a:t>chloramphenicol</a:t>
            </a:r>
            <a:r>
              <a:rPr lang="en-IN" dirty="0" smtClean="0"/>
              <a:t> .</a:t>
            </a:r>
          </a:p>
          <a:p>
            <a:pPr lvl="0"/>
            <a:r>
              <a:rPr lang="en-IN" dirty="0" smtClean="0"/>
              <a:t>This is the direct toxic effect of drug related to the interference with mRNA and protein Synthesis in rapidly multiplying bone marrow cells.</a:t>
            </a:r>
          </a:p>
          <a:p>
            <a:pPr lvl="0"/>
            <a:endParaRPr lang="en-IN" dirty="0" smtClean="0"/>
          </a:p>
          <a:p>
            <a:pPr lvl="0"/>
            <a:r>
              <a:rPr lang="en-IN" b="1" dirty="0" smtClean="0">
                <a:solidFill>
                  <a:srgbClr val="00B0F0"/>
                </a:solidFill>
              </a:rPr>
              <a:t>Reversible </a:t>
            </a:r>
            <a:r>
              <a:rPr lang="en-IN" b="1" dirty="0" err="1" smtClean="0">
                <a:solidFill>
                  <a:srgbClr val="00B0F0"/>
                </a:solidFill>
              </a:rPr>
              <a:t>aplastic</a:t>
            </a:r>
            <a:r>
              <a:rPr lang="en-IN" b="1" dirty="0" smtClean="0">
                <a:solidFill>
                  <a:srgbClr val="00B0F0"/>
                </a:solidFill>
              </a:rPr>
              <a:t> anaemia</a:t>
            </a:r>
            <a:r>
              <a:rPr lang="en-IN" b="1" dirty="0" smtClean="0"/>
              <a:t>: </a:t>
            </a:r>
            <a:r>
              <a:rPr lang="en-IN" dirty="0" smtClean="0"/>
              <a:t>It is sometimes seen in dogs and cat, much more serious and related to idiosyncratic reaction. </a:t>
            </a:r>
          </a:p>
          <a:p>
            <a:pPr lvl="0"/>
            <a:r>
              <a:rPr lang="en-IN" b="1" u="sng" dirty="0" err="1" smtClean="0">
                <a:solidFill>
                  <a:srgbClr val="C00000"/>
                </a:solidFill>
              </a:rPr>
              <a:t>Thiamphencol</a:t>
            </a:r>
            <a:r>
              <a:rPr lang="en-IN" b="1" u="sng" dirty="0" smtClean="0">
                <a:solidFill>
                  <a:srgbClr val="C00000"/>
                </a:solidFill>
              </a:rPr>
              <a:t> and </a:t>
            </a:r>
            <a:r>
              <a:rPr lang="en-IN" b="1" u="sng" dirty="0" err="1" smtClean="0">
                <a:solidFill>
                  <a:srgbClr val="C00000"/>
                </a:solidFill>
              </a:rPr>
              <a:t>florfrenicol</a:t>
            </a:r>
            <a:r>
              <a:rPr lang="en-IN" b="1" u="sng" dirty="0" smtClean="0">
                <a:solidFill>
                  <a:srgbClr val="C00000"/>
                </a:solidFill>
              </a:rPr>
              <a:t>, without the nitro group, do not produce </a:t>
            </a:r>
            <a:r>
              <a:rPr lang="en-IN" b="1" u="sng" dirty="0" err="1" smtClean="0">
                <a:solidFill>
                  <a:srgbClr val="C00000"/>
                </a:solidFill>
              </a:rPr>
              <a:t>aplastic</a:t>
            </a:r>
            <a:r>
              <a:rPr lang="en-IN" b="1" u="sng" dirty="0" smtClean="0">
                <a:solidFill>
                  <a:srgbClr val="C00000"/>
                </a:solidFill>
              </a:rPr>
              <a:t> anaemia.</a:t>
            </a:r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pPr lvl="0" algn="just"/>
            <a:r>
              <a:rPr lang="en-IN" b="1" dirty="0" smtClean="0"/>
              <a:t>Gray baby syndrome:</a:t>
            </a:r>
            <a:r>
              <a:rPr lang="en-IN" dirty="0" smtClean="0"/>
              <a:t> </a:t>
            </a:r>
            <a:r>
              <a:rPr lang="en-IN" dirty="0" err="1" smtClean="0"/>
              <a:t>Chloramphenicol</a:t>
            </a:r>
            <a:r>
              <a:rPr lang="en-IN" dirty="0" smtClean="0"/>
              <a:t> should be used with great care in newborns because inadequate inactivation and excretion of drug result in such toxic syndrome –</a:t>
            </a:r>
            <a:r>
              <a:rPr lang="en-IN" dirty="0" smtClean="0">
                <a:solidFill>
                  <a:srgbClr val="FF0000"/>
                </a:solidFill>
              </a:rPr>
              <a:t>vomiting, flaccidity, hypothermia and ashen grey cyanosis followed by CV collapse and death</a:t>
            </a:r>
            <a:r>
              <a:rPr lang="en-IN" dirty="0" smtClean="0"/>
              <a:t>.</a:t>
            </a:r>
          </a:p>
          <a:p>
            <a:pPr lvl="0" algn="just"/>
            <a:endParaRPr lang="en-IN" dirty="0" smtClean="0"/>
          </a:p>
          <a:p>
            <a:pPr lvl="0" algn="just"/>
            <a:endParaRPr lang="en-IN" dirty="0" smtClean="0"/>
          </a:p>
          <a:p>
            <a:pPr lvl="0" algn="just"/>
            <a:r>
              <a:rPr lang="en-IN" dirty="0" smtClean="0"/>
              <a:t>Oral administration of </a:t>
            </a:r>
            <a:r>
              <a:rPr lang="en-IN" dirty="0" err="1" smtClean="0"/>
              <a:t>chloramphenicol</a:t>
            </a:r>
            <a:r>
              <a:rPr lang="en-IN" dirty="0" smtClean="0"/>
              <a:t> in </a:t>
            </a:r>
            <a:r>
              <a:rPr lang="en-IN" dirty="0" err="1" smtClean="0"/>
              <a:t>Monogastric</a:t>
            </a:r>
            <a:r>
              <a:rPr lang="en-IN" dirty="0" smtClean="0"/>
              <a:t> animal causes GI disturbances.</a:t>
            </a:r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b="1" dirty="0" smtClean="0"/>
              <a:t>Drug interaction</a:t>
            </a:r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20000"/>
          </a:bodyPr>
          <a:lstStyle/>
          <a:p>
            <a:pPr algn="just">
              <a:buFont typeface="Wingdings" pitchFamily="2" charset="2"/>
              <a:buChar char="ü"/>
            </a:pPr>
            <a:r>
              <a:rPr lang="en-IN" dirty="0" err="1" smtClean="0"/>
              <a:t>Chloramphenicol</a:t>
            </a:r>
            <a:r>
              <a:rPr lang="en-IN" dirty="0" smtClean="0"/>
              <a:t> </a:t>
            </a:r>
            <a:r>
              <a:rPr lang="en-IN" u="sng" dirty="0" smtClean="0">
                <a:solidFill>
                  <a:srgbClr val="C00000"/>
                </a:solidFill>
              </a:rPr>
              <a:t>(a potent </a:t>
            </a:r>
            <a:r>
              <a:rPr lang="en-IN" u="sng" dirty="0" err="1" smtClean="0">
                <a:solidFill>
                  <a:srgbClr val="C00000"/>
                </a:solidFill>
              </a:rPr>
              <a:t>microsomal</a:t>
            </a:r>
            <a:r>
              <a:rPr lang="en-IN" u="sng" dirty="0" smtClean="0">
                <a:solidFill>
                  <a:srgbClr val="C00000"/>
                </a:solidFill>
              </a:rPr>
              <a:t> enzyme inhibitor ) inhibits the metabolism of many other drug like </a:t>
            </a:r>
            <a:r>
              <a:rPr lang="en-IN" u="sng" dirty="0" err="1" smtClean="0">
                <a:solidFill>
                  <a:srgbClr val="C00000"/>
                </a:solidFill>
              </a:rPr>
              <a:t>phenytoin</a:t>
            </a:r>
            <a:r>
              <a:rPr lang="en-IN" u="sng" dirty="0" smtClean="0">
                <a:solidFill>
                  <a:srgbClr val="C00000"/>
                </a:solidFill>
              </a:rPr>
              <a:t> ,barbiturates, </a:t>
            </a:r>
            <a:r>
              <a:rPr lang="en-IN" u="sng" dirty="0" err="1" smtClean="0">
                <a:solidFill>
                  <a:srgbClr val="C00000"/>
                </a:solidFill>
              </a:rPr>
              <a:t>primidone</a:t>
            </a:r>
            <a:r>
              <a:rPr lang="en-IN" u="sng" dirty="0" smtClean="0">
                <a:solidFill>
                  <a:srgbClr val="C00000"/>
                </a:solidFill>
              </a:rPr>
              <a:t> ,local anaesthetics and thereby either prolong their action or precipitate toxicity.</a:t>
            </a:r>
          </a:p>
          <a:p>
            <a:pPr algn="just">
              <a:buFont typeface="Wingdings" pitchFamily="2" charset="2"/>
              <a:buChar char="ü"/>
            </a:pPr>
            <a:endParaRPr lang="en-IN" dirty="0" smtClean="0"/>
          </a:p>
          <a:p>
            <a:pPr algn="just">
              <a:buFont typeface="Wingdings" pitchFamily="2" charset="2"/>
              <a:buChar char="ü"/>
            </a:pPr>
            <a:endParaRPr lang="en-IN" dirty="0" smtClean="0"/>
          </a:p>
          <a:p>
            <a:pPr algn="just">
              <a:buFont typeface="Wingdings" pitchFamily="2" charset="2"/>
              <a:buChar char="ü"/>
            </a:pPr>
            <a:endParaRPr lang="en-IN" dirty="0" smtClean="0"/>
          </a:p>
          <a:p>
            <a:pPr algn="just">
              <a:buFont typeface="Wingdings" pitchFamily="2" charset="2"/>
              <a:buChar char="ü"/>
            </a:pPr>
            <a:r>
              <a:rPr lang="en-IN" dirty="0" smtClean="0"/>
              <a:t>On the other hand ,</a:t>
            </a:r>
            <a:r>
              <a:rPr lang="en-IN" dirty="0" err="1" smtClean="0"/>
              <a:t>phenobarbitone</a:t>
            </a:r>
            <a:r>
              <a:rPr lang="en-IN" dirty="0" smtClean="0"/>
              <a:t>  and </a:t>
            </a:r>
            <a:r>
              <a:rPr lang="en-IN" dirty="0" err="1" smtClean="0"/>
              <a:t>phenytoin</a:t>
            </a:r>
            <a:r>
              <a:rPr lang="en-IN" dirty="0" smtClean="0"/>
              <a:t> </a:t>
            </a:r>
            <a:r>
              <a:rPr lang="en-IN" dirty="0" smtClean="0"/>
              <a:t>enhance </a:t>
            </a:r>
            <a:r>
              <a:rPr lang="en-IN" dirty="0" err="1" smtClean="0"/>
              <a:t>chloramphenicol</a:t>
            </a:r>
            <a:r>
              <a:rPr lang="en-IN" dirty="0" smtClean="0"/>
              <a:t> metabolism ,reduce therapeutic concentration and cause failure of chemotherapy .</a:t>
            </a:r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pPr algn="just"/>
            <a:r>
              <a:rPr lang="en-IN" sz="2800" dirty="0" smtClean="0"/>
              <a:t>It should not be </a:t>
            </a:r>
            <a:r>
              <a:rPr lang="en-IN" sz="2800" u="sng" dirty="0" smtClean="0">
                <a:solidFill>
                  <a:srgbClr val="C00000"/>
                </a:solidFill>
              </a:rPr>
              <a:t>combined with bactericidal drugs and drugs that bind to 50S ribosome subunit (</a:t>
            </a:r>
            <a:r>
              <a:rPr lang="en-IN" sz="2800" u="sng" dirty="0" err="1" smtClean="0">
                <a:solidFill>
                  <a:srgbClr val="C00000"/>
                </a:solidFill>
              </a:rPr>
              <a:t>macrolides</a:t>
            </a:r>
            <a:r>
              <a:rPr lang="en-IN" sz="2800" u="sng" dirty="0" smtClean="0">
                <a:solidFill>
                  <a:srgbClr val="C00000"/>
                </a:solidFill>
              </a:rPr>
              <a:t> and  </a:t>
            </a:r>
            <a:r>
              <a:rPr lang="en-IN" sz="2800" u="sng" dirty="0" err="1" smtClean="0">
                <a:solidFill>
                  <a:srgbClr val="C00000"/>
                </a:solidFill>
              </a:rPr>
              <a:t>lincosamides</a:t>
            </a:r>
            <a:r>
              <a:rPr lang="en-IN" sz="2800" u="sng" dirty="0" smtClean="0">
                <a:solidFill>
                  <a:srgbClr val="C00000"/>
                </a:solidFill>
              </a:rPr>
              <a:t>).</a:t>
            </a:r>
          </a:p>
          <a:p>
            <a:pPr algn="just"/>
            <a:endParaRPr lang="en-IN" sz="2800" dirty="0" smtClean="0"/>
          </a:p>
          <a:p>
            <a:pPr algn="just"/>
            <a:r>
              <a:rPr lang="en-IN" sz="2800" dirty="0" smtClean="0"/>
              <a:t>Dosage: </a:t>
            </a:r>
            <a:r>
              <a:rPr lang="en-IN" sz="2800" dirty="0" err="1" smtClean="0"/>
              <a:t>Chloramphenicol</a:t>
            </a:r>
            <a:r>
              <a:rPr lang="en-IN" sz="2800" dirty="0" smtClean="0"/>
              <a:t>: Oral Administration, calves and foals: 0.5gm, 2-3 times daily, dogs: 50-150 mg/kg, in three divided doses.</a:t>
            </a:r>
          </a:p>
          <a:p>
            <a:pPr algn="just">
              <a:buNone/>
            </a:pPr>
            <a:endParaRPr lang="en-IN" sz="2800" dirty="0" smtClean="0"/>
          </a:p>
          <a:p>
            <a:pPr algn="just"/>
            <a:r>
              <a:rPr lang="en-IN" sz="2800" dirty="0" err="1" smtClean="0"/>
              <a:t>Parenteral</a:t>
            </a:r>
            <a:r>
              <a:rPr lang="en-IN" sz="2800" dirty="0" smtClean="0"/>
              <a:t> : </a:t>
            </a:r>
            <a:r>
              <a:rPr lang="en-IN" sz="2800" dirty="0" err="1" smtClean="0"/>
              <a:t>Chloramphenicol</a:t>
            </a:r>
            <a:r>
              <a:rPr lang="en-IN" sz="2800" dirty="0" smtClean="0"/>
              <a:t> sodium </a:t>
            </a:r>
            <a:r>
              <a:rPr lang="en-IN" sz="2800" dirty="0" err="1" smtClean="0"/>
              <a:t>succinate</a:t>
            </a:r>
            <a:r>
              <a:rPr lang="en-IN" sz="2800" dirty="0" smtClean="0"/>
              <a:t> 10% for IV and 40% IM injection ,large animal 2-4mg/</a:t>
            </a:r>
            <a:r>
              <a:rPr lang="en-IN" sz="2800" dirty="0" err="1" smtClean="0"/>
              <a:t>kg,sheep</a:t>
            </a:r>
            <a:r>
              <a:rPr lang="en-IN" sz="2800" dirty="0" smtClean="0"/>
              <a:t> goat, and calves : 4-10 mg/kg </a:t>
            </a:r>
            <a:endParaRPr lang="en-IN" sz="2800" dirty="0"/>
          </a:p>
        </p:txBody>
      </p:sp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>
              <a:buNone/>
            </a:pPr>
            <a:endParaRPr lang="en-IN" sz="4400" b="1" dirty="0"/>
          </a:p>
        </p:txBody>
      </p:sp>
      <p:sp>
        <p:nvSpPr>
          <p:cNvPr id="4" name="Rectangle 3"/>
          <p:cNvSpPr/>
          <p:nvPr/>
        </p:nvSpPr>
        <p:spPr>
          <a:xfrm>
            <a:off x="2988585" y="2438400"/>
            <a:ext cx="3166829" cy="923330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IN" sz="5400" b="1" cap="none" spc="0" dirty="0" smtClean="0">
                <a:ln w="24500" cmpd="dbl">
                  <a:solidFill>
                    <a:schemeClr val="accent2">
                      <a:shade val="85000"/>
                      <a:satMod val="155000"/>
                    </a:schemeClr>
                  </a:solidFill>
                  <a:prstDash val="solid"/>
                  <a:miter lim="800000"/>
                </a:ln>
                <a:gradFill>
                  <a:gsLst>
                    <a:gs pos="10000">
                      <a:schemeClr val="accent2">
                        <a:tint val="10000"/>
                        <a:satMod val="155000"/>
                      </a:schemeClr>
                    </a:gs>
                    <a:gs pos="60000">
                      <a:schemeClr val="accent2">
                        <a:tint val="30000"/>
                        <a:satMod val="155000"/>
                      </a:schemeClr>
                    </a:gs>
                    <a:gs pos="100000">
                      <a:schemeClr val="accent2">
                        <a:tint val="73000"/>
                        <a:satMod val="155000"/>
                      </a:schemeClr>
                    </a:gs>
                  </a:gsLst>
                  <a:lin ang="5400000"/>
                </a:gradFill>
                <a:effectLst>
                  <a:outerShdw blurRad="38100" dist="38100" dir="7020000" algn="tl">
                    <a:srgbClr val="000000">
                      <a:alpha val="35000"/>
                    </a:srgbClr>
                  </a:outerShdw>
                </a:effectLst>
              </a:rPr>
              <a:t>Thank you</a:t>
            </a:r>
            <a:endParaRPr lang="en-IN" sz="5400" b="1" cap="none" spc="0" dirty="0">
              <a:ln w="24500" cmpd="dbl">
                <a:solidFill>
                  <a:schemeClr val="accent2">
                    <a:shade val="85000"/>
                    <a:satMod val="155000"/>
                  </a:schemeClr>
                </a:solidFill>
                <a:prstDash val="solid"/>
                <a:miter lim="800000"/>
              </a:ln>
              <a:gradFill>
                <a:gsLst>
                  <a:gs pos="10000">
                    <a:schemeClr val="accent2">
                      <a:tint val="10000"/>
                      <a:satMod val="155000"/>
                    </a:schemeClr>
                  </a:gs>
                  <a:gs pos="60000">
                    <a:schemeClr val="accent2">
                      <a:tint val="30000"/>
                      <a:satMod val="155000"/>
                    </a:schemeClr>
                  </a:gs>
                  <a:gs pos="100000">
                    <a:schemeClr val="accent2">
                      <a:tint val="73000"/>
                      <a:satMod val="155000"/>
                    </a:schemeClr>
                  </a:gs>
                </a:gsLst>
                <a:lin ang="5400000"/>
              </a:gradFill>
              <a:effectLst>
                <a:outerShdw blurRad="38100" dist="38100" dir="7020000" algn="tl">
                  <a:srgbClr val="000000">
                    <a:alpha val="35000"/>
                  </a:srgbClr>
                </a:outerShdw>
              </a:effectLst>
            </a:endParaRP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315</TotalTime>
  <Words>967</Words>
  <Application>Microsoft Office PowerPoint</Application>
  <PresentationFormat>On-screen Show (4:3)</PresentationFormat>
  <Paragraphs>92</Paragraphs>
  <Slides>18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18</vt:i4>
      </vt:variant>
    </vt:vector>
  </HeadingPairs>
  <TitlesOfParts>
    <vt:vector size="19" baseType="lpstr">
      <vt:lpstr>Office Theme</vt:lpstr>
      <vt:lpstr>Chloramphenicol</vt:lpstr>
      <vt:lpstr> CHLORAMPHENICOL &amp; CONGENRS</vt:lpstr>
      <vt:lpstr>Chemistry</vt:lpstr>
      <vt:lpstr>Chloramphenicol</vt:lpstr>
      <vt:lpstr>Slide 5</vt:lpstr>
      <vt:lpstr>Antimicrobial spectrum</vt:lpstr>
      <vt:lpstr>Slide 7</vt:lpstr>
      <vt:lpstr>Mechanism of action</vt:lpstr>
      <vt:lpstr>Pharmacokinetics</vt:lpstr>
      <vt:lpstr>Slide 10</vt:lpstr>
      <vt:lpstr>Slide 11</vt:lpstr>
      <vt:lpstr>Therapeutic uses</vt:lpstr>
      <vt:lpstr>Slide 13</vt:lpstr>
      <vt:lpstr>Toxicity</vt:lpstr>
      <vt:lpstr>Slide 15</vt:lpstr>
      <vt:lpstr>Drug interaction</vt:lpstr>
      <vt:lpstr>Slide 17</vt:lpstr>
      <vt:lpstr>Slide 18</vt:lpstr>
    </vt:vector>
  </TitlesOfParts>
  <Company/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Chloramphenicol</dc:title>
  <dc:creator>rrkvet</dc:creator>
  <cp:lastModifiedBy>rrkvet</cp:lastModifiedBy>
  <cp:revision>9</cp:revision>
  <dcterms:created xsi:type="dcterms:W3CDTF">2006-08-16T00:00:00Z</dcterms:created>
  <dcterms:modified xsi:type="dcterms:W3CDTF">2020-08-13T11:26:20Z</dcterms:modified>
</cp:coreProperties>
</file>