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283B-B6D0-4152-921D-7FFEBCD3E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E6D0B-00BE-45FA-9950-629B3F829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EA41-9756-471C-A408-2623C277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929FD-52D8-409B-951E-FFDE9A95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CB6A6-C4DD-4CF7-8066-009EE903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007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E787-22AF-4FDC-A7CE-F047D3B7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922D1-FF33-46F9-9E80-E3EE350E5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23188-1226-47E6-B77E-44D5B385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61490-D7E1-41AE-B560-6C703E8E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1B7F-B04F-4B5F-89EB-833DC07F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77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5E18D-5424-4092-88F4-D2A6E6E90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68621-8916-492E-8B23-657C00DA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D4F0-BA30-4645-885B-A8566EA8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96E2-11CC-48E7-A160-4D2700DB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1AC4-6E25-45AA-81EC-6BFA8A1C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482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7C40-6349-402A-B892-376480CD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824B-BD2D-41C1-848E-54D1C2DC8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5F08-5BB4-4960-BD5F-A9A01177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C5D9-8DF8-4721-B478-28E2B91A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1CE91-4C3A-4CC8-9C3C-D82DCB97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1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944E-890A-4310-9EBB-89235462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4DA2-8087-46CE-A2B8-1117679E4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D817-FE65-4DB7-95F5-3140A5B2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2A7D-D3E4-4D81-8A30-9B3FEC8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2F184-BB2F-4BC0-AA38-8309CDD7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79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B023-B5B7-4392-9340-88B8D958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7ABE-1355-458C-B587-35E5C15BF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2A84-0999-4A16-8FD5-013BA2E7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24C1C-99ED-42F2-8950-C133B26B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CFB7E-A8C6-479B-B32A-4AD43E12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21BF4-AA6F-45BD-9A81-1217561C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6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6B94-D895-4DEC-A8B8-422E9C80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1AF93-A10D-47FE-8F54-AD1617708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15F77-3AA1-4BD1-A893-B4B4C7418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29BE0-F90F-43CC-ABE5-55D6BF442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971CB-7A90-4668-AF7B-CDA2EB9DE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FDE00-A001-4318-ACC3-C64D0717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A0012-9E7F-4B48-B09C-68423E20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886D8-0560-4E59-A71B-B465FD62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2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BC89-9342-4DF9-AE80-630C9B65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F5B74-B960-4770-81D9-6EF71802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65F2A-EC29-4A14-A3CC-F71F5F6C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27577-A504-475B-9087-DACDE9AD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1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F7DCD-4D6F-4DB8-88DE-56F68808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2F1B1-B729-4554-90E3-53C820A9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50ADA-8532-4A03-9E49-11B4B1DA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7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9097-2C73-4F8D-8352-B603D98D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A909-30DB-4CD3-8DA8-8ABF7845B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D8471-C5E7-4868-A3D5-BED6CAF56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1F1B7-12FB-43F7-9CD4-A72D6CC8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1A6E3-03C3-46E1-A83D-FC6E5B8D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D2EC0-EAF7-4C5B-B3C6-E79944E7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98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8E46-584A-4DA5-A246-D8E801EC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860429-245F-4CA0-985E-AE222963E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803C3-D35D-4429-8C83-94583DF2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425E3-CF61-402B-AA58-9BAE3833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FEF76-F8A9-42E1-9239-BC661474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6E8D0-ED0D-46C9-A268-59E6A28D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9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99B05-9EA5-4947-B89F-83CEAA4B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53FF6-FD6A-47D2-A4CA-7B57D8876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41B27-4682-4ABF-9483-88F0B273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E51F7-E6ED-4F3E-B74C-E5734AB664EF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E7DC-EBCA-4D30-891A-E56547A88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08F6-AA90-459E-AC17-B91D82CF6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92626-18B4-45BB-A41B-1BE588991C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4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E3E-77D3-47C7-9172-55683A277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CLASSIFICATION OF FRACTIRE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8EBA3-035A-49CF-A7BA-8BE9CF4A5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042" y="3602038"/>
            <a:ext cx="5830957" cy="165576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DR. MITHILESH KUMAR</a:t>
            </a:r>
          </a:p>
          <a:p>
            <a:r>
              <a:rPr lang="en-IN" dirty="0"/>
              <a:t>ASSISTANT PROFESSOR CUM JR. SCIENTIST</a:t>
            </a:r>
          </a:p>
          <a:p>
            <a:r>
              <a:rPr lang="en-IN" dirty="0"/>
              <a:t>VETERINARY SURGERY AND RADIOLOGY</a:t>
            </a:r>
          </a:p>
          <a:p>
            <a:r>
              <a:rPr lang="en-IN" dirty="0"/>
              <a:t>BIHAR VETERINARY COLLEGE, PATNA</a:t>
            </a:r>
          </a:p>
        </p:txBody>
      </p:sp>
    </p:spTree>
    <p:extLst>
      <p:ext uri="{BB962C8B-B14F-4D97-AF65-F5344CB8AC3E}">
        <p14:creationId xmlns:p14="http://schemas.microsoft.com/office/powerpoint/2010/main" val="173404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FE991-07EB-4997-988D-49BB23EA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2458"/>
            <a:ext cx="10515600" cy="5484505"/>
          </a:xfrm>
        </p:spPr>
        <p:txBody>
          <a:bodyPr/>
          <a:lstStyle/>
          <a:p>
            <a:r>
              <a:rPr lang="en-IN" dirty="0"/>
              <a:t>Epiphyseal fracture:- at epiphysis of mature animal</a:t>
            </a:r>
          </a:p>
          <a:p>
            <a:r>
              <a:rPr lang="en-IN" dirty="0"/>
              <a:t>Condylar fracture:- at condyle </a:t>
            </a:r>
          </a:p>
          <a:p>
            <a:r>
              <a:rPr lang="en-IN" dirty="0"/>
              <a:t>Articular fracture:- at subchondral bone and articular cartilage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5C078-7509-4CB0-A906-EC299FC60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2797" b="2817"/>
          <a:stretch/>
        </p:blipFill>
        <p:spPr>
          <a:xfrm>
            <a:off x="1411549" y="2239050"/>
            <a:ext cx="7368466" cy="35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BC6B-A8C5-425A-A3DF-1559F136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DIAGNOSIS OF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D7F7-E179-45C7-9D5B-BDB528CE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Pain </a:t>
            </a:r>
          </a:p>
          <a:p>
            <a:r>
              <a:rPr lang="en-IN" dirty="0"/>
              <a:t>Dysfunction</a:t>
            </a:r>
          </a:p>
          <a:p>
            <a:r>
              <a:rPr lang="en-IN" dirty="0"/>
              <a:t>Local trauma</a:t>
            </a:r>
          </a:p>
          <a:p>
            <a:r>
              <a:rPr lang="en-IN" dirty="0"/>
              <a:t>Abnormal posture</a:t>
            </a:r>
          </a:p>
          <a:p>
            <a:r>
              <a:rPr lang="en-IN"/>
              <a:t>Crepitus </a:t>
            </a:r>
            <a:endParaRPr lang="en-IN" dirty="0"/>
          </a:p>
          <a:p>
            <a:r>
              <a:rPr lang="en-IN" dirty="0"/>
              <a:t>Radiographic signs</a:t>
            </a:r>
          </a:p>
        </p:txBody>
      </p:sp>
    </p:spTree>
    <p:extLst>
      <p:ext uri="{BB962C8B-B14F-4D97-AF65-F5344CB8AC3E}">
        <p14:creationId xmlns:p14="http://schemas.microsoft.com/office/powerpoint/2010/main" val="19965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0563-3EC6-4E6C-964C-F6BE9A73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Fracture – Break continuity of bone and cartilage.</a:t>
            </a:r>
          </a:p>
          <a:p>
            <a:r>
              <a:rPr lang="en-IN" dirty="0"/>
              <a:t>EXTENT OF BONE DAMAGE</a:t>
            </a:r>
          </a:p>
          <a:p>
            <a:r>
              <a:rPr lang="en-IN" dirty="0"/>
              <a:t>1. Complete fracture:- Completely broken in two fragments</a:t>
            </a:r>
          </a:p>
          <a:p>
            <a:r>
              <a:rPr lang="en-IN" dirty="0"/>
              <a:t>2. Incomplete fracture: - Partial loss of continuity observed in young  </a:t>
            </a:r>
          </a:p>
          <a:p>
            <a:pPr marL="0" indent="0">
              <a:buNone/>
            </a:pPr>
            <a:r>
              <a:rPr lang="en-IN"/>
              <a:t>       </a:t>
            </a:r>
            <a:r>
              <a:rPr lang="en-IN" dirty="0"/>
              <a:t>dog.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91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764C-7EBC-4E0A-B162-C38E6CDB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r>
              <a:rPr lang="en-IN" dirty="0"/>
              <a:t>Complete fracture of bone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58E29-9631-46E5-BFAC-36637EAD5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97" y="2459115"/>
            <a:ext cx="3835153" cy="3133817"/>
          </a:xfrm>
        </p:spPr>
      </p:pic>
    </p:spTree>
    <p:extLst>
      <p:ext uri="{BB962C8B-B14F-4D97-AF65-F5344CB8AC3E}">
        <p14:creationId xmlns:p14="http://schemas.microsoft.com/office/powerpoint/2010/main" val="11867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207-3FE8-4475-BE7E-02263ABE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526327"/>
          </a:xfrm>
        </p:spPr>
        <p:txBody>
          <a:bodyPr>
            <a:normAutofit fontScale="90000"/>
          </a:bodyPr>
          <a:lstStyle/>
          <a:p>
            <a:r>
              <a:rPr lang="en-IN" dirty="0"/>
              <a:t>According to displacement of fractured bone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07CB-5DEC-403E-A674-271A98D6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Impacted fracture –</a:t>
            </a:r>
          </a:p>
          <a:p>
            <a:pPr marL="0" indent="0">
              <a:buNone/>
            </a:pPr>
            <a:r>
              <a:rPr lang="en-IN" dirty="0"/>
              <a:t>    driven into other bone </a:t>
            </a:r>
          </a:p>
          <a:p>
            <a:r>
              <a:rPr lang="en-IN" dirty="0"/>
              <a:t>Distracted fracture – </a:t>
            </a:r>
          </a:p>
          <a:p>
            <a:pPr marL="0" indent="0">
              <a:buNone/>
            </a:pPr>
            <a:r>
              <a:rPr lang="en-IN" dirty="0"/>
              <a:t>    gap due muscular pull </a:t>
            </a:r>
          </a:p>
          <a:p>
            <a:r>
              <a:rPr lang="en-IN" dirty="0"/>
              <a:t>Depression fracture – </a:t>
            </a:r>
          </a:p>
          <a:p>
            <a:pPr marL="0" indent="0">
              <a:buNone/>
            </a:pPr>
            <a:r>
              <a:rPr lang="en-IN" dirty="0"/>
              <a:t>   ex. Fracture of skull bone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89533-3C0A-483E-AAD6-CFF206E80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73" y="1482571"/>
            <a:ext cx="5930283" cy="493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8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2C15-6301-47A8-85A9-86755316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134"/>
            <a:ext cx="10515600" cy="417250"/>
          </a:xfrm>
        </p:spPr>
        <p:txBody>
          <a:bodyPr>
            <a:normAutofit fontScale="90000"/>
          </a:bodyPr>
          <a:lstStyle/>
          <a:p>
            <a:r>
              <a:rPr lang="en-IN" dirty="0"/>
              <a:t>According to severity of fracture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79AC3F-435D-471E-9A1D-A46E9076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Simple fracture:- does not communicate with exterior of body.</a:t>
            </a:r>
          </a:p>
          <a:p>
            <a:r>
              <a:rPr lang="en-IN" dirty="0"/>
              <a:t>Compound fracture or open: Fracture sites communicates with the exterior of body. </a:t>
            </a:r>
          </a:p>
          <a:p>
            <a:r>
              <a:rPr lang="en-IN" dirty="0"/>
              <a:t>ACCORDING TO DIRECTION OF FRACTURE</a:t>
            </a:r>
          </a:p>
          <a:p>
            <a:r>
              <a:rPr lang="en-IN" dirty="0"/>
              <a:t>1. Transverse fracture: Right angle to the long axis of bone.</a:t>
            </a:r>
          </a:p>
          <a:p>
            <a:r>
              <a:rPr lang="en-IN" dirty="0"/>
              <a:t>2. Oblique : diagonal to the long axis of bone.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279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C46D-FDF9-490E-B6D3-81EE014D6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3. Spiral fracture- Spiral along the long axis of bone.</a:t>
            </a:r>
          </a:p>
          <a:p>
            <a:r>
              <a:rPr lang="en-IN" dirty="0"/>
              <a:t>4. Comminuted – at least three fracture lines meet at common point.</a:t>
            </a:r>
          </a:p>
          <a:p>
            <a:r>
              <a:rPr lang="en-IN" dirty="0"/>
              <a:t>5. Multiple – Three or more fragments do not communicate at a point.</a:t>
            </a:r>
          </a:p>
          <a:p>
            <a:r>
              <a:rPr lang="en-IN" dirty="0"/>
              <a:t>6. Avulsion: Fragment of bone detached due to forceful muscular pull.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821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0CA4A-58EA-408F-A5D6-A277CEB3B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7401" r="1715" b="9766"/>
          <a:stretch/>
        </p:blipFill>
        <p:spPr>
          <a:xfrm rot="5400000">
            <a:off x="2456895" y="1174073"/>
            <a:ext cx="6640497" cy="4727359"/>
          </a:xfrm>
        </p:spPr>
      </p:pic>
    </p:spTree>
    <p:extLst>
      <p:ext uri="{BB962C8B-B14F-4D97-AF65-F5344CB8AC3E}">
        <p14:creationId xmlns:p14="http://schemas.microsoft.com/office/powerpoint/2010/main" val="140835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D5FBD-C68A-4197-98C8-13A45BB57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9950" r="10259" b="6256"/>
          <a:stretch/>
        </p:blipFill>
        <p:spPr>
          <a:xfrm>
            <a:off x="2416204" y="614891"/>
            <a:ext cx="7952913" cy="5628217"/>
          </a:xfrm>
        </p:spPr>
      </p:pic>
    </p:spTree>
    <p:extLst>
      <p:ext uri="{BB962C8B-B14F-4D97-AF65-F5344CB8AC3E}">
        <p14:creationId xmlns:p14="http://schemas.microsoft.com/office/powerpoint/2010/main" val="314260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B7C9-767A-4BDC-B73B-9835A335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According to stability of fractured fragments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321A-FB94-4AC5-B7ED-63079AA2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Stable fracture: - Interlock after reduction maintain their length.</a:t>
            </a:r>
          </a:p>
          <a:p>
            <a:r>
              <a:rPr lang="en-IN" dirty="0"/>
              <a:t>Unstable fracture:- unstable after reduction e.g. comminuted fracture</a:t>
            </a:r>
          </a:p>
          <a:p>
            <a:r>
              <a:rPr lang="en-IN" dirty="0"/>
              <a:t>ACCORDING TO LOCATION OF FRACTURE:</a:t>
            </a:r>
          </a:p>
          <a:p>
            <a:r>
              <a:rPr lang="en-IN" dirty="0"/>
              <a:t>1. Diaphyseal fracture:- at mid shaft.</a:t>
            </a:r>
          </a:p>
          <a:p>
            <a:r>
              <a:rPr lang="en-IN" dirty="0"/>
              <a:t>2. Metaphyseal fracture:- at metaphysis of long bone</a:t>
            </a:r>
          </a:p>
        </p:txBody>
      </p:sp>
    </p:spTree>
    <p:extLst>
      <p:ext uri="{BB962C8B-B14F-4D97-AF65-F5344CB8AC3E}">
        <p14:creationId xmlns:p14="http://schemas.microsoft.com/office/powerpoint/2010/main" val="248996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CLASSIFICATION OF FRACTIRE</vt:lpstr>
      <vt:lpstr>PowerPoint Presentation</vt:lpstr>
      <vt:lpstr>Complete fracture of bone</vt:lpstr>
      <vt:lpstr>According to displacement of fractured bone</vt:lpstr>
      <vt:lpstr>According to severity of fracture </vt:lpstr>
      <vt:lpstr>PowerPoint Presentation</vt:lpstr>
      <vt:lpstr>PowerPoint Presentation</vt:lpstr>
      <vt:lpstr>PowerPoint Presentation</vt:lpstr>
      <vt:lpstr>According to stability of fractured fragments</vt:lpstr>
      <vt:lpstr>PowerPoint Presentation</vt:lpstr>
      <vt:lpstr>DIAGNOSIS OF FRACTURE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FRACTIRE</dc:title>
  <dc:creator>HP</dc:creator>
  <cp:lastModifiedBy>HP</cp:lastModifiedBy>
  <cp:revision>28</cp:revision>
  <dcterms:created xsi:type="dcterms:W3CDTF">2020-08-12T09:00:15Z</dcterms:created>
  <dcterms:modified xsi:type="dcterms:W3CDTF">2020-08-26T08:22:20Z</dcterms:modified>
</cp:coreProperties>
</file>