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9" r:id="rId3"/>
    <p:sldId id="270" r:id="rId4"/>
    <p:sldId id="271" r:id="rId5"/>
    <p:sldId id="272" r:id="rId6"/>
    <p:sldId id="260" r:id="rId7"/>
    <p:sldId id="261" r:id="rId8"/>
    <p:sldId id="267" r:id="rId9"/>
    <p:sldId id="268" r:id="rId10"/>
    <p:sldId id="262" r:id="rId11"/>
    <p:sldId id="274" r:id="rId12"/>
    <p:sldId id="263" r:id="rId13"/>
    <p:sldId id="269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6394CB-AA22-4990-92EE-ABC91E3A9298}" type="datetimeFigureOut">
              <a:rPr lang="en-IN" smtClean="0"/>
              <a:pPr/>
              <a:t>27-08-2020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28C15B-87EE-4B70-A6CA-E2DAFF28C3E1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8C15B-87EE-4B70-A6CA-E2DAFF28C3E1}" type="slidenum">
              <a:rPr lang="en-IN" smtClean="0"/>
              <a:pPr/>
              <a:t>3</a:t>
            </a:fld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EE397-EFBE-4FB9-A210-71F613DA4661}" type="slidenum">
              <a:rPr lang="en-IN" smtClean="0"/>
              <a:pPr/>
              <a:t>10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6E4C-5CE0-46D0-B0B4-1079F3DCA43C}" type="datetimeFigureOut">
              <a:rPr lang="en-IN" smtClean="0"/>
              <a:pPr/>
              <a:t>27-08-2020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93196-4DB7-4F6C-9910-17E5D00153C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6E4C-5CE0-46D0-B0B4-1079F3DCA43C}" type="datetimeFigureOut">
              <a:rPr lang="en-IN" smtClean="0"/>
              <a:pPr/>
              <a:t>27-08-2020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93196-4DB7-4F6C-9910-17E5D00153C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6E4C-5CE0-46D0-B0B4-1079F3DCA43C}" type="datetimeFigureOut">
              <a:rPr lang="en-IN" smtClean="0"/>
              <a:pPr/>
              <a:t>27-08-2020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93196-4DB7-4F6C-9910-17E5D00153C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6E4C-5CE0-46D0-B0B4-1079F3DCA43C}" type="datetimeFigureOut">
              <a:rPr lang="en-IN" smtClean="0"/>
              <a:pPr/>
              <a:t>27-08-2020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93196-4DB7-4F6C-9910-17E5D00153C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6E4C-5CE0-46D0-B0B4-1079F3DCA43C}" type="datetimeFigureOut">
              <a:rPr lang="en-IN" smtClean="0"/>
              <a:pPr/>
              <a:t>27-08-2020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93196-4DB7-4F6C-9910-17E5D00153C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6E4C-5CE0-46D0-B0B4-1079F3DCA43C}" type="datetimeFigureOut">
              <a:rPr lang="en-IN" smtClean="0"/>
              <a:pPr/>
              <a:t>27-08-2020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93196-4DB7-4F6C-9910-17E5D00153C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6E4C-5CE0-46D0-B0B4-1079F3DCA43C}" type="datetimeFigureOut">
              <a:rPr lang="en-IN" smtClean="0"/>
              <a:pPr/>
              <a:t>27-08-2020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93196-4DB7-4F6C-9910-17E5D00153C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6E4C-5CE0-46D0-B0B4-1079F3DCA43C}" type="datetimeFigureOut">
              <a:rPr lang="en-IN" smtClean="0"/>
              <a:pPr/>
              <a:t>27-08-2020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93196-4DB7-4F6C-9910-17E5D00153C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6E4C-5CE0-46D0-B0B4-1079F3DCA43C}" type="datetimeFigureOut">
              <a:rPr lang="en-IN" smtClean="0"/>
              <a:pPr/>
              <a:t>27-08-2020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93196-4DB7-4F6C-9910-17E5D00153C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6E4C-5CE0-46D0-B0B4-1079F3DCA43C}" type="datetimeFigureOut">
              <a:rPr lang="en-IN" smtClean="0"/>
              <a:pPr/>
              <a:t>27-08-2020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93196-4DB7-4F6C-9910-17E5D00153C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6E4C-5CE0-46D0-B0B4-1079F3DCA43C}" type="datetimeFigureOut">
              <a:rPr lang="en-IN" smtClean="0"/>
              <a:pPr/>
              <a:t>27-08-2020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93196-4DB7-4F6C-9910-17E5D00153C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C6E4C-5CE0-46D0-B0B4-1079F3DCA43C}" type="datetimeFigureOut">
              <a:rPr lang="en-IN" smtClean="0"/>
              <a:pPr/>
              <a:t>27-08-2020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93196-4DB7-4F6C-9910-17E5D00153CC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5589240"/>
            <a:ext cx="8686800" cy="108012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Department of Veterinary  Medicine </a:t>
            </a:r>
            <a:b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Bihar Veterinary College, Patna – 800 014</a:t>
            </a:r>
            <a:b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(Bihar Animal Sciences University, Patna)</a:t>
            </a:r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609600" y="188641"/>
            <a:ext cx="77724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en-IN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IN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COLIBACILOSIS</a:t>
            </a:r>
          </a:p>
          <a:p>
            <a:pPr algn="ctr"/>
            <a:r>
              <a:rPr lang="en-IN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(Calf Scour)</a:t>
            </a:r>
            <a:endParaRPr lang="en-IN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685800" y="4509120"/>
            <a:ext cx="7772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Dr. Ranveer  Kumar Sinha</a:t>
            </a:r>
            <a:br>
              <a:rPr 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Assistant Professor cum Junior Scientist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When Should Calves be Treated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760640"/>
          </a:xfrm>
        </p:spPr>
        <p:txBody>
          <a:bodyPr/>
          <a:lstStyle/>
          <a:p>
            <a:pPr>
              <a:buNone/>
            </a:pPr>
            <a:r>
              <a:rPr lang="en-IN" dirty="0" smtClean="0"/>
              <a:t>   </a:t>
            </a:r>
            <a:r>
              <a:rPr lang="en-IN" sz="3600" dirty="0" smtClean="0"/>
              <a:t>Calves running around the pasture with their tails in the air with yellow or white diarrhoea may need treatment. </a:t>
            </a:r>
          </a:p>
          <a:p>
            <a:pPr>
              <a:buNone/>
            </a:pPr>
            <a:r>
              <a:rPr lang="en-IN" sz="3600" b="1" dirty="0" smtClean="0"/>
              <a:t>The main indications for treatment are:</a:t>
            </a:r>
          </a:p>
          <a:p>
            <a:r>
              <a:rPr lang="en-IN" sz="3600" dirty="0" smtClean="0"/>
              <a:t>General disposition</a:t>
            </a:r>
          </a:p>
          <a:p>
            <a:r>
              <a:rPr lang="en-IN" sz="3600" dirty="0" smtClean="0"/>
              <a:t>Loss of Appetite</a:t>
            </a:r>
          </a:p>
          <a:p>
            <a:r>
              <a:rPr lang="en-IN" sz="3600" dirty="0" smtClean="0"/>
              <a:t>Dehydration</a:t>
            </a:r>
          </a:p>
          <a:p>
            <a:r>
              <a:rPr lang="en-IN" sz="3600" dirty="0" smtClean="0"/>
              <a:t>Body temperature</a:t>
            </a:r>
            <a:endParaRPr lang="en-IN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22--Fluid TherapyFluid Therapy&#10;0&#10;10&#10;20&#10;30&#10;40&#10;50&#10;60&#10;70&#10;80&#10;90&#10;‫الربع‬&#10;‫األول‬&#10;‫الربع‬&#10;‫الثاني‬&#10;‫الربع‬&#10;‫الثالث‬&#10;‫الربع‬&#10;‫الر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8712968" cy="64807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Recommended Treatments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532859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IN" b="1" dirty="0" smtClean="0"/>
              <a:t>The main treatment is fluid therapy:-</a:t>
            </a:r>
          </a:p>
          <a:p>
            <a:pPr>
              <a:buNone/>
            </a:pPr>
            <a:r>
              <a:rPr lang="en-IN" dirty="0" smtClean="0"/>
              <a:t>1.R.L.@ 10 – 20ml/Kg b.wt slow IV according to level of dehydration</a:t>
            </a:r>
          </a:p>
          <a:p>
            <a:pPr>
              <a:buNone/>
            </a:pPr>
            <a:r>
              <a:rPr lang="en-IN" b="1" dirty="0" smtClean="0"/>
              <a:t>Secondary treatments are:</a:t>
            </a:r>
          </a:p>
          <a:p>
            <a:r>
              <a:rPr lang="en-IN" dirty="0" smtClean="0"/>
              <a:t>Antibiotics:</a:t>
            </a:r>
          </a:p>
          <a:p>
            <a:pPr>
              <a:buNone/>
            </a:pPr>
            <a:r>
              <a:rPr lang="en-IN" dirty="0" smtClean="0"/>
              <a:t>    Sulphamethoxazole + Trimethoprim oral or parental or other antibiotic</a:t>
            </a:r>
          </a:p>
          <a:p>
            <a:r>
              <a:rPr lang="en-IN" dirty="0" smtClean="0"/>
              <a:t>Anticoccidial drug</a:t>
            </a:r>
          </a:p>
          <a:p>
            <a:r>
              <a:rPr lang="en-IN" dirty="0" smtClean="0"/>
              <a:t>Supportive therapay</a:t>
            </a:r>
          </a:p>
          <a:p>
            <a:r>
              <a:rPr lang="en-IN" dirty="0" smtClean="0"/>
              <a:t>Nursing care.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Prevention and Control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568863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IN" sz="3600" dirty="0" smtClean="0"/>
              <a:t>General hygienic measure</a:t>
            </a:r>
          </a:p>
          <a:p>
            <a:pPr>
              <a:buFont typeface="Wingdings" pitchFamily="2" charset="2"/>
              <a:buChar char="Ø"/>
            </a:pPr>
            <a:r>
              <a:rPr lang="en-IN" sz="3600" dirty="0" smtClean="0"/>
              <a:t>Isolation of infected animal</a:t>
            </a:r>
          </a:p>
          <a:p>
            <a:pPr>
              <a:buFont typeface="Wingdings" pitchFamily="2" charset="2"/>
              <a:buChar char="Ø"/>
            </a:pPr>
            <a:r>
              <a:rPr lang="en-IN" sz="3600" dirty="0" smtClean="0"/>
              <a:t>Avoidance of over crowding</a:t>
            </a:r>
          </a:p>
          <a:p>
            <a:pPr>
              <a:buFont typeface="Wingdings" pitchFamily="2" charset="2"/>
              <a:buChar char="Ø"/>
            </a:pPr>
            <a:r>
              <a:rPr lang="en-IN" sz="3600" dirty="0" smtClean="0"/>
              <a:t>Provide sufficient colostrum to calf</a:t>
            </a:r>
          </a:p>
          <a:p>
            <a:pPr>
              <a:buFont typeface="Wingdings" pitchFamily="2" charset="2"/>
              <a:buChar char="Ø"/>
            </a:pPr>
            <a:r>
              <a:rPr lang="en-IN" sz="3600" dirty="0" smtClean="0"/>
              <a:t>Give dewormer within 10 days after birth</a:t>
            </a:r>
          </a:p>
          <a:p>
            <a:pPr>
              <a:buFont typeface="Wingdings" pitchFamily="2" charset="2"/>
              <a:buChar char="Ø"/>
            </a:pPr>
            <a:r>
              <a:rPr lang="en-IN" sz="3600" dirty="0" smtClean="0"/>
              <a:t>Provide feed mixed with coccidiostat</a:t>
            </a:r>
          </a:p>
          <a:p>
            <a:pPr>
              <a:buFont typeface="Wingdings" pitchFamily="2" charset="2"/>
              <a:buChar char="Ø"/>
            </a:pPr>
            <a:r>
              <a:rPr lang="en-IN" sz="3600" dirty="0" smtClean="0"/>
              <a:t>Apply Tr. Iodine or Povidone iodine at navel just after birth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Calf diseases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8712968" cy="63367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Introduction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532859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IN" dirty="0" smtClean="0"/>
              <a:t>It is a important calf diseases</a:t>
            </a:r>
          </a:p>
          <a:p>
            <a:pPr>
              <a:buNone/>
            </a:pPr>
            <a:r>
              <a:rPr lang="en-IN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Diagnosing, treating and preventing this disease    is very important for every cattle industry.</a:t>
            </a:r>
          </a:p>
          <a:p>
            <a:endParaRPr lang="en-IN" dirty="0" smtClean="0"/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 Calf scours can be defined as diarrhoea in calves.</a:t>
            </a:r>
          </a:p>
          <a:p>
            <a:pPr>
              <a:buNone/>
            </a:pPr>
            <a:endParaRPr lang="en-IN" dirty="0" smtClean="0"/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 Calf scours is not a specific disease with a specific cause, but it is actually a clinical sign of a disease complex with many possible causes.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hat causes calf pneumonia?&#10;Diseaseed&#10;Calf&#10;2-Infectious&#10;Agentt&#10;3-Bad&#10;Environment&#10;Main Factors causing diseases in calvesMa..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8784976" cy="64807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(passive immunity)&#10;Protect calves for the&#10;first month after birth.&#10;1-Colostrums' feeding&#10;give&#10;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8784976" cy="64807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Absorption of Antibodies duringAbsorption of Antibodies during&#10;the firstthe first 2424 hourshours&#10;0&#10;2&#10;4&#10;6&#10;8&#10;10&#10;12&#10;14&#10;16&#10;Ma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8784976" cy="64807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Types of Calf Scours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32859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IN" b="1" dirty="0" smtClean="0"/>
              <a:t>1.Bacterial scours</a:t>
            </a:r>
          </a:p>
          <a:p>
            <a:r>
              <a:rPr lang="en-IN" dirty="0" err="1" smtClean="0"/>
              <a:t>E.Coli</a:t>
            </a:r>
            <a:endParaRPr lang="en-IN" dirty="0" smtClean="0"/>
          </a:p>
          <a:p>
            <a:r>
              <a:rPr lang="en-IN" dirty="0" smtClean="0"/>
              <a:t>Salmonella</a:t>
            </a:r>
          </a:p>
          <a:p>
            <a:r>
              <a:rPr lang="en-IN" dirty="0" smtClean="0"/>
              <a:t>Clostridium perfringens Types C &amp; D</a:t>
            </a:r>
          </a:p>
          <a:p>
            <a:pPr>
              <a:buNone/>
            </a:pPr>
            <a:r>
              <a:rPr lang="en-IN" b="1" dirty="0" smtClean="0"/>
              <a:t>2.Viral scours</a:t>
            </a:r>
          </a:p>
          <a:p>
            <a:r>
              <a:rPr lang="en-IN" dirty="0" smtClean="0"/>
              <a:t>Rotavirus </a:t>
            </a:r>
          </a:p>
          <a:p>
            <a:r>
              <a:rPr lang="en-IN" dirty="0" smtClean="0"/>
              <a:t>Corona virus</a:t>
            </a:r>
          </a:p>
          <a:p>
            <a:r>
              <a:rPr lang="en-IN" dirty="0" smtClean="0"/>
              <a:t>Bovine Viral Diarrhoea (BVD)</a:t>
            </a:r>
          </a:p>
          <a:p>
            <a:pPr>
              <a:buNone/>
            </a:pPr>
            <a:r>
              <a:rPr lang="en-IN" b="1" dirty="0" smtClean="0"/>
              <a:t>3.Protozoan Scours</a:t>
            </a:r>
          </a:p>
          <a:p>
            <a:r>
              <a:rPr lang="en-IN" dirty="0" smtClean="0"/>
              <a:t>Coccidia </a:t>
            </a:r>
          </a:p>
          <a:p>
            <a:r>
              <a:rPr lang="en-IN" dirty="0" smtClean="0"/>
              <a:t>Cryptosporidia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Symptoms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40768"/>
            <a:ext cx="8712968" cy="5256584"/>
          </a:xfrm>
        </p:spPr>
        <p:txBody>
          <a:bodyPr/>
          <a:lstStyle/>
          <a:p>
            <a:r>
              <a:rPr lang="en-IN" dirty="0" smtClean="0"/>
              <a:t>Calves do not drink milk or milk replacer.</a:t>
            </a:r>
          </a:p>
          <a:p>
            <a:r>
              <a:rPr lang="en-IN" dirty="0" smtClean="0"/>
              <a:t>Calves become severely dehydrated and depressed.</a:t>
            </a:r>
          </a:p>
          <a:p>
            <a:r>
              <a:rPr lang="en-IN" dirty="0" smtClean="0"/>
              <a:t>They may have fever initially</a:t>
            </a:r>
          </a:p>
          <a:p>
            <a:r>
              <a:rPr lang="en-IN" dirty="0" smtClean="0"/>
              <a:t>Faeces are watery and often tinged with blood</a:t>
            </a:r>
          </a:p>
          <a:p>
            <a:r>
              <a:rPr lang="en-IN" dirty="0" smtClean="0"/>
              <a:t>Calves show uneasiness and strain or kick at their abdomen</a:t>
            </a:r>
          </a:p>
          <a:p>
            <a:r>
              <a:rPr lang="en-IN" dirty="0" smtClean="0"/>
              <a:t>There may be drooling of saliva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alf pneumonia is a major     problem in dairy and beef    herds. It is a multifactorialdisease, and the most common     p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8640960" cy="64087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•   Chronic Pneumonia - Chronic    pneumonia is more gradual in onset with    no distinct ill phase and the cow may    app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8784976" cy="64807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243</Words>
  <Application>Microsoft Office PowerPoint</Application>
  <PresentationFormat>On-screen Show (4:3)</PresentationFormat>
  <Paragraphs>58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Department of Veterinary  Medicine  Bihar Veterinary College, Patna – 800 014 (Bihar Animal Sciences University, Patna)</vt:lpstr>
      <vt:lpstr>Introduction</vt:lpstr>
      <vt:lpstr>Slide 3</vt:lpstr>
      <vt:lpstr>Slide 4</vt:lpstr>
      <vt:lpstr>Slide 5</vt:lpstr>
      <vt:lpstr>Types of Calf Scours</vt:lpstr>
      <vt:lpstr>Symptoms</vt:lpstr>
      <vt:lpstr>Slide 8</vt:lpstr>
      <vt:lpstr>Slide 9</vt:lpstr>
      <vt:lpstr>When Should Calves be Treated</vt:lpstr>
      <vt:lpstr>Slide 11</vt:lpstr>
      <vt:lpstr>Recommended Treatments</vt:lpstr>
      <vt:lpstr>Prevention and Control</vt:lpstr>
      <vt:lpstr>Slide 14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Ranveer kr singh</cp:lastModifiedBy>
  <cp:revision>15</cp:revision>
  <dcterms:created xsi:type="dcterms:W3CDTF">2020-04-10T07:51:53Z</dcterms:created>
  <dcterms:modified xsi:type="dcterms:W3CDTF">2020-08-27T06:16:44Z</dcterms:modified>
</cp:coreProperties>
</file>