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6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250" autoAdjust="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8601"/>
            <a:ext cx="7772400" cy="1600199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solidFill>
                  <a:schemeClr val="tx2"/>
                </a:solidFill>
                <a:latin typeface="Comic Sans MS" pitchFamily="66" charset="0"/>
              </a:rPr>
              <a:t>Diseases of Nervous system-II</a:t>
            </a:r>
            <a:br>
              <a:rPr lang="en-US" sz="2400" b="1" dirty="0" smtClean="0">
                <a:solidFill>
                  <a:schemeClr val="tx2"/>
                </a:solidFill>
                <a:latin typeface="Comic Sans MS" pitchFamily="66" charset="0"/>
              </a:rPr>
            </a:br>
            <a:r>
              <a:rPr lang="en-US" sz="2400" b="1" dirty="0" smtClean="0">
                <a:solidFill>
                  <a:schemeClr val="tx2"/>
                </a:solidFill>
                <a:latin typeface="Comic Sans MS" pitchFamily="66" charset="0"/>
              </a:rPr>
              <a:t>(Neurological Examination )</a:t>
            </a:r>
            <a:endParaRPr lang="en-US" sz="24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5240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Dr. Vivek Kr. Singh </a:t>
            </a:r>
          </a:p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Assistant Professor</a:t>
            </a:r>
          </a:p>
          <a:p>
            <a:pPr>
              <a:lnSpc>
                <a:spcPct val="90000"/>
              </a:lnSpc>
            </a:pPr>
            <a:r>
              <a:rPr lang="en-US" b="1" dirty="0" smtClean="0">
                <a:solidFill>
                  <a:srgbClr val="00CC00"/>
                </a:solidFill>
                <a:latin typeface="Comic Sans MS" pitchFamily="66" charset="0"/>
              </a:rPr>
              <a:t>Department of Veterinary Clinical Complex </a:t>
            </a:r>
          </a:p>
          <a:p>
            <a:endParaRPr lang="en-US" dirty="0"/>
          </a:p>
        </p:txBody>
      </p:sp>
      <p:pic>
        <p:nvPicPr>
          <p:cNvPr id="4" name="Picture 4" descr="C:\Users\hp\Desktop\gem\BASU-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219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 descr="C:\Users\hp\Desktop\gem\imag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4800" y="0"/>
            <a:ext cx="1219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3962400" y="2133600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Unit-2</a:t>
            </a:r>
            <a:endParaRPr lang="en-US" dirty="0"/>
          </a:p>
        </p:txBody>
      </p:sp>
      <p:pic>
        <p:nvPicPr>
          <p:cNvPr id="2060" name="Picture 12" descr="C:\Users\hp\Desktop\nervous system pic\canine-nervous-system-d-rendered-anatomy-illustration-15761013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95600" y="2438400"/>
            <a:ext cx="3378200" cy="2133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Introduction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Neurological examination is most rewarding in dogs and cats because all the techniques can be easily employed</a:t>
            </a:r>
          </a:p>
          <a:p>
            <a:pPr algn="just">
              <a:buNone/>
            </a:pPr>
            <a:endParaRPr lang="en-US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In large animals neurological examination is less fruitful because all the techniques can’t be employed and poor response to many techniques </a:t>
            </a:r>
            <a:endParaRPr lang="en-US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7030A0"/>
                </a:solidFill>
                <a:latin typeface="Comic Sans MS" pitchFamily="66" charset="0"/>
              </a:rPr>
              <a:t>Neurological examination includes-</a:t>
            </a:r>
          </a:p>
          <a:p>
            <a:pPr lvl="3">
              <a:buFont typeface="Wingdings" pitchFamily="2" charset="2"/>
              <a:buChar char="Ø"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Recording History</a:t>
            </a:r>
          </a:p>
          <a:p>
            <a:pPr lvl="3">
              <a:buFont typeface="Wingdings" pitchFamily="2" charset="2"/>
              <a:buChar char="Ø"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General and detailed clinical examination of nervous system</a:t>
            </a:r>
          </a:p>
          <a:p>
            <a:pPr lvl="3">
              <a:buFont typeface="Wingdings" pitchFamily="2" charset="2"/>
              <a:buChar char="Ø"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Examination of CSF </a:t>
            </a:r>
          </a:p>
          <a:p>
            <a:pPr lvl="3">
              <a:buFont typeface="Wingdings" pitchFamily="2" charset="2"/>
              <a:buChar char="Ø"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Radiographic examination</a:t>
            </a:r>
          </a:p>
          <a:p>
            <a:pPr lvl="3">
              <a:buFont typeface="Wingdings" pitchFamily="2" charset="2"/>
              <a:buChar char="Ø"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EEG</a:t>
            </a:r>
          </a:p>
          <a:p>
            <a:pPr lvl="3">
              <a:buFont typeface="Wingdings" pitchFamily="2" charset="2"/>
              <a:buChar char="Ø"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Brain Biopsy                  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History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Duration of signs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Mode of onset (acute or Chronic) 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Progression of disease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Description of sign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Access to poison and traumatic injury</a:t>
            </a:r>
            <a:endParaRPr lang="en-US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General Clinical Examination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Manifestation of mental state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Involuntary movement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Abnormality in posture and gait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Disturbance in sensation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Nystagmus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Balance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Muscle tone</a:t>
            </a:r>
            <a:endParaRPr lang="en-US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Detailed Clinical Examination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Examination of Cranial nerves</a:t>
            </a:r>
          </a:p>
          <a:p>
            <a:pPr>
              <a:buNone/>
            </a:pPr>
            <a:endParaRPr lang="en-US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Postural reactions</a:t>
            </a:r>
          </a:p>
          <a:p>
            <a:endParaRPr lang="en-US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Examination of spinal Nerves</a:t>
            </a:r>
            <a:endParaRPr lang="en-US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52397"/>
          <a:ext cx="8229600" cy="64225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29225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Olfactory  nerve (1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st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Cranial Nerve ) 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Usually fail to give an result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3379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Optic nerve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(2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nd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)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Menace response,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Ability to avoid objects in its path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3379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Oculomotor, Trochlear and abducent nerves (3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rd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,4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and 6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Movement of eye ball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25133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Trigeminal nerve (5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Unable to masticate, Drop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jaw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29225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Facial Nerve (7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Dropping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of ear, jaw, eye remains open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3379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Auditory nerve (8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Head tilt , falling to the side,  rolling, circling,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1048271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Glossopharyngeal nerve (9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Vagus nerve (10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</a:p>
                    <a:p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Dysphagia,  inspiratory dyspnea (due to laryngeal paralysis), voice change and regurgitation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337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Spinal accessory nerve (11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</a:p>
                    <a:p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Deviation of the neck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7337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Hypoglossal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nerve (12</a:t>
                      </a:r>
                      <a:r>
                        <a:rPr lang="en-US" baseline="3000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)</a:t>
                      </a:r>
                      <a:endParaRPr lang="en-US" dirty="0" smtClean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  <a:p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Asymmetry of the tongue</a:t>
                      </a:r>
                      <a:endParaRPr lang="en-US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Postural Reactions 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Postural reactions test the proprioceptive fibers of-</a:t>
            </a:r>
          </a:p>
          <a:p>
            <a:pPr lvl="4" algn="just">
              <a:buFont typeface="Wingdings" pitchFamily="2" charset="2"/>
              <a:buChar char="Ø"/>
            </a:pPr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Peripheral nerves</a:t>
            </a:r>
          </a:p>
          <a:p>
            <a:pPr lvl="4" algn="just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Spinal cord</a:t>
            </a:r>
          </a:p>
          <a:p>
            <a:pPr lvl="4" algn="just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Brain stem</a:t>
            </a:r>
          </a:p>
          <a:p>
            <a:pPr lvl="4" algn="just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Cerebrum </a:t>
            </a:r>
          </a:p>
          <a:p>
            <a:pPr lvl="4" algn="just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Cerebellum</a:t>
            </a:r>
          </a:p>
          <a:p>
            <a:pPr lvl="4" algn="just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Inner ear </a:t>
            </a:r>
          </a:p>
          <a:p>
            <a:pPr algn="just">
              <a:buNone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Place the patient’s limb in an abnormal position to see if the patient returns the limb to a normal position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Proprioceptive positioning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It is performed by making the animal stand on a limb knuckled over at paw and observe its ability to correct this abnormal position </a:t>
            </a:r>
            <a:endParaRPr lang="en-US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Hopping reaction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Hopping reaction is performed by holding the patient in a way so that the majority of its weight is placed on one limb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38400" y="3276600"/>
            <a:ext cx="5791200" cy="322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Hemihopping/ Hemistanding/ Hemiwalking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Patient’s limbs on one side are held off the ground, and the patient is forced to walk sideways on its remaining two limbs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1266" name="Picture 2" descr="How to Perform a Neurologic Examination in Companion Animals 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810000"/>
            <a:ext cx="432435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Wheel Barrowing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Initially patient’s thoracic and then pelvic limbs are held off the ground, and animal is make to walk forward and backward on its two legs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42" name="Picture 2" descr="How to Perform a Neurologic Examination in Companion Animals ..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3733800"/>
            <a:ext cx="3657600" cy="2933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4" name="Picture 4" descr="Step-by-Step: The Neurologic Examination | Clinician's Brie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3000" y="3657600"/>
            <a:ext cx="3657600" cy="30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Spinal segmental reflex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These reflexes directly test reflex arc of spinal cord</a:t>
            </a:r>
          </a:p>
          <a:p>
            <a:pPr lvl="4">
              <a:buFont typeface="Wingdings" pitchFamily="2" charset="2"/>
              <a:buChar char="Ø"/>
            </a:pPr>
            <a:r>
              <a:rPr lang="en-US" dirty="0" smtClean="0">
                <a:solidFill>
                  <a:srgbClr val="00B0F0"/>
                </a:solidFill>
                <a:latin typeface="Comic Sans MS" pitchFamily="66" charset="0"/>
              </a:rPr>
              <a:t>Proprioceptive reflexes</a:t>
            </a:r>
          </a:p>
          <a:p>
            <a:pPr lvl="4">
              <a:buFont typeface="Wingdings" pitchFamily="2" charset="2"/>
              <a:buChar char="Ø"/>
            </a:pPr>
            <a:r>
              <a:rPr lang="en-US" dirty="0" smtClean="0">
                <a:solidFill>
                  <a:srgbClr val="00B0F0"/>
                </a:solidFill>
                <a:latin typeface="Comic Sans MS" pitchFamily="66" charset="0"/>
              </a:rPr>
              <a:t>Nociceptive reflexes</a:t>
            </a:r>
          </a:p>
          <a:p>
            <a:pPr lvl="4">
              <a:buFont typeface="Wingdings" pitchFamily="2" charset="2"/>
              <a:buChar char="Ø"/>
            </a:pPr>
            <a:r>
              <a:rPr lang="en-US" dirty="0" smtClean="0">
                <a:solidFill>
                  <a:srgbClr val="00B0F0"/>
                </a:solidFill>
                <a:latin typeface="Comic Sans MS" pitchFamily="66" charset="0"/>
              </a:rPr>
              <a:t>Special reflexes</a:t>
            </a:r>
            <a:endParaRPr lang="en-US" dirty="0">
              <a:solidFill>
                <a:srgbClr val="00B0F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2060"/>
                </a:solidFill>
                <a:latin typeface="Comic Sans MS" pitchFamily="66" charset="0"/>
              </a:rPr>
              <a:t>Proprioceptive reflexes</a:t>
            </a:r>
            <a:endParaRPr lang="en-US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1. Triceps reflex- Tests the radial nerve which arises from C7-T1</a:t>
            </a:r>
            <a:endParaRPr lang="en-US" dirty="0" smtClean="0"/>
          </a:p>
          <a:p>
            <a:pPr>
              <a:buNone/>
            </a:pP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8195" name="Picture 3" descr="C:\Users\hp\Desktop\nervous system pic\Figure-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5600" y="2743200"/>
            <a:ext cx="5581650" cy="381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2. Biceps reflex- Evaluates the musculo-cutaneous nerve which arise from spinal cord segment C6-C7 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7169" name="Picture 1" descr="C:\Users\hp\Desktop\nervous system pic\Figure-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24200" y="3276600"/>
            <a:ext cx="5562600" cy="3352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3. Patellar reflex – Evaluates the femoral nerve in the segment of the spinal cord L4-L6 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3200" y="3048000"/>
            <a:ext cx="5553075" cy="3648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4. Gastrocnemius reflex- Evaluates the tibial branch sciatic nerve which originates from L6-S1</a:t>
            </a:r>
            <a:endParaRPr lang="en-US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121" name="Picture 1" descr="C:\Users\hp\Desktop\nervous system pic\Figure-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0" y="3048000"/>
            <a:ext cx="5286375" cy="3581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Nociceptive reflexes</a:t>
            </a:r>
            <a:endParaRPr lang="en-US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Initiated by nociceptive (Painful) stimuli</a:t>
            </a:r>
          </a:p>
          <a:p>
            <a:r>
              <a:rPr lang="en-US" dirty="0" smtClean="0">
                <a:solidFill>
                  <a:srgbClr val="FF0000"/>
                </a:solidFill>
                <a:latin typeface="Comic Sans MS" pitchFamily="66" charset="0"/>
              </a:rPr>
              <a:t>Loss of nociceptive indicates LMN lesions</a:t>
            </a:r>
          </a:p>
          <a:p>
            <a:pPr lvl="4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Flexor reflex</a:t>
            </a:r>
          </a:p>
          <a:p>
            <a:pPr lvl="4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Perineal reflex</a:t>
            </a:r>
          </a:p>
          <a:p>
            <a:pPr lvl="4">
              <a:buFont typeface="Wingdings" pitchFamily="2" charset="2"/>
              <a:buChar char="Ø"/>
            </a:pPr>
            <a:r>
              <a:rPr lang="en-US" dirty="0" smtClean="0">
                <a:solidFill>
                  <a:srgbClr val="0070C0"/>
                </a:solidFill>
                <a:latin typeface="Comic Sans MS" pitchFamily="66" charset="0"/>
              </a:rPr>
              <a:t>Panniculus reflex (Cutaneous trunic reflex)</a:t>
            </a:r>
            <a:endParaRPr lang="en-US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4648200"/>
            <a:ext cx="2971800" cy="2209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0401" y="4648200"/>
            <a:ext cx="2819400" cy="2209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72200" y="4648200"/>
            <a:ext cx="2971800" cy="2209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Analysis of CSF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Electroencephaography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Computerized  tomography</a:t>
            </a:r>
          </a:p>
          <a:p>
            <a:r>
              <a:rPr lang="en-US" dirty="0" smtClean="0">
                <a:solidFill>
                  <a:srgbClr val="C00000"/>
                </a:solidFill>
                <a:latin typeface="Comic Sans MS" pitchFamily="66" charset="0"/>
              </a:rPr>
              <a:t>Magnet resonance imaging</a:t>
            </a:r>
          </a:p>
          <a:p>
            <a:endParaRPr lang="en-US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6000" dirty="0" smtClean="0">
                <a:solidFill>
                  <a:srgbClr val="FF0000"/>
                </a:solidFill>
                <a:latin typeface="Comic Sans MS" pitchFamily="66" charset="0"/>
              </a:rPr>
              <a:t>Thanks</a:t>
            </a:r>
            <a:endParaRPr lang="en-US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528</Words>
  <Application>Microsoft Office PowerPoint</Application>
  <PresentationFormat>On-screen Show (4:3)</PresentationFormat>
  <Paragraphs>95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Diseases of Nervous system-II (Neurological Examination )</vt:lpstr>
      <vt:lpstr>Introduction</vt:lpstr>
      <vt:lpstr>Slide 3</vt:lpstr>
      <vt:lpstr>History</vt:lpstr>
      <vt:lpstr>General Clinical Examination</vt:lpstr>
      <vt:lpstr>Detailed Clinical Examination</vt:lpstr>
      <vt:lpstr>Slide 7</vt:lpstr>
      <vt:lpstr>Postural Reactions </vt:lpstr>
      <vt:lpstr>Proprioceptive positioning</vt:lpstr>
      <vt:lpstr>Hopping reaction</vt:lpstr>
      <vt:lpstr>Hemihopping/ Hemistanding/ Hemiwalking</vt:lpstr>
      <vt:lpstr>Wheel Barrowing</vt:lpstr>
      <vt:lpstr>Spinal segmental reflex</vt:lpstr>
      <vt:lpstr>Proprioceptive reflexes</vt:lpstr>
      <vt:lpstr>Slide 15</vt:lpstr>
      <vt:lpstr>Slide 16</vt:lpstr>
      <vt:lpstr>Slide 17</vt:lpstr>
      <vt:lpstr>Nociceptive reflexes</vt:lpstr>
      <vt:lpstr>Slide 19</vt:lpstr>
      <vt:lpstr>Slide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Diseases of Nervous system-I (Clinical Neuro-anatomy and Neuro-Physisology )</dc:title>
  <dc:creator>hp</dc:creator>
  <cp:lastModifiedBy>Windows User</cp:lastModifiedBy>
  <cp:revision>9</cp:revision>
  <dcterms:created xsi:type="dcterms:W3CDTF">2006-08-16T00:00:00Z</dcterms:created>
  <dcterms:modified xsi:type="dcterms:W3CDTF">2020-08-17T18:38:14Z</dcterms:modified>
</cp:coreProperties>
</file>