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4" r:id="rId6"/>
    <p:sldId id="258" r:id="rId7"/>
    <p:sldId id="259" r:id="rId8"/>
    <p:sldId id="263" r:id="rId9"/>
    <p:sldId id="257" r:id="rId10"/>
    <p:sldId id="265" r:id="rId11"/>
    <p:sldId id="266" r:id="rId12"/>
    <p:sldId id="267" r:id="rId13"/>
    <p:sldId id="268"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60"/>
  </p:normalViewPr>
  <p:slideViewPr>
    <p:cSldViewPr snapToGrid="0" showGuides="1">
      <p:cViewPr>
        <p:scale>
          <a:sx n="73" d="100"/>
          <a:sy n="73" d="100"/>
        </p:scale>
        <p:origin x="-450"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5109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88746-EDC1-4B34-9B48-77CCDBE9166F}"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6829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551787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05327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3380096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3128259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20128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244791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45847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75803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8746-EDC1-4B34-9B48-77CCDBE9166F}"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328368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D88746-EDC1-4B34-9B48-77CCDBE9166F}"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79704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D88746-EDC1-4B34-9B48-77CCDBE9166F}" type="datetimeFigureOut">
              <a:rPr lang="en-US" smtClean="0"/>
              <a:pPr/>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325747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D88746-EDC1-4B34-9B48-77CCDBE9166F}" type="datetimeFigureOut">
              <a:rPr lang="en-US" smtClean="0"/>
              <a:pPr/>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281425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88746-EDC1-4B34-9B48-77CCDBE9166F}" type="datetimeFigureOut">
              <a:rPr lang="en-US" smtClean="0"/>
              <a:pPr/>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7027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88746-EDC1-4B34-9B48-77CCDBE9166F}"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36497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88746-EDC1-4B34-9B48-77CCDBE9166F}"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51025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9D88746-EDC1-4B34-9B48-77CCDBE9166F}" type="datetimeFigureOut">
              <a:rPr lang="en-US" smtClean="0"/>
              <a:pPr/>
              <a:t>8/16/2020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896261-517D-43D8-908E-84FBD646DB7C}" type="slidenum">
              <a:rPr lang="en-US" smtClean="0"/>
              <a:pPr/>
              <a:t>‹#›</a:t>
            </a:fld>
            <a:endParaRPr lang="en-US"/>
          </a:p>
        </p:txBody>
      </p:sp>
    </p:spTree>
    <p:extLst>
      <p:ext uri="{BB962C8B-B14F-4D97-AF65-F5344CB8AC3E}">
        <p14:creationId xmlns="" xmlns:p14="http://schemas.microsoft.com/office/powerpoint/2010/main" val="1770623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Fluroquinolones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Rashmi</a:t>
            </a:r>
            <a:r>
              <a:rPr lang="en-US" dirty="0" smtClean="0"/>
              <a:t> </a:t>
            </a:r>
            <a:r>
              <a:rPr lang="en-US" dirty="0" err="1" smtClean="0"/>
              <a:t>Rekha</a:t>
            </a:r>
            <a:r>
              <a:rPr lang="en-US" dirty="0" smtClean="0"/>
              <a:t> </a:t>
            </a:r>
            <a:r>
              <a:rPr lang="en-US" dirty="0" err="1" smtClean="0"/>
              <a:t>kumari</a:t>
            </a:r>
            <a:endParaRPr lang="en-US" dirty="0" smtClean="0"/>
          </a:p>
          <a:p>
            <a:r>
              <a:rPr lang="en-US" dirty="0" smtClean="0"/>
              <a:t>Assistant Professor, </a:t>
            </a:r>
            <a:r>
              <a:rPr lang="en-US" dirty="0" err="1" smtClean="0"/>
              <a:t>BVC,Patna</a:t>
            </a:r>
            <a:endParaRPr lang="en-US" dirty="0"/>
          </a:p>
        </p:txBody>
      </p:sp>
    </p:spTree>
    <p:extLst>
      <p:ext uri="{BB962C8B-B14F-4D97-AF65-F5344CB8AC3E}">
        <p14:creationId xmlns="" xmlns:p14="http://schemas.microsoft.com/office/powerpoint/2010/main" val="127273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dirty="0" smtClean="0">
                <a:solidFill>
                  <a:srgbClr val="0070C0"/>
                </a:solidFill>
              </a:rPr>
              <a:t>Spectrum of Activity</a:t>
            </a:r>
            <a:endParaRPr lang="en-US" sz="4800" dirty="0">
              <a:solidFill>
                <a:srgbClr val="0070C0"/>
              </a:solidFill>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ü"/>
            </a:pPr>
            <a:r>
              <a:rPr lang="en-IN" dirty="0" err="1"/>
              <a:t>Fluroquinolones</a:t>
            </a:r>
            <a:r>
              <a:rPr lang="en-IN" dirty="0"/>
              <a:t> are highly active </a:t>
            </a:r>
            <a:r>
              <a:rPr lang="en-IN" dirty="0" smtClean="0"/>
              <a:t>against </a:t>
            </a:r>
            <a:r>
              <a:rPr lang="en-IN" dirty="0"/>
              <a:t>a broad range of aerobic Gram negative and Gram positive bacteria</a:t>
            </a:r>
            <a:r>
              <a:rPr lang="en-IN" dirty="0" smtClean="0"/>
              <a:t>.</a:t>
            </a:r>
          </a:p>
          <a:p>
            <a:pPr algn="just">
              <a:buFont typeface="Wingdings" panose="05000000000000000000" pitchFamily="2" charset="2"/>
              <a:buChar char="ü"/>
            </a:pPr>
            <a:r>
              <a:rPr lang="en-IN" dirty="0" smtClean="0"/>
              <a:t> </a:t>
            </a:r>
            <a:r>
              <a:rPr lang="en-IN" dirty="0"/>
              <a:t>The most susceptible ones are the aerobic Gram negative bacilli (MIC˂ 0.1 </a:t>
            </a:r>
            <a:r>
              <a:rPr lang="en-IN" dirty="0" err="1"/>
              <a:t>ug</a:t>
            </a:r>
            <a:r>
              <a:rPr lang="en-IN" dirty="0"/>
              <a:t>/ml) especially the </a:t>
            </a:r>
            <a:r>
              <a:rPr lang="en-IN" dirty="0" err="1"/>
              <a:t>Enterobacteriaceae</a:t>
            </a:r>
            <a:r>
              <a:rPr lang="en-IN" dirty="0"/>
              <a:t> </a:t>
            </a:r>
            <a:r>
              <a:rPr lang="en-IN" dirty="0" smtClean="0"/>
              <a:t>(E. coli, </a:t>
            </a:r>
            <a:r>
              <a:rPr lang="en-IN" dirty="0" err="1" smtClean="0"/>
              <a:t>klebsiella</a:t>
            </a:r>
            <a:r>
              <a:rPr lang="en-IN" dirty="0" smtClean="0"/>
              <a:t> </a:t>
            </a:r>
            <a:r>
              <a:rPr lang="en-IN" dirty="0" err="1" smtClean="0"/>
              <a:t>spp.Proteus</a:t>
            </a:r>
            <a:r>
              <a:rPr lang="en-IN" dirty="0" smtClean="0"/>
              <a:t> spp., Salmonella </a:t>
            </a:r>
            <a:r>
              <a:rPr lang="en-IN" dirty="0" err="1" smtClean="0"/>
              <a:t>spp</a:t>
            </a:r>
            <a:r>
              <a:rPr lang="en-IN" dirty="0" smtClean="0"/>
              <a:t>.,</a:t>
            </a:r>
            <a:r>
              <a:rPr lang="en-IN" dirty="0" err="1" smtClean="0"/>
              <a:t>enterobactor</a:t>
            </a:r>
            <a:r>
              <a:rPr lang="en-IN" dirty="0" smtClean="0"/>
              <a:t> spp., and </a:t>
            </a:r>
            <a:r>
              <a:rPr lang="en-IN" dirty="0"/>
              <a:t>Neisseria</a:t>
            </a:r>
            <a:r>
              <a:rPr lang="en-IN" dirty="0" smtClean="0"/>
              <a:t>. Pseudomonas aeruginosa is variably susceptible. (But high MIC, CIPROFLOXACIN)</a:t>
            </a:r>
          </a:p>
          <a:p>
            <a:pPr algn="just">
              <a:buFont typeface="Wingdings" panose="05000000000000000000" pitchFamily="2" charset="2"/>
              <a:buChar char="ü"/>
            </a:pPr>
            <a:r>
              <a:rPr lang="en-IN" dirty="0" smtClean="0"/>
              <a:t>GRAM+VE bacteria are variably susceptible, (staphylococcus aureus and other staph spp., But MIC value is higher)</a:t>
            </a:r>
          </a:p>
          <a:p>
            <a:pPr algn="just">
              <a:buFont typeface="Wingdings" panose="05000000000000000000" pitchFamily="2" charset="2"/>
              <a:buChar char="ü"/>
            </a:pPr>
            <a:r>
              <a:rPr lang="en-IN" dirty="0" smtClean="0"/>
              <a:t> </a:t>
            </a:r>
            <a:r>
              <a:rPr lang="en-IN" dirty="0"/>
              <a:t>They are also effective against several intracellular pathogens (Brucella </a:t>
            </a:r>
            <a:r>
              <a:rPr lang="en-IN" dirty="0" err="1"/>
              <a:t>spp</a:t>
            </a:r>
            <a:r>
              <a:rPr lang="en-IN" dirty="0"/>
              <a:t>) and have significant activity against Mycoplasma and chlamydia spp. </a:t>
            </a:r>
            <a:endParaRPr lang="en-IN" dirty="0" smtClean="0"/>
          </a:p>
          <a:p>
            <a:pPr algn="just">
              <a:buFont typeface="Wingdings" panose="05000000000000000000" pitchFamily="2" charset="2"/>
              <a:buChar char="ü"/>
            </a:pPr>
            <a:r>
              <a:rPr lang="en-IN" dirty="0" smtClean="0"/>
              <a:t>Some </a:t>
            </a:r>
            <a:r>
              <a:rPr lang="en-IN" dirty="0"/>
              <a:t>are also active against Mycobacteria (ciprofloxacin, </a:t>
            </a:r>
            <a:r>
              <a:rPr lang="en-IN" dirty="0" err="1" smtClean="0"/>
              <a:t>olfloxacin</a:t>
            </a:r>
            <a:r>
              <a:rPr lang="en-IN" dirty="0" smtClean="0"/>
              <a:t>)</a:t>
            </a:r>
            <a:endParaRPr lang="en-US" dirty="0"/>
          </a:p>
        </p:txBody>
      </p:sp>
    </p:spTree>
    <p:extLst>
      <p:ext uri="{BB962C8B-B14F-4D97-AF65-F5344CB8AC3E}">
        <p14:creationId xmlns="" xmlns:p14="http://schemas.microsoft.com/office/powerpoint/2010/main" val="240521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0070C0"/>
                </a:solidFill>
              </a:rPr>
              <a:t>Mechanism of action</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IN" dirty="0" smtClean="0"/>
              <a:t>Bactericidal</a:t>
            </a:r>
          </a:p>
          <a:p>
            <a:r>
              <a:rPr lang="en-IN" dirty="0" smtClean="0"/>
              <a:t>Inhibit bacterial replication and transcription</a:t>
            </a:r>
          </a:p>
          <a:p>
            <a:r>
              <a:rPr lang="en-IN" dirty="0" smtClean="0"/>
              <a:t>The </a:t>
            </a:r>
            <a:r>
              <a:rPr lang="en-IN" dirty="0"/>
              <a:t>separation of double stranded DNA </a:t>
            </a:r>
            <a:r>
              <a:rPr lang="en-IN" dirty="0" smtClean="0"/>
              <a:t>is essential for </a:t>
            </a:r>
            <a:r>
              <a:rPr lang="en-IN" dirty="0"/>
              <a:t>replication or transcription</a:t>
            </a:r>
            <a:endParaRPr lang="en-IN" dirty="0" smtClean="0"/>
          </a:p>
          <a:p>
            <a:r>
              <a:rPr lang="en-IN" dirty="0"/>
              <a:t>However, anything that separates the strands results in over winding or excessive positive supercoiling of the DNA in front of the point of separation and damage of DNA </a:t>
            </a:r>
            <a:r>
              <a:rPr lang="en-IN" dirty="0" smtClean="0"/>
              <a:t>.</a:t>
            </a:r>
          </a:p>
          <a:p>
            <a:r>
              <a:rPr lang="en-IN" dirty="0" smtClean="0"/>
              <a:t>To </a:t>
            </a:r>
            <a:r>
              <a:rPr lang="en-IN" dirty="0"/>
              <a:t>prevent this, the bacterial enzyme DNA gyrase nicks the double stranded DNA and introduces negative supercoil and then reseals nicked ends.</a:t>
            </a:r>
            <a:endParaRPr lang="en-US" dirty="0"/>
          </a:p>
          <a:p>
            <a:endParaRPr lang="en-US" dirty="0"/>
          </a:p>
        </p:txBody>
      </p:sp>
    </p:spTree>
    <p:extLst>
      <p:ext uri="{BB962C8B-B14F-4D97-AF65-F5344CB8AC3E}">
        <p14:creationId xmlns="" xmlns:p14="http://schemas.microsoft.com/office/powerpoint/2010/main" val="4254244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IN" dirty="0"/>
              <a:t>The DNA gyrase enzyme consist of two </a:t>
            </a:r>
            <a:r>
              <a:rPr lang="en-IN" dirty="0" smtClean="0"/>
              <a:t>A subunit </a:t>
            </a:r>
            <a:r>
              <a:rPr lang="en-IN" dirty="0"/>
              <a:t>and two B subunits. </a:t>
            </a:r>
            <a:endParaRPr lang="en-IN" dirty="0" smtClean="0"/>
          </a:p>
          <a:p>
            <a:pPr>
              <a:buFont typeface="Wingdings" panose="05000000000000000000" pitchFamily="2" charset="2"/>
              <a:buChar char="ü"/>
            </a:pPr>
            <a:r>
              <a:rPr lang="en-IN" dirty="0" smtClean="0"/>
              <a:t>During </a:t>
            </a:r>
            <a:r>
              <a:rPr lang="en-IN" dirty="0"/>
              <a:t>DNA transcription or replication the A subunit nicks the DNA, B subunits introduces a negative supercoil and then A subunit again reseals the strands. </a:t>
            </a:r>
            <a:endParaRPr lang="en-IN" dirty="0" smtClean="0"/>
          </a:p>
          <a:p>
            <a:pPr>
              <a:buFont typeface="Wingdings" panose="05000000000000000000" pitchFamily="2" charset="2"/>
              <a:buChar char="ü"/>
            </a:pPr>
            <a:r>
              <a:rPr lang="en-IN" dirty="0"/>
              <a:t>Fluoroquinolones bind to </a:t>
            </a:r>
            <a:r>
              <a:rPr lang="en-IN" dirty="0" smtClean="0"/>
              <a:t>A subunit </a:t>
            </a:r>
            <a:r>
              <a:rPr lang="en-IN" dirty="0"/>
              <a:t>of DNA gyrase enzyme with high affinity, inhibit it, interfere with DNA replication or transcription and ultimately cause DNA </a:t>
            </a:r>
            <a:r>
              <a:rPr lang="en-IN" dirty="0" smtClean="0"/>
              <a:t>damage </a:t>
            </a:r>
          </a:p>
          <a:p>
            <a:pPr>
              <a:buFont typeface="Wingdings" panose="05000000000000000000" pitchFamily="2" charset="2"/>
              <a:buChar char="ü"/>
            </a:pPr>
            <a:r>
              <a:rPr lang="en-IN" dirty="0" smtClean="0"/>
              <a:t>The </a:t>
            </a:r>
            <a:r>
              <a:rPr lang="en-IN" dirty="0"/>
              <a:t>bactericidal action results from digestion of DNA by exonucleases whose production is singled by damaged DNA. </a:t>
            </a:r>
            <a:endParaRPr lang="en-US" dirty="0"/>
          </a:p>
          <a:p>
            <a:endParaRPr lang="en-US" dirty="0"/>
          </a:p>
        </p:txBody>
      </p:sp>
    </p:spTree>
    <p:extLst>
      <p:ext uri="{BB962C8B-B14F-4D97-AF65-F5344CB8AC3E}">
        <p14:creationId xmlns="" xmlns:p14="http://schemas.microsoft.com/office/powerpoint/2010/main" val="4248600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244725" algn="l"/>
                <a:tab pos="2509838" algn="l"/>
              </a:tabLst>
            </a:pPr>
            <a:endParaRPr lang="en-US" dirty="0"/>
          </a:p>
        </p:txBody>
      </p:sp>
      <p:pic>
        <p:nvPicPr>
          <p:cNvPr id="6150" name="Picture 6" descr="Prostatitis treatment Ciprofloxacin"/>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96267" y="-254000"/>
            <a:ext cx="9194799" cy="7112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18700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In </a:t>
            </a:r>
            <a:r>
              <a:rPr lang="en-IN" dirty="0" err="1" smtClean="0"/>
              <a:t>gram+ve</a:t>
            </a:r>
            <a:r>
              <a:rPr lang="en-IN" dirty="0" smtClean="0"/>
              <a:t> bacteria the major target of FQ action is a similar enzyme topoisomerase IV which nicks and separate daughter DNA strand after DNA replication. </a:t>
            </a:r>
            <a:endParaRPr lang="en-IN" dirty="0"/>
          </a:p>
          <a:p>
            <a:r>
              <a:rPr lang="en-IN" dirty="0" smtClean="0"/>
              <a:t>The </a:t>
            </a:r>
            <a:r>
              <a:rPr lang="en-IN" dirty="0"/>
              <a:t>mammalian cells possess an enzyme topoisomerase II (</a:t>
            </a:r>
            <a:r>
              <a:rPr lang="en-IN" dirty="0" err="1"/>
              <a:t>analogus</a:t>
            </a:r>
            <a:r>
              <a:rPr lang="en-IN" dirty="0"/>
              <a:t> to bacterial DNA gyrase which also removes positive supercoils) which has very low affinity for </a:t>
            </a:r>
            <a:r>
              <a:rPr lang="en-IN" dirty="0" err="1"/>
              <a:t>fluoroquinoles</a:t>
            </a:r>
            <a:r>
              <a:rPr lang="en-IN" dirty="0"/>
              <a:t> and hence are less toxic to the host cell.</a:t>
            </a:r>
            <a:endParaRPr lang="en-US" dirty="0"/>
          </a:p>
          <a:p>
            <a:r>
              <a:rPr lang="en-IN" dirty="0"/>
              <a:t>Quinolones are synergistic with beta-lactam, aminoglycosides and metronidazole</a:t>
            </a:r>
            <a:endParaRPr lang="en-US" dirty="0"/>
          </a:p>
        </p:txBody>
      </p:sp>
    </p:spTree>
    <p:extLst>
      <p:ext uri="{BB962C8B-B14F-4D97-AF65-F5344CB8AC3E}">
        <p14:creationId xmlns="" xmlns:p14="http://schemas.microsoft.com/office/powerpoint/2010/main" val="787595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The mammalian cells possess an enzyme </a:t>
            </a:r>
            <a:r>
              <a:rPr lang="en-IN" dirty="0" err="1" smtClean="0"/>
              <a:t>topoisomerase</a:t>
            </a:r>
            <a:r>
              <a:rPr lang="en-IN" dirty="0" smtClean="0"/>
              <a:t> II (</a:t>
            </a:r>
            <a:r>
              <a:rPr lang="en-IN" dirty="0" err="1" smtClean="0"/>
              <a:t>analogus</a:t>
            </a:r>
            <a:r>
              <a:rPr lang="en-IN" dirty="0" smtClean="0"/>
              <a:t> to bacterial DNA </a:t>
            </a:r>
            <a:r>
              <a:rPr lang="en-IN" dirty="0" err="1" smtClean="0"/>
              <a:t>gyrase</a:t>
            </a:r>
            <a:r>
              <a:rPr lang="en-IN" dirty="0" smtClean="0"/>
              <a:t> which also removes positive </a:t>
            </a:r>
            <a:r>
              <a:rPr lang="en-IN" dirty="0" err="1" smtClean="0"/>
              <a:t>supercoils</a:t>
            </a:r>
            <a:r>
              <a:rPr lang="en-IN" dirty="0" smtClean="0"/>
              <a:t>) which has very low affinity for </a:t>
            </a:r>
            <a:r>
              <a:rPr lang="en-IN" dirty="0" err="1" smtClean="0"/>
              <a:t>fluoroquinoles</a:t>
            </a:r>
            <a:r>
              <a:rPr lang="en-IN" dirty="0" smtClean="0"/>
              <a:t> and hence are less toxic to the host cell.</a:t>
            </a:r>
          </a:p>
          <a:p>
            <a:endParaRPr lang="en-IN" dirty="0" smtClean="0"/>
          </a:p>
          <a:p>
            <a:r>
              <a:rPr lang="en-IN" dirty="0" err="1" smtClean="0"/>
              <a:t>Quinolones</a:t>
            </a:r>
            <a:r>
              <a:rPr lang="en-IN" dirty="0" smtClean="0"/>
              <a:t> are synergistic with beta-</a:t>
            </a:r>
            <a:r>
              <a:rPr lang="en-IN" dirty="0" err="1" smtClean="0"/>
              <a:t>lactam</a:t>
            </a:r>
            <a:r>
              <a:rPr lang="en-IN" dirty="0" smtClean="0"/>
              <a:t>, </a:t>
            </a:r>
            <a:r>
              <a:rPr lang="en-IN" dirty="0" err="1" smtClean="0"/>
              <a:t>aminoglycosides</a:t>
            </a:r>
            <a:r>
              <a:rPr lang="en-IN" dirty="0" smtClean="0"/>
              <a:t> and </a:t>
            </a:r>
            <a:r>
              <a:rPr lang="en-IN" dirty="0" err="1" smtClean="0"/>
              <a:t>metronidazole</a:t>
            </a:r>
            <a:endParaRPr lang="en-US" dirty="0"/>
          </a:p>
        </p:txBody>
      </p:sp>
    </p:spTree>
    <p:extLst>
      <p:ext uri="{BB962C8B-B14F-4D97-AF65-F5344CB8AC3E}">
        <p14:creationId xmlns="" xmlns:p14="http://schemas.microsoft.com/office/powerpoint/2010/main" val="2781270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Pharmacokinetics</a:t>
            </a:r>
            <a:r>
              <a:rPr lang="en-IN" dirty="0" smtClean="0"/>
              <a:t>:  </a:t>
            </a:r>
            <a:r>
              <a:rPr lang="en-IN" dirty="0" err="1" smtClean="0"/>
              <a:t>Quinolones</a:t>
            </a:r>
            <a:r>
              <a:rPr lang="en-IN" dirty="0" smtClean="0"/>
              <a:t> are commonly administered orally, IM, SC, IV and also topically. </a:t>
            </a:r>
          </a:p>
          <a:p>
            <a:r>
              <a:rPr lang="en-IN" dirty="0" smtClean="0"/>
              <a:t>Oral </a:t>
            </a:r>
            <a:r>
              <a:rPr lang="en-IN" u="sng" dirty="0" smtClean="0">
                <a:solidFill>
                  <a:srgbClr val="0070C0"/>
                </a:solidFill>
              </a:rPr>
              <a:t>bioavailability in </a:t>
            </a:r>
            <a:r>
              <a:rPr lang="en-IN" u="sng" dirty="0" err="1" smtClean="0">
                <a:solidFill>
                  <a:srgbClr val="0070C0"/>
                </a:solidFill>
              </a:rPr>
              <a:t>Monogastric</a:t>
            </a:r>
            <a:r>
              <a:rPr lang="en-IN" u="sng" dirty="0" smtClean="0">
                <a:solidFill>
                  <a:srgbClr val="0070C0"/>
                </a:solidFill>
              </a:rPr>
              <a:t> animal is about 80% (food delays absorption ) for most </a:t>
            </a:r>
            <a:r>
              <a:rPr lang="en-IN" u="sng" dirty="0" err="1" smtClean="0">
                <a:solidFill>
                  <a:srgbClr val="0070C0"/>
                </a:solidFill>
              </a:rPr>
              <a:t>quinolones</a:t>
            </a:r>
            <a:r>
              <a:rPr lang="en-IN" u="sng" dirty="0" smtClean="0">
                <a:solidFill>
                  <a:srgbClr val="0070C0"/>
                </a:solidFill>
              </a:rPr>
              <a:t> but in adult ruminant </a:t>
            </a:r>
            <a:r>
              <a:rPr lang="en-IN" dirty="0" smtClean="0"/>
              <a:t>it is low.</a:t>
            </a:r>
          </a:p>
          <a:p>
            <a:r>
              <a:rPr lang="en-IN" u="sng" dirty="0" smtClean="0">
                <a:solidFill>
                  <a:srgbClr val="C00000"/>
                </a:solidFill>
              </a:rPr>
              <a:t>FQs have high tissue penetrability and wide distribution to the tissues and fluids .Some members also cross the blood-brain barrier and attain high concentration in CSF (</a:t>
            </a:r>
            <a:r>
              <a:rPr lang="en-IN" u="sng" dirty="0" err="1" smtClean="0">
                <a:solidFill>
                  <a:srgbClr val="C00000"/>
                </a:solidFill>
              </a:rPr>
              <a:t>prefloxacin</a:t>
            </a:r>
            <a:r>
              <a:rPr lang="en-IN" u="sng" dirty="0" smtClean="0">
                <a:solidFill>
                  <a:srgbClr val="C00000"/>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smtClean="0"/>
              <a:t>Some are </a:t>
            </a:r>
            <a:r>
              <a:rPr lang="en-IN" dirty="0" smtClean="0">
                <a:solidFill>
                  <a:srgbClr val="C00000"/>
                </a:solidFill>
              </a:rPr>
              <a:t>eliminated unchanged (</a:t>
            </a:r>
            <a:r>
              <a:rPr lang="en-IN" dirty="0" err="1" smtClean="0">
                <a:solidFill>
                  <a:srgbClr val="C00000"/>
                </a:solidFill>
              </a:rPr>
              <a:t>ofloxacin</a:t>
            </a:r>
            <a:r>
              <a:rPr lang="en-IN" dirty="0" smtClean="0"/>
              <a:t>) and </a:t>
            </a:r>
            <a:r>
              <a:rPr lang="en-IN" dirty="0" smtClean="0">
                <a:solidFill>
                  <a:srgbClr val="C00000"/>
                </a:solidFill>
              </a:rPr>
              <a:t>some are metabolized in liver and the metabolites (sometimes active ;</a:t>
            </a:r>
            <a:r>
              <a:rPr lang="en-IN" dirty="0" err="1" smtClean="0">
                <a:solidFill>
                  <a:srgbClr val="C00000"/>
                </a:solidFill>
              </a:rPr>
              <a:t>enrofloxacin</a:t>
            </a:r>
            <a:r>
              <a:rPr lang="en-IN" dirty="0" smtClean="0">
                <a:solidFill>
                  <a:srgbClr val="C00000"/>
                </a:solidFill>
              </a:rPr>
              <a:t> to ciprofloxacin</a:t>
            </a:r>
            <a:r>
              <a:rPr lang="en-IN" dirty="0" smtClean="0"/>
              <a:t>) undergoes </a:t>
            </a:r>
            <a:r>
              <a:rPr lang="en-IN" dirty="0" err="1" smtClean="0"/>
              <a:t>glucronidation</a:t>
            </a:r>
            <a:r>
              <a:rPr lang="en-IN" dirty="0" smtClean="0"/>
              <a:t> and are mainly excreted by kidneys ,both by </a:t>
            </a:r>
            <a:r>
              <a:rPr lang="en-IN" dirty="0" err="1" smtClean="0"/>
              <a:t>glomerular</a:t>
            </a:r>
            <a:r>
              <a:rPr lang="en-IN" dirty="0" smtClean="0"/>
              <a:t> filtration and tubular secretion,</a:t>
            </a:r>
          </a:p>
          <a:p>
            <a:r>
              <a:rPr lang="en-IN" dirty="0" smtClean="0"/>
              <a:t> </a:t>
            </a:r>
            <a:r>
              <a:rPr lang="en-IN" dirty="0" smtClean="0">
                <a:solidFill>
                  <a:srgbClr val="C00000"/>
                </a:solidFill>
              </a:rPr>
              <a:t>In some cases (ciprofloxacin, </a:t>
            </a:r>
            <a:r>
              <a:rPr lang="en-IN" dirty="0" err="1" smtClean="0">
                <a:solidFill>
                  <a:srgbClr val="C00000"/>
                </a:solidFill>
              </a:rPr>
              <a:t>pefloxacin</a:t>
            </a:r>
            <a:r>
              <a:rPr lang="en-IN" dirty="0" smtClean="0">
                <a:solidFill>
                  <a:srgbClr val="C00000"/>
                </a:solidFill>
              </a:rPr>
              <a:t>) the parent drug as well as metabolites are mainly eliminated in bile</a:t>
            </a:r>
            <a:r>
              <a:rPr lang="en-IN" dirty="0" smtClean="0"/>
              <a:t>. </a:t>
            </a:r>
          </a:p>
          <a:p>
            <a:r>
              <a:rPr lang="en-IN" dirty="0" err="1" smtClean="0"/>
              <a:t>Quinolones</a:t>
            </a:r>
            <a:r>
              <a:rPr lang="en-IN" dirty="0" smtClean="0"/>
              <a:t> also appear in milk when administered to lactating animals. </a:t>
            </a:r>
            <a:r>
              <a:rPr lang="en-IN" dirty="0" err="1" smtClean="0"/>
              <a:t>Nitrofurantion</a:t>
            </a:r>
            <a:r>
              <a:rPr lang="en-IN" dirty="0" smtClean="0"/>
              <a:t> (</a:t>
            </a:r>
            <a:r>
              <a:rPr lang="en-IN" dirty="0" err="1" smtClean="0"/>
              <a:t>bacteriostatic</a:t>
            </a:r>
            <a:r>
              <a:rPr lang="en-IN" dirty="0" smtClean="0"/>
              <a:t>) interferes with efficacy of </a:t>
            </a:r>
            <a:r>
              <a:rPr lang="en-IN" dirty="0" err="1" smtClean="0"/>
              <a:t>quinolones</a:t>
            </a:r>
            <a:r>
              <a:rPr lang="en-IN" dirty="0" smtClean="0"/>
              <a:t> (bactericidal).</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rPr>
              <a:t>Clinical uses</a:t>
            </a:r>
            <a:endParaRPr lang="en-IN"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IN" dirty="0" smtClean="0"/>
              <a:t>FQs have broad spectrum of activity, oral as well as </a:t>
            </a:r>
            <a:r>
              <a:rPr lang="en-IN" dirty="0" err="1" smtClean="0"/>
              <a:t>parenteral</a:t>
            </a:r>
            <a:r>
              <a:rPr lang="en-IN" dirty="0" smtClean="0"/>
              <a:t> efficacy, high tissue penetrability and good tolerability.</a:t>
            </a:r>
          </a:p>
          <a:p>
            <a:r>
              <a:rPr lang="en-IN" dirty="0" smtClean="0">
                <a:solidFill>
                  <a:srgbClr val="002060"/>
                </a:solidFill>
              </a:rPr>
              <a:t>FQs are extensively used for blind therapy,</a:t>
            </a:r>
          </a:p>
          <a:p>
            <a:r>
              <a:rPr lang="en-IN" dirty="0" smtClean="0"/>
              <a:t> </a:t>
            </a:r>
            <a:r>
              <a:rPr lang="en-IN" dirty="0" smtClean="0">
                <a:solidFill>
                  <a:srgbClr val="C00000"/>
                </a:solidFill>
              </a:rPr>
              <a:t>They should not be used for minor infections or where Gram positive organisms are primarily suspected.</a:t>
            </a:r>
          </a:p>
          <a:p>
            <a:r>
              <a:rPr lang="en-IN" dirty="0" smtClean="0"/>
              <a:t> In severe infections, the treatment should be started </a:t>
            </a:r>
            <a:r>
              <a:rPr lang="en-IN" dirty="0" err="1" smtClean="0"/>
              <a:t>parenterally</a:t>
            </a:r>
            <a:r>
              <a:rPr lang="en-IN" dirty="0" smtClean="0"/>
              <a:t>.</a:t>
            </a:r>
          </a:p>
          <a:p>
            <a:r>
              <a:rPr lang="en-IN" dirty="0" smtClean="0"/>
              <a:t>They are particularly good for deep seated infections and for intracellular pathogens. </a:t>
            </a:r>
          </a:p>
          <a:p>
            <a:r>
              <a:rPr lang="en-IN" u="sng" dirty="0" smtClean="0">
                <a:solidFill>
                  <a:srgbClr val="C00000"/>
                </a:solidFill>
              </a:rPr>
              <a:t>They are used in Gram negative septicaemias; respiratory tract ,GI tract ,urinary tract, skin and eye infection ,also in </a:t>
            </a:r>
            <a:r>
              <a:rPr lang="en-IN" u="sng" dirty="0" err="1" smtClean="0">
                <a:solidFill>
                  <a:srgbClr val="C00000"/>
                </a:solidFill>
              </a:rPr>
              <a:t>meningoencephalitis,bacterial</a:t>
            </a:r>
            <a:r>
              <a:rPr lang="en-IN" u="sng" dirty="0" smtClean="0">
                <a:solidFill>
                  <a:srgbClr val="C00000"/>
                </a:solidFill>
              </a:rPr>
              <a:t> </a:t>
            </a:r>
            <a:r>
              <a:rPr lang="en-IN" u="sng" dirty="0" err="1" smtClean="0">
                <a:solidFill>
                  <a:srgbClr val="C00000"/>
                </a:solidFill>
              </a:rPr>
              <a:t>prostitis</a:t>
            </a:r>
            <a:r>
              <a:rPr lang="en-IN" u="sng" dirty="0" smtClean="0">
                <a:solidFill>
                  <a:srgbClr val="C00000"/>
                </a:solidFill>
              </a:rPr>
              <a:t>, </a:t>
            </a:r>
            <a:r>
              <a:rPr lang="en-IN" u="sng" dirty="0" err="1" smtClean="0">
                <a:solidFill>
                  <a:srgbClr val="C00000"/>
                </a:solidFill>
              </a:rPr>
              <a:t>osteomyelitis</a:t>
            </a:r>
            <a:r>
              <a:rPr lang="en-IN" u="sng" dirty="0" smtClean="0">
                <a:solidFill>
                  <a:srgbClr val="C00000"/>
                </a:solidFill>
              </a:rPr>
              <a:t>, arthritis and mastitis .</a:t>
            </a:r>
            <a:endParaRPr lang="en-IN" u="sng"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dirty="0" smtClean="0"/>
              <a:t>In human, some members are also used in the treatment of typhoid (ciprofloxacin; drug of choice) and tuberculosis.</a:t>
            </a:r>
          </a:p>
          <a:p>
            <a:r>
              <a:rPr lang="en-IN" b="1" dirty="0" smtClean="0"/>
              <a:t>Doses of </a:t>
            </a:r>
            <a:r>
              <a:rPr lang="en-IN" b="1" dirty="0" err="1" smtClean="0"/>
              <a:t>fluoroquinolones</a:t>
            </a:r>
            <a:r>
              <a:rPr lang="en-IN" b="1" dirty="0" smtClean="0"/>
              <a:t>:</a:t>
            </a:r>
            <a:endParaRPr lang="en-IN" dirty="0" smtClean="0"/>
          </a:p>
          <a:p>
            <a:r>
              <a:rPr lang="en-IN" dirty="0" err="1" smtClean="0"/>
              <a:t>Norfloxacin</a:t>
            </a:r>
            <a:r>
              <a:rPr lang="en-IN" dirty="0" smtClean="0"/>
              <a:t>: Dog &amp; cat; 10-20 mg/kg, orally twice a day.</a:t>
            </a:r>
          </a:p>
          <a:p>
            <a:r>
              <a:rPr lang="en-IN" dirty="0" smtClean="0"/>
              <a:t>Ciprofloxacin: dog 5-15 mg/kg, orally twice a days.</a:t>
            </a:r>
          </a:p>
          <a:p>
            <a:r>
              <a:rPr lang="en-IN" dirty="0" err="1" smtClean="0"/>
              <a:t>Enrofloxacin</a:t>
            </a:r>
            <a:r>
              <a:rPr lang="en-IN" dirty="0" smtClean="0"/>
              <a:t>; Dog &amp; cat: 5 mg/kg orally, once a day, 2.5 mg /kg SC.</a:t>
            </a:r>
          </a:p>
          <a:p>
            <a:r>
              <a:rPr lang="en-IN" dirty="0" smtClean="0"/>
              <a:t>Cattle, calves &amp; pig: 2.5-5 mg /kg IM or SC once in a day.</a:t>
            </a:r>
          </a:p>
          <a:p>
            <a:r>
              <a:rPr lang="en-IN" dirty="0" err="1" smtClean="0"/>
              <a:t>Marbofloxacin</a:t>
            </a:r>
            <a:r>
              <a:rPr lang="en-IN" dirty="0" smtClean="0"/>
              <a:t>: Cat &amp; Dog: 2.5 -5 mg/kg orally once in a .day</a:t>
            </a:r>
          </a:p>
          <a:p>
            <a:r>
              <a:rPr lang="en-IN" dirty="0" err="1" smtClean="0"/>
              <a:t>Orbifloxacin</a:t>
            </a:r>
            <a:r>
              <a:rPr lang="en-IN" dirty="0" smtClean="0"/>
              <a:t>: Cat &amp; dog: 2.5- 7.5 mg/kg orally once in a day.</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008" y="232499"/>
            <a:ext cx="10018713" cy="1752599"/>
          </a:xfrm>
        </p:spPr>
        <p:txBody>
          <a:bodyPr/>
          <a:lstStyle/>
          <a:p>
            <a:r>
              <a:rPr lang="en-IN" dirty="0" err="1" smtClean="0"/>
              <a:t>Ouinolones</a:t>
            </a:r>
            <a:endParaRPr lang="en-US" dirty="0"/>
          </a:p>
        </p:txBody>
      </p:sp>
      <p:sp>
        <p:nvSpPr>
          <p:cNvPr id="3" name="Content Placeholder 2"/>
          <p:cNvSpPr>
            <a:spLocks noGrp="1"/>
          </p:cNvSpPr>
          <p:nvPr>
            <p:ph idx="1"/>
          </p:nvPr>
        </p:nvSpPr>
        <p:spPr/>
        <p:txBody>
          <a:bodyPr>
            <a:normAutofit lnSpcReduction="10000"/>
          </a:bodyPr>
          <a:lstStyle/>
          <a:p>
            <a:r>
              <a:rPr lang="en-IN" dirty="0" smtClean="0"/>
              <a:t>These are synthetic antimicrobials having a quinolone structure that are active primarily against gram-</a:t>
            </a:r>
            <a:r>
              <a:rPr lang="en-IN" dirty="0" err="1" smtClean="0"/>
              <a:t>ve</a:t>
            </a:r>
            <a:r>
              <a:rPr lang="en-IN" dirty="0" smtClean="0"/>
              <a:t> bacteria.</a:t>
            </a:r>
          </a:p>
          <a:p>
            <a:r>
              <a:rPr lang="en-IN" dirty="0" smtClean="0"/>
              <a:t>The first member </a:t>
            </a:r>
            <a:r>
              <a:rPr lang="en-IN" dirty="0" err="1" smtClean="0"/>
              <a:t>Nalidixic</a:t>
            </a:r>
            <a:r>
              <a:rPr lang="en-IN" dirty="0" smtClean="0"/>
              <a:t> acid was introduced in mid 1960s </a:t>
            </a:r>
          </a:p>
          <a:p>
            <a:r>
              <a:rPr lang="en-IN" dirty="0" smtClean="0"/>
              <a:t>Usefulness is usually limited to urinary and GIT infection</a:t>
            </a:r>
          </a:p>
          <a:p>
            <a:r>
              <a:rPr lang="en-IN" b="1" dirty="0" smtClean="0">
                <a:solidFill>
                  <a:srgbClr val="C00000"/>
                </a:solidFill>
              </a:rPr>
              <a:t>Have low potency, Modest blood and tissue level,</a:t>
            </a:r>
          </a:p>
          <a:p>
            <a:r>
              <a:rPr lang="en-IN" b="1" dirty="0" smtClean="0">
                <a:solidFill>
                  <a:srgbClr val="C00000"/>
                </a:solidFill>
              </a:rPr>
              <a:t>Limited spectrum of activity ( only gram-</a:t>
            </a:r>
            <a:r>
              <a:rPr lang="en-IN" b="1" dirty="0" err="1" smtClean="0">
                <a:solidFill>
                  <a:srgbClr val="C00000"/>
                </a:solidFill>
              </a:rPr>
              <a:t>ve</a:t>
            </a:r>
            <a:r>
              <a:rPr lang="en-IN" b="1" dirty="0" smtClean="0">
                <a:solidFill>
                  <a:srgbClr val="C00000"/>
                </a:solidFill>
              </a:rPr>
              <a:t>) and high frequency of bacterial resistance </a:t>
            </a:r>
            <a:endParaRPr lang="en-US" b="1" dirty="0">
              <a:solidFill>
                <a:srgbClr val="C00000"/>
              </a:solidFill>
            </a:endParaRPr>
          </a:p>
        </p:txBody>
      </p:sp>
      <p:pic>
        <p:nvPicPr>
          <p:cNvPr id="4098" name="Picture 2" descr="Quinolones"/>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39527" t="19065" r="-1647" b="-3128"/>
          <a:stretch/>
        </p:blipFill>
        <p:spPr bwMode="auto">
          <a:xfrm>
            <a:off x="8557244" y="501485"/>
            <a:ext cx="3216728" cy="270353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30391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rPr>
              <a:t>Toxicity of </a:t>
            </a:r>
            <a:r>
              <a:rPr lang="en-IN" b="1" dirty="0" err="1" smtClean="0">
                <a:solidFill>
                  <a:srgbClr val="C00000"/>
                </a:solidFill>
              </a:rPr>
              <a:t>quinolones</a:t>
            </a:r>
            <a:endParaRPr lang="en-IN" b="1" dirty="0" smtClean="0">
              <a:solidFill>
                <a:srgbClr val="C00000"/>
              </a:solidFill>
            </a:endParaRPr>
          </a:p>
        </p:txBody>
      </p:sp>
      <p:sp>
        <p:nvSpPr>
          <p:cNvPr id="3" name="Content Placeholder 2"/>
          <p:cNvSpPr>
            <a:spLocks noGrp="1"/>
          </p:cNvSpPr>
          <p:nvPr>
            <p:ph idx="1"/>
          </p:nvPr>
        </p:nvSpPr>
        <p:spPr/>
        <p:txBody>
          <a:bodyPr>
            <a:normAutofit/>
          </a:bodyPr>
          <a:lstStyle/>
          <a:p>
            <a:r>
              <a:rPr lang="en-IN" dirty="0" smtClean="0"/>
              <a:t>GI disturbances (vomiting, </a:t>
            </a:r>
            <a:r>
              <a:rPr lang="en-IN" dirty="0" err="1" smtClean="0"/>
              <a:t>diarrhea</a:t>
            </a:r>
            <a:r>
              <a:rPr lang="en-IN" dirty="0" smtClean="0"/>
              <a:t> etc.) neurotoxicity (convulsions, GABA antagonism) at high doses. Causes.</a:t>
            </a:r>
          </a:p>
          <a:p>
            <a:r>
              <a:rPr lang="en-IN" dirty="0" err="1" smtClean="0"/>
              <a:t>Fluoroquinolones</a:t>
            </a:r>
            <a:r>
              <a:rPr lang="en-IN" dirty="0" smtClean="0"/>
              <a:t> are relatively safer than older </a:t>
            </a:r>
            <a:r>
              <a:rPr lang="en-IN" dirty="0" err="1" smtClean="0"/>
              <a:t>quinolones</a:t>
            </a:r>
            <a:r>
              <a:rPr lang="en-IN" dirty="0" smtClean="0"/>
              <a:t>.</a:t>
            </a:r>
          </a:p>
          <a:p>
            <a:r>
              <a:rPr lang="en-IN" b="1" dirty="0" smtClean="0">
                <a:solidFill>
                  <a:srgbClr val="C00000"/>
                </a:solidFill>
              </a:rPr>
              <a:t>FQs cause </a:t>
            </a:r>
            <a:r>
              <a:rPr lang="en-IN" b="1" dirty="0" err="1" smtClean="0">
                <a:solidFill>
                  <a:srgbClr val="C00000"/>
                </a:solidFill>
              </a:rPr>
              <a:t>arthopathic</a:t>
            </a:r>
            <a:r>
              <a:rPr lang="en-IN" b="1" dirty="0" smtClean="0">
                <a:solidFill>
                  <a:srgbClr val="C00000"/>
                </a:solidFill>
              </a:rPr>
              <a:t> toxicity (erosion of cartilage in weight bearing joint).</a:t>
            </a:r>
          </a:p>
          <a:p>
            <a:r>
              <a:rPr lang="en-IN" dirty="0" smtClean="0"/>
              <a:t>Dogs are the most susceptible species (mainly in pups/growing dogs), but also occurs in young foals.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Fluroquinolones</a:t>
            </a:r>
            <a:endParaRPr lang="en-US" dirty="0"/>
          </a:p>
        </p:txBody>
      </p:sp>
      <p:sp>
        <p:nvSpPr>
          <p:cNvPr id="8" name="Content Placeholder 7"/>
          <p:cNvSpPr>
            <a:spLocks noGrp="1"/>
          </p:cNvSpPr>
          <p:nvPr>
            <p:ph sz="half" idx="1"/>
          </p:nvPr>
        </p:nvSpPr>
        <p:spPr/>
        <p:txBody>
          <a:bodyPr>
            <a:normAutofit fontScale="92500" lnSpcReduction="20000"/>
          </a:bodyPr>
          <a:lstStyle/>
          <a:p>
            <a:r>
              <a:rPr lang="en-IN" dirty="0" smtClean="0"/>
              <a:t>The carboxyl group at position 3 and ketone at position 4 are necessary for the antibacterial activity.</a:t>
            </a:r>
          </a:p>
          <a:p>
            <a:r>
              <a:rPr lang="en-IN" dirty="0" smtClean="0"/>
              <a:t>The Fluorine at position 6 differentiates the quinolones from fluoroquinolones and accounts for the improved gram –</a:t>
            </a:r>
            <a:r>
              <a:rPr lang="en-IN" dirty="0" err="1" smtClean="0"/>
              <a:t>ve</a:t>
            </a:r>
            <a:r>
              <a:rPr lang="en-IN" dirty="0" smtClean="0"/>
              <a:t> and </a:t>
            </a:r>
            <a:r>
              <a:rPr lang="en-IN" dirty="0" err="1" smtClean="0"/>
              <a:t>gram+ve</a:t>
            </a:r>
            <a:r>
              <a:rPr lang="en-IN" dirty="0" smtClean="0"/>
              <a:t> activity over </a:t>
            </a:r>
            <a:r>
              <a:rPr lang="en-IN" dirty="0" err="1" smtClean="0"/>
              <a:t>nonfluoronated</a:t>
            </a:r>
            <a:r>
              <a:rPr lang="en-IN" dirty="0" smtClean="0"/>
              <a:t> </a:t>
            </a:r>
            <a:r>
              <a:rPr lang="en-IN" dirty="0" err="1" smtClean="0"/>
              <a:t>quinolones</a:t>
            </a:r>
            <a:r>
              <a:rPr lang="en-IN" dirty="0" smtClean="0"/>
              <a:t>, increased potency and increased entry into bacteria.</a:t>
            </a:r>
          </a:p>
          <a:p>
            <a:r>
              <a:rPr lang="en-IN" dirty="0" err="1" smtClean="0"/>
              <a:t>Additiom</a:t>
            </a:r>
            <a:r>
              <a:rPr lang="en-IN" dirty="0" smtClean="0"/>
              <a:t> of </a:t>
            </a:r>
            <a:r>
              <a:rPr lang="en-IN" dirty="0" err="1" smtClean="0"/>
              <a:t>piperazine</a:t>
            </a:r>
            <a:r>
              <a:rPr lang="en-IN" dirty="0" smtClean="0"/>
              <a:t> at position 7, as demonstrated for </a:t>
            </a:r>
            <a:r>
              <a:rPr lang="en-IN" dirty="0" err="1" smtClean="0"/>
              <a:t>ciprofloxacine</a:t>
            </a:r>
            <a:r>
              <a:rPr lang="en-IN" dirty="0" smtClean="0"/>
              <a:t> and </a:t>
            </a:r>
            <a:r>
              <a:rPr lang="en-IN" dirty="0" err="1" smtClean="0"/>
              <a:t>enrofloxacine</a:t>
            </a:r>
            <a:r>
              <a:rPr lang="en-IN" dirty="0" smtClean="0"/>
              <a:t> improves spectrum of activity to include </a:t>
            </a:r>
            <a:r>
              <a:rPr lang="en-IN" dirty="0" err="1" smtClean="0"/>
              <a:t>pseudomonads</a:t>
            </a:r>
            <a:r>
              <a:rPr lang="en-IN" dirty="0" smtClean="0"/>
              <a:t> group, among other gram –</a:t>
            </a:r>
            <a:r>
              <a:rPr lang="en-IN" dirty="0" err="1" smtClean="0"/>
              <a:t>ve</a:t>
            </a:r>
            <a:r>
              <a:rPr lang="en-IN" dirty="0" smtClean="0"/>
              <a:t> bacteria.</a:t>
            </a:r>
            <a:endParaRPr lang="en-US" dirty="0"/>
          </a:p>
        </p:txBody>
      </p:sp>
      <p:pic>
        <p:nvPicPr>
          <p:cNvPr id="5122" name="Picture 2" descr="Quinolones"/>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6918963" y="2124363"/>
            <a:ext cx="4850227" cy="418291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ight Brace 9"/>
          <p:cNvSpPr/>
          <p:nvPr/>
        </p:nvSpPr>
        <p:spPr>
          <a:xfrm flipH="1" flipV="1">
            <a:off x="8969435" y="2041236"/>
            <a:ext cx="45719" cy="39716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val="227822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IN" dirty="0" smtClean="0"/>
              <a:t>Newer generation of quinolones have a bicyclic substitution at position 7, </a:t>
            </a:r>
            <a:r>
              <a:rPr lang="en-IN" dirty="0" err="1" smtClean="0"/>
              <a:t>insteade</a:t>
            </a:r>
            <a:r>
              <a:rPr lang="en-IN" dirty="0" smtClean="0"/>
              <a:t> of </a:t>
            </a:r>
            <a:r>
              <a:rPr lang="en-IN" dirty="0" err="1" smtClean="0"/>
              <a:t>piperazine</a:t>
            </a:r>
            <a:r>
              <a:rPr lang="en-IN" dirty="0" smtClean="0"/>
              <a:t>. This increases the activity to include wider range of bacteria.</a:t>
            </a:r>
          </a:p>
          <a:p>
            <a:r>
              <a:rPr lang="en-IN" dirty="0" smtClean="0"/>
              <a:t>A substitution at 8 position on the ring enhances the bactericidal effect and improves the spectrum of activity  to include more gram positive bacteria  and anaerobes( Moxifloxacin, </a:t>
            </a:r>
            <a:r>
              <a:rPr lang="en-IN" dirty="0" err="1" smtClean="0"/>
              <a:t>pradofloxacin</a:t>
            </a:r>
            <a:r>
              <a:rPr lang="en-IN" dirty="0" smtClean="0"/>
              <a:t>)</a:t>
            </a:r>
            <a:endParaRPr lang="en-US" dirty="0"/>
          </a:p>
        </p:txBody>
      </p:sp>
    </p:spTree>
    <p:extLst>
      <p:ext uri="{BB962C8B-B14F-4D97-AF65-F5344CB8AC3E}">
        <p14:creationId xmlns="" xmlns:p14="http://schemas.microsoft.com/office/powerpoint/2010/main" val="1874213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79619" y="2809042"/>
            <a:ext cx="10018713" cy="3124201"/>
          </a:xfrm>
        </p:spPr>
        <p:txBody>
          <a:bodyPr>
            <a:normAutofit fontScale="85000" lnSpcReduction="10000"/>
          </a:bodyPr>
          <a:lstStyle/>
          <a:p>
            <a:pPr lvl="0"/>
            <a:r>
              <a:rPr lang="en-IN" b="1" dirty="0"/>
              <a:t>First generation</a:t>
            </a:r>
            <a:r>
              <a:rPr lang="en-IN" dirty="0"/>
              <a:t> (Original quinolones): </a:t>
            </a:r>
            <a:r>
              <a:rPr lang="en-IN" dirty="0" err="1"/>
              <a:t>Nalidixic</a:t>
            </a:r>
            <a:r>
              <a:rPr lang="en-IN" dirty="0"/>
              <a:t> acid ,</a:t>
            </a:r>
            <a:r>
              <a:rPr lang="en-IN" dirty="0" err="1"/>
              <a:t>oxolinic</a:t>
            </a:r>
            <a:r>
              <a:rPr lang="en-IN" dirty="0"/>
              <a:t> acid ,</a:t>
            </a:r>
            <a:r>
              <a:rPr lang="en-IN" dirty="0" err="1"/>
              <a:t>cinoxacin</a:t>
            </a:r>
            <a:r>
              <a:rPr lang="en-IN" dirty="0"/>
              <a:t>, and </a:t>
            </a:r>
            <a:r>
              <a:rPr lang="en-IN" dirty="0" err="1"/>
              <a:t>resoxacin</a:t>
            </a:r>
            <a:r>
              <a:rPr lang="en-IN" dirty="0"/>
              <a:t>: These are </a:t>
            </a:r>
            <a:r>
              <a:rPr lang="en-IN" dirty="0" err="1"/>
              <a:t>primarly</a:t>
            </a:r>
            <a:r>
              <a:rPr lang="en-IN" dirty="0"/>
              <a:t> active against Gram negative bacteria specially coliforms but not against Pseudomonas .Their use is restricted only for the treatment of urinary and GI tract infections because of their CNS toxicity, low potency ,moderate blood and tissue levels ,limited spectrum and high incidence of bacterial resistance.</a:t>
            </a:r>
            <a:endParaRPr lang="en-US" dirty="0"/>
          </a:p>
          <a:p>
            <a:pPr lvl="0"/>
            <a:r>
              <a:rPr lang="en-IN" b="1" dirty="0"/>
              <a:t>Second generation</a:t>
            </a:r>
            <a:r>
              <a:rPr lang="en-IN" dirty="0"/>
              <a:t> (Fluoroquinolones: FQs): Ciprofloxacin, </a:t>
            </a:r>
            <a:r>
              <a:rPr lang="en-IN" dirty="0" err="1"/>
              <a:t>enrofloxacin</a:t>
            </a:r>
            <a:r>
              <a:rPr lang="en-IN" dirty="0"/>
              <a:t> ,</a:t>
            </a:r>
            <a:r>
              <a:rPr lang="en-IN" dirty="0" err="1"/>
              <a:t>norfloxacin</a:t>
            </a:r>
            <a:r>
              <a:rPr lang="en-IN" dirty="0"/>
              <a:t>, </a:t>
            </a:r>
            <a:r>
              <a:rPr lang="en-IN" dirty="0" err="1"/>
              <a:t>difloxacin</a:t>
            </a:r>
            <a:r>
              <a:rPr lang="en-IN" dirty="0"/>
              <a:t>, </a:t>
            </a:r>
            <a:r>
              <a:rPr lang="en-IN" dirty="0" err="1"/>
              <a:t>ofloxacin</a:t>
            </a:r>
            <a:r>
              <a:rPr lang="en-IN" dirty="0"/>
              <a:t>, </a:t>
            </a:r>
            <a:r>
              <a:rPr lang="en-IN" dirty="0" err="1"/>
              <a:t>danofloxacin</a:t>
            </a:r>
            <a:r>
              <a:rPr lang="en-IN" dirty="0"/>
              <a:t>, </a:t>
            </a:r>
            <a:r>
              <a:rPr lang="en-IN" dirty="0" err="1"/>
              <a:t>marbofloxacin</a:t>
            </a:r>
            <a:r>
              <a:rPr lang="en-IN" dirty="0"/>
              <a:t> and </a:t>
            </a:r>
            <a:r>
              <a:rPr lang="en-IN" dirty="0" err="1"/>
              <a:t>flumequine</a:t>
            </a:r>
            <a:r>
              <a:rPr lang="en-IN" dirty="0"/>
              <a:t> : Additional of one or fluorine atoms and other substitutions in the quinolone molecule yield fluoroquinolones with enhanced antibacterial potency, expended spectrum , better tissue penetrability ,reduced toxicity and retard development of bacterial resistance.</a:t>
            </a:r>
            <a:endParaRPr lang="en-US" dirty="0"/>
          </a:p>
        </p:txBody>
      </p:sp>
    </p:spTree>
    <p:extLst>
      <p:ext uri="{BB962C8B-B14F-4D97-AF65-F5344CB8AC3E}">
        <p14:creationId xmlns="" xmlns:p14="http://schemas.microsoft.com/office/powerpoint/2010/main" val="3318881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The structure-activity relationships (SAR) of quinolones. The ..."/>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2885440" y="685800"/>
            <a:ext cx="8503920" cy="57454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08966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descr="Photophysics and photochemistry of fluoroquinolones - Chemical ..."/>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91280" y="233680"/>
            <a:ext cx="6868160" cy="67665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7709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94691" y="565728"/>
            <a:ext cx="10018713" cy="1752599"/>
          </a:xfrm>
        </p:spPr>
        <p:txBody>
          <a:bodyPr/>
          <a:lstStyle/>
          <a:p>
            <a:endParaRPr lang="en-US" dirty="0"/>
          </a:p>
        </p:txBody>
      </p:sp>
      <p:pic>
        <p:nvPicPr>
          <p:cNvPr id="12" name="Picture 2" descr="Fluroquinolones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7056580" y="2318327"/>
            <a:ext cx="4779819" cy="4132753"/>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4" name="Table 13"/>
          <p:cNvGraphicFramePr>
            <a:graphicFrameLocks noGrp="1"/>
          </p:cNvGraphicFramePr>
          <p:nvPr>
            <p:extLst>
              <p:ext uri="{D42A27DB-BD31-4B8C-83A1-F6EECF244321}">
                <p14:modId xmlns="" xmlns:p14="http://schemas.microsoft.com/office/powerpoint/2010/main" val="578846949"/>
              </p:ext>
            </p:extLst>
          </p:nvPr>
        </p:nvGraphicFramePr>
        <p:xfrm>
          <a:off x="1907310" y="2447637"/>
          <a:ext cx="4655127" cy="4277763"/>
        </p:xfrm>
        <a:graphic>
          <a:graphicData uri="http://schemas.openxmlformats.org/drawingml/2006/table">
            <a:tbl>
              <a:tblPr firstRow="1" bandRow="1">
                <a:tableStyleId>{5C22544A-7EE6-4342-B048-85BDC9FD1C3A}</a:tableStyleId>
              </a:tblPr>
              <a:tblGrid>
                <a:gridCol w="1551709"/>
                <a:gridCol w="1551709"/>
                <a:gridCol w="1551709"/>
              </a:tblGrid>
              <a:tr h="1879483">
                <a:tc gridSpan="3">
                  <a:txBody>
                    <a:bodyPr/>
                    <a:lstStyle/>
                    <a:p>
                      <a:r>
                        <a:rPr lang="en-IN" dirty="0" smtClean="0"/>
                        <a:t>Generations</a:t>
                      </a:r>
                      <a:r>
                        <a:rPr lang="en-IN" baseline="0" dirty="0" smtClean="0"/>
                        <a:t> Used</a:t>
                      </a:r>
                      <a:r>
                        <a:rPr lang="en-IN" dirty="0" smtClean="0"/>
                        <a:t> In  </a:t>
                      </a:r>
                      <a:r>
                        <a:rPr lang="en-IN" dirty="0" err="1" smtClean="0"/>
                        <a:t>Vety</a:t>
                      </a:r>
                      <a:r>
                        <a:rPr lang="en-IN" dirty="0" smtClean="0"/>
                        <a:t>.</a:t>
                      </a:r>
                      <a:r>
                        <a:rPr lang="en-IN" baseline="0" dirty="0" smtClean="0"/>
                        <a:t> Medicine)</a:t>
                      </a:r>
                      <a:endParaRPr lang="en-US" dirty="0"/>
                    </a:p>
                  </a:txBody>
                  <a:tcPr/>
                </a:tc>
                <a:tc hMerge="1">
                  <a:txBody>
                    <a:bodyPr/>
                    <a:lstStyle/>
                    <a:p>
                      <a:endParaRPr lang="en-US" dirty="0"/>
                    </a:p>
                  </a:txBody>
                  <a:tcPr/>
                </a:tc>
                <a:tc hMerge="1">
                  <a:txBody>
                    <a:bodyPr/>
                    <a:lstStyle/>
                    <a:p>
                      <a:endParaRPr lang="en-US" dirty="0"/>
                    </a:p>
                  </a:txBody>
                  <a:tcPr/>
                </a:tc>
              </a:tr>
              <a:tr h="935240">
                <a:tc>
                  <a:txBody>
                    <a:bodyPr/>
                    <a:lstStyle/>
                    <a:p>
                      <a:r>
                        <a:rPr lang="en-IN" dirty="0" smtClean="0"/>
                        <a:t>1</a:t>
                      </a:r>
                      <a:r>
                        <a:rPr lang="en-IN" baseline="30000" dirty="0" smtClean="0"/>
                        <a:t>st</a:t>
                      </a:r>
                      <a:r>
                        <a:rPr lang="en-IN" baseline="0" dirty="0" smtClean="0"/>
                        <a:t> </a:t>
                      </a:r>
                      <a:endParaRPr lang="en-US" dirty="0"/>
                    </a:p>
                  </a:txBody>
                  <a:tcPr/>
                </a:tc>
                <a:tc>
                  <a:txBody>
                    <a:bodyPr/>
                    <a:lstStyle/>
                    <a:p>
                      <a:r>
                        <a:rPr lang="en-IN" dirty="0" err="1" smtClean="0"/>
                        <a:t>Nalidixic</a:t>
                      </a:r>
                      <a:r>
                        <a:rPr lang="en-IN" dirty="0" smtClean="0"/>
                        <a:t> acid</a:t>
                      </a:r>
                      <a:endParaRPr lang="en-US" dirty="0"/>
                    </a:p>
                  </a:txBody>
                  <a:tcPr/>
                </a:tc>
                <a:tc>
                  <a:txBody>
                    <a:bodyPr/>
                    <a:lstStyle/>
                    <a:p>
                      <a:endParaRPr lang="en-US"/>
                    </a:p>
                  </a:txBody>
                  <a:tcPr/>
                </a:tc>
              </a:tr>
              <a:tr h="935240">
                <a:tc>
                  <a:txBody>
                    <a:bodyPr/>
                    <a:lstStyle/>
                    <a:p>
                      <a:r>
                        <a:rPr lang="en-IN" dirty="0" smtClean="0"/>
                        <a:t>2</a:t>
                      </a:r>
                      <a:r>
                        <a:rPr lang="en-IN" baseline="30000" dirty="0" smtClean="0"/>
                        <a:t>nd</a:t>
                      </a:r>
                      <a:r>
                        <a:rPr lang="en-IN" dirty="0" smtClean="0"/>
                        <a:t> </a:t>
                      </a:r>
                      <a:endParaRPr lang="en-US" dirty="0"/>
                    </a:p>
                  </a:txBody>
                  <a:tcPr/>
                </a:tc>
                <a:tc gridSpan="2">
                  <a:txBody>
                    <a:bodyPr/>
                    <a:lstStyle/>
                    <a:p>
                      <a:r>
                        <a:rPr lang="en-IN" dirty="0" smtClean="0"/>
                        <a:t> Ciprofloxacin, </a:t>
                      </a:r>
                      <a:r>
                        <a:rPr lang="en-IN" dirty="0" err="1" smtClean="0"/>
                        <a:t>enrofloxacin</a:t>
                      </a:r>
                      <a:r>
                        <a:rPr lang="en-IN" dirty="0" smtClean="0"/>
                        <a:t> ,</a:t>
                      </a:r>
                      <a:r>
                        <a:rPr lang="en-IN" dirty="0" err="1" smtClean="0"/>
                        <a:t>norfloxacin</a:t>
                      </a:r>
                      <a:r>
                        <a:rPr lang="en-IN" dirty="0" smtClean="0"/>
                        <a:t>, </a:t>
                      </a:r>
                      <a:r>
                        <a:rPr lang="en-IN" dirty="0" err="1" smtClean="0"/>
                        <a:t>difloxacin</a:t>
                      </a:r>
                      <a:r>
                        <a:rPr lang="en-IN" dirty="0" smtClean="0"/>
                        <a:t>, </a:t>
                      </a:r>
                      <a:r>
                        <a:rPr lang="en-IN" dirty="0" err="1" smtClean="0"/>
                        <a:t>ofloxacin</a:t>
                      </a:r>
                      <a:r>
                        <a:rPr lang="en-IN" dirty="0" smtClean="0"/>
                        <a:t>, </a:t>
                      </a:r>
                      <a:r>
                        <a:rPr lang="en-IN" dirty="0" err="1" smtClean="0"/>
                        <a:t>danofloxacin</a:t>
                      </a:r>
                      <a:r>
                        <a:rPr lang="en-IN" dirty="0" smtClean="0"/>
                        <a:t>, </a:t>
                      </a:r>
                      <a:r>
                        <a:rPr lang="en-IN" dirty="0" err="1" smtClean="0"/>
                        <a:t>marbofloxacin</a:t>
                      </a:r>
                      <a:r>
                        <a:rPr lang="en-IN" dirty="0" smtClean="0"/>
                        <a:t>, </a:t>
                      </a:r>
                      <a:r>
                        <a:rPr lang="en-IN" dirty="0" err="1" smtClean="0"/>
                        <a:t>orbifloxacin</a:t>
                      </a:r>
                      <a:r>
                        <a:rPr lang="en-IN" dirty="0" smtClean="0"/>
                        <a:t> and </a:t>
                      </a:r>
                      <a:r>
                        <a:rPr lang="en-IN" dirty="0" err="1" smtClean="0"/>
                        <a:t>flumequine</a:t>
                      </a:r>
                      <a:r>
                        <a:rPr lang="en-IN" dirty="0" smtClean="0"/>
                        <a:t> </a:t>
                      </a:r>
                      <a:endParaRPr lang="en-US" dirty="0"/>
                    </a:p>
                  </a:txBody>
                  <a:tcPr/>
                </a:tc>
                <a:tc hMerge="1">
                  <a:txBody>
                    <a:bodyPr/>
                    <a:lstStyle/>
                    <a:p>
                      <a:endParaRPr lang="en-US" dirty="0"/>
                    </a:p>
                  </a:txBody>
                  <a:tcPr/>
                </a:tc>
              </a:tr>
            </a:tbl>
          </a:graphicData>
        </a:graphic>
      </p:graphicFrame>
      <p:sp>
        <p:nvSpPr>
          <p:cNvPr id="15" name="TextBox 14"/>
          <p:cNvSpPr txBox="1"/>
          <p:nvPr/>
        </p:nvSpPr>
        <p:spPr>
          <a:xfrm>
            <a:off x="8753382" y="2447637"/>
            <a:ext cx="2962943" cy="369332"/>
          </a:xfrm>
          <a:prstGeom prst="rect">
            <a:avLst/>
          </a:prstGeom>
          <a:noFill/>
        </p:spPr>
        <p:txBody>
          <a:bodyPr wrap="square" rtlCol="0">
            <a:spAutoFit/>
          </a:bodyPr>
          <a:lstStyle/>
          <a:p>
            <a:r>
              <a:rPr lang="en-IN" dirty="0" smtClean="0"/>
              <a:t>Used In </a:t>
            </a:r>
            <a:r>
              <a:rPr lang="en-IN" dirty="0"/>
              <a:t>M</a:t>
            </a:r>
            <a:r>
              <a:rPr lang="en-IN" dirty="0" smtClean="0"/>
              <a:t>edical practice</a:t>
            </a:r>
            <a:endParaRPr lang="en-US" dirty="0"/>
          </a:p>
        </p:txBody>
      </p:sp>
    </p:spTree>
    <p:extLst>
      <p:ext uri="{BB962C8B-B14F-4D97-AF65-F5344CB8AC3E}">
        <p14:creationId xmlns="" xmlns:p14="http://schemas.microsoft.com/office/powerpoint/2010/main" val="3711749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Fluroquinolones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07589" y="223520"/>
            <a:ext cx="9855200" cy="6451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23003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932</TotalTime>
  <Words>1225</Words>
  <Application>Microsoft Office PowerPoint</Application>
  <PresentationFormat>Custom</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Parallax</vt:lpstr>
      <vt:lpstr>Fluroquinolones</vt:lpstr>
      <vt:lpstr>Ouinolones</vt:lpstr>
      <vt:lpstr>Fluroquinolones</vt:lpstr>
      <vt:lpstr>Slide 4</vt:lpstr>
      <vt:lpstr>Slide 5</vt:lpstr>
      <vt:lpstr>Slide 6</vt:lpstr>
      <vt:lpstr>Slide 7</vt:lpstr>
      <vt:lpstr>Slide 8</vt:lpstr>
      <vt:lpstr>Slide 9</vt:lpstr>
      <vt:lpstr>Spectrum of Activity</vt:lpstr>
      <vt:lpstr>Mechanism of action</vt:lpstr>
      <vt:lpstr>Slide 12</vt:lpstr>
      <vt:lpstr>Slide 13</vt:lpstr>
      <vt:lpstr>Slide 14</vt:lpstr>
      <vt:lpstr>Slide 15</vt:lpstr>
      <vt:lpstr>Slide 16</vt:lpstr>
      <vt:lpstr>Slide 17</vt:lpstr>
      <vt:lpstr>Clinical uses</vt:lpstr>
      <vt:lpstr>Slide 19</vt:lpstr>
      <vt:lpstr>Toxicity of quinolones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 IND</dc:creator>
  <cp:lastModifiedBy>rrkvet</cp:lastModifiedBy>
  <cp:revision>34</cp:revision>
  <dcterms:created xsi:type="dcterms:W3CDTF">2020-06-29T07:21:03Z</dcterms:created>
  <dcterms:modified xsi:type="dcterms:W3CDTF">2020-08-16T11:24:14Z</dcterms:modified>
</cp:coreProperties>
</file>