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31" r:id="rId3"/>
    <p:sldId id="339" r:id="rId4"/>
    <p:sldId id="346" r:id="rId5"/>
    <p:sldId id="348" r:id="rId6"/>
    <p:sldId id="30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0066"/>
    <a:srgbClr val="333399"/>
    <a:srgbClr val="FFCC66"/>
    <a:srgbClr val="FF9933"/>
    <a:srgbClr val="57B2B9"/>
    <a:srgbClr val="FF6699"/>
    <a:srgbClr val="66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173" autoAdjust="0"/>
    <p:restoredTop sz="94717" autoAdjust="0"/>
  </p:normalViewPr>
  <p:slideViewPr>
    <p:cSldViewPr>
      <p:cViewPr>
        <p:scale>
          <a:sx n="93" d="100"/>
          <a:sy n="93" d="100"/>
        </p:scale>
        <p:origin x="-444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17ED0E-056C-42E0-A7BB-D3C7398838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4C8500-4D76-459A-B012-9FEE3692BA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9171E-08A3-4CB0-A9DD-9F4C9DF087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6BDCF-D454-41FA-9EE5-EC6F8CBB23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F20CD-7DA3-4EF9-9395-C23943D11D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20F3D-AC85-4977-82F1-DE42A357DD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C372A2-9050-45E5-BF4E-BD0A69373C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A39531-3543-4322-82FE-89AFA0144E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D39F4B-050D-4442-B639-BB34EDF569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F64B99-70E9-4A71-8594-22CA9F5956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563C1A07-D9F6-4D91-AC9F-5619BF32B3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F5F1317-4DFA-4063-977B-A73078FCF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4"/>
          <p:cNvSpPr>
            <a:spLocks noChangeArrowheads="1"/>
          </p:cNvSpPr>
          <p:nvPr/>
        </p:nvSpPr>
        <p:spPr bwMode="auto">
          <a:xfrm>
            <a:off x="990600" y="381000"/>
            <a:ext cx="7315200" cy="297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609600"/>
            <a:ext cx="8686800" cy="2819400"/>
          </a:xfrm>
        </p:spPr>
        <p:txBody>
          <a:bodyPr/>
          <a:lstStyle/>
          <a:p>
            <a:pPr>
              <a:defRPr/>
            </a:pPr>
            <a:r>
              <a:rPr lang="en-IN" sz="4000" dirty="0" smtClean="0"/>
              <a:t>Heat Conduction through Hollow Spheres</a:t>
            </a:r>
            <a:r>
              <a:rPr lang="en-US" sz="5400" b="1" dirty="0" smtClean="0">
                <a:solidFill>
                  <a:srgbClr val="FF0000"/>
                </a:solidFill>
              </a:rPr>
              <a:t/>
            </a:r>
            <a:br>
              <a:rPr lang="en-US" sz="54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Heat and Mass Transfer (DTE - 122)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962400"/>
            <a:ext cx="6705600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A50021"/>
                </a:solidFill>
              </a:rPr>
              <a:t>Dr. J. </a:t>
            </a:r>
            <a:r>
              <a:rPr lang="en-US" b="1" dirty="0" err="1" smtClean="0">
                <a:solidFill>
                  <a:srgbClr val="A50021"/>
                </a:solidFill>
              </a:rPr>
              <a:t>Badshah</a:t>
            </a:r>
            <a:endParaRPr lang="en-US" b="1" dirty="0" smtClean="0">
              <a:solidFill>
                <a:srgbClr val="A5002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University Professor – cum - Chief Scientist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Dairy Engineering Department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Sanjay Gandhi Institute of Dairy Technology, </a:t>
            </a:r>
            <a:r>
              <a:rPr lang="en-US" sz="2000" b="1" dirty="0" err="1" smtClean="0"/>
              <a:t>Jagdeopath</a:t>
            </a:r>
            <a:r>
              <a:rPr lang="en-US" sz="2000" b="1" dirty="0" smtClean="0"/>
              <a:t>, Patna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 dirty="0" smtClean="0"/>
              <a:t>(Bihar Animal Sciences University, Patna)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6553200" cy="4572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Conduction Through </a:t>
            </a:r>
            <a:r>
              <a:rPr lang="en-US" sz="3200" b="1" dirty="0" smtClean="0">
                <a:solidFill>
                  <a:srgbClr val="C00000"/>
                </a:solidFill>
              </a:rPr>
              <a:t>Hollow Spheres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1"/>
            <a:ext cx="85344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700" dirty="0" smtClean="0"/>
              <a:t> </a:t>
            </a:r>
            <a:endParaRPr lang="en-US" sz="1600" dirty="0" smtClean="0"/>
          </a:p>
          <a:p>
            <a:pPr marL="339725" lvl="1" indent="-339725" algn="just">
              <a:buFont typeface="Wingdings" pitchFamily="2" charset="2"/>
              <a:buChar char="Ø"/>
            </a:pPr>
            <a:r>
              <a:rPr lang="en-IN" dirty="0" smtClean="0"/>
              <a:t>Let us consider a </a:t>
            </a:r>
            <a:r>
              <a:rPr lang="en-IN" dirty="0" smtClean="0"/>
              <a:t>Hollow sphere of inner </a:t>
            </a:r>
            <a:r>
              <a:rPr lang="en-IN" dirty="0" smtClean="0"/>
              <a:t>radius r</a:t>
            </a:r>
            <a:r>
              <a:rPr lang="en-IN" baseline="-25000" dirty="0" smtClean="0"/>
              <a:t>1</a:t>
            </a:r>
            <a:r>
              <a:rPr lang="en-IN" dirty="0" smtClean="0"/>
              <a:t> </a:t>
            </a:r>
            <a:r>
              <a:rPr lang="en-IN" dirty="0" smtClean="0"/>
              <a:t> and outer radius </a:t>
            </a:r>
            <a:r>
              <a:rPr lang="en-IN" dirty="0" smtClean="0"/>
              <a:t>r</a:t>
            </a:r>
            <a:r>
              <a:rPr lang="en-IN" baseline="-25000" dirty="0" smtClean="0"/>
              <a:t>2</a:t>
            </a:r>
            <a:r>
              <a:rPr lang="en-IN" dirty="0" smtClean="0"/>
              <a:t>  </a:t>
            </a:r>
            <a:r>
              <a:rPr lang="en-IN" dirty="0" smtClean="0"/>
              <a:t>and made up of materials having constant thermal conductivity. The </a:t>
            </a:r>
            <a:r>
              <a:rPr lang="en-IN" dirty="0" smtClean="0"/>
              <a:t>inner hot fluid temperature </a:t>
            </a:r>
            <a:r>
              <a:rPr lang="en-IN" dirty="0" smtClean="0"/>
              <a:t>as t</a:t>
            </a:r>
            <a:r>
              <a:rPr lang="en-IN" baseline="-25000" dirty="0" smtClean="0"/>
              <a:t>1</a:t>
            </a:r>
            <a:r>
              <a:rPr lang="en-IN" dirty="0" smtClean="0"/>
              <a:t> and outer surface temperature as </a:t>
            </a:r>
            <a:r>
              <a:rPr lang="en-IN" dirty="0" smtClean="0"/>
              <a:t>t</a:t>
            </a:r>
            <a:r>
              <a:rPr lang="en-IN" baseline="-25000" dirty="0" smtClean="0"/>
              <a:t>2</a:t>
            </a:r>
            <a:r>
              <a:rPr lang="en-IN" dirty="0" smtClean="0"/>
              <a:t> </a:t>
            </a:r>
            <a:r>
              <a:rPr lang="en-IN" dirty="0" smtClean="0"/>
              <a:t>with the condition that t</a:t>
            </a:r>
            <a:r>
              <a:rPr lang="en-IN" baseline="-25000" dirty="0" smtClean="0"/>
              <a:t>1</a:t>
            </a:r>
            <a:r>
              <a:rPr lang="en-IN" dirty="0" smtClean="0"/>
              <a:t>&gt;t</a:t>
            </a:r>
            <a:r>
              <a:rPr lang="en-IN" baseline="-25000" dirty="0" smtClean="0"/>
              <a:t>2</a:t>
            </a:r>
            <a:r>
              <a:rPr lang="en-IN" baseline="-25000" dirty="0" smtClean="0"/>
              <a:t> </a:t>
            </a:r>
            <a:r>
              <a:rPr lang="en-IN" dirty="0" smtClean="0"/>
              <a:t> .</a:t>
            </a:r>
            <a:endParaRPr lang="en-IN" dirty="0" smtClean="0"/>
          </a:p>
          <a:p>
            <a:pPr marL="339725" lvl="1" indent="-339725" algn="just">
              <a:buFont typeface="Wingdings" pitchFamily="2" charset="2"/>
              <a:buChar char="Ø"/>
            </a:pPr>
            <a:r>
              <a:rPr lang="en-IN" dirty="0" smtClean="0"/>
              <a:t>Therefore temperature varies only </a:t>
            </a:r>
            <a:r>
              <a:rPr lang="en-IN" dirty="0" err="1" smtClean="0"/>
              <a:t>radially</a:t>
            </a:r>
            <a:r>
              <a:rPr lang="en-IN" dirty="0" smtClean="0"/>
              <a:t> and we can assume that this radial direction is x-direction. Thus temperature field is one dimensional and the isothermal surfaces are </a:t>
            </a:r>
            <a:r>
              <a:rPr lang="en-IN" dirty="0" smtClean="0"/>
              <a:t>spherical</a:t>
            </a:r>
            <a:r>
              <a:rPr lang="en-IN" dirty="0" smtClean="0"/>
              <a:t> </a:t>
            </a:r>
            <a:r>
              <a:rPr lang="en-IN" dirty="0" smtClean="0"/>
              <a:t>surfaces possessing a common axis with the </a:t>
            </a:r>
            <a:r>
              <a:rPr lang="en-IN" dirty="0" smtClean="0"/>
              <a:t>sphere</a:t>
            </a:r>
            <a:r>
              <a:rPr lang="en-IN" dirty="0" smtClean="0"/>
              <a:t>.</a:t>
            </a:r>
          </a:p>
          <a:p>
            <a:pPr marL="339725" lvl="1" indent="-339725" algn="just">
              <a:buFont typeface="Wingdings" pitchFamily="2" charset="2"/>
              <a:buChar char="Ø"/>
            </a:pPr>
            <a:r>
              <a:rPr lang="en-IN" dirty="0" smtClean="0"/>
              <a:t>Consider a small element of thickness </a:t>
            </a:r>
            <a:r>
              <a:rPr lang="en-IN" dirty="0" err="1" smtClean="0"/>
              <a:t>dr</a:t>
            </a:r>
            <a:r>
              <a:rPr lang="en-IN" dirty="0" smtClean="0"/>
              <a:t> at any radius r. Area of element through which heat is transmitted, A = 4 πr</a:t>
            </a:r>
            <a:r>
              <a:rPr lang="en-IN" baseline="30000" dirty="0" smtClean="0"/>
              <a:t>2 </a:t>
            </a:r>
            <a:endParaRPr lang="en-IN" baseline="30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Conduction Through </a:t>
            </a:r>
            <a:r>
              <a:rPr lang="en-US" sz="3600" b="1" dirty="0" smtClean="0">
                <a:solidFill>
                  <a:srgbClr val="C00000"/>
                </a:solidFill>
              </a:rPr>
              <a:t>Hollow </a:t>
            </a:r>
            <a:r>
              <a:rPr lang="en-US" sz="3600" b="1" dirty="0" err="1" smtClean="0">
                <a:solidFill>
                  <a:srgbClr val="C00000"/>
                </a:solidFill>
              </a:rPr>
              <a:t>Shere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096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US" sz="2200" b="1" baseline="-25000" dirty="0" smtClean="0">
              <a:solidFill>
                <a:srgbClr val="FF0000"/>
              </a:solidFill>
              <a:latin typeface="+mj-lt"/>
            </a:endParaRPr>
          </a:p>
          <a:p>
            <a:r>
              <a:rPr lang="en-IN" sz="2400" dirty="0" smtClean="0"/>
              <a:t>During steady state, the rate of heat transfer is given by</a:t>
            </a:r>
          </a:p>
          <a:p>
            <a:r>
              <a:rPr lang="en-IN" sz="2400" dirty="0" smtClean="0"/>
              <a:t>Q = </a:t>
            </a:r>
            <a:r>
              <a:rPr lang="en-IN" sz="2400" dirty="0" smtClean="0"/>
              <a:t>-</a:t>
            </a:r>
            <a:r>
              <a:rPr lang="en-IN" sz="2400" dirty="0" smtClean="0"/>
              <a:t>K. 4πr</a:t>
            </a:r>
            <a:r>
              <a:rPr lang="en-IN" sz="2400" baseline="30000" dirty="0" smtClean="0"/>
              <a:t>2 </a:t>
            </a:r>
            <a:r>
              <a:rPr lang="en-IN" sz="2400" dirty="0" smtClean="0"/>
              <a:t> . </a:t>
            </a:r>
            <a:r>
              <a:rPr lang="en-IN" sz="2400" dirty="0" err="1" smtClean="0"/>
              <a:t>d</a:t>
            </a:r>
            <a:r>
              <a:rPr lang="en-IN" sz="2400" dirty="0" err="1" smtClean="0"/>
              <a:t>t</a:t>
            </a:r>
            <a:r>
              <a:rPr lang="en-IN" sz="2400" dirty="0" smtClean="0"/>
              <a:t>/</a:t>
            </a:r>
            <a:r>
              <a:rPr lang="en-IN" sz="2400" dirty="0" err="1" smtClean="0"/>
              <a:t>dr</a:t>
            </a:r>
            <a:endParaRPr lang="en-IN" sz="2400" dirty="0" smtClean="0"/>
          </a:p>
          <a:p>
            <a:r>
              <a:rPr lang="en-IN" sz="2400" dirty="0" smtClean="0"/>
              <a:t>Rearranging and integrating the above  equation, we obtain for limit from r</a:t>
            </a:r>
            <a:r>
              <a:rPr lang="en-IN" sz="2400" baseline="-25000" dirty="0" smtClean="0"/>
              <a:t>1</a:t>
            </a:r>
            <a:r>
              <a:rPr lang="en-IN" sz="2400" dirty="0" smtClean="0"/>
              <a:t> to r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 with respect to time from t</a:t>
            </a:r>
            <a:r>
              <a:rPr lang="en-IN" sz="2400" baseline="-25000" dirty="0" smtClean="0"/>
              <a:t>1 </a:t>
            </a:r>
            <a:r>
              <a:rPr lang="en-IN" sz="2400" dirty="0" smtClean="0"/>
              <a:t>to t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:</a:t>
            </a:r>
          </a:p>
          <a:p>
            <a:r>
              <a:rPr lang="en-IN" sz="2400" dirty="0" smtClean="0"/>
              <a:t>Q </a:t>
            </a:r>
            <a:r>
              <a:rPr lang="en-IN" sz="2400" dirty="0" smtClean="0"/>
              <a:t>∫</a:t>
            </a:r>
            <a:r>
              <a:rPr lang="en-IN" sz="2400" dirty="0" err="1" smtClean="0"/>
              <a:t>dr</a:t>
            </a:r>
            <a:r>
              <a:rPr lang="en-IN" sz="2400" dirty="0" smtClean="0"/>
              <a:t>/r</a:t>
            </a:r>
            <a:r>
              <a:rPr lang="en-IN" sz="2400" baseline="30000" dirty="0" smtClean="0"/>
              <a:t>2 </a:t>
            </a:r>
            <a:r>
              <a:rPr lang="en-IN" sz="2400" dirty="0" smtClean="0"/>
              <a:t> = - 4πK ∫</a:t>
            </a:r>
            <a:r>
              <a:rPr lang="en-IN" sz="2400" dirty="0" err="1" smtClean="0"/>
              <a:t>dt</a:t>
            </a:r>
            <a:endParaRPr lang="en-IN" sz="2400" dirty="0" smtClean="0"/>
          </a:p>
          <a:p>
            <a:r>
              <a:rPr lang="en-IN" sz="2400" dirty="0" smtClean="0"/>
              <a:t>- Q [1/r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 – 1/ r</a:t>
            </a:r>
            <a:r>
              <a:rPr lang="en-IN" sz="2400" baseline="-25000" dirty="0" smtClean="0"/>
              <a:t>1</a:t>
            </a:r>
            <a:r>
              <a:rPr lang="en-IN" sz="2400" dirty="0" smtClean="0"/>
              <a:t>] = -</a:t>
            </a:r>
            <a:r>
              <a:rPr lang="en-IN" sz="2400" dirty="0" smtClean="0"/>
              <a:t>4πk (</a:t>
            </a:r>
            <a:r>
              <a:rPr lang="en-IN" sz="2400" dirty="0" smtClean="0"/>
              <a:t>t</a:t>
            </a:r>
            <a:r>
              <a:rPr lang="en-IN" sz="2400" baseline="-25000" dirty="0" smtClean="0"/>
              <a:t>2 </a:t>
            </a:r>
            <a:r>
              <a:rPr lang="en-IN" sz="2400" dirty="0" smtClean="0"/>
              <a:t> - t</a:t>
            </a:r>
            <a:r>
              <a:rPr lang="en-IN" sz="2400" baseline="-25000" dirty="0" smtClean="0"/>
              <a:t>1</a:t>
            </a:r>
            <a:r>
              <a:rPr lang="en-IN" sz="2400" dirty="0" smtClean="0"/>
              <a:t>)</a:t>
            </a:r>
          </a:p>
          <a:p>
            <a:r>
              <a:rPr lang="en-IN" sz="2400" dirty="0" smtClean="0"/>
              <a:t>Q = (t</a:t>
            </a:r>
            <a:r>
              <a:rPr lang="en-IN" sz="2400" baseline="-25000" dirty="0" smtClean="0"/>
              <a:t>1</a:t>
            </a:r>
            <a:r>
              <a:rPr lang="en-IN" sz="2400" dirty="0" smtClean="0"/>
              <a:t> – t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) /[(r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 – r</a:t>
            </a:r>
            <a:r>
              <a:rPr lang="en-IN" sz="2400" baseline="-25000" dirty="0" smtClean="0"/>
              <a:t>1</a:t>
            </a:r>
            <a:r>
              <a:rPr lang="en-IN" sz="2400" dirty="0" smtClean="0"/>
              <a:t>)/</a:t>
            </a:r>
            <a:r>
              <a:rPr lang="en-IN" sz="2400" dirty="0" smtClean="0"/>
              <a:t>4πKr</a:t>
            </a:r>
            <a:r>
              <a:rPr lang="en-IN" sz="2400" baseline="-25000" dirty="0" smtClean="0"/>
              <a:t>1</a:t>
            </a:r>
            <a:r>
              <a:rPr lang="en-IN" sz="2400" dirty="0" smtClean="0"/>
              <a:t>r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 ]</a:t>
            </a:r>
            <a:endParaRPr lang="en-IN" sz="2400" dirty="0" smtClean="0"/>
          </a:p>
          <a:p>
            <a:pPr marL="339725" lvl="1" indent="-339725">
              <a:buFont typeface="Wingdings" pitchFamily="2" charset="2"/>
              <a:buChar char="Ø"/>
            </a:pPr>
            <a:r>
              <a:rPr lang="en-US" dirty="0" smtClean="0"/>
              <a:t>Case II: Variable thermal conductivity, we have:</a:t>
            </a:r>
          </a:p>
          <a:p>
            <a:pPr marL="339725" lvl="1" indent="-339725">
              <a:buFont typeface="Wingdings" pitchFamily="2" charset="2"/>
              <a:buChar char="Ø"/>
            </a:pPr>
            <a:r>
              <a:rPr lang="en-US" dirty="0" smtClean="0"/>
              <a:t>Q = [</a:t>
            </a:r>
            <a:r>
              <a:rPr lang="en-IN" dirty="0" smtClean="0"/>
              <a:t>4πK</a:t>
            </a:r>
            <a:r>
              <a:rPr lang="en-IN" baseline="-25000" dirty="0" smtClean="0"/>
              <a:t>0</a:t>
            </a:r>
            <a:r>
              <a:rPr lang="en-IN" dirty="0" smtClean="0"/>
              <a:t>r</a:t>
            </a:r>
            <a:r>
              <a:rPr lang="en-IN" baseline="-25000" dirty="0" smtClean="0"/>
              <a:t>1</a:t>
            </a:r>
            <a:r>
              <a:rPr lang="en-IN" dirty="0" smtClean="0"/>
              <a:t>r</a:t>
            </a:r>
            <a:r>
              <a:rPr lang="en-IN" baseline="-25000" dirty="0" smtClean="0"/>
              <a:t>2</a:t>
            </a:r>
            <a:r>
              <a:rPr lang="en-IN" dirty="0" smtClean="0"/>
              <a:t> / (</a:t>
            </a:r>
            <a:r>
              <a:rPr lang="en-IN" dirty="0" smtClean="0"/>
              <a:t>r</a:t>
            </a:r>
            <a:r>
              <a:rPr lang="en-IN" baseline="-25000" dirty="0" smtClean="0"/>
              <a:t>2</a:t>
            </a:r>
            <a:r>
              <a:rPr lang="en-IN" dirty="0" smtClean="0"/>
              <a:t> – r</a:t>
            </a:r>
            <a:r>
              <a:rPr lang="en-IN" baseline="-25000" dirty="0" smtClean="0"/>
              <a:t>1</a:t>
            </a:r>
            <a:r>
              <a:rPr lang="en-IN" dirty="0" smtClean="0"/>
              <a:t>)][1 </a:t>
            </a:r>
            <a:r>
              <a:rPr lang="el-GR" dirty="0" smtClean="0">
                <a:latin typeface="Times New Roman"/>
                <a:cs typeface="Times New Roman"/>
              </a:rPr>
              <a:t>β</a:t>
            </a:r>
            <a:r>
              <a:rPr lang="en-IN" dirty="0" smtClean="0">
                <a:latin typeface="Times New Roman"/>
                <a:cs typeface="Times New Roman"/>
              </a:rPr>
              <a:t>/2 (</a:t>
            </a:r>
            <a:r>
              <a:rPr lang="en-IN" dirty="0" smtClean="0"/>
              <a:t>t</a:t>
            </a:r>
            <a:r>
              <a:rPr lang="en-IN" baseline="-25000" dirty="0" smtClean="0"/>
              <a:t>1 </a:t>
            </a:r>
            <a:r>
              <a:rPr lang="en-IN" dirty="0" smtClean="0"/>
              <a:t> + t</a:t>
            </a:r>
            <a:r>
              <a:rPr lang="en-IN" baseline="-25000" dirty="0" smtClean="0"/>
              <a:t>2 </a:t>
            </a:r>
            <a:r>
              <a:rPr lang="en-IN" dirty="0" smtClean="0"/>
              <a:t> )](t</a:t>
            </a:r>
            <a:r>
              <a:rPr lang="en-IN" baseline="-25000" dirty="0" smtClean="0"/>
              <a:t>1</a:t>
            </a:r>
            <a:r>
              <a:rPr lang="en-IN" dirty="0" smtClean="0"/>
              <a:t> – t</a:t>
            </a:r>
            <a:r>
              <a:rPr lang="en-IN" baseline="-25000" dirty="0" smtClean="0"/>
              <a:t>2</a:t>
            </a:r>
            <a:r>
              <a:rPr lang="en-IN" dirty="0" smtClean="0"/>
              <a:t>)</a:t>
            </a:r>
          </a:p>
          <a:p>
            <a:pPr marL="339725" lvl="1" indent="-339725">
              <a:buFont typeface="Wingdings" pitchFamily="2" charset="2"/>
              <a:buChar char="Ø"/>
            </a:pPr>
            <a:r>
              <a:rPr lang="en-IN" dirty="0" smtClean="0"/>
              <a:t>Observe Figure of steady state conduction through </a:t>
            </a:r>
            <a:r>
              <a:rPr lang="en-IN" smtClean="0"/>
              <a:t>Hollow sphere on </a:t>
            </a:r>
            <a:r>
              <a:rPr lang="en-IN" dirty="0" smtClean="0"/>
              <a:t>group </a:t>
            </a:r>
            <a:r>
              <a:rPr lang="en-IN" dirty="0" err="1" smtClean="0"/>
              <a:t>whatsapp</a:t>
            </a:r>
            <a:r>
              <a:rPr lang="en-IN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458200" cy="10668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Logarithmic Mean Area For Hollow Sphere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6388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IN" sz="2000" dirty="0" smtClean="0"/>
              <a:t>It is considered that the heat flow from the hollow sphere is of the </a:t>
            </a:r>
            <a:r>
              <a:rPr lang="en-IN" sz="2000" dirty="0" err="1" smtClean="0"/>
              <a:t>sme</a:t>
            </a:r>
            <a:r>
              <a:rPr lang="en-IN" sz="2000" dirty="0" smtClean="0"/>
              <a:t> form as that of the plane wall. Expression for heat flow through the hollow sphere and plane wall are :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000" dirty="0" smtClean="0"/>
              <a:t> </a:t>
            </a:r>
            <a:r>
              <a:rPr lang="en-IN" sz="2000" dirty="0" smtClean="0"/>
              <a:t>Q sphere = (</a:t>
            </a:r>
            <a:r>
              <a:rPr lang="en-IN" sz="2000" dirty="0" smtClean="0"/>
              <a:t>t</a:t>
            </a:r>
            <a:r>
              <a:rPr lang="en-IN" sz="2000" baseline="-25000" dirty="0" smtClean="0"/>
              <a:t>1</a:t>
            </a:r>
            <a:r>
              <a:rPr lang="en-IN" sz="2000" dirty="0" smtClean="0"/>
              <a:t> – t</a:t>
            </a:r>
            <a:r>
              <a:rPr lang="en-IN" sz="2000" baseline="-25000" dirty="0" smtClean="0"/>
              <a:t>2</a:t>
            </a:r>
            <a:r>
              <a:rPr lang="en-IN" sz="2000" dirty="0" smtClean="0"/>
              <a:t>) /[(r</a:t>
            </a:r>
            <a:r>
              <a:rPr lang="en-IN" sz="2000" baseline="-25000" dirty="0" smtClean="0"/>
              <a:t>2</a:t>
            </a:r>
            <a:r>
              <a:rPr lang="en-IN" sz="2000" dirty="0" smtClean="0"/>
              <a:t> – r</a:t>
            </a:r>
            <a:r>
              <a:rPr lang="en-IN" sz="2000" baseline="-25000" dirty="0" smtClean="0"/>
              <a:t>1</a:t>
            </a:r>
            <a:r>
              <a:rPr lang="en-IN" sz="2000" dirty="0" smtClean="0"/>
              <a:t>)/4πKr</a:t>
            </a:r>
            <a:r>
              <a:rPr lang="en-IN" sz="2000" baseline="-25000" dirty="0" smtClean="0"/>
              <a:t>1</a:t>
            </a:r>
            <a:r>
              <a:rPr lang="en-IN" sz="2000" dirty="0" smtClean="0"/>
              <a:t>r</a:t>
            </a:r>
            <a:r>
              <a:rPr lang="en-IN" sz="2000" baseline="-25000" dirty="0" smtClean="0"/>
              <a:t>2</a:t>
            </a:r>
            <a:r>
              <a:rPr lang="en-IN" sz="2000" dirty="0" smtClean="0"/>
              <a:t> </a:t>
            </a:r>
            <a:r>
              <a:rPr lang="en-IN" sz="2000" dirty="0" smtClean="0"/>
              <a:t>]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000" dirty="0" smtClean="0"/>
              <a:t>Q </a:t>
            </a:r>
            <a:r>
              <a:rPr lang="en-IN" sz="2000" dirty="0" smtClean="0"/>
              <a:t>plane wall = (t</a:t>
            </a:r>
            <a:r>
              <a:rPr lang="en-IN" sz="2000" baseline="-25000" dirty="0" smtClean="0"/>
              <a:t>1</a:t>
            </a:r>
            <a:r>
              <a:rPr lang="en-IN" sz="2000" dirty="0" smtClean="0"/>
              <a:t> – t</a:t>
            </a:r>
            <a:r>
              <a:rPr lang="en-IN" sz="2000" baseline="-25000" dirty="0" smtClean="0"/>
              <a:t>2</a:t>
            </a:r>
            <a:r>
              <a:rPr lang="en-IN" sz="2000" dirty="0" smtClean="0"/>
              <a:t>) /[(r</a:t>
            </a:r>
            <a:r>
              <a:rPr lang="en-IN" sz="2000" baseline="-25000" dirty="0" smtClean="0"/>
              <a:t>2</a:t>
            </a:r>
            <a:r>
              <a:rPr lang="en-IN" sz="2000" dirty="0" smtClean="0"/>
              <a:t> – r</a:t>
            </a:r>
            <a:r>
              <a:rPr lang="en-IN" sz="2000" baseline="-25000" dirty="0" smtClean="0"/>
              <a:t>1</a:t>
            </a:r>
            <a:r>
              <a:rPr lang="en-IN" sz="2000" dirty="0" smtClean="0"/>
              <a:t>)/K A</a:t>
            </a:r>
            <a:r>
              <a:rPr lang="en-IN" sz="2000" baseline="-25000" dirty="0" smtClean="0"/>
              <a:t>m</a:t>
            </a:r>
            <a:r>
              <a:rPr lang="en-IN" sz="2000" dirty="0" smtClean="0"/>
              <a:t>]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000" dirty="0" smtClean="0"/>
              <a:t>Log mean Area , A</a:t>
            </a:r>
            <a:r>
              <a:rPr lang="en-IN" sz="2000" baseline="-25000" dirty="0" smtClean="0"/>
              <a:t>m </a:t>
            </a:r>
            <a:r>
              <a:rPr lang="en-IN" sz="2000" dirty="0" smtClean="0"/>
              <a:t> is so chosen that the heat flow through the sphere and plane wall will be equal for the same thermal potential.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000" dirty="0" smtClean="0"/>
              <a:t>Q </a:t>
            </a:r>
            <a:r>
              <a:rPr lang="en-IN" sz="2000" dirty="0" smtClean="0"/>
              <a:t>sphere = Q plane wall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000" dirty="0" smtClean="0"/>
              <a:t>(t</a:t>
            </a:r>
            <a:r>
              <a:rPr lang="en-IN" sz="2000" baseline="-25000" dirty="0" smtClean="0"/>
              <a:t>1</a:t>
            </a:r>
            <a:r>
              <a:rPr lang="en-IN" sz="2000" dirty="0" smtClean="0"/>
              <a:t> – t</a:t>
            </a:r>
            <a:r>
              <a:rPr lang="en-IN" sz="2000" baseline="-25000" dirty="0" smtClean="0"/>
              <a:t>2</a:t>
            </a:r>
            <a:r>
              <a:rPr lang="en-IN" sz="2000" dirty="0" smtClean="0"/>
              <a:t>) /[(r</a:t>
            </a:r>
            <a:r>
              <a:rPr lang="en-IN" sz="2000" baseline="-25000" dirty="0" smtClean="0"/>
              <a:t>2</a:t>
            </a:r>
            <a:r>
              <a:rPr lang="en-IN" sz="2000" dirty="0" smtClean="0"/>
              <a:t> – r</a:t>
            </a:r>
            <a:r>
              <a:rPr lang="en-IN" sz="2000" baseline="-25000" dirty="0" smtClean="0"/>
              <a:t>1</a:t>
            </a:r>
            <a:r>
              <a:rPr lang="en-IN" sz="2000" dirty="0" smtClean="0"/>
              <a:t>)/4πKr</a:t>
            </a:r>
            <a:r>
              <a:rPr lang="en-IN" sz="2000" baseline="-25000" dirty="0" smtClean="0"/>
              <a:t>1</a:t>
            </a:r>
            <a:r>
              <a:rPr lang="en-IN" sz="2000" dirty="0" smtClean="0"/>
              <a:t>r</a:t>
            </a:r>
            <a:r>
              <a:rPr lang="en-IN" sz="2000" baseline="-25000" dirty="0" smtClean="0"/>
              <a:t>2</a:t>
            </a:r>
            <a:r>
              <a:rPr lang="en-IN" sz="2000" dirty="0" smtClean="0"/>
              <a:t> </a:t>
            </a:r>
            <a:r>
              <a:rPr lang="en-IN" sz="2000" dirty="0" smtClean="0"/>
              <a:t>] = </a:t>
            </a:r>
            <a:r>
              <a:rPr lang="en-IN" sz="2000" dirty="0" smtClean="0"/>
              <a:t>(t</a:t>
            </a:r>
            <a:r>
              <a:rPr lang="en-IN" sz="2000" baseline="-25000" dirty="0" smtClean="0"/>
              <a:t>1</a:t>
            </a:r>
            <a:r>
              <a:rPr lang="en-IN" sz="2000" dirty="0" smtClean="0"/>
              <a:t> – t</a:t>
            </a:r>
            <a:r>
              <a:rPr lang="en-IN" sz="2000" baseline="-25000" dirty="0" smtClean="0"/>
              <a:t>2</a:t>
            </a:r>
            <a:r>
              <a:rPr lang="en-IN" sz="2000" dirty="0" smtClean="0"/>
              <a:t>) /[(r</a:t>
            </a:r>
            <a:r>
              <a:rPr lang="en-IN" sz="2000" baseline="-25000" dirty="0" smtClean="0"/>
              <a:t>2</a:t>
            </a:r>
            <a:r>
              <a:rPr lang="en-IN" sz="2000" dirty="0" smtClean="0"/>
              <a:t> – r</a:t>
            </a:r>
            <a:r>
              <a:rPr lang="en-IN" sz="2000" baseline="-25000" dirty="0" smtClean="0"/>
              <a:t>1</a:t>
            </a:r>
            <a:r>
              <a:rPr lang="en-IN" sz="2000" dirty="0" smtClean="0"/>
              <a:t>)/K A</a:t>
            </a:r>
            <a:r>
              <a:rPr lang="en-IN" sz="2000" baseline="-25000" dirty="0" smtClean="0"/>
              <a:t>m</a:t>
            </a:r>
            <a:r>
              <a:rPr lang="en-IN" sz="2000" dirty="0" smtClean="0"/>
              <a:t>]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000" dirty="0" smtClean="0"/>
              <a:t>Therefore</a:t>
            </a:r>
            <a:r>
              <a:rPr lang="en-IN" sz="2000" dirty="0" smtClean="0"/>
              <a:t>, </a:t>
            </a:r>
            <a:r>
              <a:rPr lang="en-IN" sz="2000" dirty="0" smtClean="0"/>
              <a:t>A</a:t>
            </a:r>
            <a:r>
              <a:rPr lang="en-IN" sz="2000" baseline="-25000" dirty="0" smtClean="0"/>
              <a:t>m</a:t>
            </a:r>
            <a:r>
              <a:rPr lang="en-IN" sz="2000" dirty="0" smtClean="0"/>
              <a:t> = 4πr</a:t>
            </a:r>
            <a:r>
              <a:rPr lang="en-IN" sz="2000" baseline="-25000" dirty="0" smtClean="0"/>
              <a:t>1</a:t>
            </a:r>
            <a:r>
              <a:rPr lang="en-IN" sz="2000" dirty="0" smtClean="0"/>
              <a:t>r</a:t>
            </a:r>
            <a:r>
              <a:rPr lang="en-IN" sz="2000" baseline="-25000" dirty="0" smtClean="0"/>
              <a:t>2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000" dirty="0" smtClean="0"/>
              <a:t>(</a:t>
            </a:r>
            <a:r>
              <a:rPr lang="en-IN" sz="2000" dirty="0" smtClean="0"/>
              <a:t>A</a:t>
            </a:r>
            <a:r>
              <a:rPr lang="en-IN" sz="2000" baseline="-25000" dirty="0" smtClean="0"/>
              <a:t>m</a:t>
            </a:r>
            <a:r>
              <a:rPr lang="en-IN" sz="2000" dirty="0" smtClean="0"/>
              <a:t>)</a:t>
            </a:r>
            <a:r>
              <a:rPr lang="en-IN" sz="2000" baseline="30000" dirty="0" smtClean="0"/>
              <a:t>2 </a:t>
            </a:r>
            <a:r>
              <a:rPr lang="en-IN" sz="2000" dirty="0" smtClean="0"/>
              <a:t> = (4πr</a:t>
            </a:r>
            <a:r>
              <a:rPr lang="en-IN" sz="2000" baseline="-25000" dirty="0" smtClean="0"/>
              <a:t>1</a:t>
            </a:r>
            <a:r>
              <a:rPr lang="en-IN" sz="2000" dirty="0" smtClean="0"/>
              <a:t>r</a:t>
            </a:r>
            <a:r>
              <a:rPr lang="en-IN" sz="2000" baseline="-25000" dirty="0" smtClean="0"/>
              <a:t>2</a:t>
            </a:r>
            <a:r>
              <a:rPr lang="en-IN" sz="2000" dirty="0" smtClean="0"/>
              <a:t>)</a:t>
            </a:r>
            <a:r>
              <a:rPr lang="en-IN" sz="2000" baseline="30000" dirty="0" smtClean="0"/>
              <a:t>2</a:t>
            </a:r>
            <a:r>
              <a:rPr lang="en-IN" sz="2000" dirty="0" smtClean="0"/>
              <a:t> = (4πr</a:t>
            </a:r>
            <a:r>
              <a:rPr lang="en-IN" sz="2000" baseline="-25000" dirty="0" smtClean="0"/>
              <a:t>1</a:t>
            </a:r>
            <a:r>
              <a:rPr lang="en-IN" sz="2000" dirty="0" smtClean="0"/>
              <a:t>)</a:t>
            </a:r>
            <a:r>
              <a:rPr lang="en-IN" sz="2000" baseline="30000" dirty="0" smtClean="0"/>
              <a:t>2</a:t>
            </a:r>
            <a:r>
              <a:rPr lang="en-IN" sz="2000" dirty="0" smtClean="0"/>
              <a:t> x (4πr</a:t>
            </a:r>
            <a:r>
              <a:rPr lang="en-IN" sz="2000" baseline="-25000" dirty="0" smtClean="0"/>
              <a:t>2</a:t>
            </a:r>
            <a:r>
              <a:rPr lang="en-IN" sz="2000" dirty="0" smtClean="0"/>
              <a:t> )</a:t>
            </a:r>
            <a:r>
              <a:rPr lang="en-IN" sz="2000" baseline="30000" dirty="0" smtClean="0"/>
              <a:t>2</a:t>
            </a:r>
            <a:endParaRPr lang="en-IN" sz="2000" baseline="30000" dirty="0" smtClean="0"/>
          </a:p>
          <a:p>
            <a:pPr algn="just">
              <a:buFont typeface="Wingdings" pitchFamily="2" charset="2"/>
              <a:buChar char="Ø"/>
            </a:pPr>
            <a:r>
              <a:rPr lang="en-IN" sz="2000" dirty="0" smtClean="0"/>
              <a:t>(</a:t>
            </a:r>
            <a:r>
              <a:rPr lang="en-IN" sz="2000" dirty="0" smtClean="0"/>
              <a:t>A</a:t>
            </a:r>
            <a:r>
              <a:rPr lang="en-IN" sz="2000" baseline="-25000" dirty="0" smtClean="0"/>
              <a:t>m</a:t>
            </a:r>
            <a:r>
              <a:rPr lang="en-IN" sz="2000" dirty="0" smtClean="0"/>
              <a:t>)</a:t>
            </a:r>
            <a:r>
              <a:rPr lang="en-IN" sz="2000" baseline="30000" dirty="0" smtClean="0"/>
              <a:t>2 </a:t>
            </a:r>
            <a:r>
              <a:rPr lang="en-IN" sz="2000" dirty="0" smtClean="0"/>
              <a:t> = A</a:t>
            </a:r>
            <a:r>
              <a:rPr lang="en-IN" sz="2000" baseline="-25000" dirty="0" smtClean="0"/>
              <a:t>i</a:t>
            </a:r>
            <a:r>
              <a:rPr lang="en-IN" sz="2000" dirty="0" smtClean="0"/>
              <a:t> x </a:t>
            </a:r>
            <a:r>
              <a:rPr lang="en-IN" sz="2000" dirty="0" err="1" smtClean="0"/>
              <a:t>A</a:t>
            </a:r>
            <a:r>
              <a:rPr lang="en-IN" sz="2000" baseline="-25000" dirty="0" err="1" smtClean="0"/>
              <a:t>o</a:t>
            </a:r>
            <a:endParaRPr lang="en-IN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n-IN" sz="2000" dirty="0" smtClean="0"/>
              <a:t>A</a:t>
            </a:r>
            <a:r>
              <a:rPr lang="en-IN" sz="2000" baseline="-25000" dirty="0" smtClean="0"/>
              <a:t>m</a:t>
            </a:r>
            <a:r>
              <a:rPr lang="en-IN" sz="2000" dirty="0" smtClean="0"/>
              <a:t> = √ </a:t>
            </a:r>
            <a:r>
              <a:rPr lang="en-IN" sz="2000" dirty="0" smtClean="0"/>
              <a:t>A</a:t>
            </a:r>
            <a:r>
              <a:rPr lang="en-IN" sz="2000" baseline="-25000" dirty="0" smtClean="0"/>
              <a:t>i</a:t>
            </a:r>
            <a:r>
              <a:rPr lang="en-IN" sz="2000" dirty="0" smtClean="0"/>
              <a:t> x </a:t>
            </a:r>
            <a:r>
              <a:rPr lang="en-IN" sz="2000" dirty="0" err="1" smtClean="0"/>
              <a:t>A</a:t>
            </a:r>
            <a:r>
              <a:rPr lang="en-IN" sz="2000" baseline="-25000" dirty="0" err="1" smtClean="0"/>
              <a:t>o</a:t>
            </a:r>
            <a:r>
              <a:rPr lang="en-IN" sz="2000" dirty="0" smtClean="0"/>
              <a:t> = 4π(</a:t>
            </a:r>
            <a:r>
              <a:rPr lang="en-IN" sz="2000" dirty="0" err="1" smtClean="0"/>
              <a:t>r</a:t>
            </a:r>
            <a:r>
              <a:rPr lang="en-IN" sz="2000" baseline="-25000" dirty="0" err="1" smtClean="0"/>
              <a:t>m</a:t>
            </a:r>
            <a:r>
              <a:rPr lang="en-IN" sz="2000" dirty="0" smtClean="0"/>
              <a:t> )</a:t>
            </a:r>
            <a:r>
              <a:rPr lang="en-IN" sz="2000" baseline="30000" dirty="0" smtClean="0"/>
              <a:t>2 </a:t>
            </a:r>
            <a:r>
              <a:rPr lang="en-IN" sz="2000" dirty="0" smtClean="0"/>
              <a:t> = 4πr</a:t>
            </a:r>
            <a:r>
              <a:rPr lang="en-IN" sz="2000" baseline="-25000" dirty="0" smtClean="0"/>
              <a:t>1</a:t>
            </a:r>
            <a:r>
              <a:rPr lang="en-IN" sz="2000" dirty="0" smtClean="0"/>
              <a:t>r</a:t>
            </a:r>
            <a:r>
              <a:rPr lang="en-IN" sz="2000" baseline="-25000" dirty="0" smtClean="0"/>
              <a:t>2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000" dirty="0" smtClean="0"/>
              <a:t>Therefore </a:t>
            </a:r>
            <a:r>
              <a:rPr lang="en-IN" sz="2000" dirty="0" err="1" smtClean="0"/>
              <a:t>Logmean</a:t>
            </a:r>
            <a:r>
              <a:rPr lang="en-IN" sz="2000" dirty="0" smtClean="0"/>
              <a:t> </a:t>
            </a:r>
            <a:r>
              <a:rPr lang="en-IN" sz="2000" dirty="0" smtClean="0"/>
              <a:t>radius   </a:t>
            </a:r>
            <a:r>
              <a:rPr lang="en-IN" sz="2000" dirty="0" err="1" smtClean="0"/>
              <a:t>r</a:t>
            </a:r>
            <a:r>
              <a:rPr lang="en-IN" sz="2000" baseline="-25000" dirty="0" err="1" smtClean="0"/>
              <a:t>m</a:t>
            </a:r>
            <a:r>
              <a:rPr lang="en-IN" sz="2000" dirty="0" smtClean="0"/>
              <a:t>= </a:t>
            </a:r>
            <a:r>
              <a:rPr lang="en-IN" sz="2000" dirty="0" smtClean="0"/>
              <a:t>√(r</a:t>
            </a:r>
            <a:r>
              <a:rPr lang="en-IN" sz="2000" baseline="-25000" dirty="0" smtClean="0"/>
              <a:t>1</a:t>
            </a:r>
            <a:r>
              <a:rPr lang="en-IN" sz="2000" dirty="0" smtClean="0"/>
              <a:t>r</a:t>
            </a:r>
            <a:r>
              <a:rPr lang="en-IN" sz="2000" baseline="-25000" dirty="0" smtClean="0"/>
              <a:t>2</a:t>
            </a:r>
            <a:r>
              <a:rPr lang="en-IN" sz="2000" dirty="0" smtClean="0"/>
              <a:t>)</a:t>
            </a:r>
            <a:endParaRPr lang="en-IN" sz="2000" dirty="0" smtClean="0"/>
          </a:p>
          <a:p>
            <a:pPr algn="just">
              <a:buFont typeface="Wingdings" pitchFamily="2" charset="2"/>
              <a:buChar char="Ø"/>
            </a:pPr>
            <a:endParaRPr lang="en-IN" sz="2000" dirty="0" smtClean="0"/>
          </a:p>
          <a:p>
            <a:pPr algn="just">
              <a:buFont typeface="Wingdings" pitchFamily="2" charset="2"/>
              <a:buChar char="Ø"/>
            </a:pPr>
            <a:endParaRPr lang="en-US" sz="22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IN" sz="3200" b="1" dirty="0" err="1" smtClean="0"/>
              <a:t>Numericals</a:t>
            </a:r>
            <a:r>
              <a:rPr lang="en-IN" sz="3200" b="1" dirty="0" smtClean="0"/>
              <a:t> on </a:t>
            </a:r>
            <a:r>
              <a:rPr lang="en-IN" sz="3200" b="1" dirty="0" smtClean="0"/>
              <a:t>conduction through sphere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IN" sz="2400" dirty="0" smtClean="0"/>
              <a:t>A spherical shaped vessel of 1.4 m diameter is 90 mm thick. Find the rate of heat leakage, if the temperature difference between the inner and outer surfaces is 220°C. Thermal conductivity of the material of the sphere is 0.083 W/</a:t>
            </a:r>
            <a:r>
              <a:rPr lang="en-IN" sz="2400" dirty="0" err="1" smtClean="0"/>
              <a:t>m°C</a:t>
            </a:r>
            <a:r>
              <a:rPr lang="en-IN" sz="2400" dirty="0" smtClean="0"/>
              <a:t>.</a:t>
            </a:r>
          </a:p>
          <a:p>
            <a:r>
              <a:rPr lang="en-IN" sz="2400" dirty="0" smtClean="0"/>
              <a:t>Solution : Use The formula:</a:t>
            </a:r>
          </a:p>
          <a:p>
            <a:r>
              <a:rPr lang="en-IN" sz="2400" dirty="0" smtClean="0"/>
              <a:t>Q sphere = (t</a:t>
            </a:r>
            <a:r>
              <a:rPr lang="en-IN" sz="2400" baseline="-25000" dirty="0" smtClean="0"/>
              <a:t>1</a:t>
            </a:r>
            <a:r>
              <a:rPr lang="en-IN" sz="2400" dirty="0" smtClean="0"/>
              <a:t> – t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) /[(r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 – r</a:t>
            </a:r>
            <a:r>
              <a:rPr lang="en-IN" sz="2400" baseline="-25000" dirty="0" smtClean="0"/>
              <a:t>1</a:t>
            </a:r>
            <a:r>
              <a:rPr lang="en-IN" sz="2400" dirty="0" smtClean="0"/>
              <a:t>)/4πKr</a:t>
            </a:r>
            <a:r>
              <a:rPr lang="en-IN" sz="2400" baseline="-25000" dirty="0" smtClean="0"/>
              <a:t>1</a:t>
            </a:r>
            <a:r>
              <a:rPr lang="en-IN" sz="2400" dirty="0" smtClean="0"/>
              <a:t>r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 </a:t>
            </a:r>
            <a:r>
              <a:rPr lang="en-IN" sz="2400" dirty="0" smtClean="0"/>
              <a:t>]</a:t>
            </a:r>
          </a:p>
          <a:p>
            <a:r>
              <a:rPr lang="en-IN" sz="2400" dirty="0" smtClean="0"/>
              <a:t>R2 = 0.7 m</a:t>
            </a:r>
          </a:p>
          <a:p>
            <a:r>
              <a:rPr lang="en-IN" sz="2400" dirty="0" smtClean="0"/>
              <a:t>R1 = 0.7 – 0.09 = 0.61 m</a:t>
            </a:r>
          </a:p>
          <a:p>
            <a:r>
              <a:rPr lang="en-IN" sz="2400" dirty="0" smtClean="0"/>
              <a:t>Q = 1088.67 W</a:t>
            </a:r>
          </a:p>
          <a:p>
            <a:pPr>
              <a:buNone/>
            </a:pPr>
            <a:endParaRPr lang="en-IN" sz="2400" dirty="0" smtClean="0"/>
          </a:p>
          <a:p>
            <a:endParaRPr lang="en-IN" sz="2400" dirty="0" smtClean="0"/>
          </a:p>
          <a:p>
            <a:endParaRPr lang="en-IN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3171825" y="2703513"/>
            <a:ext cx="277177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THANK YOU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15174146</TotalTime>
  <Words>443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Heat Conduction through Hollow Spheres Heat and Mass Transfer (DTE - 122)</vt:lpstr>
      <vt:lpstr>Conduction Through Hollow Spheres</vt:lpstr>
      <vt:lpstr> Conduction Through Hollow Shere</vt:lpstr>
      <vt:lpstr>Logarithmic Mean Area For Hollow Sphere</vt:lpstr>
      <vt:lpstr>Numericals on conduction through sphere</vt:lpstr>
      <vt:lpstr>Slide 6</vt:lpstr>
    </vt:vector>
  </TitlesOfParts>
  <Company>RSSB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ICTDF-2007 TRADITIONAL INDIAN DAIRY PRODUCTS: Prospects for Industrialization</dc:title>
  <dc:creator>ps</dc:creator>
  <cp:lastModifiedBy>SGAC</cp:lastModifiedBy>
  <cp:revision>240</cp:revision>
  <dcterms:created xsi:type="dcterms:W3CDTF">2007-11-06T10:48:03Z</dcterms:created>
  <dcterms:modified xsi:type="dcterms:W3CDTF">2020-07-30T08:51:24Z</dcterms:modified>
</cp:coreProperties>
</file>