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31" r:id="rId3"/>
    <p:sldId id="339" r:id="rId4"/>
    <p:sldId id="346" r:id="rId5"/>
    <p:sldId id="349" r:id="rId6"/>
    <p:sldId id="351" r:id="rId7"/>
    <p:sldId id="350" r:id="rId8"/>
    <p:sldId id="347" r:id="rId9"/>
    <p:sldId id="348" r:id="rId10"/>
    <p:sldId id="30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66"/>
    <a:srgbClr val="333399"/>
    <a:srgbClr val="FFCC66"/>
    <a:srgbClr val="FF9933"/>
    <a:srgbClr val="57B2B9"/>
    <a:srgbClr val="FF6699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426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7ED0E-056C-42E0-A7BB-D3C7398838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C8500-4D76-459A-B012-9FEE3692BA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9171E-08A3-4CB0-A9DD-9F4C9DF087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6BDCF-D454-41FA-9EE5-EC6F8CBB23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F20CD-7DA3-4EF9-9395-C23943D11D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20F3D-AC85-4977-82F1-DE42A357DD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372A2-9050-45E5-BF4E-BD0A69373C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39531-3543-4322-82FE-89AFA0144E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39F4B-050D-4442-B639-BB34EDF569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64B99-70E9-4A71-8594-22CA9F5956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63C1A07-D9F6-4D91-AC9F-5619BF32B3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F5F1317-4DFA-4063-977B-A73078FCF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381000"/>
            <a:ext cx="7315200" cy="297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86800" cy="2819400"/>
          </a:xfrm>
        </p:spPr>
        <p:txBody>
          <a:bodyPr/>
          <a:lstStyle/>
          <a:p>
            <a:pPr>
              <a:defRPr/>
            </a:pPr>
            <a:r>
              <a:rPr lang="en-IN" sz="4000" dirty="0" smtClean="0"/>
              <a:t>CONDUCTION THROUGH A COMPOSITE </a:t>
            </a:r>
            <a:r>
              <a:rPr lang="en-IN" sz="4000" dirty="0" smtClean="0"/>
              <a:t>SPHERES and </a:t>
            </a:r>
            <a:r>
              <a:rPr lang="en-IN" sz="4000" dirty="0" err="1" smtClean="0"/>
              <a:t>Numericals</a:t>
            </a:r>
            <a:r>
              <a:rPr lang="en-US" sz="5400" b="1" dirty="0" smtClean="0">
                <a:solidFill>
                  <a:srgbClr val="FF0000"/>
                </a:solidFill>
              </a:rPr>
              <a:t/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Heat and Mass Transfer (DTE - 122)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A50021"/>
                </a:solidFill>
              </a:rPr>
              <a:t>Dr. J. </a:t>
            </a:r>
            <a:r>
              <a:rPr lang="en-US" b="1" dirty="0" err="1" smtClean="0">
                <a:solidFill>
                  <a:srgbClr val="A50021"/>
                </a:solidFill>
              </a:rPr>
              <a:t>Badshah</a:t>
            </a:r>
            <a:endParaRPr lang="en-US" b="1" dirty="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Sanjay Gandhi Institute of Dairy Technology, </a:t>
            </a:r>
            <a:r>
              <a:rPr lang="en-US" sz="2000" b="1" dirty="0" err="1" smtClean="0"/>
              <a:t>Jagdeopath</a:t>
            </a:r>
            <a:r>
              <a:rPr lang="en-US" sz="2000" b="1" dirty="0" smtClean="0"/>
              <a:t>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6553200" cy="457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Conduction Through Cylindrical Wall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1"/>
            <a:ext cx="8534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00" dirty="0" smtClean="0"/>
              <a:t> </a:t>
            </a:r>
            <a:endParaRPr lang="en-US" sz="1600" dirty="0" smtClean="0"/>
          </a:p>
          <a:p>
            <a:pPr marL="339725" lvl="1" indent="-339725" algn="just">
              <a:buFont typeface="Wingdings" pitchFamily="2" charset="2"/>
              <a:buChar char="Ø"/>
            </a:pPr>
            <a:r>
              <a:rPr lang="en-IN" dirty="0" smtClean="0"/>
              <a:t>Let us consider a Composite </a:t>
            </a:r>
            <a:r>
              <a:rPr lang="en-IN" dirty="0" smtClean="0"/>
              <a:t>sphere</a:t>
            </a:r>
            <a:r>
              <a:rPr lang="en-IN" dirty="0" smtClean="0"/>
              <a:t> </a:t>
            </a:r>
            <a:r>
              <a:rPr lang="en-IN" dirty="0" smtClean="0"/>
              <a:t>of </a:t>
            </a:r>
            <a:r>
              <a:rPr lang="en-IN" dirty="0" smtClean="0"/>
              <a:t> </a:t>
            </a:r>
            <a:r>
              <a:rPr lang="en-IN" dirty="0" smtClean="0"/>
              <a:t>inner radius r</a:t>
            </a:r>
            <a:r>
              <a:rPr lang="en-IN" baseline="-25000" dirty="0" smtClean="0"/>
              <a:t>1</a:t>
            </a:r>
            <a:r>
              <a:rPr lang="en-IN" dirty="0" smtClean="0"/>
              <a:t> , outer first layer radius r</a:t>
            </a:r>
            <a:r>
              <a:rPr lang="en-IN" baseline="-25000" dirty="0" smtClean="0"/>
              <a:t>2</a:t>
            </a:r>
            <a:r>
              <a:rPr lang="en-IN" dirty="0" smtClean="0"/>
              <a:t>  and outer second layer radius r</a:t>
            </a:r>
            <a:r>
              <a:rPr lang="en-IN" baseline="-25000" dirty="0" smtClean="0"/>
              <a:t>3 .</a:t>
            </a:r>
            <a:r>
              <a:rPr lang="en-IN" dirty="0" smtClean="0"/>
              <a:t> Let us assume K of the </a:t>
            </a:r>
            <a:r>
              <a:rPr lang="en-IN" dirty="0" smtClean="0"/>
              <a:t>materials are </a:t>
            </a:r>
            <a:r>
              <a:rPr lang="en-IN" dirty="0" smtClean="0"/>
              <a:t>constant. The inner hot fluid temperature as </a:t>
            </a:r>
            <a:r>
              <a:rPr lang="en-IN" dirty="0" err="1" smtClean="0"/>
              <a:t>t</a:t>
            </a:r>
            <a:r>
              <a:rPr lang="en-IN" baseline="-25000" dirty="0" err="1" smtClean="0"/>
              <a:t>hf</a:t>
            </a:r>
            <a:r>
              <a:rPr lang="en-IN" baseline="-25000" dirty="0" smtClean="0"/>
              <a:t> ,</a:t>
            </a:r>
            <a:r>
              <a:rPr lang="en-IN" dirty="0" smtClean="0"/>
              <a:t> and outer face temperature of </a:t>
            </a:r>
            <a:r>
              <a:rPr lang="en-IN" dirty="0" smtClean="0"/>
              <a:t>sphere</a:t>
            </a:r>
            <a:r>
              <a:rPr lang="en-IN" dirty="0" smtClean="0"/>
              <a:t> </a:t>
            </a:r>
            <a:r>
              <a:rPr lang="en-IN" dirty="0" smtClean="0"/>
              <a:t>as t</a:t>
            </a:r>
            <a:r>
              <a:rPr lang="en-IN" baseline="-25000" dirty="0" smtClean="0"/>
              <a:t>1,</a:t>
            </a:r>
            <a:r>
              <a:rPr lang="en-IN" dirty="0" smtClean="0"/>
              <a:t> Temperature at outer temperature of first layer as t</a:t>
            </a:r>
            <a:r>
              <a:rPr lang="en-IN" baseline="-25000" dirty="0" smtClean="0"/>
              <a:t>2</a:t>
            </a:r>
            <a:r>
              <a:rPr lang="en-IN" dirty="0" smtClean="0"/>
              <a:t> and second layer as t</a:t>
            </a:r>
            <a:r>
              <a:rPr lang="en-IN" baseline="-25000" dirty="0" smtClean="0"/>
              <a:t>3 </a:t>
            </a:r>
            <a:r>
              <a:rPr lang="en-IN" dirty="0" smtClean="0"/>
              <a:t> and </a:t>
            </a:r>
            <a:r>
              <a:rPr lang="en-IN" dirty="0" err="1" smtClean="0"/>
              <a:t>t</a:t>
            </a:r>
            <a:r>
              <a:rPr lang="en-IN" baseline="-25000" dirty="0" err="1" smtClean="0"/>
              <a:t>cf</a:t>
            </a:r>
            <a:r>
              <a:rPr lang="en-IN" baseline="-25000" dirty="0" smtClean="0"/>
              <a:t> </a:t>
            </a:r>
            <a:r>
              <a:rPr lang="en-IN" dirty="0" smtClean="0"/>
              <a:t>as temperature of cold fluid atmospheric air at extreme outer are held at constant </a:t>
            </a:r>
            <a:r>
              <a:rPr lang="en-IN" dirty="0" smtClean="0"/>
              <a:t>values</a:t>
            </a:r>
            <a:r>
              <a:rPr lang="en-IN" dirty="0" smtClean="0"/>
              <a:t>. </a:t>
            </a:r>
            <a:r>
              <a:rPr lang="en-IN" dirty="0" smtClean="0"/>
              <a:t>In </a:t>
            </a:r>
            <a:r>
              <a:rPr lang="en-IN" dirty="0" smtClean="0"/>
              <a:t>which, the condition prevails as </a:t>
            </a:r>
            <a:r>
              <a:rPr lang="en-IN" dirty="0" err="1" smtClean="0"/>
              <a:t>t</a:t>
            </a:r>
            <a:r>
              <a:rPr lang="en-IN" baseline="-25000" dirty="0" err="1" smtClean="0"/>
              <a:t>hf</a:t>
            </a:r>
            <a:r>
              <a:rPr lang="en-IN" baseline="-25000" dirty="0" smtClean="0"/>
              <a:t>  </a:t>
            </a:r>
            <a:r>
              <a:rPr lang="en-IN" dirty="0" smtClean="0"/>
              <a:t>&gt; t</a:t>
            </a:r>
            <a:r>
              <a:rPr lang="en-IN" baseline="-25000" dirty="0" smtClean="0"/>
              <a:t>1</a:t>
            </a:r>
            <a:r>
              <a:rPr lang="en-IN" dirty="0" smtClean="0"/>
              <a:t>&gt; t</a:t>
            </a:r>
            <a:r>
              <a:rPr lang="en-IN" baseline="-25000" dirty="0" smtClean="0"/>
              <a:t>2</a:t>
            </a:r>
            <a:r>
              <a:rPr lang="en-IN" dirty="0" smtClean="0"/>
              <a:t> &gt; t</a:t>
            </a:r>
            <a:r>
              <a:rPr lang="en-IN" baseline="-25000" dirty="0" smtClean="0"/>
              <a:t>3</a:t>
            </a:r>
            <a:r>
              <a:rPr lang="en-IN" dirty="0" smtClean="0"/>
              <a:t> </a:t>
            </a:r>
            <a:r>
              <a:rPr lang="en-IN" dirty="0" smtClean="0"/>
              <a:t>&gt; </a:t>
            </a:r>
            <a:r>
              <a:rPr lang="en-IN" dirty="0" err="1" smtClean="0"/>
              <a:t>t</a:t>
            </a:r>
            <a:r>
              <a:rPr lang="en-IN" baseline="-25000" dirty="0" err="1" smtClean="0"/>
              <a:t>cf</a:t>
            </a:r>
            <a:r>
              <a:rPr lang="en-IN" baseline="-25000" dirty="0" smtClean="0"/>
              <a:t> </a:t>
            </a:r>
            <a:r>
              <a:rPr lang="en-IN" dirty="0" smtClean="0"/>
              <a:t>.</a:t>
            </a:r>
          </a:p>
          <a:p>
            <a:pPr marL="339725" lvl="1" indent="-339725" algn="just">
              <a:buFont typeface="Wingdings" pitchFamily="2" charset="2"/>
              <a:buChar char="Ø"/>
            </a:pPr>
            <a:r>
              <a:rPr lang="en-IN" dirty="0" smtClean="0"/>
              <a:t>Therefore temperature varies only </a:t>
            </a:r>
            <a:r>
              <a:rPr lang="en-IN" dirty="0" err="1" smtClean="0"/>
              <a:t>radially</a:t>
            </a:r>
            <a:r>
              <a:rPr lang="en-IN" dirty="0" smtClean="0"/>
              <a:t> and we can assume that this radial direction is x-direction. Thus temperature field is one dimensional and the isothermal surfaces are </a:t>
            </a:r>
            <a:r>
              <a:rPr lang="en-IN" dirty="0" smtClean="0"/>
              <a:t>spherical </a:t>
            </a:r>
            <a:r>
              <a:rPr lang="en-IN" dirty="0" smtClean="0"/>
              <a:t>surfaces possessing a common axis with the </a:t>
            </a:r>
            <a:r>
              <a:rPr lang="en-IN" dirty="0" smtClean="0"/>
              <a:t>sphere</a:t>
            </a:r>
            <a:r>
              <a:rPr lang="en-IN" dirty="0" smtClean="0"/>
              <a:t>.</a:t>
            </a:r>
            <a:endParaRPr lang="en-I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Conduction Through Composite Cylindrical Wall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200" b="1" baseline="-25000" dirty="0" smtClean="0">
              <a:solidFill>
                <a:srgbClr val="FF0000"/>
              </a:solidFill>
              <a:latin typeface="+mj-lt"/>
            </a:endParaRPr>
          </a:p>
          <a:p>
            <a:r>
              <a:rPr lang="en-IN" sz="2400" dirty="0" smtClean="0"/>
              <a:t>During steady state, the rate of heat transfer is given by</a:t>
            </a:r>
          </a:p>
          <a:p>
            <a:r>
              <a:rPr lang="en-IN" sz="2400" dirty="0" smtClean="0"/>
              <a:t>Q = </a:t>
            </a:r>
            <a:r>
              <a:rPr lang="en-IN" sz="2400" dirty="0" err="1" smtClean="0"/>
              <a:t>h</a:t>
            </a:r>
            <a:r>
              <a:rPr lang="en-IN" sz="2400" baseline="-25000" dirty="0" err="1" smtClean="0"/>
              <a:t>hf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</a:t>
            </a:r>
            <a:r>
              <a:rPr lang="en-IN" sz="2400" dirty="0" smtClean="0"/>
              <a:t>4π(r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)</a:t>
            </a:r>
            <a:r>
              <a:rPr lang="en-IN" sz="2400" baseline="30000" dirty="0" smtClean="0"/>
              <a:t>2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</a:t>
            </a:r>
            <a:r>
              <a:rPr lang="en-IN" sz="2400" dirty="0" smtClean="0"/>
              <a:t>(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hf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- t</a:t>
            </a:r>
            <a:r>
              <a:rPr lang="en-IN" sz="2400" baseline="-25000" dirty="0" smtClean="0"/>
              <a:t>1 </a:t>
            </a:r>
            <a:r>
              <a:rPr lang="en-IN" sz="2400" dirty="0" smtClean="0"/>
              <a:t>) = K</a:t>
            </a:r>
            <a:r>
              <a:rPr lang="en-IN" sz="2400" baseline="-25000" dirty="0" smtClean="0"/>
              <a:t>A. </a:t>
            </a:r>
            <a:r>
              <a:rPr lang="en-IN" sz="2400" dirty="0" smtClean="0"/>
              <a:t> </a:t>
            </a:r>
            <a:r>
              <a:rPr lang="en-IN" sz="2400" dirty="0" smtClean="0"/>
              <a:t>4π. 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 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(t</a:t>
            </a:r>
            <a:r>
              <a:rPr lang="en-IN" sz="2400" baseline="-25000" dirty="0" smtClean="0"/>
              <a:t>1 </a:t>
            </a:r>
            <a:r>
              <a:rPr lang="en-IN" sz="2400" dirty="0" smtClean="0"/>
              <a:t> </a:t>
            </a:r>
            <a:r>
              <a:rPr lang="en-IN" sz="2400" dirty="0" smtClean="0"/>
              <a:t>- t</a:t>
            </a:r>
            <a:r>
              <a:rPr lang="en-IN" sz="2400" baseline="-25000" dirty="0" smtClean="0"/>
              <a:t>2 </a:t>
            </a:r>
            <a:r>
              <a:rPr lang="en-IN" sz="2400" dirty="0" smtClean="0"/>
              <a:t> </a:t>
            </a:r>
            <a:r>
              <a:rPr lang="en-IN" sz="2400" dirty="0" smtClean="0"/>
              <a:t>)/(r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 - 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)</a:t>
            </a:r>
          </a:p>
          <a:p>
            <a:r>
              <a:rPr lang="en-IN" sz="2400" dirty="0" smtClean="0"/>
              <a:t>     = K</a:t>
            </a:r>
            <a:r>
              <a:rPr lang="en-IN" sz="2400" baseline="-25000" dirty="0" smtClean="0"/>
              <a:t>B. </a:t>
            </a:r>
            <a:r>
              <a:rPr lang="en-IN" sz="2400" dirty="0" smtClean="0"/>
              <a:t> </a:t>
            </a:r>
            <a:r>
              <a:rPr lang="en-IN" sz="2400" dirty="0" smtClean="0"/>
              <a:t>4π.r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 </a:t>
            </a:r>
            <a:r>
              <a:rPr lang="en-IN" sz="2400" dirty="0" smtClean="0"/>
              <a:t>(t</a:t>
            </a:r>
            <a:r>
              <a:rPr lang="en-IN" sz="2400" baseline="-25000" dirty="0" smtClean="0"/>
              <a:t>2 </a:t>
            </a:r>
            <a:r>
              <a:rPr lang="en-IN" sz="2400" dirty="0" smtClean="0"/>
              <a:t> - t</a:t>
            </a:r>
            <a:r>
              <a:rPr lang="en-IN" sz="2400" baseline="-25000" dirty="0" smtClean="0"/>
              <a:t>3 </a:t>
            </a:r>
            <a:r>
              <a:rPr lang="en-IN" sz="2400" dirty="0" smtClean="0"/>
              <a:t> </a:t>
            </a:r>
            <a:r>
              <a:rPr lang="en-IN" sz="2400" dirty="0" smtClean="0"/>
              <a:t>)/ </a:t>
            </a:r>
            <a:r>
              <a:rPr lang="en-IN" sz="2400" dirty="0" smtClean="0"/>
              <a:t>(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  - 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) = </a:t>
            </a:r>
            <a:r>
              <a:rPr lang="en-IN" sz="2400" dirty="0" err="1" smtClean="0"/>
              <a:t>h</a:t>
            </a:r>
            <a:r>
              <a:rPr lang="en-IN" sz="2400" baseline="-25000" dirty="0" err="1" smtClean="0"/>
              <a:t>cf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</a:t>
            </a:r>
            <a:r>
              <a:rPr lang="en-IN" sz="2400" dirty="0" smtClean="0"/>
              <a:t>4π (r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)</a:t>
            </a:r>
            <a:r>
              <a:rPr lang="en-IN" sz="2400" baseline="30000" dirty="0" smtClean="0"/>
              <a:t>2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(t</a:t>
            </a:r>
            <a:r>
              <a:rPr lang="en-IN" sz="2400" baseline="-25000" dirty="0" smtClean="0"/>
              <a:t>3 </a:t>
            </a:r>
            <a:r>
              <a:rPr lang="en-IN" sz="2400" dirty="0" smtClean="0"/>
              <a:t> </a:t>
            </a:r>
            <a:r>
              <a:rPr lang="en-IN" sz="2400" dirty="0" smtClean="0"/>
              <a:t>- 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cf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) </a:t>
            </a:r>
          </a:p>
          <a:p>
            <a:r>
              <a:rPr lang="en-IN" sz="2400" dirty="0" smtClean="0"/>
              <a:t>(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hf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- t</a:t>
            </a:r>
            <a:r>
              <a:rPr lang="en-IN" sz="2400" baseline="-25000" dirty="0" smtClean="0"/>
              <a:t>1 </a:t>
            </a:r>
            <a:r>
              <a:rPr lang="en-IN" sz="2400" dirty="0" smtClean="0"/>
              <a:t>) = Q/ </a:t>
            </a:r>
            <a:r>
              <a:rPr lang="en-IN" sz="2400" dirty="0" err="1" smtClean="0"/>
              <a:t>h</a:t>
            </a:r>
            <a:r>
              <a:rPr lang="en-IN" sz="2400" baseline="-25000" dirty="0" err="1" smtClean="0"/>
              <a:t>hf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</a:t>
            </a:r>
            <a:r>
              <a:rPr lang="en-IN" sz="2400" dirty="0" smtClean="0"/>
              <a:t>4π (r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)</a:t>
            </a:r>
            <a:r>
              <a:rPr lang="en-IN" sz="2400" baseline="30000" dirty="0" smtClean="0"/>
              <a:t>2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</a:t>
            </a:r>
            <a:endParaRPr lang="en-IN" sz="2400" dirty="0" smtClean="0"/>
          </a:p>
          <a:p>
            <a:r>
              <a:rPr lang="en-IN" sz="2400" dirty="0" smtClean="0"/>
              <a:t>(t</a:t>
            </a:r>
            <a:r>
              <a:rPr lang="en-IN" sz="2400" baseline="-25000" dirty="0" smtClean="0"/>
              <a:t>1 </a:t>
            </a:r>
            <a:r>
              <a:rPr lang="en-IN" sz="2400" dirty="0" smtClean="0"/>
              <a:t> - t</a:t>
            </a:r>
            <a:r>
              <a:rPr lang="en-IN" sz="2400" baseline="-25000" dirty="0" smtClean="0"/>
              <a:t>2 </a:t>
            </a:r>
            <a:r>
              <a:rPr lang="en-IN" sz="2400" dirty="0" smtClean="0"/>
              <a:t> ) = </a:t>
            </a:r>
            <a:r>
              <a:rPr lang="en-IN" sz="2400" dirty="0" smtClean="0"/>
              <a:t>Q (r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 - 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)/ </a:t>
            </a:r>
            <a:r>
              <a:rPr lang="en-IN" sz="2400" dirty="0" smtClean="0"/>
              <a:t>K</a:t>
            </a:r>
            <a:r>
              <a:rPr lang="en-IN" sz="2400" baseline="-25000" dirty="0" smtClean="0"/>
              <a:t>A </a:t>
            </a:r>
            <a:r>
              <a:rPr lang="en-IN" sz="2400" dirty="0" smtClean="0"/>
              <a:t> </a:t>
            </a:r>
            <a:r>
              <a:rPr lang="en-IN" sz="2400" dirty="0" smtClean="0"/>
              <a:t>4π. 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 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2</a:t>
            </a:r>
            <a:endParaRPr lang="en-IN" sz="2400" dirty="0" smtClean="0"/>
          </a:p>
          <a:p>
            <a:r>
              <a:rPr lang="en-IN" sz="2400" dirty="0" smtClean="0"/>
              <a:t>(t</a:t>
            </a:r>
            <a:r>
              <a:rPr lang="en-IN" sz="2400" baseline="-25000" dirty="0" smtClean="0"/>
              <a:t>2 </a:t>
            </a:r>
            <a:r>
              <a:rPr lang="en-IN" sz="2400" dirty="0" smtClean="0"/>
              <a:t> - t</a:t>
            </a:r>
            <a:r>
              <a:rPr lang="en-IN" sz="2400" baseline="-25000" dirty="0" smtClean="0"/>
              <a:t>3 </a:t>
            </a:r>
            <a:r>
              <a:rPr lang="en-IN" sz="2400" dirty="0" smtClean="0"/>
              <a:t> ) = </a:t>
            </a:r>
            <a:r>
              <a:rPr lang="en-IN" sz="2400" dirty="0" smtClean="0"/>
              <a:t>Q (r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  - 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) / </a:t>
            </a:r>
            <a:r>
              <a:rPr lang="en-IN" sz="2400" dirty="0" smtClean="0"/>
              <a:t>K</a:t>
            </a:r>
            <a:r>
              <a:rPr lang="en-IN" sz="2400" baseline="-25000" dirty="0" smtClean="0"/>
              <a:t>B </a:t>
            </a:r>
            <a:r>
              <a:rPr lang="en-IN" sz="2400" dirty="0" smtClean="0"/>
              <a:t> </a:t>
            </a:r>
            <a:r>
              <a:rPr lang="en-IN" sz="2400" dirty="0" smtClean="0"/>
              <a:t>4π. 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 </a:t>
            </a:r>
            <a:endParaRPr lang="en-IN" sz="2400" dirty="0" smtClean="0"/>
          </a:p>
          <a:p>
            <a:r>
              <a:rPr lang="en-IN" sz="2400" dirty="0" smtClean="0"/>
              <a:t>(t</a:t>
            </a:r>
            <a:r>
              <a:rPr lang="en-IN" sz="2400" baseline="-25000" dirty="0" smtClean="0"/>
              <a:t>3 </a:t>
            </a:r>
            <a:r>
              <a:rPr lang="en-IN" sz="2400" dirty="0" smtClean="0"/>
              <a:t> - 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cf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) = Q/ </a:t>
            </a:r>
            <a:r>
              <a:rPr lang="en-IN" sz="2400" dirty="0" err="1" smtClean="0"/>
              <a:t>h</a:t>
            </a:r>
            <a:r>
              <a:rPr lang="en-IN" sz="2400" baseline="-25000" dirty="0" err="1" smtClean="0"/>
              <a:t>cf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</a:t>
            </a:r>
            <a:r>
              <a:rPr lang="en-IN" sz="2400" dirty="0" smtClean="0"/>
              <a:t>4π (r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)</a:t>
            </a:r>
            <a:r>
              <a:rPr lang="en-IN" sz="2400" baseline="30000" dirty="0" smtClean="0"/>
              <a:t>2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</a:t>
            </a:r>
            <a:endParaRPr lang="en-IN" sz="2400" dirty="0" smtClean="0"/>
          </a:p>
          <a:p>
            <a:r>
              <a:rPr lang="en-IN" sz="2400" dirty="0" smtClean="0"/>
              <a:t>On Addition, we have general equations for two layer case:</a:t>
            </a:r>
          </a:p>
          <a:p>
            <a:r>
              <a:rPr lang="en-IN" sz="2400" dirty="0" smtClean="0"/>
              <a:t>Q = </a:t>
            </a:r>
            <a:r>
              <a:rPr lang="en-IN" sz="2400" dirty="0" smtClean="0"/>
              <a:t>4π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</a:t>
            </a:r>
            <a:r>
              <a:rPr lang="en-IN" sz="2400" dirty="0" smtClean="0"/>
              <a:t>(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hf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– 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cf</a:t>
            </a:r>
            <a:r>
              <a:rPr lang="en-IN" sz="2400" dirty="0" smtClean="0"/>
              <a:t>)/ [ 1/ </a:t>
            </a:r>
            <a:r>
              <a:rPr lang="en-IN" sz="2400" dirty="0" err="1" smtClean="0"/>
              <a:t>h</a:t>
            </a:r>
            <a:r>
              <a:rPr lang="en-IN" sz="2400" baseline="-25000" dirty="0" err="1" smtClean="0"/>
              <a:t>hf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</a:t>
            </a:r>
            <a:r>
              <a:rPr lang="en-IN" sz="2400" dirty="0" smtClean="0"/>
              <a:t>.(r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 )</a:t>
            </a:r>
            <a:r>
              <a:rPr lang="en-IN" sz="2400" baseline="30000" dirty="0" smtClean="0"/>
              <a:t>2</a:t>
            </a:r>
            <a:r>
              <a:rPr lang="en-IN" sz="2400" baseline="-25000" dirty="0" smtClean="0"/>
              <a:t>  </a:t>
            </a:r>
            <a:r>
              <a:rPr lang="en-IN" sz="2400" dirty="0" smtClean="0"/>
              <a:t> </a:t>
            </a:r>
            <a:r>
              <a:rPr lang="en-IN" sz="2400" dirty="0" smtClean="0"/>
              <a:t>+ </a:t>
            </a:r>
            <a:r>
              <a:rPr lang="en-IN" sz="2400" dirty="0" smtClean="0"/>
              <a:t>(r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  - 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)/ 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 r</a:t>
            </a:r>
            <a:r>
              <a:rPr lang="en-IN" sz="2400" baseline="-25000" dirty="0" smtClean="0"/>
              <a:t>2 </a:t>
            </a:r>
            <a:r>
              <a:rPr lang="en-IN" sz="2400" dirty="0" smtClean="0"/>
              <a:t> .</a:t>
            </a:r>
            <a:r>
              <a:rPr lang="en-IN" sz="2400" dirty="0" smtClean="0"/>
              <a:t>K</a:t>
            </a:r>
            <a:r>
              <a:rPr lang="en-IN" sz="2400" baseline="-25000" dirty="0" smtClean="0"/>
              <a:t>A  </a:t>
            </a:r>
            <a:r>
              <a:rPr lang="en-IN" sz="2400" dirty="0" smtClean="0"/>
              <a:t> </a:t>
            </a:r>
            <a:r>
              <a:rPr lang="en-IN" sz="2400" dirty="0" smtClean="0"/>
              <a:t>+ </a:t>
            </a:r>
            <a:r>
              <a:rPr lang="en-IN" sz="2400" dirty="0" smtClean="0"/>
              <a:t>(r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 </a:t>
            </a:r>
            <a:r>
              <a:rPr lang="en-IN" sz="2400" dirty="0" smtClean="0"/>
              <a:t> - 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)/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 .</a:t>
            </a:r>
            <a:r>
              <a:rPr lang="en-IN" sz="2400" dirty="0" smtClean="0"/>
              <a:t> </a:t>
            </a:r>
            <a:r>
              <a:rPr lang="en-IN" sz="2400" dirty="0" smtClean="0"/>
              <a:t>K</a:t>
            </a:r>
            <a:r>
              <a:rPr lang="en-IN" sz="2400" baseline="-25000" dirty="0" smtClean="0"/>
              <a:t>B</a:t>
            </a:r>
            <a:r>
              <a:rPr lang="en-IN" sz="2400" dirty="0" smtClean="0"/>
              <a:t> + 1/ </a:t>
            </a:r>
            <a:r>
              <a:rPr lang="en-IN" sz="2400" dirty="0" err="1" smtClean="0"/>
              <a:t>h</a:t>
            </a:r>
            <a:r>
              <a:rPr lang="en-IN" sz="2400" baseline="-25000" dirty="0" err="1" smtClean="0"/>
              <a:t>cf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</a:t>
            </a:r>
            <a:r>
              <a:rPr lang="en-IN" sz="2400" dirty="0" smtClean="0"/>
              <a:t>.(r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 )</a:t>
            </a:r>
            <a:r>
              <a:rPr lang="en-IN" sz="2400" baseline="30000" dirty="0" smtClean="0"/>
              <a:t>2</a:t>
            </a:r>
            <a:r>
              <a:rPr lang="en-IN" sz="2400" dirty="0" smtClean="0"/>
              <a:t>]</a:t>
            </a:r>
            <a:endParaRPr lang="en-IN" sz="2400" dirty="0" smtClean="0"/>
          </a:p>
          <a:p>
            <a:r>
              <a:rPr lang="en-IN" sz="2400" dirty="0" smtClean="0"/>
              <a:t>For nth  layer case, the general equations is :</a:t>
            </a:r>
          </a:p>
          <a:p>
            <a:r>
              <a:rPr lang="en-IN" sz="2400" dirty="0" smtClean="0"/>
              <a:t>Q= </a:t>
            </a:r>
            <a:r>
              <a:rPr lang="en-IN" sz="2400" dirty="0" smtClean="0"/>
              <a:t>4π </a:t>
            </a:r>
            <a:r>
              <a:rPr lang="en-IN" sz="2400" dirty="0" smtClean="0"/>
              <a:t>(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hf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– 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cf</a:t>
            </a:r>
            <a:r>
              <a:rPr lang="en-IN" sz="2400" dirty="0" smtClean="0"/>
              <a:t>)/ [ 1/ </a:t>
            </a:r>
            <a:r>
              <a:rPr lang="en-IN" sz="2400" dirty="0" err="1" smtClean="0"/>
              <a:t>h</a:t>
            </a:r>
            <a:r>
              <a:rPr lang="en-IN" sz="2400" baseline="-25000" dirty="0" err="1" smtClean="0"/>
              <a:t>hf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</a:t>
            </a:r>
            <a:r>
              <a:rPr lang="en-IN" sz="2400" dirty="0" smtClean="0"/>
              <a:t>.(r</a:t>
            </a:r>
            <a:r>
              <a:rPr lang="en-IN" sz="2400" baseline="-25000" dirty="0" smtClean="0"/>
              <a:t>1 </a:t>
            </a:r>
            <a:r>
              <a:rPr lang="en-IN" sz="2400" dirty="0" smtClean="0"/>
              <a:t> )</a:t>
            </a:r>
            <a:r>
              <a:rPr lang="en-IN" sz="2400" baseline="30000" dirty="0" smtClean="0"/>
              <a:t>2</a:t>
            </a:r>
            <a:r>
              <a:rPr lang="en-IN" sz="2400" baseline="-25000" dirty="0" smtClean="0"/>
              <a:t>  </a:t>
            </a:r>
            <a:r>
              <a:rPr lang="en-IN" sz="2400" dirty="0" smtClean="0"/>
              <a:t> </a:t>
            </a:r>
            <a:r>
              <a:rPr lang="en-IN" sz="2400" dirty="0" smtClean="0"/>
              <a:t>+ ∑ (n=1 to n=n</a:t>
            </a:r>
            <a:r>
              <a:rPr lang="en-IN" sz="2400" dirty="0" smtClean="0"/>
              <a:t>){(r</a:t>
            </a:r>
            <a:r>
              <a:rPr lang="en-IN" sz="2400" baseline="-25000" dirty="0" smtClean="0"/>
              <a:t>(n+1)</a:t>
            </a:r>
            <a:r>
              <a:rPr lang="en-IN" sz="2400" dirty="0" smtClean="0"/>
              <a:t>  - </a:t>
            </a:r>
            <a:r>
              <a:rPr lang="en-IN" sz="2400" dirty="0" err="1" smtClean="0"/>
              <a:t>r</a:t>
            </a:r>
            <a:r>
              <a:rPr lang="en-IN" sz="2400" baseline="-25000" dirty="0" err="1" smtClean="0"/>
              <a:t>n</a:t>
            </a:r>
            <a:r>
              <a:rPr lang="en-IN" sz="2400" dirty="0" smtClean="0"/>
              <a:t>)/ </a:t>
            </a:r>
            <a:r>
              <a:rPr lang="en-IN" sz="2400" dirty="0" err="1" smtClean="0"/>
              <a:t>r</a:t>
            </a:r>
            <a:r>
              <a:rPr lang="en-IN" sz="2400" baseline="-25000" dirty="0" err="1" smtClean="0"/>
              <a:t>n</a:t>
            </a:r>
            <a:r>
              <a:rPr lang="en-IN" sz="2400" dirty="0" smtClean="0"/>
              <a:t> .</a:t>
            </a:r>
            <a:r>
              <a:rPr lang="en-IN" sz="2400" dirty="0" smtClean="0"/>
              <a:t> r</a:t>
            </a:r>
            <a:r>
              <a:rPr lang="en-IN" sz="2400" baseline="-25000" dirty="0" smtClean="0"/>
              <a:t>(n+1)</a:t>
            </a:r>
            <a:r>
              <a:rPr lang="en-IN" sz="2400" dirty="0" smtClean="0"/>
              <a:t> </a:t>
            </a:r>
            <a:r>
              <a:rPr lang="en-IN" sz="2400" dirty="0" smtClean="0"/>
              <a:t>.</a:t>
            </a:r>
            <a:r>
              <a:rPr lang="en-IN" sz="2400" dirty="0" err="1" smtClean="0"/>
              <a:t>K</a:t>
            </a:r>
            <a:r>
              <a:rPr lang="en-IN" sz="2400" baseline="-25000" dirty="0" err="1" smtClean="0"/>
              <a:t>n</a:t>
            </a:r>
            <a:r>
              <a:rPr lang="en-IN" sz="2400" dirty="0" smtClean="0"/>
              <a:t> </a:t>
            </a:r>
            <a:r>
              <a:rPr lang="en-IN" sz="2400" dirty="0" smtClean="0"/>
              <a:t>}+  + 1/ </a:t>
            </a:r>
            <a:r>
              <a:rPr lang="en-IN" sz="2400" dirty="0" err="1" smtClean="0"/>
              <a:t>h</a:t>
            </a:r>
            <a:r>
              <a:rPr lang="en-IN" sz="2400" baseline="-25000" dirty="0" err="1" smtClean="0"/>
              <a:t>cf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</a:t>
            </a:r>
            <a:r>
              <a:rPr lang="en-IN" sz="2400" dirty="0" smtClean="0"/>
              <a:t>.(r</a:t>
            </a:r>
            <a:r>
              <a:rPr lang="en-IN" sz="2400" baseline="-25000" dirty="0" smtClean="0"/>
              <a:t>(n+1</a:t>
            </a:r>
            <a:r>
              <a:rPr lang="en-IN" sz="2400" dirty="0" smtClean="0"/>
              <a:t>))</a:t>
            </a:r>
            <a:r>
              <a:rPr lang="en-IN" sz="2400" baseline="30000" dirty="0" smtClean="0"/>
              <a:t>2</a:t>
            </a:r>
            <a:r>
              <a:rPr lang="en-IN" sz="2400" dirty="0" smtClean="0"/>
              <a:t>]</a:t>
            </a:r>
            <a:endParaRPr lang="en-IN" sz="24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4582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Numerical on Composite </a:t>
            </a:r>
            <a:r>
              <a:rPr lang="en-US" sz="3200" b="1" dirty="0" smtClean="0">
                <a:solidFill>
                  <a:srgbClr val="FF0000"/>
                </a:solidFill>
              </a:rPr>
              <a:t>sphere </a:t>
            </a:r>
            <a:r>
              <a:rPr lang="en-US" sz="3200" b="1" dirty="0" smtClean="0">
                <a:solidFill>
                  <a:srgbClr val="FF0000"/>
                </a:solidFill>
              </a:rPr>
              <a:t>with </a:t>
            </a:r>
            <a:r>
              <a:rPr lang="en-US" sz="3200" b="1" dirty="0" smtClean="0">
                <a:solidFill>
                  <a:srgbClr val="FF0000"/>
                </a:solidFill>
              </a:rPr>
              <a:t>convection coefficients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638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A spherical shaped vessel of 1.4 m diameter is 90 mm thick. Find the rate of heat leakage, if the temperature difference between the inner and outer surfaces is 220°C. Thermal conductivity of the material of the sphere is 0.083 W/m . °C.</a:t>
            </a:r>
            <a:endParaRPr lang="en-IN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Solution: Rate of heat loss</a:t>
            </a:r>
            <a:r>
              <a:rPr lang="en-IN" sz="2000" dirty="0" smtClean="0"/>
              <a:t>: </a:t>
            </a:r>
            <a:r>
              <a:rPr lang="en-IN" sz="2000" dirty="0" smtClean="0"/>
              <a:t>r</a:t>
            </a:r>
            <a:r>
              <a:rPr lang="en-IN" sz="2000" baseline="-25000" dirty="0" smtClean="0"/>
              <a:t>2 </a:t>
            </a:r>
            <a:r>
              <a:rPr lang="en-IN" sz="2000" dirty="0" smtClean="0"/>
              <a:t> = 0.7 m and r</a:t>
            </a:r>
            <a:r>
              <a:rPr lang="en-IN" sz="2000" baseline="-25000" dirty="0" smtClean="0"/>
              <a:t>1 </a:t>
            </a:r>
            <a:r>
              <a:rPr lang="en-IN" sz="2000" dirty="0" smtClean="0"/>
              <a:t> = 0.7 – 90/100 = 0.61 m</a:t>
            </a:r>
            <a:endParaRPr lang="en-IN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Q = </a:t>
            </a:r>
            <a:r>
              <a:rPr lang="en-IN" sz="2000" dirty="0" smtClean="0"/>
              <a:t>(t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– t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)/ [(r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  - r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) / K</a:t>
            </a:r>
            <a:r>
              <a:rPr lang="en-IN" sz="2000" baseline="-25000" dirty="0" smtClean="0"/>
              <a:t>A </a:t>
            </a:r>
            <a:r>
              <a:rPr lang="en-IN" sz="2000" dirty="0" smtClean="0"/>
              <a:t> 4π. r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 r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 ]</a:t>
            </a:r>
            <a:endParaRPr lang="en-IN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Q </a:t>
            </a:r>
            <a:r>
              <a:rPr lang="en-IN" sz="2000" dirty="0" smtClean="0"/>
              <a:t>= 220</a:t>
            </a:r>
            <a:r>
              <a:rPr lang="en-IN" sz="2000" dirty="0" smtClean="0"/>
              <a:t>/ </a:t>
            </a:r>
            <a:r>
              <a:rPr lang="en-IN" sz="2000" dirty="0" smtClean="0"/>
              <a:t>[(0.7  </a:t>
            </a:r>
            <a:r>
              <a:rPr lang="en-IN" sz="2000" dirty="0" smtClean="0"/>
              <a:t>- </a:t>
            </a:r>
            <a:r>
              <a:rPr lang="en-IN" sz="2000" dirty="0" smtClean="0"/>
              <a:t>0.61) </a:t>
            </a:r>
            <a:r>
              <a:rPr lang="en-IN" sz="2000" dirty="0" smtClean="0"/>
              <a:t>/ </a:t>
            </a:r>
            <a:r>
              <a:rPr lang="en-IN" sz="2000" dirty="0" smtClean="0"/>
              <a:t>0.083 x  </a:t>
            </a:r>
            <a:r>
              <a:rPr lang="en-IN" sz="2000" dirty="0" smtClean="0"/>
              <a:t>4π. </a:t>
            </a:r>
            <a:r>
              <a:rPr lang="en-IN" sz="2000" dirty="0" smtClean="0"/>
              <a:t>0.61 x 0.7 </a:t>
            </a:r>
            <a:r>
              <a:rPr lang="en-IN" sz="2000" dirty="0" smtClean="0"/>
              <a:t>]</a:t>
            </a:r>
            <a:endParaRPr lang="en-IN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2000" dirty="0" smtClean="0"/>
              <a:t>Q = </a:t>
            </a:r>
            <a:r>
              <a:rPr lang="en-IN" sz="2000" dirty="0" smtClean="0"/>
              <a:t>1088.67 </a:t>
            </a:r>
            <a:r>
              <a:rPr lang="en-IN" sz="2000" dirty="0" smtClean="0"/>
              <a:t> </a:t>
            </a:r>
            <a:r>
              <a:rPr lang="en-IN" sz="2000" dirty="0" smtClean="0"/>
              <a:t>Watt</a:t>
            </a:r>
          </a:p>
          <a:p>
            <a:pPr algn="just">
              <a:buFont typeface="Wingdings" pitchFamily="2" charset="2"/>
              <a:buChar char="Ø"/>
            </a:pPr>
            <a:endParaRPr lang="en-IN" sz="2000" dirty="0" smtClean="0"/>
          </a:p>
          <a:p>
            <a:pPr algn="just">
              <a:buFont typeface="Wingdings" pitchFamily="2" charset="2"/>
              <a:buChar char="Ø"/>
            </a:pPr>
            <a:endParaRPr lang="en-IN" sz="2000" dirty="0" smtClean="0"/>
          </a:p>
          <a:p>
            <a:pPr algn="just">
              <a:buFont typeface="Wingdings" pitchFamily="2" charset="2"/>
              <a:buChar char="Ø"/>
            </a:pPr>
            <a:endParaRPr lang="en-IN" sz="2000" dirty="0" smtClean="0"/>
          </a:p>
          <a:p>
            <a:pPr algn="just">
              <a:buFont typeface="Wingdings" pitchFamily="2" charset="2"/>
              <a:buChar char="Ø"/>
            </a:pPr>
            <a:endParaRPr lang="en-US" sz="2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CRITICAL THICKNESS OF INSULATION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Insulation : To retard the to and fro heat Flow in boilers, Air Conditioning system, Refrigerators, Cold Stores etc.</a:t>
            </a:r>
          </a:p>
          <a:p>
            <a:r>
              <a:rPr lang="en-IN" dirty="0" smtClean="0"/>
              <a:t>Critical Thickness: The thickness </a:t>
            </a:r>
            <a:r>
              <a:rPr lang="en-IN" dirty="0" err="1" smtClean="0"/>
              <a:t>upto</a:t>
            </a:r>
            <a:r>
              <a:rPr lang="en-IN" dirty="0" smtClean="0"/>
              <a:t> which heat flow increases and after which heat flow decreases is termed as Critical Thickness of insulation. </a:t>
            </a:r>
          </a:p>
          <a:p>
            <a:r>
              <a:rPr lang="en-IN" dirty="0" smtClean="0"/>
              <a:t>Critical thickness of insulation for cylinder:</a:t>
            </a:r>
          </a:p>
          <a:p>
            <a:r>
              <a:rPr lang="en-IN" sz="2400" dirty="0" smtClean="0"/>
              <a:t>Q = ( t</a:t>
            </a:r>
            <a:r>
              <a:rPr lang="en-IN" sz="2400" baseline="-25000" dirty="0" smtClean="0"/>
              <a:t>1 </a:t>
            </a:r>
            <a:r>
              <a:rPr lang="en-IN" sz="2400" dirty="0" smtClean="0"/>
              <a:t> - t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) </a:t>
            </a:r>
            <a:r>
              <a:rPr lang="en-IN" sz="2400" dirty="0" smtClean="0"/>
              <a:t> </a:t>
            </a:r>
            <a:r>
              <a:rPr lang="en-IN" sz="2400" dirty="0" smtClean="0"/>
              <a:t>(2πL)/ { </a:t>
            </a:r>
            <a:r>
              <a:rPr lang="en-IN" sz="2400" dirty="0" err="1" smtClean="0"/>
              <a:t>ln</a:t>
            </a:r>
            <a:r>
              <a:rPr lang="en-IN" sz="2400" dirty="0" smtClean="0"/>
              <a:t> </a:t>
            </a:r>
            <a:r>
              <a:rPr lang="en-IN" sz="2400" dirty="0" smtClean="0"/>
              <a:t>(r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/ </a:t>
            </a:r>
            <a:r>
              <a:rPr lang="en-IN" sz="2400" dirty="0" smtClean="0"/>
              <a:t>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 )/K + 1/ h</a:t>
            </a:r>
            <a:r>
              <a:rPr lang="en-IN" sz="2400" baseline="-25000" dirty="0" smtClean="0"/>
              <a:t>o</a:t>
            </a:r>
            <a:r>
              <a:rPr lang="en-IN" sz="2400" dirty="0" smtClean="0"/>
              <a:t> .</a:t>
            </a:r>
            <a:r>
              <a:rPr lang="en-IN" sz="2400" dirty="0" smtClean="0"/>
              <a:t> 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 </a:t>
            </a:r>
            <a:r>
              <a:rPr lang="en-IN" sz="2400" dirty="0" smtClean="0"/>
              <a:t>}  </a:t>
            </a:r>
            <a:r>
              <a:rPr lang="en-IN" sz="2400" dirty="0" smtClean="0"/>
              <a:t>kcal/hr</a:t>
            </a:r>
          </a:p>
          <a:p>
            <a:r>
              <a:rPr lang="en-IN" sz="2400" dirty="0" smtClean="0"/>
              <a:t>Q becomes maximum when denominator will be minimum. When differential of denominator with respect to </a:t>
            </a:r>
            <a:r>
              <a:rPr lang="en-IN" sz="2800" dirty="0" smtClean="0"/>
              <a:t>r</a:t>
            </a:r>
            <a:r>
              <a:rPr lang="en-IN" sz="2800" baseline="-25000" dirty="0" smtClean="0"/>
              <a:t>2 </a:t>
            </a:r>
            <a:r>
              <a:rPr lang="en-IN" sz="2800" dirty="0" smtClean="0"/>
              <a:t> is </a:t>
            </a:r>
            <a:r>
              <a:rPr lang="en-IN" dirty="0" smtClean="0"/>
              <a:t>equated to zero, the condition for minimum denominator or total resistance and maximum heat loss will be achieved: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696200" cy="591312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CRITICAL THICKNESS OF INSULATION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IN" sz="2800" dirty="0" smtClean="0"/>
              <a:t>Q = </a:t>
            </a:r>
            <a:r>
              <a:rPr lang="en-IN" sz="2800" dirty="0" smtClean="0"/>
              <a:t>(t</a:t>
            </a:r>
            <a:r>
              <a:rPr lang="en-IN" sz="2800" baseline="-25000" dirty="0" smtClean="0"/>
              <a:t>1</a:t>
            </a:r>
            <a:r>
              <a:rPr lang="en-IN" sz="2800" baseline="-25000" dirty="0" smtClean="0"/>
              <a:t> </a:t>
            </a:r>
            <a:r>
              <a:rPr lang="en-IN" sz="2800" dirty="0" smtClean="0"/>
              <a:t>– </a:t>
            </a:r>
            <a:r>
              <a:rPr lang="en-IN" sz="2800" dirty="0" err="1" smtClean="0"/>
              <a:t>t</a:t>
            </a:r>
            <a:r>
              <a:rPr lang="en-IN" sz="2800" baseline="-25000" dirty="0" err="1" smtClean="0"/>
              <a:t>air</a:t>
            </a:r>
            <a:r>
              <a:rPr lang="en-IN" sz="2800" dirty="0" smtClean="0"/>
              <a:t>)/ </a:t>
            </a:r>
            <a:r>
              <a:rPr lang="en-IN" sz="2800" dirty="0" smtClean="0"/>
              <a:t>[ 1/ </a:t>
            </a:r>
            <a:r>
              <a:rPr lang="en-IN" sz="2800" dirty="0" smtClean="0"/>
              <a:t>h</a:t>
            </a:r>
            <a:r>
              <a:rPr lang="en-IN" sz="2800" baseline="-25000" dirty="0" smtClean="0"/>
              <a:t>o</a:t>
            </a:r>
            <a:r>
              <a:rPr lang="en-IN" sz="2800" baseline="-25000" dirty="0" smtClean="0"/>
              <a:t> </a:t>
            </a:r>
            <a:r>
              <a:rPr lang="en-IN" sz="2800" dirty="0" smtClean="0"/>
              <a:t> .(4πr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 </a:t>
            </a:r>
            <a:r>
              <a:rPr lang="en-IN" sz="2800" dirty="0" smtClean="0"/>
              <a:t>)</a:t>
            </a:r>
            <a:r>
              <a:rPr lang="en-IN" sz="2800" baseline="30000" dirty="0" smtClean="0"/>
              <a:t>2</a:t>
            </a:r>
            <a:r>
              <a:rPr lang="en-IN" sz="2800" baseline="-25000" dirty="0" smtClean="0"/>
              <a:t>  </a:t>
            </a:r>
            <a:r>
              <a:rPr lang="en-IN" sz="2800" dirty="0" smtClean="0"/>
              <a:t> + (r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  - r</a:t>
            </a:r>
            <a:r>
              <a:rPr lang="en-IN" sz="2800" baseline="-25000" dirty="0" smtClean="0"/>
              <a:t>1</a:t>
            </a:r>
            <a:r>
              <a:rPr lang="en-IN" sz="2800" dirty="0" smtClean="0"/>
              <a:t>)/ r</a:t>
            </a:r>
            <a:r>
              <a:rPr lang="en-IN" sz="2800" baseline="-25000" dirty="0" smtClean="0"/>
              <a:t>1</a:t>
            </a:r>
            <a:r>
              <a:rPr lang="en-IN" sz="2800" dirty="0" smtClean="0"/>
              <a:t> r</a:t>
            </a:r>
            <a:r>
              <a:rPr lang="en-IN" sz="2800" baseline="-25000" dirty="0" smtClean="0"/>
              <a:t>2 </a:t>
            </a:r>
            <a:r>
              <a:rPr lang="en-IN" sz="2800" dirty="0" smtClean="0"/>
              <a:t> </a:t>
            </a:r>
            <a:r>
              <a:rPr lang="en-IN" sz="2800" dirty="0" smtClean="0"/>
              <a:t>.4πK</a:t>
            </a:r>
            <a:r>
              <a:rPr lang="en-IN" sz="2800" baseline="-25000" dirty="0" smtClean="0"/>
              <a:t> </a:t>
            </a:r>
            <a:r>
              <a:rPr lang="en-IN" sz="2800" dirty="0" smtClean="0"/>
              <a:t>]</a:t>
            </a:r>
          </a:p>
          <a:p>
            <a:r>
              <a:rPr lang="en-IN" sz="2800" dirty="0" smtClean="0"/>
              <a:t>On differentiation to get minimum denominator and maximum heat flow:</a:t>
            </a:r>
          </a:p>
          <a:p>
            <a:r>
              <a:rPr lang="en-IN" sz="2800" dirty="0" smtClean="0"/>
              <a:t>d/dr</a:t>
            </a:r>
            <a:r>
              <a:rPr lang="en-IN" sz="2800" baseline="-25000" dirty="0" smtClean="0"/>
              <a:t>2 </a:t>
            </a:r>
            <a:r>
              <a:rPr lang="en-IN" sz="2800" dirty="0" smtClean="0"/>
              <a:t>[ 1/ h</a:t>
            </a:r>
            <a:r>
              <a:rPr lang="en-IN" sz="2800" baseline="-25000" dirty="0" smtClean="0"/>
              <a:t>o </a:t>
            </a:r>
            <a:r>
              <a:rPr lang="en-IN" sz="2800" dirty="0" smtClean="0"/>
              <a:t> .(4πr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 )</a:t>
            </a:r>
            <a:r>
              <a:rPr lang="en-IN" sz="2800" baseline="30000" dirty="0" smtClean="0"/>
              <a:t>2</a:t>
            </a:r>
            <a:r>
              <a:rPr lang="en-IN" sz="2800" baseline="-25000" dirty="0" smtClean="0"/>
              <a:t>  </a:t>
            </a:r>
            <a:r>
              <a:rPr lang="en-IN" sz="2800" dirty="0" smtClean="0"/>
              <a:t> + (r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  - r</a:t>
            </a:r>
            <a:r>
              <a:rPr lang="en-IN" sz="2800" baseline="-25000" dirty="0" smtClean="0"/>
              <a:t>1</a:t>
            </a:r>
            <a:r>
              <a:rPr lang="en-IN" sz="2800" dirty="0" smtClean="0"/>
              <a:t>)/ r</a:t>
            </a:r>
            <a:r>
              <a:rPr lang="en-IN" sz="2800" baseline="-25000" dirty="0" smtClean="0"/>
              <a:t>1</a:t>
            </a:r>
            <a:r>
              <a:rPr lang="en-IN" sz="2800" dirty="0" smtClean="0"/>
              <a:t> r</a:t>
            </a:r>
            <a:r>
              <a:rPr lang="en-IN" sz="2800" baseline="-25000" dirty="0" smtClean="0"/>
              <a:t>2 </a:t>
            </a:r>
            <a:r>
              <a:rPr lang="en-IN" sz="2800" dirty="0" smtClean="0"/>
              <a:t> .4πK</a:t>
            </a:r>
            <a:r>
              <a:rPr lang="en-IN" sz="2800" baseline="-25000" dirty="0" smtClean="0"/>
              <a:t> </a:t>
            </a:r>
            <a:r>
              <a:rPr lang="en-IN" sz="2800" dirty="0" smtClean="0"/>
              <a:t>]= 0</a:t>
            </a:r>
          </a:p>
          <a:p>
            <a:r>
              <a:rPr lang="en-IN" sz="2800" dirty="0" smtClean="0"/>
              <a:t>d/dr</a:t>
            </a:r>
            <a:r>
              <a:rPr lang="en-IN" sz="2800" baseline="-25000" dirty="0" smtClean="0"/>
              <a:t>2 </a:t>
            </a:r>
            <a:r>
              <a:rPr lang="en-IN" sz="2800" dirty="0" smtClean="0"/>
              <a:t>[ 1/ h</a:t>
            </a:r>
            <a:r>
              <a:rPr lang="en-IN" sz="2800" baseline="-25000" dirty="0" smtClean="0"/>
              <a:t>o </a:t>
            </a:r>
            <a:r>
              <a:rPr lang="en-IN" sz="2800" dirty="0" smtClean="0"/>
              <a:t> </a:t>
            </a:r>
            <a:r>
              <a:rPr lang="en-IN" sz="2800" dirty="0" smtClean="0"/>
              <a:t>.(r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 </a:t>
            </a:r>
            <a:r>
              <a:rPr lang="en-IN" sz="2800" dirty="0" smtClean="0"/>
              <a:t>)</a:t>
            </a:r>
            <a:r>
              <a:rPr lang="en-IN" sz="2800" baseline="30000" dirty="0" smtClean="0"/>
              <a:t>2</a:t>
            </a:r>
            <a:r>
              <a:rPr lang="en-IN" sz="2800" baseline="-25000" dirty="0" smtClean="0"/>
              <a:t>  </a:t>
            </a:r>
            <a:r>
              <a:rPr lang="en-IN" sz="2800" dirty="0" smtClean="0"/>
              <a:t> + </a:t>
            </a:r>
            <a:r>
              <a:rPr lang="en-IN" sz="2800" dirty="0" smtClean="0"/>
              <a:t>(1/K. r</a:t>
            </a:r>
            <a:r>
              <a:rPr lang="en-IN" sz="2800" baseline="-25000" dirty="0" smtClean="0"/>
              <a:t>1</a:t>
            </a:r>
            <a:r>
              <a:rPr lang="en-IN" sz="2800" dirty="0" smtClean="0"/>
              <a:t>  </a:t>
            </a:r>
            <a:r>
              <a:rPr lang="en-IN" sz="2800" dirty="0" smtClean="0"/>
              <a:t>- </a:t>
            </a:r>
            <a:r>
              <a:rPr lang="en-IN" sz="2800" dirty="0" smtClean="0"/>
              <a:t>1/K. r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)</a:t>
            </a:r>
            <a:r>
              <a:rPr lang="en-IN" sz="2800" baseline="-25000" dirty="0" smtClean="0"/>
              <a:t> </a:t>
            </a:r>
            <a:r>
              <a:rPr lang="en-IN" sz="2800" dirty="0" smtClean="0"/>
              <a:t>]= </a:t>
            </a:r>
            <a:r>
              <a:rPr lang="en-IN" sz="2800" dirty="0" smtClean="0"/>
              <a:t>0</a:t>
            </a:r>
          </a:p>
          <a:p>
            <a:r>
              <a:rPr lang="en-IN" sz="2800" dirty="0" smtClean="0"/>
              <a:t>1/ K. </a:t>
            </a:r>
            <a:r>
              <a:rPr lang="en-IN" sz="2800" dirty="0" smtClean="0"/>
              <a:t>.(r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 )</a:t>
            </a:r>
            <a:r>
              <a:rPr lang="en-IN" sz="2800" baseline="30000" dirty="0" smtClean="0"/>
              <a:t>2</a:t>
            </a:r>
            <a:r>
              <a:rPr lang="en-IN" sz="2800" baseline="-25000" dirty="0" smtClean="0"/>
              <a:t> </a:t>
            </a:r>
            <a:r>
              <a:rPr lang="en-IN" sz="2800" dirty="0" smtClean="0"/>
              <a:t> - 2/ h</a:t>
            </a:r>
            <a:r>
              <a:rPr lang="en-IN" sz="2800" baseline="-25000" dirty="0" smtClean="0"/>
              <a:t>o </a:t>
            </a:r>
            <a:r>
              <a:rPr lang="en-IN" sz="2800" dirty="0" smtClean="0"/>
              <a:t> (r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)</a:t>
            </a:r>
            <a:r>
              <a:rPr lang="en-IN" sz="2800" baseline="30000" dirty="0" smtClean="0"/>
              <a:t>3  </a:t>
            </a:r>
            <a:r>
              <a:rPr lang="en-IN" sz="2800" dirty="0" smtClean="0"/>
              <a:t> = 0</a:t>
            </a:r>
          </a:p>
          <a:p>
            <a:r>
              <a:rPr lang="en-IN" sz="2800" dirty="0" smtClean="0"/>
              <a:t>(</a:t>
            </a:r>
            <a:r>
              <a:rPr lang="en-IN" sz="2800" dirty="0" smtClean="0"/>
              <a:t>r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)</a:t>
            </a:r>
            <a:r>
              <a:rPr lang="en-IN" sz="2800" baseline="30000" dirty="0" smtClean="0"/>
              <a:t>3 </a:t>
            </a:r>
            <a:r>
              <a:rPr lang="en-IN" sz="2800" dirty="0" smtClean="0"/>
              <a:t> .h</a:t>
            </a:r>
            <a:r>
              <a:rPr lang="en-IN" sz="2800" baseline="-25000" dirty="0" smtClean="0"/>
              <a:t>o</a:t>
            </a:r>
            <a:r>
              <a:rPr lang="en-IN" sz="2800" dirty="0" smtClean="0"/>
              <a:t>  = 2 K .</a:t>
            </a:r>
            <a:r>
              <a:rPr lang="en-IN" sz="2800" dirty="0" smtClean="0"/>
              <a:t> </a:t>
            </a:r>
            <a:r>
              <a:rPr lang="en-IN" sz="2800" dirty="0" smtClean="0"/>
              <a:t>(</a:t>
            </a:r>
            <a:r>
              <a:rPr lang="en-IN" sz="2800" dirty="0" smtClean="0"/>
              <a:t>r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 )</a:t>
            </a:r>
            <a:r>
              <a:rPr lang="en-IN" sz="2800" baseline="30000" dirty="0" smtClean="0"/>
              <a:t>2</a:t>
            </a:r>
            <a:r>
              <a:rPr lang="en-IN" sz="2800" baseline="-25000" dirty="0" smtClean="0"/>
              <a:t> </a:t>
            </a:r>
            <a:endParaRPr lang="en-IN" sz="2800" baseline="-25000" dirty="0" smtClean="0"/>
          </a:p>
          <a:p>
            <a:r>
              <a:rPr lang="en-IN" sz="2800" smtClean="0"/>
              <a:t>Critical Radius,  r</a:t>
            </a:r>
            <a:r>
              <a:rPr lang="en-IN" sz="2800" baseline="-25000" smtClean="0"/>
              <a:t>2  </a:t>
            </a:r>
            <a:r>
              <a:rPr lang="en-IN" sz="2800" smtClean="0"/>
              <a:t> </a:t>
            </a:r>
            <a:r>
              <a:rPr lang="en-IN" sz="2800" dirty="0" smtClean="0"/>
              <a:t>= </a:t>
            </a:r>
            <a:r>
              <a:rPr lang="en-IN" sz="2800" smtClean="0"/>
              <a:t>2K/</a:t>
            </a:r>
            <a:r>
              <a:rPr lang="en-IN" sz="2800" smtClean="0"/>
              <a:t> h</a:t>
            </a:r>
            <a:r>
              <a:rPr lang="en-IN" sz="2800" baseline="-25000" smtClean="0"/>
              <a:t>o</a:t>
            </a:r>
            <a:endParaRPr lang="en-IN" sz="2800" dirty="0" smtClean="0"/>
          </a:p>
          <a:p>
            <a:pPr>
              <a:buNone/>
            </a:pPr>
            <a:endParaRPr lang="en-IN" sz="28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CRITICAL THICKNESS OF INSULATION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IN" dirty="0" smtClean="0"/>
              <a:t>Considering r</a:t>
            </a:r>
            <a:r>
              <a:rPr lang="en-IN" baseline="-25000" dirty="0" smtClean="0"/>
              <a:t>2 </a:t>
            </a:r>
            <a:r>
              <a:rPr lang="en-IN" dirty="0" smtClean="0"/>
              <a:t> as variable: d/dr</a:t>
            </a:r>
            <a:r>
              <a:rPr lang="en-IN" baseline="-25000" dirty="0" smtClean="0"/>
              <a:t>2</a:t>
            </a:r>
            <a:r>
              <a:rPr lang="en-IN" dirty="0" smtClean="0"/>
              <a:t> [</a:t>
            </a:r>
            <a:r>
              <a:rPr lang="en-IN" sz="2800" dirty="0" smtClean="0"/>
              <a:t>{ </a:t>
            </a:r>
            <a:r>
              <a:rPr lang="en-IN" sz="2800" dirty="0" err="1" smtClean="0"/>
              <a:t>ln</a:t>
            </a:r>
            <a:r>
              <a:rPr lang="en-IN" sz="2800" dirty="0" smtClean="0"/>
              <a:t> (r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/ r</a:t>
            </a:r>
            <a:r>
              <a:rPr lang="en-IN" sz="2800" baseline="-25000" dirty="0" smtClean="0"/>
              <a:t>1</a:t>
            </a:r>
            <a:r>
              <a:rPr lang="en-IN" sz="2800" dirty="0" smtClean="0"/>
              <a:t> )/K + 1/ h</a:t>
            </a:r>
            <a:r>
              <a:rPr lang="en-IN" sz="2800" baseline="-25000" dirty="0" smtClean="0"/>
              <a:t>o</a:t>
            </a:r>
            <a:r>
              <a:rPr lang="en-IN" sz="2800" dirty="0" smtClean="0"/>
              <a:t> . r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 } </a:t>
            </a:r>
            <a:r>
              <a:rPr lang="en-IN" sz="2800" dirty="0" smtClean="0"/>
              <a:t>= 0</a:t>
            </a:r>
          </a:p>
          <a:p>
            <a:r>
              <a:rPr lang="en-IN" sz="2800" dirty="0" smtClean="0"/>
              <a:t>1/k . 1/</a:t>
            </a:r>
            <a:r>
              <a:rPr lang="en-IN" sz="2800" dirty="0" smtClean="0"/>
              <a:t> </a:t>
            </a:r>
            <a:r>
              <a:rPr lang="en-IN" sz="2800" dirty="0" smtClean="0"/>
              <a:t>r</a:t>
            </a:r>
            <a:r>
              <a:rPr lang="en-IN" sz="2800" baseline="-25000" dirty="0" smtClean="0"/>
              <a:t>2 </a:t>
            </a:r>
            <a:r>
              <a:rPr lang="en-IN" sz="2800" dirty="0" smtClean="0"/>
              <a:t> + 1/</a:t>
            </a:r>
            <a:r>
              <a:rPr lang="en-IN" sz="2400" dirty="0" smtClean="0"/>
              <a:t> </a:t>
            </a:r>
            <a:r>
              <a:rPr lang="en-IN" sz="2400" dirty="0" smtClean="0"/>
              <a:t>h</a:t>
            </a:r>
            <a:r>
              <a:rPr lang="en-IN" sz="2400" baseline="-25000" dirty="0" smtClean="0"/>
              <a:t>o</a:t>
            </a:r>
            <a:r>
              <a:rPr lang="en-IN" sz="2400" dirty="0" smtClean="0"/>
              <a:t>(- 1/( 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)</a:t>
            </a:r>
            <a:r>
              <a:rPr lang="en-IN" sz="2400" baseline="30000" dirty="0" smtClean="0"/>
              <a:t>2 </a:t>
            </a:r>
            <a:r>
              <a:rPr lang="en-IN" sz="2400" dirty="0" smtClean="0"/>
              <a:t>= 0</a:t>
            </a:r>
          </a:p>
          <a:p>
            <a:r>
              <a:rPr lang="en-IN" sz="2400" dirty="0" smtClean="0"/>
              <a:t>1/k </a:t>
            </a:r>
            <a:r>
              <a:rPr lang="en-IN" sz="2400" dirty="0" smtClean="0"/>
              <a:t> - </a:t>
            </a:r>
            <a:r>
              <a:rPr lang="en-IN" sz="2800" dirty="0" smtClean="0"/>
              <a:t>1/</a:t>
            </a:r>
            <a:r>
              <a:rPr lang="en-IN" sz="2400" dirty="0" smtClean="0"/>
              <a:t> </a:t>
            </a:r>
            <a:r>
              <a:rPr lang="en-IN" sz="2400" dirty="0" smtClean="0"/>
              <a:t>h</a:t>
            </a:r>
            <a:r>
              <a:rPr lang="en-IN" sz="2400" baseline="-25000" dirty="0" smtClean="0"/>
              <a:t>o.</a:t>
            </a:r>
            <a:r>
              <a:rPr lang="en-IN" sz="2400" dirty="0" smtClean="0"/>
              <a:t> R</a:t>
            </a:r>
            <a:r>
              <a:rPr lang="en-IN" sz="2400" baseline="-25000" dirty="0" smtClean="0"/>
              <a:t>2 = 0 </a:t>
            </a:r>
          </a:p>
          <a:p>
            <a:r>
              <a:rPr lang="en-IN" sz="2400" dirty="0" smtClean="0"/>
              <a:t>r</a:t>
            </a:r>
            <a:r>
              <a:rPr lang="en-IN" sz="2400" baseline="-25000" dirty="0" smtClean="0"/>
              <a:t>2 </a:t>
            </a:r>
            <a:r>
              <a:rPr lang="en-IN" sz="2400" dirty="0" smtClean="0"/>
              <a:t>  (= </a:t>
            </a:r>
            <a:r>
              <a:rPr lang="en-IN" sz="2400" dirty="0" err="1" smtClean="0"/>
              <a:t>r</a:t>
            </a:r>
            <a:r>
              <a:rPr lang="en-IN" sz="2400" baseline="-25000" dirty="0" err="1" smtClean="0"/>
              <a:t>c</a:t>
            </a:r>
            <a:r>
              <a:rPr lang="en-IN" sz="2400" dirty="0" smtClean="0"/>
              <a:t> ) = K/</a:t>
            </a:r>
            <a:r>
              <a:rPr lang="en-IN" sz="2800" dirty="0" smtClean="0"/>
              <a:t> h</a:t>
            </a:r>
            <a:r>
              <a:rPr lang="en-IN" sz="2800" baseline="-25000" dirty="0" smtClean="0"/>
              <a:t>o</a:t>
            </a:r>
            <a:endParaRPr lang="en-IN" baseline="-25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200" b="1" dirty="0" err="1" smtClean="0"/>
              <a:t>Numericals</a:t>
            </a:r>
            <a:r>
              <a:rPr lang="en-IN" sz="3200" b="1" dirty="0" smtClean="0"/>
              <a:t> on steam pipe without and with insulation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An aluminium pipe carries steam at 110°C. The pipe (K = 185 W/m. °C) has an inner diameter of 100 mm and outer diameter of 120 mm. The pipe is located in a room where the ambient air temperature is 30°C and the convective heat transfer coefficient between the pipe and air is 15 W/m</a:t>
            </a:r>
            <a:r>
              <a:rPr lang="en-IN" sz="2400" baseline="30000" dirty="0" smtClean="0"/>
              <a:t>2</a:t>
            </a:r>
            <a:r>
              <a:rPr lang="en-IN" sz="2400" dirty="0" smtClean="0"/>
              <a:t> °C. Determine the heat transfer rate per unit length of pipe without insulation. </a:t>
            </a:r>
          </a:p>
          <a:p>
            <a:pPr algn="just">
              <a:buNone/>
            </a:pPr>
            <a:r>
              <a:rPr lang="en-IN" sz="2400" dirty="0" smtClean="0"/>
              <a:t>   To reduce the heat loss from the pipe, it is covered with a 50 mm thick layer of insulation (K = 0.20 W/m. °C). Determine the heat transfer rate per unit length from the insulated pipe. Assume that the convective resistance of the steam is negligible.</a:t>
            </a:r>
            <a:endParaRPr lang="en-IN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200" b="1" dirty="0" err="1" smtClean="0"/>
              <a:t>Numericals</a:t>
            </a:r>
            <a:r>
              <a:rPr lang="en-IN" sz="3200" b="1" dirty="0" smtClean="0"/>
              <a:t> on steam Pipes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Use the formula with convective coefficient on cold air side only: Case I- L = 1 meter, r1 = 0.05 m, r2 = 0.06 m</a:t>
            </a:r>
          </a:p>
          <a:p>
            <a:r>
              <a:rPr lang="en-IN" sz="2400" dirty="0" smtClean="0"/>
              <a:t>Q = 2π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L (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hf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– 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cf</a:t>
            </a:r>
            <a:r>
              <a:rPr lang="en-IN" sz="2400" dirty="0" smtClean="0"/>
              <a:t>)/ [</a:t>
            </a:r>
            <a:r>
              <a:rPr lang="en-IN" sz="2400" dirty="0" err="1" smtClean="0"/>
              <a:t>ln</a:t>
            </a:r>
            <a:r>
              <a:rPr lang="en-IN" sz="2400" dirty="0" smtClean="0"/>
              <a:t> (r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/r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)/ K</a:t>
            </a:r>
            <a:r>
              <a:rPr lang="en-IN" sz="2400" baseline="-25000" dirty="0" smtClean="0"/>
              <a:t>A </a:t>
            </a:r>
            <a:r>
              <a:rPr lang="en-IN" sz="2400" dirty="0" smtClean="0"/>
              <a:t> + + 1/ </a:t>
            </a:r>
            <a:r>
              <a:rPr lang="en-IN" sz="2400" dirty="0" err="1" smtClean="0"/>
              <a:t>h</a:t>
            </a:r>
            <a:r>
              <a:rPr lang="en-IN" sz="2400" baseline="-25000" dirty="0" err="1" smtClean="0"/>
              <a:t>cf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.r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] = 451.99 W/m</a:t>
            </a:r>
          </a:p>
          <a:p>
            <a:r>
              <a:rPr lang="en-IN" sz="2400" dirty="0" smtClean="0"/>
              <a:t>Case II- L = 1 meter, r1 = 0.05 m, r2 = 0.06 m and r3 = 0.11 m</a:t>
            </a:r>
          </a:p>
          <a:p>
            <a:r>
              <a:rPr lang="en-IN" sz="2400" dirty="0" smtClean="0"/>
              <a:t>Q = 2π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L (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hf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– 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cf</a:t>
            </a:r>
            <a:r>
              <a:rPr lang="en-IN" sz="2400" dirty="0" smtClean="0"/>
              <a:t>)/ [ </a:t>
            </a:r>
            <a:r>
              <a:rPr lang="en-IN" sz="2400" dirty="0" err="1" smtClean="0"/>
              <a:t>ln</a:t>
            </a:r>
            <a:r>
              <a:rPr lang="en-IN" sz="2400" dirty="0" smtClean="0"/>
              <a:t> (r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/r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)/ K</a:t>
            </a:r>
            <a:r>
              <a:rPr lang="en-IN" sz="2400" baseline="-25000" dirty="0" smtClean="0"/>
              <a:t>A </a:t>
            </a:r>
            <a:r>
              <a:rPr lang="en-IN" sz="2400" dirty="0" smtClean="0"/>
              <a:t> + </a:t>
            </a:r>
            <a:r>
              <a:rPr lang="en-IN" sz="2400" dirty="0" err="1" smtClean="0"/>
              <a:t>ln</a:t>
            </a:r>
            <a:r>
              <a:rPr lang="en-IN" sz="2400" dirty="0" smtClean="0"/>
              <a:t> (r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/r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)/ K</a:t>
            </a:r>
            <a:r>
              <a:rPr lang="en-IN" sz="2400" baseline="-25000" dirty="0" smtClean="0"/>
              <a:t>B</a:t>
            </a:r>
            <a:r>
              <a:rPr lang="en-IN" sz="2400" dirty="0" smtClean="0"/>
              <a:t> + 1/ </a:t>
            </a:r>
            <a:r>
              <a:rPr lang="en-IN" sz="2400" dirty="0" err="1" smtClean="0"/>
              <a:t>h</a:t>
            </a:r>
            <a:r>
              <a:rPr lang="en-IN" sz="2400" baseline="-25000" dirty="0" err="1" smtClean="0"/>
              <a:t>cf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.r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]</a:t>
            </a:r>
          </a:p>
          <a:p>
            <a:r>
              <a:rPr lang="en-IN" sz="2400" dirty="0" smtClean="0"/>
              <a:t>Q = 138.18 W/ m</a:t>
            </a:r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15174185</TotalTime>
  <Words>909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CONDUCTION THROUGH A COMPOSITE SPHERES and Numericals Heat and Mass Transfer (DTE - 122)</vt:lpstr>
      <vt:lpstr>Conduction Through Cylindrical Wall</vt:lpstr>
      <vt:lpstr> Conduction Through Composite Cylindrical Wall</vt:lpstr>
      <vt:lpstr>Numerical on Composite sphere with convection coefficients</vt:lpstr>
      <vt:lpstr>CRITICAL THICKNESS OF INSULATION</vt:lpstr>
      <vt:lpstr>CRITICAL THICKNESS OF INSULATION</vt:lpstr>
      <vt:lpstr>CRITICAL THICKNESS OF INSULATION</vt:lpstr>
      <vt:lpstr>Numericals on steam pipe without and with insulation</vt:lpstr>
      <vt:lpstr>Numericals on steam Pipes</vt:lpstr>
      <vt:lpstr>Slide 10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SGAC</cp:lastModifiedBy>
  <cp:revision>242</cp:revision>
  <dcterms:created xsi:type="dcterms:W3CDTF">2007-11-06T10:48:03Z</dcterms:created>
  <dcterms:modified xsi:type="dcterms:W3CDTF">2020-08-05T07:15:34Z</dcterms:modified>
</cp:coreProperties>
</file>