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258" r:id="rId3"/>
    <p:sldId id="259" r:id="rId4"/>
    <p:sldId id="260" r:id="rId5"/>
    <p:sldId id="261" r:id="rId6"/>
    <p:sldId id="303" r:id="rId7"/>
    <p:sldId id="306" r:id="rId8"/>
    <p:sldId id="262" r:id="rId9"/>
    <p:sldId id="305" r:id="rId10"/>
    <p:sldId id="263" r:id="rId11"/>
    <p:sldId id="264" r:id="rId12"/>
    <p:sldId id="265" r:id="rId13"/>
    <p:sldId id="266" r:id="rId14"/>
    <p:sldId id="267" r:id="rId15"/>
    <p:sldId id="314" r:id="rId16"/>
    <p:sldId id="312" r:id="rId17"/>
    <p:sldId id="308" r:id="rId18"/>
    <p:sldId id="268" r:id="rId19"/>
    <p:sldId id="269" r:id="rId20"/>
    <p:sldId id="315" r:id="rId21"/>
    <p:sldId id="316" r:id="rId22"/>
    <p:sldId id="270"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C225D80-C80E-4615-93EC-AABA285C5B94}" type="datetimeFigureOut">
              <a:rPr lang="en-IN" smtClean="0"/>
              <a:t>20-05-2020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5F7B07F-2672-49AF-B5C8-13039073D904}" type="slidenum">
              <a:rPr lang="en-IN" smtClean="0"/>
              <a:t>‹#›</a:t>
            </a:fld>
            <a:endParaRPr lang="en-IN"/>
          </a:p>
        </p:txBody>
      </p:sp>
    </p:spTree>
    <p:extLst>
      <p:ext uri="{BB962C8B-B14F-4D97-AF65-F5344CB8AC3E}">
        <p14:creationId xmlns:p14="http://schemas.microsoft.com/office/powerpoint/2010/main" val="158936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C225D80-C80E-4615-93EC-AABA285C5B94}" type="datetimeFigureOut">
              <a:rPr lang="en-IN" smtClean="0"/>
              <a:t>20-05-2020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5F7B07F-2672-49AF-B5C8-13039073D904}" type="slidenum">
              <a:rPr lang="en-IN" smtClean="0"/>
              <a:t>‹#›</a:t>
            </a:fld>
            <a:endParaRPr lang="en-IN"/>
          </a:p>
        </p:txBody>
      </p:sp>
    </p:spTree>
    <p:extLst>
      <p:ext uri="{BB962C8B-B14F-4D97-AF65-F5344CB8AC3E}">
        <p14:creationId xmlns:p14="http://schemas.microsoft.com/office/powerpoint/2010/main" val="28578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C225D80-C80E-4615-93EC-AABA285C5B94}" type="datetimeFigureOut">
              <a:rPr lang="en-IN" smtClean="0"/>
              <a:t>20-05-2020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5F7B07F-2672-49AF-B5C8-13039073D904}" type="slidenum">
              <a:rPr lang="en-IN" smtClean="0"/>
              <a:t>‹#›</a:t>
            </a:fld>
            <a:endParaRPr lang="en-IN"/>
          </a:p>
        </p:txBody>
      </p:sp>
    </p:spTree>
    <p:extLst>
      <p:ext uri="{BB962C8B-B14F-4D97-AF65-F5344CB8AC3E}">
        <p14:creationId xmlns:p14="http://schemas.microsoft.com/office/powerpoint/2010/main" val="150324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C225D80-C80E-4615-93EC-AABA285C5B94}" type="datetimeFigureOut">
              <a:rPr lang="en-IN" smtClean="0"/>
              <a:t>20-05-2020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5F7B07F-2672-49AF-B5C8-13039073D904}" type="slidenum">
              <a:rPr lang="en-IN" smtClean="0"/>
              <a:t>‹#›</a:t>
            </a:fld>
            <a:endParaRPr lang="en-IN"/>
          </a:p>
        </p:txBody>
      </p:sp>
    </p:spTree>
    <p:extLst>
      <p:ext uri="{BB962C8B-B14F-4D97-AF65-F5344CB8AC3E}">
        <p14:creationId xmlns:p14="http://schemas.microsoft.com/office/powerpoint/2010/main" val="23719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225D80-C80E-4615-93EC-AABA285C5B94}" type="datetimeFigureOut">
              <a:rPr lang="en-IN" smtClean="0"/>
              <a:t>20-05-2020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5F7B07F-2672-49AF-B5C8-13039073D904}" type="slidenum">
              <a:rPr lang="en-IN" smtClean="0"/>
              <a:t>‹#›</a:t>
            </a:fld>
            <a:endParaRPr lang="en-IN"/>
          </a:p>
        </p:txBody>
      </p:sp>
    </p:spTree>
    <p:extLst>
      <p:ext uri="{BB962C8B-B14F-4D97-AF65-F5344CB8AC3E}">
        <p14:creationId xmlns:p14="http://schemas.microsoft.com/office/powerpoint/2010/main" val="29629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C225D80-C80E-4615-93EC-AABA285C5B94}" type="datetimeFigureOut">
              <a:rPr lang="en-IN" smtClean="0"/>
              <a:t>20-05-2020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5F7B07F-2672-49AF-B5C8-13039073D904}" type="slidenum">
              <a:rPr lang="en-IN" smtClean="0"/>
              <a:t>‹#›</a:t>
            </a:fld>
            <a:endParaRPr lang="en-IN"/>
          </a:p>
        </p:txBody>
      </p:sp>
    </p:spTree>
    <p:extLst>
      <p:ext uri="{BB962C8B-B14F-4D97-AF65-F5344CB8AC3E}">
        <p14:creationId xmlns:p14="http://schemas.microsoft.com/office/powerpoint/2010/main" val="282026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C225D80-C80E-4615-93EC-AABA285C5B94}" type="datetimeFigureOut">
              <a:rPr lang="en-IN" smtClean="0"/>
              <a:t>20-05-2020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5F7B07F-2672-49AF-B5C8-13039073D904}" type="slidenum">
              <a:rPr lang="en-IN" smtClean="0"/>
              <a:t>‹#›</a:t>
            </a:fld>
            <a:endParaRPr lang="en-IN"/>
          </a:p>
        </p:txBody>
      </p:sp>
    </p:spTree>
    <p:extLst>
      <p:ext uri="{BB962C8B-B14F-4D97-AF65-F5344CB8AC3E}">
        <p14:creationId xmlns:p14="http://schemas.microsoft.com/office/powerpoint/2010/main" val="141198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C225D80-C80E-4615-93EC-AABA285C5B94}" type="datetimeFigureOut">
              <a:rPr lang="en-IN" smtClean="0"/>
              <a:t>20-05-2020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5F7B07F-2672-49AF-B5C8-13039073D904}" type="slidenum">
              <a:rPr lang="en-IN" smtClean="0"/>
              <a:t>‹#›</a:t>
            </a:fld>
            <a:endParaRPr lang="en-IN"/>
          </a:p>
        </p:txBody>
      </p:sp>
    </p:spTree>
    <p:extLst>
      <p:ext uri="{BB962C8B-B14F-4D97-AF65-F5344CB8AC3E}">
        <p14:creationId xmlns:p14="http://schemas.microsoft.com/office/powerpoint/2010/main" val="274421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25D80-C80E-4615-93EC-AABA285C5B94}" type="datetimeFigureOut">
              <a:rPr lang="en-IN" smtClean="0"/>
              <a:t>20-05-2020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5F7B07F-2672-49AF-B5C8-13039073D904}" type="slidenum">
              <a:rPr lang="en-IN" smtClean="0"/>
              <a:t>‹#›</a:t>
            </a:fld>
            <a:endParaRPr lang="en-IN"/>
          </a:p>
        </p:txBody>
      </p:sp>
    </p:spTree>
    <p:extLst>
      <p:ext uri="{BB962C8B-B14F-4D97-AF65-F5344CB8AC3E}">
        <p14:creationId xmlns:p14="http://schemas.microsoft.com/office/powerpoint/2010/main" val="2003563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225D80-C80E-4615-93EC-AABA285C5B94}" type="datetimeFigureOut">
              <a:rPr lang="en-IN" smtClean="0"/>
              <a:t>20-05-2020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5F7B07F-2672-49AF-B5C8-13039073D904}" type="slidenum">
              <a:rPr lang="en-IN" smtClean="0"/>
              <a:t>‹#›</a:t>
            </a:fld>
            <a:endParaRPr lang="en-IN"/>
          </a:p>
        </p:txBody>
      </p:sp>
    </p:spTree>
    <p:extLst>
      <p:ext uri="{BB962C8B-B14F-4D97-AF65-F5344CB8AC3E}">
        <p14:creationId xmlns:p14="http://schemas.microsoft.com/office/powerpoint/2010/main" val="65243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225D80-C80E-4615-93EC-AABA285C5B94}" type="datetimeFigureOut">
              <a:rPr lang="en-IN" smtClean="0"/>
              <a:t>20-05-2020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5F7B07F-2672-49AF-B5C8-13039073D904}" type="slidenum">
              <a:rPr lang="en-IN" smtClean="0"/>
              <a:t>‹#›</a:t>
            </a:fld>
            <a:endParaRPr lang="en-IN"/>
          </a:p>
        </p:txBody>
      </p:sp>
    </p:spTree>
    <p:extLst>
      <p:ext uri="{BB962C8B-B14F-4D97-AF65-F5344CB8AC3E}">
        <p14:creationId xmlns:p14="http://schemas.microsoft.com/office/powerpoint/2010/main" val="289604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25D80-C80E-4615-93EC-AABA285C5B94}" type="datetimeFigureOut">
              <a:rPr lang="en-IN" smtClean="0"/>
              <a:t>20-05-2020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7B07F-2672-49AF-B5C8-13039073D904}" type="slidenum">
              <a:rPr lang="en-IN" smtClean="0"/>
              <a:t>‹#›</a:t>
            </a:fld>
            <a:endParaRPr lang="en-IN"/>
          </a:p>
        </p:txBody>
      </p:sp>
    </p:spTree>
    <p:extLst>
      <p:ext uri="{BB962C8B-B14F-4D97-AF65-F5344CB8AC3E}">
        <p14:creationId xmlns:p14="http://schemas.microsoft.com/office/powerpoint/2010/main" val="1813431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ecoursesonline.iasri.res.in/mod/page/view.php?id=4405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xbQg-LaHDdg&amp;list=PLnL0T2ZTs-OXyOD_4q_h0eCiFqzOGnyoz" TargetMode="External"/><Relationship Id="rId2" Type="http://schemas.openxmlformats.org/officeDocument/2006/relationships/hyperlink" Target="https://www.youtube.com/watch?v=n8q-vMnze2A" TargetMode="External"/><Relationship Id="rId1" Type="http://schemas.openxmlformats.org/officeDocument/2006/relationships/slideLayout" Target="../slideLayouts/slideLayout2.xml"/><Relationship Id="rId4" Type="http://schemas.openxmlformats.org/officeDocument/2006/relationships/hyperlink" Target="https://www.youtube.com/watch?v=jti5aF9BI5Q&amp;list=PLnL0T2ZTs-OXyOD_4q_h0eCiFqzOGnyoz&amp;index=6"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5178"/>
            <a:ext cx="9144000" cy="1174169"/>
          </a:xfrm>
        </p:spPr>
        <p:txBody>
          <a:bodyPr/>
          <a:lstStyle/>
          <a:p>
            <a:r>
              <a:rPr lang="en-IN" dirty="0" smtClean="0">
                <a:solidFill>
                  <a:srgbClr val="FF0000"/>
                </a:solidFill>
              </a:rPr>
              <a:t>Heat &amp; Impulse Sealing</a:t>
            </a:r>
            <a:endParaRPr lang="en-IN" dirty="0">
              <a:solidFill>
                <a:srgbClr val="FF0000"/>
              </a:solidFill>
            </a:endParaRPr>
          </a:p>
        </p:txBody>
      </p:sp>
      <p:sp>
        <p:nvSpPr>
          <p:cNvPr id="3" name="Subtitle 2"/>
          <p:cNvSpPr>
            <a:spLocks noGrp="1"/>
          </p:cNvSpPr>
          <p:nvPr>
            <p:ph type="subTitle" idx="1"/>
          </p:nvPr>
        </p:nvSpPr>
        <p:spPr>
          <a:xfrm>
            <a:off x="1524000" y="4353476"/>
            <a:ext cx="9144000" cy="1655762"/>
          </a:xfrm>
        </p:spPr>
        <p:txBody>
          <a:bodyPr>
            <a:normAutofit fontScale="77500" lnSpcReduction="20000"/>
          </a:bodyPr>
          <a:lstStyle/>
          <a:p>
            <a:r>
              <a:rPr lang="en-IN" dirty="0" smtClean="0"/>
              <a:t>By </a:t>
            </a:r>
          </a:p>
          <a:p>
            <a:r>
              <a:rPr lang="en-IN" dirty="0" smtClean="0"/>
              <a:t>Dr. Abhishek Thakur</a:t>
            </a:r>
          </a:p>
          <a:p>
            <a:r>
              <a:rPr lang="en-IN" dirty="0" smtClean="0"/>
              <a:t>(Assistant Professor)</a:t>
            </a:r>
          </a:p>
          <a:p>
            <a:r>
              <a:rPr lang="en-IN" dirty="0" smtClean="0"/>
              <a:t>College of Fisheries, Kishanganj</a:t>
            </a:r>
          </a:p>
          <a:p>
            <a:r>
              <a:rPr lang="en-IN" dirty="0" smtClean="0"/>
              <a:t>BASU, Patna</a:t>
            </a:r>
          </a:p>
          <a:p>
            <a:endParaRPr lang="en-IN"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0586" y="442646"/>
            <a:ext cx="1436443" cy="1019234"/>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0519224" y="442646"/>
            <a:ext cx="1377029" cy="1196031"/>
          </a:xfrm>
          <a:prstGeom prst="rect">
            <a:avLst/>
          </a:prstGeom>
        </p:spPr>
      </p:pic>
      <p:sp>
        <p:nvSpPr>
          <p:cNvPr id="6" name="TextBox 5"/>
          <p:cNvSpPr txBox="1"/>
          <p:nvPr/>
        </p:nvSpPr>
        <p:spPr>
          <a:xfrm>
            <a:off x="3612333" y="2713801"/>
            <a:ext cx="5468293" cy="954107"/>
          </a:xfrm>
          <a:prstGeom prst="rect">
            <a:avLst/>
          </a:prstGeom>
          <a:noFill/>
        </p:spPr>
        <p:txBody>
          <a:bodyPr wrap="square" rtlCol="0">
            <a:spAutoFit/>
          </a:bodyPr>
          <a:lstStyle/>
          <a:p>
            <a:r>
              <a:rPr lang="en-IN" sz="2800" dirty="0" smtClean="0">
                <a:solidFill>
                  <a:srgbClr val="FF0000"/>
                </a:solidFill>
              </a:rPr>
              <a:t>Subject: Fish Packaging Technology</a:t>
            </a:r>
          </a:p>
          <a:p>
            <a:r>
              <a:rPr lang="en-IN" sz="2800" dirty="0" smtClean="0">
                <a:solidFill>
                  <a:srgbClr val="FF0000"/>
                </a:solidFill>
              </a:rPr>
              <a:t>Date of Lecture: 20.05.2020</a:t>
            </a:r>
            <a:endParaRPr lang="en-IN" sz="2800" dirty="0">
              <a:solidFill>
                <a:srgbClr val="FF0000"/>
              </a:solidFill>
            </a:endParaRPr>
          </a:p>
        </p:txBody>
      </p:sp>
      <p:pic>
        <p:nvPicPr>
          <p:cNvPr id="1026" name="Picture 2" descr="Naveena Packagings Hot Bar Sealing Machine, Rs 3700 /piece Naveen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496" y="4447735"/>
            <a:ext cx="2410265" cy="2410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t Bar Sealing Machine at Rs 10000 /unit | Khadia | Ahmedaba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812" y="1928862"/>
            <a:ext cx="1957632" cy="1957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dpak | Impulse sealing mach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3824" y="4353476"/>
            <a:ext cx="3689314" cy="207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829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Hot wire sealing</a:t>
            </a:r>
            <a:br>
              <a:rPr lang="en-IN" dirty="0">
                <a:solidFill>
                  <a:srgbClr val="FF0000"/>
                </a:solidFill>
              </a:rPr>
            </a:br>
            <a:endParaRPr lang="en-IN" dirty="0"/>
          </a:p>
        </p:txBody>
      </p:sp>
      <p:sp>
        <p:nvSpPr>
          <p:cNvPr id="3" name="Content Placeholder 2"/>
          <p:cNvSpPr>
            <a:spLocks noGrp="1"/>
          </p:cNvSpPr>
          <p:nvPr>
            <p:ph idx="1"/>
          </p:nvPr>
        </p:nvSpPr>
        <p:spPr/>
        <p:txBody>
          <a:bodyPr/>
          <a:lstStyle/>
          <a:p>
            <a:pPr algn="just"/>
            <a:r>
              <a:rPr lang="en-IN" dirty="0"/>
              <a:t>This method can be used on </a:t>
            </a:r>
            <a:r>
              <a:rPr lang="en-IN" b="1" u="sng" dirty="0">
                <a:solidFill>
                  <a:srgbClr val="FF0000"/>
                </a:solidFill>
              </a:rPr>
              <a:t>homogeneous</a:t>
            </a:r>
            <a:r>
              <a:rPr lang="en-IN" dirty="0">
                <a:solidFill>
                  <a:srgbClr val="FF0000"/>
                </a:solidFill>
              </a:rPr>
              <a:t> thermoplastic materials </a:t>
            </a:r>
            <a:r>
              <a:rPr lang="en-IN" dirty="0"/>
              <a:t>which </a:t>
            </a:r>
            <a:r>
              <a:rPr lang="en-IN" dirty="0">
                <a:solidFill>
                  <a:srgbClr val="FF0000"/>
                </a:solidFill>
              </a:rPr>
              <a:t>can tolerate high temperatures </a:t>
            </a:r>
            <a:r>
              <a:rPr lang="en-IN" dirty="0"/>
              <a:t>for </a:t>
            </a:r>
            <a:r>
              <a:rPr lang="en-IN" dirty="0" err="1"/>
              <a:t>atleast</a:t>
            </a:r>
            <a:r>
              <a:rPr lang="en-IN" dirty="0"/>
              <a:t> a short time and which </a:t>
            </a:r>
            <a:r>
              <a:rPr lang="en-IN" dirty="0">
                <a:solidFill>
                  <a:srgbClr val="FF0000"/>
                </a:solidFill>
              </a:rPr>
              <a:t>have a low viscosity in the fused state. </a:t>
            </a:r>
            <a:endParaRPr lang="en-IN" dirty="0" smtClean="0">
              <a:solidFill>
                <a:srgbClr val="FF0000"/>
              </a:solidFill>
            </a:endParaRPr>
          </a:p>
          <a:p>
            <a:pPr algn="just"/>
            <a:r>
              <a:rPr lang="en-IN" dirty="0" smtClean="0"/>
              <a:t>This </a:t>
            </a:r>
            <a:r>
              <a:rPr lang="en-IN" dirty="0"/>
              <a:t>method is mainly </a:t>
            </a:r>
            <a:r>
              <a:rPr lang="en-IN" dirty="0">
                <a:solidFill>
                  <a:srgbClr val="FF0000"/>
                </a:solidFill>
              </a:rPr>
              <a:t>used for </a:t>
            </a:r>
            <a:r>
              <a:rPr lang="en-IN" dirty="0"/>
              <a:t>the manufacture of bags and pouches from polyethylene film in tubular form</a:t>
            </a:r>
            <a:r>
              <a:rPr lang="en-IN" dirty="0" smtClean="0"/>
              <a:t>.</a:t>
            </a:r>
          </a:p>
          <a:p>
            <a:pPr algn="just"/>
            <a:r>
              <a:rPr lang="en-IN" dirty="0"/>
              <a:t>This method is particularly </a:t>
            </a:r>
            <a:r>
              <a:rPr lang="en-IN" dirty="0">
                <a:solidFill>
                  <a:srgbClr val="FF0000"/>
                </a:solidFill>
              </a:rPr>
              <a:t>suitable for </a:t>
            </a:r>
            <a:r>
              <a:rPr lang="en-IN" dirty="0"/>
              <a:t>cutting PVC cling films or shrink wrap film.</a:t>
            </a:r>
          </a:p>
        </p:txBody>
      </p:sp>
      <p:pic>
        <p:nvPicPr>
          <p:cNvPr id="3074" name="Picture 2" descr="Heat Sealing Equipment | Tidewater Scale I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043" y="4496016"/>
            <a:ext cx="3089243" cy="2361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9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Impulse sealing</a:t>
            </a:r>
          </a:p>
        </p:txBody>
      </p:sp>
      <p:sp>
        <p:nvSpPr>
          <p:cNvPr id="3" name="Content Placeholder 2"/>
          <p:cNvSpPr>
            <a:spLocks noGrp="1"/>
          </p:cNvSpPr>
          <p:nvPr>
            <p:ph idx="1"/>
          </p:nvPr>
        </p:nvSpPr>
        <p:spPr/>
        <p:txBody>
          <a:bodyPr/>
          <a:lstStyle/>
          <a:p>
            <a:pPr algn="just"/>
            <a:r>
              <a:rPr lang="en-IN" dirty="0"/>
              <a:t>In this </a:t>
            </a:r>
            <a:r>
              <a:rPr lang="en-IN" dirty="0" smtClean="0"/>
              <a:t>method, </a:t>
            </a:r>
            <a:r>
              <a:rPr lang="en-IN" dirty="0">
                <a:solidFill>
                  <a:srgbClr val="FF0000"/>
                </a:solidFill>
              </a:rPr>
              <a:t>both the jaws are initially cold and on closing an electric current passes for a short time </a:t>
            </a:r>
            <a:r>
              <a:rPr lang="en-IN" dirty="0"/>
              <a:t>through a resistance heater placed in one jaw which gets heated rapidly and the films melt together (The jaws are covered with a special film of </a:t>
            </a:r>
            <a:r>
              <a:rPr lang="en-IN" dirty="0">
                <a:solidFill>
                  <a:srgbClr val="FF0000"/>
                </a:solidFill>
              </a:rPr>
              <a:t>Teflon </a:t>
            </a:r>
            <a:r>
              <a:rPr lang="en-IN" dirty="0"/>
              <a:t>to prevent sticking). </a:t>
            </a:r>
            <a:endParaRPr lang="en-IN" dirty="0" smtClean="0"/>
          </a:p>
          <a:p>
            <a:pPr algn="just"/>
            <a:r>
              <a:rPr lang="en-IN" dirty="0" smtClean="0"/>
              <a:t>The </a:t>
            </a:r>
            <a:r>
              <a:rPr lang="en-IN" dirty="0">
                <a:solidFill>
                  <a:srgbClr val="FF0000"/>
                </a:solidFill>
              </a:rPr>
              <a:t>jaws remain closed </a:t>
            </a:r>
            <a:r>
              <a:rPr lang="en-IN" dirty="0"/>
              <a:t>during heating and till the seal is cooled and the seal sets. </a:t>
            </a:r>
            <a:endParaRPr lang="en-IN" dirty="0" smtClean="0"/>
          </a:p>
          <a:p>
            <a:pPr algn="just"/>
            <a:r>
              <a:rPr lang="en-IN" dirty="0" smtClean="0"/>
              <a:t>Impulse </a:t>
            </a:r>
            <a:r>
              <a:rPr lang="en-IN" dirty="0"/>
              <a:t>sealing is </a:t>
            </a:r>
            <a:r>
              <a:rPr lang="en-IN" dirty="0">
                <a:solidFill>
                  <a:srgbClr val="FF0000"/>
                </a:solidFill>
              </a:rPr>
              <a:t>used for homogeneous thermoplastic films</a:t>
            </a:r>
            <a:r>
              <a:rPr lang="en-IN" dirty="0"/>
              <a:t>, e.g. polyethylene, polypropylene and for films, in </a:t>
            </a:r>
            <a:r>
              <a:rPr lang="en-IN" dirty="0" smtClean="0"/>
              <a:t>which shrinkage </a:t>
            </a:r>
            <a:r>
              <a:rPr lang="en-IN" dirty="0"/>
              <a:t>does not take place during sealing.</a:t>
            </a:r>
          </a:p>
          <a:p>
            <a:pPr algn="just"/>
            <a:endParaRPr lang="en-IN" dirty="0"/>
          </a:p>
        </p:txBody>
      </p:sp>
      <p:pic>
        <p:nvPicPr>
          <p:cNvPr id="5" name="Picture 4"/>
          <p:cNvPicPr>
            <a:picLocks noChangeAspect="1"/>
          </p:cNvPicPr>
          <p:nvPr/>
        </p:nvPicPr>
        <p:blipFill>
          <a:blip r:embed="rId2"/>
          <a:stretch>
            <a:fillRect/>
          </a:stretch>
        </p:blipFill>
        <p:spPr>
          <a:xfrm>
            <a:off x="9525660" y="-579232"/>
            <a:ext cx="2181225" cy="2095500"/>
          </a:xfrm>
          <a:prstGeom prst="rect">
            <a:avLst/>
          </a:prstGeom>
        </p:spPr>
      </p:pic>
    </p:spTree>
    <p:extLst>
      <p:ext uri="{BB962C8B-B14F-4D97-AF65-F5344CB8AC3E}">
        <p14:creationId xmlns:p14="http://schemas.microsoft.com/office/powerpoint/2010/main" val="203690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descr="Impulse Sealing vs. Direct Heat Sealing – Your Questions Answered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597529"/>
            <a:ext cx="10207659" cy="523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76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High frequency heat </a:t>
            </a:r>
            <a:r>
              <a:rPr lang="en-IN" dirty="0" smtClean="0">
                <a:solidFill>
                  <a:srgbClr val="FF0000"/>
                </a:solidFill>
              </a:rPr>
              <a:t>sealing</a:t>
            </a:r>
            <a:endParaRPr lang="en-IN" dirty="0">
              <a:solidFill>
                <a:srgbClr val="FF0000"/>
              </a:solidFill>
            </a:endParaRPr>
          </a:p>
        </p:txBody>
      </p:sp>
      <p:sp>
        <p:nvSpPr>
          <p:cNvPr id="3" name="Content Placeholder 2"/>
          <p:cNvSpPr>
            <a:spLocks noGrp="1"/>
          </p:cNvSpPr>
          <p:nvPr>
            <p:ph idx="1"/>
          </p:nvPr>
        </p:nvSpPr>
        <p:spPr/>
        <p:txBody>
          <a:bodyPr/>
          <a:lstStyle/>
          <a:p>
            <a:pPr algn="just"/>
            <a:r>
              <a:rPr lang="en-IN" dirty="0" smtClean="0"/>
              <a:t>The </a:t>
            </a:r>
            <a:r>
              <a:rPr lang="en-IN" dirty="0"/>
              <a:t>sealing metal bars, or the </a:t>
            </a:r>
            <a:r>
              <a:rPr lang="en-IN" dirty="0">
                <a:solidFill>
                  <a:srgbClr val="FF0000"/>
                </a:solidFill>
              </a:rPr>
              <a:t>jaws connected to a high frequency alternating electrical supply</a:t>
            </a:r>
            <a:r>
              <a:rPr lang="en-IN" dirty="0"/>
              <a:t>. </a:t>
            </a:r>
            <a:endParaRPr lang="en-IN" dirty="0" smtClean="0"/>
          </a:p>
          <a:p>
            <a:pPr algn="just"/>
            <a:r>
              <a:rPr lang="en-IN" dirty="0" smtClean="0"/>
              <a:t>When </a:t>
            </a:r>
            <a:r>
              <a:rPr lang="en-IN" dirty="0"/>
              <a:t>the electric current is passed, an alternating electric field is generated, </a:t>
            </a:r>
            <a:r>
              <a:rPr lang="en-IN" dirty="0">
                <a:solidFill>
                  <a:srgbClr val="FF0000"/>
                </a:solidFill>
              </a:rPr>
              <a:t>causing the molecules to vibrate and generate heat within the material</a:t>
            </a:r>
            <a:r>
              <a:rPr lang="en-IN" dirty="0"/>
              <a:t>.</a:t>
            </a:r>
          </a:p>
        </p:txBody>
      </p:sp>
    </p:spTree>
    <p:extLst>
      <p:ext uri="{BB962C8B-B14F-4D97-AF65-F5344CB8AC3E}">
        <p14:creationId xmlns:p14="http://schemas.microsoft.com/office/powerpoint/2010/main" val="233254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Type of heat seals</a:t>
            </a:r>
          </a:p>
        </p:txBody>
      </p:sp>
      <p:sp>
        <p:nvSpPr>
          <p:cNvPr id="3" name="Content Placeholder 2"/>
          <p:cNvSpPr>
            <a:spLocks noGrp="1"/>
          </p:cNvSpPr>
          <p:nvPr>
            <p:ph idx="1"/>
          </p:nvPr>
        </p:nvSpPr>
        <p:spPr/>
        <p:txBody>
          <a:bodyPr>
            <a:normAutofit/>
          </a:bodyPr>
          <a:lstStyle/>
          <a:p>
            <a:pPr lvl="0" algn="just"/>
            <a:r>
              <a:rPr lang="en-IN" b="1" dirty="0"/>
              <a:t>Lap seal</a:t>
            </a:r>
            <a:r>
              <a:rPr lang="en-IN" dirty="0"/>
              <a:t>: In a lap seal, </a:t>
            </a:r>
            <a:r>
              <a:rPr lang="en-IN" dirty="0">
                <a:solidFill>
                  <a:srgbClr val="FF0000"/>
                </a:solidFill>
              </a:rPr>
              <a:t>opposite surface of a sheet film are sealed together</a:t>
            </a:r>
            <a:r>
              <a:rPr lang="en-IN" dirty="0"/>
              <a:t>. Therefore for this type of seal, </a:t>
            </a:r>
            <a:r>
              <a:rPr lang="en-IN" dirty="0">
                <a:solidFill>
                  <a:srgbClr val="FF0000"/>
                </a:solidFill>
              </a:rPr>
              <a:t>both the surfaces need thermoplastic coatings</a:t>
            </a:r>
            <a:r>
              <a:rPr lang="en-IN" dirty="0"/>
              <a:t>. </a:t>
            </a:r>
          </a:p>
        </p:txBody>
      </p:sp>
      <p:pic>
        <p:nvPicPr>
          <p:cNvPr id="9222" name="Picture 6" descr="User Guide"/>
          <p:cNvPicPr>
            <a:picLocks noChangeAspect="1" noChangeArrowheads="1"/>
          </p:cNvPicPr>
          <p:nvPr/>
        </p:nvPicPr>
        <p:blipFill rotWithShape="1">
          <a:blip r:embed="rId2">
            <a:extLst>
              <a:ext uri="{28A0092B-C50C-407E-A947-70E740481C1C}">
                <a14:useLocalDpi xmlns:a14="http://schemas.microsoft.com/office/drawing/2010/main" val="0"/>
              </a:ext>
            </a:extLst>
          </a:blip>
          <a:srcRect l="23721" t="42906" r="48631"/>
          <a:stretch/>
        </p:blipFill>
        <p:spPr bwMode="auto">
          <a:xfrm>
            <a:off x="235390" y="3850662"/>
            <a:ext cx="2625505" cy="300733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User Guide"/>
          <p:cNvPicPr>
            <a:picLocks noChangeAspect="1" noChangeArrowheads="1"/>
          </p:cNvPicPr>
          <p:nvPr/>
        </p:nvPicPr>
        <p:blipFill rotWithShape="1">
          <a:blip r:embed="rId2">
            <a:extLst>
              <a:ext uri="{28A0092B-C50C-407E-A947-70E740481C1C}">
                <a14:useLocalDpi xmlns:a14="http://schemas.microsoft.com/office/drawing/2010/main" val="0"/>
              </a:ext>
            </a:extLst>
          </a:blip>
          <a:srcRect l="76060" t="44109"/>
          <a:stretch/>
        </p:blipFill>
        <p:spPr bwMode="auto">
          <a:xfrm>
            <a:off x="4833921" y="3850662"/>
            <a:ext cx="2273426" cy="2943964"/>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Flexible Films | Flexible Packaging | Food Packaging - Layfiel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4148137"/>
            <a:ext cx="3048000"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1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Type of heat seals</a:t>
            </a:r>
          </a:p>
        </p:txBody>
      </p:sp>
      <p:sp>
        <p:nvSpPr>
          <p:cNvPr id="3" name="Content Placeholder 2"/>
          <p:cNvSpPr>
            <a:spLocks noGrp="1"/>
          </p:cNvSpPr>
          <p:nvPr>
            <p:ph idx="1"/>
          </p:nvPr>
        </p:nvSpPr>
        <p:spPr/>
        <p:txBody>
          <a:bodyPr>
            <a:normAutofit/>
          </a:bodyPr>
          <a:lstStyle/>
          <a:p>
            <a:pPr lvl="0" algn="just"/>
            <a:r>
              <a:rPr lang="en-IN" b="1" dirty="0" smtClean="0"/>
              <a:t>Fin </a:t>
            </a:r>
            <a:r>
              <a:rPr lang="en-IN" b="1" dirty="0"/>
              <a:t>seal</a:t>
            </a:r>
            <a:r>
              <a:rPr lang="en-IN" dirty="0"/>
              <a:t>: In this type the </a:t>
            </a:r>
            <a:r>
              <a:rPr lang="en-IN" dirty="0">
                <a:solidFill>
                  <a:srgbClr val="FF0000"/>
                </a:solidFill>
              </a:rPr>
              <a:t>same surface of the sheet is sealed together</a:t>
            </a:r>
            <a:r>
              <a:rPr lang="en-IN" dirty="0"/>
              <a:t>, therefore such seals can be made using </a:t>
            </a:r>
            <a:r>
              <a:rPr lang="en-IN" dirty="0">
                <a:solidFill>
                  <a:srgbClr val="FF0000"/>
                </a:solidFill>
              </a:rPr>
              <a:t>one side coated material</a:t>
            </a:r>
            <a:r>
              <a:rPr lang="en-IN" dirty="0"/>
              <a:t>. Since fin seals protrude from the pack, no pressure is exerted on the contents during sealing. The fin seal may be crimped or corrugated along the seal for better strength.</a:t>
            </a:r>
          </a:p>
          <a:p>
            <a:pPr algn="just"/>
            <a:endParaRPr lang="en-IN" dirty="0"/>
          </a:p>
        </p:txBody>
      </p:sp>
      <p:pic>
        <p:nvPicPr>
          <p:cNvPr id="11266" name="Picture 2" descr="User Guide"/>
          <p:cNvPicPr>
            <a:picLocks noChangeAspect="1" noChangeArrowheads="1"/>
          </p:cNvPicPr>
          <p:nvPr/>
        </p:nvPicPr>
        <p:blipFill rotWithShape="1">
          <a:blip r:embed="rId2">
            <a:extLst>
              <a:ext uri="{28A0092B-C50C-407E-A947-70E740481C1C}">
                <a14:useLocalDpi xmlns:a14="http://schemas.microsoft.com/office/drawing/2010/main" val="0"/>
              </a:ext>
            </a:extLst>
          </a:blip>
          <a:srcRect t="42737" r="74922"/>
          <a:stretch/>
        </p:blipFill>
        <p:spPr bwMode="auto">
          <a:xfrm>
            <a:off x="933062" y="3998228"/>
            <a:ext cx="2258008" cy="285977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User Guide"/>
          <p:cNvPicPr>
            <a:picLocks noChangeAspect="1" noChangeArrowheads="1"/>
          </p:cNvPicPr>
          <p:nvPr/>
        </p:nvPicPr>
        <p:blipFill rotWithShape="1">
          <a:blip r:embed="rId2">
            <a:extLst>
              <a:ext uri="{28A0092B-C50C-407E-A947-70E740481C1C}">
                <a14:useLocalDpi xmlns:a14="http://schemas.microsoft.com/office/drawing/2010/main" val="0"/>
              </a:ext>
            </a:extLst>
          </a:blip>
          <a:srcRect l="50300" t="42993" r="22769"/>
          <a:stretch/>
        </p:blipFill>
        <p:spPr bwMode="auto">
          <a:xfrm>
            <a:off x="5021193" y="3982031"/>
            <a:ext cx="2463282" cy="289216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Flexible Films | Flexible Packaging | Food Packaging - Layfiel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473" y="4293928"/>
            <a:ext cx="3488555" cy="232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8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307" y="0"/>
            <a:ext cx="10515600" cy="1325563"/>
          </a:xfrm>
        </p:spPr>
        <p:txBody>
          <a:bodyPr/>
          <a:lstStyle/>
          <a:p>
            <a:pPr algn="ctr"/>
            <a:r>
              <a:rPr lang="en-IN" dirty="0">
                <a:solidFill>
                  <a:srgbClr val="FF0000"/>
                </a:solidFill>
              </a:rPr>
              <a:t>Type of heat seals</a:t>
            </a:r>
            <a:endParaRPr lang="en-IN" dirty="0"/>
          </a:p>
        </p:txBody>
      </p:sp>
      <p:pic>
        <p:nvPicPr>
          <p:cNvPr id="10242" name="Picture 2" descr="Related image | Label design, Packaging label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1672"/>
          <a:stretch/>
        </p:blipFill>
        <p:spPr bwMode="auto">
          <a:xfrm>
            <a:off x="445286" y="3983524"/>
            <a:ext cx="8524875" cy="255018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lated image | Label design, Packaging labels"/>
          <p:cNvPicPr>
            <a:picLocks noChangeAspect="1" noChangeArrowheads="1"/>
          </p:cNvPicPr>
          <p:nvPr/>
        </p:nvPicPr>
        <p:blipFill rotWithShape="1">
          <a:blip r:embed="rId2">
            <a:extLst>
              <a:ext uri="{28A0092B-C50C-407E-A947-70E740481C1C}">
                <a14:useLocalDpi xmlns:a14="http://schemas.microsoft.com/office/drawing/2010/main" val="0"/>
              </a:ext>
            </a:extLst>
          </a:blip>
          <a:srcRect b="55679"/>
          <a:stretch/>
        </p:blipFill>
        <p:spPr bwMode="auto">
          <a:xfrm>
            <a:off x="445286" y="1318834"/>
            <a:ext cx="8524875" cy="233876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Full automatic weighing bag packaging equipment small granular ..."/>
          <p:cNvPicPr>
            <a:picLocks noChangeAspect="1" noChangeArrowheads="1"/>
          </p:cNvPicPr>
          <p:nvPr/>
        </p:nvPicPr>
        <p:blipFill rotWithShape="1">
          <a:blip r:embed="rId3">
            <a:extLst>
              <a:ext uri="{28A0092B-C50C-407E-A947-70E740481C1C}">
                <a14:useLocalDpi xmlns:a14="http://schemas.microsoft.com/office/drawing/2010/main" val="0"/>
              </a:ext>
            </a:extLst>
          </a:blip>
          <a:srcRect t="75053" r="63987"/>
          <a:stretch/>
        </p:blipFill>
        <p:spPr bwMode="auto">
          <a:xfrm>
            <a:off x="9000853" y="3983524"/>
            <a:ext cx="3127774" cy="2550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869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Type of heat seals</a:t>
            </a:r>
          </a:p>
        </p:txBody>
      </p:sp>
      <p:sp>
        <p:nvSpPr>
          <p:cNvPr id="3" name="Content Placeholder 2"/>
          <p:cNvSpPr>
            <a:spLocks noGrp="1"/>
          </p:cNvSpPr>
          <p:nvPr>
            <p:ph idx="1"/>
          </p:nvPr>
        </p:nvSpPr>
        <p:spPr/>
        <p:txBody>
          <a:bodyPr>
            <a:normAutofit/>
          </a:bodyPr>
          <a:lstStyle/>
          <a:p>
            <a:pPr lvl="0" algn="just"/>
            <a:r>
              <a:rPr lang="en-IN" b="1" dirty="0" smtClean="0"/>
              <a:t>Bead </a:t>
            </a:r>
            <a:r>
              <a:rPr lang="en-IN" b="1" dirty="0"/>
              <a:t>seal</a:t>
            </a:r>
            <a:r>
              <a:rPr lang="en-IN" dirty="0"/>
              <a:t>: At the end of the pack, the edges are melted together to form a narrow weld. Bead seal can only be made using homogeneous </a:t>
            </a:r>
            <a:r>
              <a:rPr lang="en-IN" dirty="0" err="1"/>
              <a:t>thermo</a:t>
            </a:r>
            <a:r>
              <a:rPr lang="en-IN" dirty="0"/>
              <a:t> plastic film.</a:t>
            </a:r>
          </a:p>
          <a:p>
            <a:pPr algn="just"/>
            <a:endParaRPr lang="en-IN" dirty="0"/>
          </a:p>
        </p:txBody>
      </p:sp>
    </p:spTree>
    <p:extLst>
      <p:ext uri="{BB962C8B-B14F-4D97-AF65-F5344CB8AC3E}">
        <p14:creationId xmlns:p14="http://schemas.microsoft.com/office/powerpoint/2010/main" val="180589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Criteria for proper heat sealing and to produce a reliable seal</a:t>
            </a:r>
          </a:p>
        </p:txBody>
      </p:sp>
      <p:sp>
        <p:nvSpPr>
          <p:cNvPr id="3" name="Content Placeholder 2"/>
          <p:cNvSpPr>
            <a:spLocks noGrp="1"/>
          </p:cNvSpPr>
          <p:nvPr>
            <p:ph idx="1"/>
          </p:nvPr>
        </p:nvSpPr>
        <p:spPr/>
        <p:txBody>
          <a:bodyPr>
            <a:normAutofit fontScale="85000" lnSpcReduction="20000"/>
          </a:bodyPr>
          <a:lstStyle/>
          <a:p>
            <a:pPr lvl="0" algn="just"/>
            <a:r>
              <a:rPr lang="en-IN" dirty="0">
                <a:solidFill>
                  <a:srgbClr val="FF0000"/>
                </a:solidFill>
              </a:rPr>
              <a:t>Fusion</a:t>
            </a:r>
            <a:r>
              <a:rPr lang="en-IN" dirty="0"/>
              <a:t> is a necessary requirement for formation of an acceptable heat seal. It occurs when the opposing seal surfaces are welded together so that is not possible to distinguish visually sealing surfaces at the inner seal junction.</a:t>
            </a:r>
          </a:p>
          <a:p>
            <a:pPr lvl="0" algn="just"/>
            <a:r>
              <a:rPr lang="en-IN" dirty="0">
                <a:solidFill>
                  <a:srgbClr val="FF0000"/>
                </a:solidFill>
              </a:rPr>
              <a:t>Fusion sometimes does not occur as a result of contamination </a:t>
            </a:r>
            <a:r>
              <a:rPr lang="en-IN" dirty="0"/>
              <a:t>of the sealing area with water, grease or particulate matter. Hence contamination of seal area should be avoided.</a:t>
            </a:r>
          </a:p>
          <a:p>
            <a:pPr lvl="0" algn="just"/>
            <a:r>
              <a:rPr lang="en-IN" dirty="0">
                <a:solidFill>
                  <a:srgbClr val="FF0000"/>
                </a:solidFill>
              </a:rPr>
              <a:t>Clouding</a:t>
            </a:r>
            <a:r>
              <a:rPr lang="en-IN" dirty="0"/>
              <a:t> due to decrease in time of sealing. This is due to structural reorganization of polymers.</a:t>
            </a:r>
          </a:p>
          <a:p>
            <a:pPr lvl="0" algn="just"/>
            <a:r>
              <a:rPr lang="en-IN" dirty="0">
                <a:solidFill>
                  <a:srgbClr val="FF0000"/>
                </a:solidFill>
              </a:rPr>
              <a:t>Wrinkles</a:t>
            </a:r>
            <a:r>
              <a:rPr lang="en-IN" dirty="0"/>
              <a:t> in the sealing are occur due to slightly differing amounts of plastic material on the two sides of the seal. This can also be due to slippage of sealing bars.</a:t>
            </a:r>
          </a:p>
          <a:p>
            <a:pPr lvl="0" algn="just"/>
            <a:r>
              <a:rPr lang="en-IN" dirty="0">
                <a:solidFill>
                  <a:srgbClr val="FF0000"/>
                </a:solidFill>
              </a:rPr>
              <a:t>Blisters </a:t>
            </a:r>
            <a:r>
              <a:rPr lang="en-IN" dirty="0"/>
              <a:t>in the heat seal area are due to entrapment of water, grease or food particles.</a:t>
            </a:r>
          </a:p>
          <a:p>
            <a:pPr algn="just"/>
            <a:endParaRPr lang="en-IN" dirty="0"/>
          </a:p>
        </p:txBody>
      </p:sp>
    </p:spTree>
    <p:extLst>
      <p:ext uri="{BB962C8B-B14F-4D97-AF65-F5344CB8AC3E}">
        <p14:creationId xmlns:p14="http://schemas.microsoft.com/office/powerpoint/2010/main" val="2379241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lgn="just">
              <a:buNone/>
            </a:pPr>
            <a:r>
              <a:rPr lang="en-IN" b="1" dirty="0" smtClean="0">
                <a:hlinkClick r:id="rId2" tooltip="11.1.4.Crimping in heat seals"/>
              </a:rPr>
              <a:t>Crimping </a:t>
            </a:r>
            <a:r>
              <a:rPr lang="en-IN" b="1" dirty="0">
                <a:hlinkClick r:id="rId2" tooltip="11.1.4.Crimping in heat seals"/>
              </a:rPr>
              <a:t>in heat seals</a:t>
            </a:r>
            <a:endParaRPr lang="en-IN" dirty="0"/>
          </a:p>
          <a:p>
            <a:pPr marL="0" indent="0" algn="just">
              <a:buNone/>
            </a:pPr>
            <a:r>
              <a:rPr lang="en-IN" dirty="0"/>
              <a:t>	</a:t>
            </a:r>
            <a:r>
              <a:rPr lang="en-IN" dirty="0" smtClean="0"/>
              <a:t>To </a:t>
            </a:r>
            <a:r>
              <a:rPr lang="en-IN" dirty="0"/>
              <a:t>understand why crimping of heat seals are done, it is necessary to study the stresses acting on the heat seal. The air stresses and pack stress act on the heat seal as shown in the figure.</a:t>
            </a:r>
          </a:p>
          <a:p>
            <a:pPr algn="just"/>
            <a:endParaRPr lang="en-IN" dirty="0"/>
          </a:p>
        </p:txBody>
      </p:sp>
      <p:pic>
        <p:nvPicPr>
          <p:cNvPr id="12290" name="Picture 2" descr="https://www.foscottpackaging.com/crimp-sealers-constant-heat-seal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816" y="4549859"/>
            <a:ext cx="2758383" cy="230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38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Heat sealing</a:t>
            </a:r>
            <a:endParaRPr lang="en-IN" dirty="0">
              <a:solidFill>
                <a:srgbClr val="FF0000"/>
              </a:solidFill>
            </a:endParaRPr>
          </a:p>
        </p:txBody>
      </p:sp>
      <p:sp>
        <p:nvSpPr>
          <p:cNvPr id="3" name="Content Placeholder 2"/>
          <p:cNvSpPr>
            <a:spLocks noGrp="1"/>
          </p:cNvSpPr>
          <p:nvPr>
            <p:ph idx="1"/>
          </p:nvPr>
        </p:nvSpPr>
        <p:spPr/>
        <p:txBody>
          <a:bodyPr/>
          <a:lstStyle/>
          <a:p>
            <a:pPr algn="just"/>
            <a:r>
              <a:rPr lang="en-IN" dirty="0" smtClean="0"/>
              <a:t>It </a:t>
            </a:r>
            <a:r>
              <a:rPr lang="en-IN" dirty="0"/>
              <a:t>is an </a:t>
            </a:r>
            <a:r>
              <a:rPr lang="en-IN" dirty="0">
                <a:solidFill>
                  <a:srgbClr val="FF0000"/>
                </a:solidFill>
              </a:rPr>
              <a:t>effective way </a:t>
            </a:r>
            <a:r>
              <a:rPr lang="en-IN" dirty="0"/>
              <a:t>of closing </a:t>
            </a:r>
            <a:r>
              <a:rPr lang="en-IN" dirty="0" smtClean="0"/>
              <a:t>packages.</a:t>
            </a:r>
          </a:p>
          <a:p>
            <a:pPr algn="just"/>
            <a:r>
              <a:rPr lang="en-IN" dirty="0" smtClean="0"/>
              <a:t>Any </a:t>
            </a:r>
            <a:r>
              <a:rPr lang="en-IN" dirty="0"/>
              <a:t>material which is to be sealable by heat welding must either be </a:t>
            </a:r>
            <a:r>
              <a:rPr lang="en-IN" dirty="0">
                <a:solidFill>
                  <a:srgbClr val="FF0000"/>
                </a:solidFill>
              </a:rPr>
              <a:t>fully thermoplastic </a:t>
            </a:r>
            <a:r>
              <a:rPr lang="en-IN" dirty="0"/>
              <a:t>(that is the plastic becomes fluid when heated and solidify again on cooling) or should have a </a:t>
            </a:r>
            <a:r>
              <a:rPr lang="en-IN" dirty="0">
                <a:solidFill>
                  <a:srgbClr val="FF0000"/>
                </a:solidFill>
              </a:rPr>
              <a:t>layer of a thermoplastic</a:t>
            </a:r>
            <a:r>
              <a:rPr lang="en-IN" dirty="0"/>
              <a:t>. </a:t>
            </a:r>
            <a:endParaRPr lang="en-IN" dirty="0" smtClean="0"/>
          </a:p>
          <a:p>
            <a:pPr algn="just"/>
            <a:r>
              <a:rPr lang="en-IN" dirty="0" smtClean="0"/>
              <a:t>During </a:t>
            </a:r>
            <a:r>
              <a:rPr lang="en-IN" dirty="0"/>
              <a:t>heat sealing, </a:t>
            </a:r>
            <a:r>
              <a:rPr lang="en-IN" dirty="0">
                <a:solidFill>
                  <a:srgbClr val="FF0000"/>
                </a:solidFill>
              </a:rPr>
              <a:t>two layers of thermoplastic films</a:t>
            </a:r>
            <a:r>
              <a:rPr lang="en-IN" dirty="0"/>
              <a:t> are </a:t>
            </a:r>
            <a:r>
              <a:rPr lang="en-IN" dirty="0">
                <a:solidFill>
                  <a:srgbClr val="FF0000"/>
                </a:solidFill>
              </a:rPr>
              <a:t>held together</a:t>
            </a:r>
            <a:r>
              <a:rPr lang="en-IN" dirty="0"/>
              <a:t> under pressure, </a:t>
            </a:r>
            <a:r>
              <a:rPr lang="en-IN" dirty="0">
                <a:solidFill>
                  <a:srgbClr val="FF0000"/>
                </a:solidFill>
              </a:rPr>
              <a:t>melt</a:t>
            </a:r>
            <a:r>
              <a:rPr lang="en-IN" dirty="0"/>
              <a:t> on heating, </a:t>
            </a:r>
            <a:r>
              <a:rPr lang="en-IN" dirty="0">
                <a:solidFill>
                  <a:srgbClr val="FF0000"/>
                </a:solidFill>
              </a:rPr>
              <a:t>fuse </a:t>
            </a:r>
            <a:r>
              <a:rPr lang="en-IN" dirty="0"/>
              <a:t>into one another and </a:t>
            </a:r>
            <a:r>
              <a:rPr lang="en-IN" dirty="0">
                <a:solidFill>
                  <a:srgbClr val="FF0000"/>
                </a:solidFill>
              </a:rPr>
              <a:t>seal together </a:t>
            </a:r>
            <a:r>
              <a:rPr lang="en-IN" dirty="0"/>
              <a:t>on cooling.</a:t>
            </a:r>
          </a:p>
          <a:p>
            <a:pPr algn="just"/>
            <a:endParaRPr lang="en-IN" dirty="0"/>
          </a:p>
        </p:txBody>
      </p:sp>
      <p:pic>
        <p:nvPicPr>
          <p:cNvPr id="1026" name="Picture 2" descr="China Plastic Food Vacuum Packaging Bag for Frozen Seafood - Chin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1577" y="4357577"/>
            <a:ext cx="2500423" cy="25004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ars.els-cdn.com/content/image/1-s2.0-S0268005X15301727-fx1_l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9588" y="4627988"/>
            <a:ext cx="3956635" cy="223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78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FF0000"/>
                </a:solidFill>
              </a:rPr>
              <a:t>Cold </a:t>
            </a:r>
            <a:r>
              <a:rPr lang="en-IN" b="1" dirty="0" smtClean="0">
                <a:solidFill>
                  <a:srgbClr val="FF0000"/>
                </a:solidFill>
              </a:rPr>
              <a:t>Seal</a:t>
            </a:r>
            <a:endParaRPr lang="en-IN" dirty="0">
              <a:solidFill>
                <a:srgbClr val="FF0000"/>
              </a:solidFill>
            </a:endParaRPr>
          </a:p>
        </p:txBody>
      </p:sp>
      <p:sp>
        <p:nvSpPr>
          <p:cNvPr id="3" name="Content Placeholder 2"/>
          <p:cNvSpPr>
            <a:spLocks noGrp="1"/>
          </p:cNvSpPr>
          <p:nvPr>
            <p:ph idx="1"/>
          </p:nvPr>
        </p:nvSpPr>
        <p:spPr/>
        <p:txBody>
          <a:bodyPr>
            <a:normAutofit/>
          </a:bodyPr>
          <a:lstStyle/>
          <a:p>
            <a:pPr algn="just"/>
            <a:r>
              <a:rPr lang="en-IN" dirty="0" smtClean="0">
                <a:solidFill>
                  <a:srgbClr val="FF0000"/>
                </a:solidFill>
              </a:rPr>
              <a:t>For </a:t>
            </a:r>
            <a:r>
              <a:rPr lang="en-IN" dirty="0" smtClean="0">
                <a:solidFill>
                  <a:srgbClr val="FF0000"/>
                </a:solidFill>
              </a:rPr>
              <a:t>packaging of heat </a:t>
            </a:r>
            <a:r>
              <a:rPr lang="en-IN" dirty="0">
                <a:solidFill>
                  <a:srgbClr val="FF0000"/>
                </a:solidFill>
              </a:rPr>
              <a:t>sensitive materials </a:t>
            </a:r>
            <a:r>
              <a:rPr lang="en-IN" dirty="0"/>
              <a:t>like creams, chocolates (which melt at higher temperature in flexible packages) usually cold seals are made. </a:t>
            </a:r>
            <a:endParaRPr lang="en-IN" dirty="0" smtClean="0"/>
          </a:p>
          <a:p>
            <a:pPr algn="just"/>
            <a:r>
              <a:rPr lang="en-IN" dirty="0" smtClean="0"/>
              <a:t>Cold </a:t>
            </a:r>
            <a:r>
              <a:rPr lang="en-IN" dirty="0"/>
              <a:t>seals </a:t>
            </a:r>
            <a:r>
              <a:rPr lang="en-IN" dirty="0">
                <a:solidFill>
                  <a:srgbClr val="FF0000"/>
                </a:solidFill>
              </a:rPr>
              <a:t>both the surfaces involved in sealing must be coated with natural rubber compounds at the sealing area</a:t>
            </a:r>
            <a:r>
              <a:rPr lang="en-IN" dirty="0"/>
              <a:t> and sealing is achieved by applying only pressure. </a:t>
            </a:r>
            <a:endParaRPr lang="en-IN" dirty="0" smtClean="0"/>
          </a:p>
          <a:p>
            <a:pPr algn="just"/>
            <a:r>
              <a:rPr lang="en-IN" dirty="0" smtClean="0"/>
              <a:t>Rubber </a:t>
            </a:r>
            <a:r>
              <a:rPr lang="en-IN" dirty="0"/>
              <a:t>is the only material which attaches to itself just by applying pressure.</a:t>
            </a:r>
          </a:p>
          <a:p>
            <a:pPr algn="just"/>
            <a:endParaRPr lang="en-IN" dirty="0"/>
          </a:p>
        </p:txBody>
      </p:sp>
    </p:spTree>
    <p:extLst>
      <p:ext uri="{BB962C8B-B14F-4D97-AF65-F5344CB8AC3E}">
        <p14:creationId xmlns:p14="http://schemas.microsoft.com/office/powerpoint/2010/main" val="978346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FF0000"/>
                </a:solidFill>
              </a:rPr>
              <a:t>Cold Seal</a:t>
            </a:r>
            <a:endParaRPr lang="en-IN" dirty="0"/>
          </a:p>
        </p:txBody>
      </p:sp>
      <p:pic>
        <p:nvPicPr>
          <p:cNvPr id="13314" name="Picture 2" descr="Cold-Seal Packaging | C-P Flexible Packag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527276"/>
            <a:ext cx="2286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ommon Cold Seal Adhesive Problems, How to Address Them - Bostik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194" y="2764844"/>
            <a:ext cx="4520837" cy="27125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859566" y="2764843"/>
            <a:ext cx="3027339" cy="3027339"/>
          </a:xfrm>
          <a:prstGeom prst="rect">
            <a:avLst/>
          </a:prstGeom>
        </p:spPr>
      </p:pic>
    </p:spTree>
    <p:extLst>
      <p:ext uri="{BB962C8B-B14F-4D97-AF65-F5344CB8AC3E}">
        <p14:creationId xmlns:p14="http://schemas.microsoft.com/office/powerpoint/2010/main" val="791580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hlinkClick r:id="rId2"/>
              </a:rPr>
              <a:t>https://www.youtube.com/watch?v=n8q-vMnze2A</a:t>
            </a:r>
            <a:endParaRPr lang="en-IN" dirty="0" smtClean="0"/>
          </a:p>
          <a:p>
            <a:r>
              <a:rPr lang="en-IN" dirty="0" smtClean="0">
                <a:hlinkClick r:id="rId3"/>
              </a:rPr>
              <a:t>https://</a:t>
            </a:r>
            <a:r>
              <a:rPr lang="en-IN" dirty="0" smtClean="0">
                <a:hlinkClick r:id="rId3"/>
              </a:rPr>
              <a:t>www.youtube.com/watch?v=xbQg-LaHDdg&amp;list=PLnL0T2ZTs-OXyOD_4q_h0eCiFqzOGnyoz</a:t>
            </a:r>
            <a:endParaRPr lang="en-IN" dirty="0" smtClean="0"/>
          </a:p>
          <a:p>
            <a:r>
              <a:rPr lang="en-IN" dirty="0" smtClean="0">
                <a:hlinkClick r:id="rId4"/>
              </a:rPr>
              <a:t>https://www.youtube.com/watch?v=jti5aF9BI5Q&amp;list=PLnL0T2ZTs-OXyOD_4q_h0eCiFqzOGnyoz&amp;index=6</a:t>
            </a:r>
            <a:endParaRPr lang="en-IN" dirty="0"/>
          </a:p>
        </p:txBody>
      </p:sp>
    </p:spTree>
    <p:extLst>
      <p:ext uri="{BB962C8B-B14F-4D97-AF65-F5344CB8AC3E}">
        <p14:creationId xmlns:p14="http://schemas.microsoft.com/office/powerpoint/2010/main" val="3713036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lgn="ctr">
              <a:buNone/>
            </a:pPr>
            <a:endParaRPr lang="en-IN" dirty="0" smtClean="0"/>
          </a:p>
          <a:p>
            <a:pPr marL="0" indent="0" algn="ctr">
              <a:buNone/>
            </a:pPr>
            <a:endParaRPr lang="en-IN" dirty="0"/>
          </a:p>
          <a:p>
            <a:pPr marL="0" indent="0" algn="ctr">
              <a:buNone/>
            </a:pPr>
            <a:endParaRPr lang="en-IN" dirty="0" smtClean="0"/>
          </a:p>
          <a:p>
            <a:pPr marL="0" indent="0" algn="ctr">
              <a:buNone/>
            </a:pPr>
            <a:r>
              <a:rPr lang="en-IN" dirty="0" smtClean="0"/>
              <a:t>Thank You</a:t>
            </a:r>
            <a:endParaRPr lang="en-IN" dirty="0"/>
          </a:p>
        </p:txBody>
      </p:sp>
    </p:spTree>
    <p:extLst>
      <p:ext uri="{BB962C8B-B14F-4D97-AF65-F5344CB8AC3E}">
        <p14:creationId xmlns:p14="http://schemas.microsoft.com/office/powerpoint/2010/main" val="2817256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Factors affecting Sealing</a:t>
            </a:r>
            <a:endParaRPr lang="en-IN" dirty="0">
              <a:solidFill>
                <a:srgbClr val="FF0000"/>
              </a:solidFill>
            </a:endParaRPr>
          </a:p>
        </p:txBody>
      </p:sp>
      <p:sp>
        <p:nvSpPr>
          <p:cNvPr id="3" name="Content Placeholder 2"/>
          <p:cNvSpPr>
            <a:spLocks noGrp="1"/>
          </p:cNvSpPr>
          <p:nvPr>
            <p:ph idx="1"/>
          </p:nvPr>
        </p:nvSpPr>
        <p:spPr/>
        <p:txBody>
          <a:bodyPr>
            <a:normAutofit/>
          </a:bodyPr>
          <a:lstStyle/>
          <a:p>
            <a:pPr algn="just"/>
            <a:r>
              <a:rPr lang="en-IN" dirty="0"/>
              <a:t>Three factors </a:t>
            </a:r>
            <a:r>
              <a:rPr lang="en-IN" dirty="0" smtClean="0"/>
              <a:t>that</a:t>
            </a:r>
            <a:r>
              <a:rPr lang="en-IN" dirty="0"/>
              <a:t> </a:t>
            </a:r>
            <a:r>
              <a:rPr lang="en-IN" dirty="0">
                <a:solidFill>
                  <a:srgbClr val="FF0000"/>
                </a:solidFill>
              </a:rPr>
              <a:t>control the effectiveness of a heat </a:t>
            </a:r>
            <a:r>
              <a:rPr lang="en-IN" dirty="0" smtClean="0">
                <a:solidFill>
                  <a:srgbClr val="FF0000"/>
                </a:solidFill>
              </a:rPr>
              <a:t>seal:</a:t>
            </a:r>
          </a:p>
          <a:p>
            <a:pPr lvl="1" algn="just"/>
            <a:r>
              <a:rPr lang="en-IN" b="1" i="1" dirty="0" smtClean="0"/>
              <a:t>Pressure</a:t>
            </a:r>
            <a:r>
              <a:rPr lang="en-IN" dirty="0"/>
              <a:t>, </a:t>
            </a:r>
            <a:endParaRPr lang="en-IN" b="1" i="1" dirty="0" smtClean="0"/>
          </a:p>
          <a:p>
            <a:pPr lvl="1" algn="just"/>
            <a:r>
              <a:rPr lang="en-IN" b="1" i="1" dirty="0"/>
              <a:t>T</a:t>
            </a:r>
            <a:r>
              <a:rPr lang="en-IN" b="1" i="1" dirty="0" smtClean="0"/>
              <a:t>emperature</a:t>
            </a:r>
            <a:r>
              <a:rPr lang="en-IN" dirty="0"/>
              <a:t> &amp;</a:t>
            </a:r>
            <a:endParaRPr lang="en-IN" dirty="0" smtClean="0"/>
          </a:p>
          <a:p>
            <a:pPr lvl="1" algn="just"/>
            <a:r>
              <a:rPr lang="en-IN" b="1" i="1" dirty="0" smtClean="0"/>
              <a:t>Dwell </a:t>
            </a:r>
            <a:r>
              <a:rPr lang="en-IN" b="1" i="1" dirty="0"/>
              <a:t>time</a:t>
            </a:r>
            <a:r>
              <a:rPr lang="en-IN" dirty="0" smtClean="0"/>
              <a:t> </a:t>
            </a:r>
          </a:p>
          <a:p>
            <a:pPr algn="just"/>
            <a:r>
              <a:rPr lang="en-IN" dirty="0" smtClean="0"/>
              <a:t>The </a:t>
            </a:r>
            <a:r>
              <a:rPr lang="en-IN" dirty="0">
                <a:solidFill>
                  <a:srgbClr val="FF0000"/>
                </a:solidFill>
              </a:rPr>
              <a:t>dwell time </a:t>
            </a:r>
            <a:r>
              <a:rPr lang="en-IN" dirty="0"/>
              <a:t>is usually taken to mean the </a:t>
            </a:r>
            <a:r>
              <a:rPr lang="en-IN" dirty="0">
                <a:solidFill>
                  <a:srgbClr val="FF0000"/>
                </a:solidFill>
              </a:rPr>
              <a:t>time during which the sealing jaws are closed</a:t>
            </a:r>
            <a:r>
              <a:rPr lang="en-IN" dirty="0"/>
              <a:t>. </a:t>
            </a:r>
            <a:endParaRPr lang="en-IN" dirty="0" smtClean="0"/>
          </a:p>
          <a:p>
            <a:pPr lvl="1" algn="just"/>
            <a:r>
              <a:rPr lang="en-IN" dirty="0" smtClean="0"/>
              <a:t>Hot </a:t>
            </a:r>
            <a:r>
              <a:rPr lang="en-IN" dirty="0"/>
              <a:t>bar </a:t>
            </a:r>
            <a:r>
              <a:rPr lang="en-IN" dirty="0" smtClean="0"/>
              <a:t>sealing: same </a:t>
            </a:r>
            <a:r>
              <a:rPr lang="en-IN" dirty="0"/>
              <a:t>as time for which the heat is applied </a:t>
            </a:r>
            <a:endParaRPr lang="en-IN" dirty="0" smtClean="0"/>
          </a:p>
          <a:p>
            <a:pPr lvl="1" algn="just"/>
            <a:r>
              <a:rPr lang="en-IN" dirty="0" smtClean="0"/>
              <a:t>Impulse sealing: </a:t>
            </a:r>
            <a:r>
              <a:rPr lang="en-IN" dirty="0"/>
              <a:t>it also includes the cooling time. </a:t>
            </a:r>
            <a:endParaRPr lang="en-IN" dirty="0" smtClean="0"/>
          </a:p>
          <a:p>
            <a:pPr algn="just"/>
            <a:endParaRPr lang="en-IN" dirty="0"/>
          </a:p>
        </p:txBody>
      </p:sp>
      <p:pic>
        <p:nvPicPr>
          <p:cNvPr id="2050" name="Picture 2" descr="Amazon.com: ATWFS Vacuum Sealer Packing Food Packaging Sealing ..."/>
          <p:cNvPicPr>
            <a:picLocks noChangeAspect="1" noChangeArrowheads="1"/>
          </p:cNvPicPr>
          <p:nvPr/>
        </p:nvPicPr>
        <p:blipFill rotWithShape="1">
          <a:blip r:embed="rId2">
            <a:extLst>
              <a:ext uri="{28A0092B-C50C-407E-A947-70E740481C1C}">
                <a14:useLocalDpi xmlns:a14="http://schemas.microsoft.com/office/drawing/2010/main" val="0"/>
              </a:ext>
            </a:extLst>
          </a:blip>
          <a:srcRect t="15642"/>
          <a:stretch/>
        </p:blipFill>
        <p:spPr bwMode="auto">
          <a:xfrm>
            <a:off x="9008197" y="4404321"/>
            <a:ext cx="2979313" cy="223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45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Formation of Good Seal</a:t>
            </a:r>
            <a:endParaRPr lang="en-IN" dirty="0">
              <a:solidFill>
                <a:srgbClr val="FF0000"/>
              </a:solidFill>
            </a:endParaRPr>
          </a:p>
        </p:txBody>
      </p:sp>
      <p:sp>
        <p:nvSpPr>
          <p:cNvPr id="3" name="Content Placeholder 2"/>
          <p:cNvSpPr>
            <a:spLocks noGrp="1"/>
          </p:cNvSpPr>
          <p:nvPr>
            <p:ph idx="1"/>
          </p:nvPr>
        </p:nvSpPr>
        <p:spPr/>
        <p:txBody>
          <a:bodyPr/>
          <a:lstStyle/>
          <a:p>
            <a:pPr algn="just"/>
            <a:r>
              <a:rPr lang="en-IN" dirty="0">
                <a:solidFill>
                  <a:srgbClr val="FF0000"/>
                </a:solidFill>
              </a:rPr>
              <a:t>Each thermoplastic material </a:t>
            </a:r>
            <a:r>
              <a:rPr lang="en-IN" dirty="0"/>
              <a:t>has its own particular range of sealing pressure, temperature and time over which it will form a good heat seal.</a:t>
            </a:r>
          </a:p>
          <a:p>
            <a:pPr algn="just"/>
            <a:r>
              <a:rPr lang="en-IN" dirty="0" smtClean="0"/>
              <a:t>Immediately </a:t>
            </a:r>
            <a:r>
              <a:rPr lang="en-IN" dirty="0">
                <a:solidFill>
                  <a:srgbClr val="FF0000"/>
                </a:solidFill>
              </a:rPr>
              <a:t>after the heat sealing</a:t>
            </a:r>
            <a:r>
              <a:rPr lang="en-IN" dirty="0"/>
              <a:t>, the process </a:t>
            </a:r>
            <a:r>
              <a:rPr lang="en-IN" dirty="0">
                <a:solidFill>
                  <a:srgbClr val="FF0000"/>
                </a:solidFill>
              </a:rPr>
              <a:t>joints are soft </a:t>
            </a:r>
            <a:r>
              <a:rPr lang="en-IN" dirty="0"/>
              <a:t>and </a:t>
            </a:r>
            <a:r>
              <a:rPr lang="en-IN" dirty="0" smtClean="0"/>
              <a:t> don’t have much mechanical </a:t>
            </a:r>
            <a:r>
              <a:rPr lang="en-IN" dirty="0"/>
              <a:t>strength. </a:t>
            </a:r>
            <a:endParaRPr lang="en-IN" dirty="0" smtClean="0"/>
          </a:p>
          <a:p>
            <a:pPr algn="just"/>
            <a:r>
              <a:rPr lang="en-IN" dirty="0" smtClean="0"/>
              <a:t>The </a:t>
            </a:r>
            <a:r>
              <a:rPr lang="en-IN" dirty="0">
                <a:solidFill>
                  <a:srgbClr val="FF0000"/>
                </a:solidFill>
              </a:rPr>
              <a:t>original strength returns only after cooling </a:t>
            </a:r>
            <a:r>
              <a:rPr lang="en-IN" dirty="0"/>
              <a:t>(setting) to about room temperature and </a:t>
            </a:r>
            <a:r>
              <a:rPr lang="en-IN" dirty="0">
                <a:solidFill>
                  <a:srgbClr val="FF0000"/>
                </a:solidFill>
              </a:rPr>
              <a:t>stresses should not be applied</a:t>
            </a:r>
            <a:r>
              <a:rPr lang="en-IN" dirty="0"/>
              <a:t> during this coating period.</a:t>
            </a:r>
          </a:p>
          <a:p>
            <a:pPr algn="just"/>
            <a:endParaRPr lang="en-IN" dirty="0"/>
          </a:p>
        </p:txBody>
      </p:sp>
      <p:pic>
        <p:nvPicPr>
          <p:cNvPr id="3074" name="Picture 2" descr="100pcs small sizes Open Top Transparent heat sealing bag vacuum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3490" y="4803162"/>
            <a:ext cx="2118510" cy="19914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acuum Packaging - Troubleshooting 101 - Heat Seals - JV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192" y="5282474"/>
            <a:ext cx="2254314" cy="16155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acuum Packaging - Troubleshooting 101 - Heat Seals - JV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4139" y="4913882"/>
            <a:ext cx="2632163" cy="188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05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dirty="0">
                <a:solidFill>
                  <a:srgbClr val="FF0000"/>
                </a:solidFill>
              </a:rPr>
              <a:t>Hot plate/hot bar/continuously heated hot jaw </a:t>
            </a:r>
            <a:r>
              <a:rPr lang="en-IN" dirty="0" smtClean="0">
                <a:solidFill>
                  <a:srgbClr val="FF0000"/>
                </a:solidFill>
              </a:rPr>
              <a:t>sealing</a:t>
            </a:r>
            <a:endParaRPr lang="en-IN" dirty="0">
              <a:solidFill>
                <a:srgbClr val="FF0000"/>
              </a:solidFill>
            </a:endParaRPr>
          </a:p>
        </p:txBody>
      </p:sp>
      <p:sp>
        <p:nvSpPr>
          <p:cNvPr id="4" name="AutoShape 2" descr="PDF) The relationships between crystallization characteristics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102" name="Picture 6" descr="Influence of processing conditions on heat sealing behavior and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41883" y="2866035"/>
            <a:ext cx="5114785" cy="293626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eat sealing process with a heat bar.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286416"/>
            <a:ext cx="54864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33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Hot plate/hot bar/continuously heated hot jaw </a:t>
            </a:r>
            <a:r>
              <a:rPr lang="en-IN" dirty="0" smtClean="0">
                <a:solidFill>
                  <a:srgbClr val="FF0000"/>
                </a:solidFill>
              </a:rPr>
              <a:t>sealing</a:t>
            </a:r>
            <a:endParaRPr lang="en-IN" dirty="0"/>
          </a:p>
        </p:txBody>
      </p:sp>
      <p:sp>
        <p:nvSpPr>
          <p:cNvPr id="4" name="Content Placeholder 2"/>
          <p:cNvSpPr>
            <a:spLocks noGrp="1"/>
          </p:cNvSpPr>
          <p:nvPr>
            <p:ph idx="1"/>
          </p:nvPr>
        </p:nvSpPr>
        <p:spPr/>
        <p:txBody>
          <a:bodyPr/>
          <a:lstStyle/>
          <a:p>
            <a:pPr algn="just"/>
            <a:r>
              <a:rPr lang="en-IN" dirty="0" smtClean="0"/>
              <a:t>Two </a:t>
            </a:r>
            <a:r>
              <a:rPr lang="en-IN" dirty="0"/>
              <a:t>films to be sealed are placed between the two bars that form the jaw. </a:t>
            </a:r>
            <a:r>
              <a:rPr lang="en-IN" dirty="0" smtClean="0"/>
              <a:t>Either </a:t>
            </a:r>
            <a:r>
              <a:rPr lang="en-IN" dirty="0"/>
              <a:t>one or both the jaws may be heated and one moves to clamp the two films together. </a:t>
            </a:r>
            <a:endParaRPr lang="en-IN" dirty="0" smtClean="0"/>
          </a:p>
          <a:p>
            <a:pPr algn="just"/>
            <a:r>
              <a:rPr lang="en-IN" dirty="0" smtClean="0"/>
              <a:t>The </a:t>
            </a:r>
            <a:r>
              <a:rPr lang="en-IN" dirty="0"/>
              <a:t>films now in contact melt into one another at the adjacent surfaces. </a:t>
            </a:r>
            <a:r>
              <a:rPr lang="en-IN" dirty="0" smtClean="0"/>
              <a:t>The </a:t>
            </a:r>
            <a:r>
              <a:rPr lang="en-IN" dirty="0">
                <a:solidFill>
                  <a:srgbClr val="FF0000"/>
                </a:solidFill>
              </a:rPr>
              <a:t>heating time </a:t>
            </a:r>
            <a:r>
              <a:rPr lang="en-IN" dirty="0"/>
              <a:t>may vary from </a:t>
            </a:r>
            <a:r>
              <a:rPr lang="en-IN" dirty="0">
                <a:solidFill>
                  <a:srgbClr val="FF0000"/>
                </a:solidFill>
              </a:rPr>
              <a:t>1/20th of a second to several seconds </a:t>
            </a:r>
            <a:r>
              <a:rPr lang="en-IN" dirty="0"/>
              <a:t>and is controlled by the time/during which the jaws remain closed.</a:t>
            </a:r>
          </a:p>
          <a:p>
            <a:endParaRPr lang="en-IN" dirty="0"/>
          </a:p>
        </p:txBody>
      </p:sp>
      <p:pic>
        <p:nvPicPr>
          <p:cNvPr id="5122" name="Picture 2" descr="INVESTIGATING SEALING ISSUES IN FLEXIBLE PACKAGING PRODU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9816" y="4424864"/>
            <a:ext cx="3722431" cy="2319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2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Hot wire sealing</a:t>
            </a:r>
            <a:br>
              <a:rPr lang="en-IN" dirty="0">
                <a:solidFill>
                  <a:srgbClr val="FF0000"/>
                </a:solidFill>
              </a:rPr>
            </a:br>
            <a:endParaRPr lang="en-IN" dirty="0"/>
          </a:p>
        </p:txBody>
      </p:sp>
      <p:sp>
        <p:nvSpPr>
          <p:cNvPr id="3" name="Content Placeholder 2"/>
          <p:cNvSpPr>
            <a:spLocks noGrp="1"/>
          </p:cNvSpPr>
          <p:nvPr>
            <p:ph idx="1"/>
          </p:nvPr>
        </p:nvSpPr>
        <p:spPr/>
        <p:txBody>
          <a:bodyPr/>
          <a:lstStyle/>
          <a:p>
            <a:pPr algn="just"/>
            <a:r>
              <a:rPr lang="en-IN" dirty="0"/>
              <a:t>This gives a bead seal. A hot wire contacts the two films placed between it and the </a:t>
            </a:r>
            <a:r>
              <a:rPr lang="en-IN" dirty="0">
                <a:solidFill>
                  <a:srgbClr val="FF0000"/>
                </a:solidFill>
              </a:rPr>
              <a:t>opposing unheated surface</a:t>
            </a:r>
            <a:r>
              <a:rPr lang="en-IN" dirty="0"/>
              <a:t>. </a:t>
            </a:r>
            <a:endParaRPr lang="en-IN" dirty="0" smtClean="0"/>
          </a:p>
          <a:p>
            <a:pPr algn="just"/>
            <a:r>
              <a:rPr lang="en-IN" dirty="0" smtClean="0"/>
              <a:t>The </a:t>
            </a:r>
            <a:r>
              <a:rPr lang="en-IN" dirty="0">
                <a:solidFill>
                  <a:srgbClr val="FF0000"/>
                </a:solidFill>
              </a:rPr>
              <a:t>wire is raised to red hot </a:t>
            </a:r>
            <a:r>
              <a:rPr lang="en-IN" dirty="0"/>
              <a:t>temperature electrically which </a:t>
            </a:r>
            <a:r>
              <a:rPr lang="en-IN" dirty="0">
                <a:solidFill>
                  <a:srgbClr val="FF0000"/>
                </a:solidFill>
              </a:rPr>
              <a:t>seals and cuts the film </a:t>
            </a:r>
            <a:r>
              <a:rPr lang="en-IN" dirty="0"/>
              <a:t>at the same time</a:t>
            </a:r>
            <a:r>
              <a:rPr lang="en-IN" dirty="0" smtClean="0"/>
              <a:t>.</a:t>
            </a:r>
          </a:p>
          <a:p>
            <a:pPr algn="just"/>
            <a:r>
              <a:rPr lang="en-US" dirty="0"/>
              <a:t>Heat sealers </a:t>
            </a:r>
            <a:r>
              <a:rPr lang="en-US" dirty="0">
                <a:solidFill>
                  <a:srgbClr val="FF0000"/>
                </a:solidFill>
              </a:rPr>
              <a:t>use a low </a:t>
            </a:r>
            <a:r>
              <a:rPr lang="en-US" dirty="0" err="1">
                <a:solidFill>
                  <a:srgbClr val="FF0000"/>
                </a:solidFill>
              </a:rPr>
              <a:t>volatage</a:t>
            </a:r>
            <a:r>
              <a:rPr lang="en-US" dirty="0">
                <a:solidFill>
                  <a:srgbClr val="FF0000"/>
                </a:solidFill>
              </a:rPr>
              <a:t> electric current </a:t>
            </a:r>
            <a:r>
              <a:rPr lang="en-US" dirty="0"/>
              <a:t>to generate heat in the sealing wires.</a:t>
            </a:r>
            <a:endParaRPr lang="en-IN" dirty="0"/>
          </a:p>
        </p:txBody>
      </p:sp>
    </p:spTree>
    <p:extLst>
      <p:ext uri="{BB962C8B-B14F-4D97-AF65-F5344CB8AC3E}">
        <p14:creationId xmlns:p14="http://schemas.microsoft.com/office/powerpoint/2010/main" val="40449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Hot wire </a:t>
            </a:r>
            <a:r>
              <a:rPr lang="en-IN" dirty="0" smtClean="0">
                <a:solidFill>
                  <a:srgbClr val="FF0000"/>
                </a:solidFill>
              </a:rPr>
              <a:t>sealing</a:t>
            </a:r>
            <a:r>
              <a:rPr lang="en-IN" dirty="0">
                <a:solidFill>
                  <a:srgbClr val="FF0000"/>
                </a:solidFill>
              </a:rPr>
              <a:t/>
            </a:r>
            <a:br>
              <a:rPr lang="en-IN" dirty="0">
                <a:solidFill>
                  <a:srgbClr val="FF0000"/>
                </a:solidFill>
              </a:rPr>
            </a:br>
            <a:endParaRPr lang="en-IN" dirty="0">
              <a:solidFill>
                <a:srgbClr val="FF0000"/>
              </a:solidFill>
            </a:endParaRPr>
          </a:p>
        </p:txBody>
      </p:sp>
      <p:pic>
        <p:nvPicPr>
          <p:cNvPr id="6146" name="Picture 2" descr="https://www.getpacked.com.au/assets/alt_3/4-WIRE.jpg?201906210517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61" y="1316673"/>
            <a:ext cx="5369240" cy="536924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getpacked.com.au/assets/alt_4/4-WIRE.jpg?2019062105173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15669" y="1533368"/>
            <a:ext cx="5146360" cy="343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6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Hot wire sealing</a:t>
            </a:r>
            <a:br>
              <a:rPr lang="en-IN" dirty="0">
                <a:solidFill>
                  <a:srgbClr val="FF0000"/>
                </a:solidFill>
              </a:rPr>
            </a:br>
            <a:endParaRPr lang="en-IN" dirty="0"/>
          </a:p>
        </p:txBody>
      </p:sp>
      <p:pic>
        <p:nvPicPr>
          <p:cNvPr id="7170" name="Picture 2" descr="https://www.getpacked.com.au/assets/full/4-WIRE.jpg?2019062105172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324" y="3192461"/>
            <a:ext cx="4676136" cy="35071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getpacked.com.au/assets/alt_2/4-WIRE.jpg?201906210517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316" y="3878159"/>
            <a:ext cx="3462353" cy="25967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7864" y="1318190"/>
            <a:ext cx="10756271" cy="2246769"/>
          </a:xfrm>
          <a:prstGeom prst="rect">
            <a:avLst/>
          </a:prstGeom>
        </p:spPr>
        <p:txBody>
          <a:bodyPr wrap="square">
            <a:spAutoFit/>
          </a:bodyPr>
          <a:lstStyle/>
          <a:p>
            <a:pPr marL="285750" indent="-285750" algn="just">
              <a:buFont typeface="Arial" panose="020B0604020202020204" pitchFamily="34" charset="0"/>
              <a:buChar char="•"/>
            </a:pPr>
            <a:r>
              <a:rPr lang="en-US" sz="2800" dirty="0">
                <a:solidFill>
                  <a:srgbClr val="000000"/>
                </a:solidFill>
                <a:latin typeface="lucida sans unicode" panose="020B0602030504020204" pitchFamily="34" charset="0"/>
              </a:rPr>
              <a:t>Sealing wire can be a ribbon material and is typically made from </a:t>
            </a:r>
            <a:r>
              <a:rPr lang="en-US" sz="2800" dirty="0">
                <a:solidFill>
                  <a:srgbClr val="FF0000"/>
                </a:solidFill>
                <a:latin typeface="lucida sans unicode" panose="020B0602030504020204" pitchFamily="34" charset="0"/>
              </a:rPr>
              <a:t>nickel chrome material</a:t>
            </a:r>
            <a:r>
              <a:rPr lang="en-US" sz="2800" dirty="0">
                <a:solidFill>
                  <a:srgbClr val="000000"/>
                </a:solidFill>
                <a:latin typeface="lucida sans unicode" panose="020B0602030504020204" pitchFamily="34" charset="0"/>
              </a:rPr>
              <a:t> which is flat in  2mm, 3mm, 5mm or even 10mm, while a round wire is </a:t>
            </a:r>
            <a:r>
              <a:rPr lang="en-US" sz="2800" dirty="0">
                <a:solidFill>
                  <a:srgbClr val="FF0000"/>
                </a:solidFill>
                <a:latin typeface="lucida sans unicode" panose="020B0602030504020204" pitchFamily="34" charset="0"/>
              </a:rPr>
              <a:t>used for </a:t>
            </a:r>
            <a:r>
              <a:rPr lang="en-US" sz="2800" dirty="0" err="1">
                <a:solidFill>
                  <a:srgbClr val="FF0000"/>
                </a:solidFill>
                <a:latin typeface="lucida sans unicode" panose="020B0602030504020204" pitchFamily="34" charset="0"/>
              </a:rPr>
              <a:t>cuting</a:t>
            </a:r>
            <a:r>
              <a:rPr lang="en-US" sz="2800" dirty="0">
                <a:solidFill>
                  <a:srgbClr val="FF0000"/>
                </a:solidFill>
                <a:latin typeface="lucida sans unicode" panose="020B0602030504020204" pitchFamily="34" charset="0"/>
              </a:rPr>
              <a:t> and sealing</a:t>
            </a:r>
            <a:r>
              <a:rPr lang="en-US" sz="2800" dirty="0">
                <a:solidFill>
                  <a:srgbClr val="000000"/>
                </a:solidFill>
                <a:latin typeface="lucida sans unicode" panose="020B0602030504020204" pitchFamily="34" charset="0"/>
              </a:rPr>
              <a:t> on a Shrink a Pack Shrink wrapper or on Impulse sealers when excess film is requires to be cut of.</a:t>
            </a:r>
            <a:endParaRPr lang="en-IN" sz="2800" dirty="0"/>
          </a:p>
        </p:txBody>
      </p:sp>
    </p:spTree>
    <p:extLst>
      <p:ext uri="{BB962C8B-B14F-4D97-AF65-F5344CB8AC3E}">
        <p14:creationId xmlns:p14="http://schemas.microsoft.com/office/powerpoint/2010/main" val="761639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893</Words>
  <Application>Microsoft Office PowerPoint</Application>
  <PresentationFormat>Widescreen</PresentationFormat>
  <Paragraphs>73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lucida sans unicode</vt:lpstr>
      <vt:lpstr>Office Theme</vt:lpstr>
      <vt:lpstr>Heat &amp; Impulse Sealing</vt:lpstr>
      <vt:lpstr>Heat sealing</vt:lpstr>
      <vt:lpstr>Factors affecting Sealing</vt:lpstr>
      <vt:lpstr>Formation of Good Seal</vt:lpstr>
      <vt:lpstr>Hot plate/hot bar/continuously heated hot jaw sealing</vt:lpstr>
      <vt:lpstr>Hot plate/hot bar/continuously heated hot jaw sealing</vt:lpstr>
      <vt:lpstr>Hot wire sealing </vt:lpstr>
      <vt:lpstr>Hot wire sealing </vt:lpstr>
      <vt:lpstr>Hot wire sealing </vt:lpstr>
      <vt:lpstr>Hot wire sealing </vt:lpstr>
      <vt:lpstr>Impulse sealing</vt:lpstr>
      <vt:lpstr>PowerPoint Presentation</vt:lpstr>
      <vt:lpstr>High frequency heat sealing</vt:lpstr>
      <vt:lpstr>Type of heat seals</vt:lpstr>
      <vt:lpstr>Type of heat seals</vt:lpstr>
      <vt:lpstr>Type of heat seals</vt:lpstr>
      <vt:lpstr>Type of heat seals</vt:lpstr>
      <vt:lpstr>Criteria for proper heat sealing and to produce a reliable seal</vt:lpstr>
      <vt:lpstr>PowerPoint Presentation</vt:lpstr>
      <vt:lpstr>Cold Seal</vt:lpstr>
      <vt:lpstr>Cold Seal</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and Board</dc:title>
  <dc:creator>HP</dc:creator>
  <cp:lastModifiedBy>HP</cp:lastModifiedBy>
  <cp:revision>29</cp:revision>
  <dcterms:created xsi:type="dcterms:W3CDTF">2020-05-15T14:33:27Z</dcterms:created>
  <dcterms:modified xsi:type="dcterms:W3CDTF">2020-05-20T06:09:23Z</dcterms:modified>
</cp:coreProperties>
</file>