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60" r:id="rId4"/>
    <p:sldId id="264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98" d="100"/>
          <a:sy n="98" d="100"/>
        </p:scale>
        <p:origin x="-576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5400" b="1" dirty="0" err="1" smtClean="0">
                <a:solidFill>
                  <a:srgbClr val="FF0000"/>
                </a:solidFill>
              </a:rPr>
              <a:t>Macrolid</a:t>
            </a:r>
            <a:r>
              <a:rPr lang="en-IN" sz="5400" b="1" dirty="0" smtClean="0">
                <a:solidFill>
                  <a:srgbClr val="FF0000"/>
                </a:solidFill>
              </a:rPr>
              <a:t> Antibiotics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Dr. </a:t>
            </a:r>
            <a:r>
              <a:rPr lang="en-IN" dirty="0" err="1" smtClean="0"/>
              <a:t>Rashmi</a:t>
            </a:r>
            <a:r>
              <a:rPr lang="en-IN" dirty="0" smtClean="0"/>
              <a:t> </a:t>
            </a:r>
            <a:r>
              <a:rPr lang="en-IN" dirty="0" err="1" smtClean="0"/>
              <a:t>Rekha</a:t>
            </a:r>
            <a:r>
              <a:rPr lang="en-IN" dirty="0" smtClean="0"/>
              <a:t> Kumari</a:t>
            </a:r>
          </a:p>
          <a:p>
            <a:r>
              <a:rPr lang="en-IN" dirty="0" err="1" smtClean="0"/>
              <a:t>Asstt</a:t>
            </a:r>
            <a:r>
              <a:rPr lang="en-IN" dirty="0" smtClean="0"/>
              <a:t>. </a:t>
            </a:r>
            <a:r>
              <a:rPr lang="en-IN" dirty="0" err="1" smtClean="0"/>
              <a:t>Prof.</a:t>
            </a:r>
            <a:r>
              <a:rPr lang="en-IN" dirty="0" smtClean="0"/>
              <a:t> cum Jr. Scientist</a:t>
            </a:r>
          </a:p>
          <a:p>
            <a:r>
              <a:rPr lang="en-IN" dirty="0" err="1" smtClean="0"/>
              <a:t>Deptt</a:t>
            </a:r>
            <a:r>
              <a:rPr lang="en-IN" dirty="0" smtClean="0"/>
              <a:t>. Of </a:t>
            </a:r>
            <a:r>
              <a:rPr lang="en-IN" dirty="0" err="1" smtClean="0"/>
              <a:t>Vety</a:t>
            </a:r>
            <a:r>
              <a:rPr lang="en-IN" dirty="0" smtClean="0"/>
              <a:t>. Pharmacology and Toxicology</a:t>
            </a:r>
          </a:p>
          <a:p>
            <a:r>
              <a:rPr lang="en-IN" dirty="0" smtClean="0"/>
              <a:t>B.V.C, </a:t>
            </a:r>
            <a:r>
              <a:rPr lang="en-IN" dirty="0" err="1" smtClean="0"/>
              <a:t>BASU,Patna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57400" y="1295400"/>
            <a:ext cx="838200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143000"/>
            <a:ext cx="968456" cy="13167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1511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Side effects and Toxicity</a:t>
            </a:r>
            <a:endParaRPr lang="en-I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In general, </a:t>
            </a:r>
            <a:r>
              <a:rPr lang="en-IN" dirty="0" err="1" smtClean="0"/>
              <a:t>macrolides</a:t>
            </a:r>
            <a:r>
              <a:rPr lang="en-IN" dirty="0" smtClean="0"/>
              <a:t> are least toxic antibiotic but </a:t>
            </a:r>
            <a:r>
              <a:rPr lang="en-IN" dirty="0" err="1" smtClean="0"/>
              <a:t>tilmicosin</a:t>
            </a:r>
            <a:r>
              <a:rPr lang="en-IN" dirty="0" smtClean="0"/>
              <a:t> is comparatively toxic.</a:t>
            </a:r>
          </a:p>
          <a:p>
            <a:r>
              <a:rPr lang="en-IN" dirty="0" smtClean="0"/>
              <a:t>They are irritants and may cause pain and swelling at the site of injections</a:t>
            </a:r>
          </a:p>
          <a:p>
            <a:r>
              <a:rPr lang="en-IN" u="sng" dirty="0" smtClean="0">
                <a:solidFill>
                  <a:srgbClr val="C00000"/>
                </a:solidFill>
              </a:rPr>
              <a:t> Erythromycin </a:t>
            </a:r>
            <a:r>
              <a:rPr lang="en-IN" u="sng" dirty="0" err="1" smtClean="0">
                <a:solidFill>
                  <a:srgbClr val="C00000"/>
                </a:solidFill>
              </a:rPr>
              <a:t>estolate</a:t>
            </a:r>
            <a:r>
              <a:rPr lang="en-IN" u="sng" dirty="0" smtClean="0">
                <a:solidFill>
                  <a:srgbClr val="C00000"/>
                </a:solidFill>
              </a:rPr>
              <a:t> salt is particularly </a:t>
            </a:r>
            <a:r>
              <a:rPr lang="en-IN" u="sng" dirty="0" err="1" smtClean="0">
                <a:solidFill>
                  <a:srgbClr val="C00000"/>
                </a:solidFill>
              </a:rPr>
              <a:t>hepatotoxic</a:t>
            </a:r>
            <a:r>
              <a:rPr lang="en-IN" u="sng" dirty="0" smtClean="0">
                <a:solidFill>
                  <a:srgbClr val="C00000"/>
                </a:solidFill>
              </a:rPr>
              <a:t> and may cause </a:t>
            </a:r>
            <a:r>
              <a:rPr lang="en-IN" u="sng" dirty="0" err="1" smtClean="0">
                <a:solidFill>
                  <a:srgbClr val="C00000"/>
                </a:solidFill>
              </a:rPr>
              <a:t>cholestatic</a:t>
            </a:r>
            <a:r>
              <a:rPr lang="en-IN" u="sng" dirty="0" smtClean="0">
                <a:solidFill>
                  <a:srgbClr val="C00000"/>
                </a:solidFill>
              </a:rPr>
              <a:t> jaundice</a:t>
            </a:r>
            <a:r>
              <a:rPr lang="en-IN" dirty="0" smtClean="0"/>
              <a:t>.</a:t>
            </a:r>
          </a:p>
          <a:p>
            <a:r>
              <a:rPr lang="en-IN" dirty="0" smtClean="0"/>
              <a:t>Hypersensitivity reaction or skin reactions may occasionally be seen.</a:t>
            </a:r>
          </a:p>
          <a:p>
            <a:r>
              <a:rPr lang="en-IN" dirty="0" smtClean="0"/>
              <a:t>High doses may cause severe GI disturbances (vomiting, </a:t>
            </a:r>
            <a:r>
              <a:rPr lang="en-IN" dirty="0" err="1" smtClean="0"/>
              <a:t>diarrhea</a:t>
            </a:r>
            <a:r>
              <a:rPr lang="en-IN" dirty="0" smtClean="0"/>
              <a:t>, </a:t>
            </a:r>
            <a:r>
              <a:rPr lang="en-IN" dirty="0" err="1" smtClean="0"/>
              <a:t>odema</a:t>
            </a:r>
            <a:r>
              <a:rPr lang="en-IN" dirty="0" smtClean="0"/>
              <a:t>, of GI mucosa etc.)  </a:t>
            </a:r>
          </a:p>
          <a:p>
            <a:r>
              <a:rPr lang="en-IN" u="sng" dirty="0" smtClean="0">
                <a:solidFill>
                  <a:srgbClr val="FF0000"/>
                </a:solidFill>
              </a:rPr>
              <a:t>Horses are particularly highly sensitive and may suffer from serious and even fatal GI disturbances</a:t>
            </a:r>
            <a:r>
              <a:rPr lang="en-IN" dirty="0" smtClean="0"/>
              <a:t>.</a:t>
            </a:r>
          </a:p>
          <a:p>
            <a:r>
              <a:rPr lang="en-IN" u="sng" dirty="0" err="1" smtClean="0">
                <a:solidFill>
                  <a:srgbClr val="7030A0"/>
                </a:solidFill>
              </a:rPr>
              <a:t>Tylosin</a:t>
            </a:r>
            <a:r>
              <a:rPr lang="en-IN" u="sng" dirty="0" smtClean="0">
                <a:solidFill>
                  <a:srgbClr val="7030A0"/>
                </a:solidFill>
              </a:rPr>
              <a:t> in dog causes tachycardia and decreased the cardiac contractility and it is contraindicated in pigs.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Clinical uses</a:t>
            </a:r>
            <a:endParaRPr lang="en-I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err="1" smtClean="0"/>
              <a:t>Macrolides</a:t>
            </a:r>
            <a:r>
              <a:rPr lang="en-IN" dirty="0" smtClean="0"/>
              <a:t> are used as alternative to penicillin G in Gram positive infections (Particularly in patient allergic to penicillin),</a:t>
            </a:r>
          </a:p>
          <a:p>
            <a:r>
              <a:rPr lang="en-IN" dirty="0" smtClean="0"/>
              <a:t>In respiratory tract infections </a:t>
            </a:r>
          </a:p>
          <a:p>
            <a:r>
              <a:rPr lang="en-IN" dirty="0" smtClean="0"/>
              <a:t>In the treatment of atypical  pneumonia caused by </a:t>
            </a:r>
            <a:r>
              <a:rPr lang="en-IN" dirty="0" err="1" smtClean="0"/>
              <a:t>mycoplasma</a:t>
            </a:r>
            <a:r>
              <a:rPr lang="en-IN" dirty="0" smtClean="0"/>
              <a:t> </a:t>
            </a:r>
            <a:r>
              <a:rPr lang="en-IN" dirty="0" err="1" smtClean="0"/>
              <a:t>pneumoniae</a:t>
            </a:r>
            <a:r>
              <a:rPr lang="en-IN" dirty="0" smtClean="0"/>
              <a:t>,</a:t>
            </a:r>
          </a:p>
          <a:p>
            <a:r>
              <a:rPr lang="en-IN" dirty="0" smtClean="0"/>
              <a:t>Bronchopneumonia,</a:t>
            </a:r>
          </a:p>
          <a:p>
            <a:r>
              <a:rPr lang="en-IN" dirty="0" smtClean="0"/>
              <a:t>Bacterial enteritis,</a:t>
            </a:r>
          </a:p>
          <a:p>
            <a:r>
              <a:rPr lang="en-IN" dirty="0" err="1" smtClean="0"/>
              <a:t>Uinary</a:t>
            </a:r>
            <a:r>
              <a:rPr lang="en-IN" dirty="0" smtClean="0"/>
              <a:t> tract infections,</a:t>
            </a:r>
          </a:p>
          <a:p>
            <a:r>
              <a:rPr lang="en-IN" dirty="0" smtClean="0"/>
              <a:t>Bacterial </a:t>
            </a:r>
            <a:r>
              <a:rPr lang="en-IN" dirty="0" err="1" smtClean="0"/>
              <a:t>pyodermatitis</a:t>
            </a:r>
            <a:r>
              <a:rPr lang="en-IN" dirty="0" smtClean="0"/>
              <a:t>,</a:t>
            </a:r>
          </a:p>
          <a:p>
            <a:r>
              <a:rPr lang="en-IN" dirty="0" smtClean="0"/>
              <a:t>Arthritis,</a:t>
            </a:r>
          </a:p>
          <a:p>
            <a:r>
              <a:rPr lang="en-IN" dirty="0" smtClean="0"/>
              <a:t>Mastitis,</a:t>
            </a:r>
          </a:p>
          <a:p>
            <a:r>
              <a:rPr lang="en-IN" dirty="0" err="1" smtClean="0"/>
              <a:t>Metritis</a:t>
            </a:r>
            <a:r>
              <a:rPr lang="en-IN" dirty="0" smtClean="0"/>
              <a:t> and CRD in poultry.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 dirty="0" smtClean="0"/>
              <a:t>Dosage</a:t>
            </a:r>
            <a:r>
              <a:rPr lang="en-IN" sz="2400" dirty="0" smtClean="0"/>
              <a:t>:  </a:t>
            </a:r>
          </a:p>
          <a:p>
            <a:r>
              <a:rPr lang="en-IN" sz="2400" dirty="0" smtClean="0"/>
              <a:t>Erythromycin; Dog and cat: oral: 15 mg /kg three times of a day.</a:t>
            </a:r>
          </a:p>
          <a:p>
            <a:r>
              <a:rPr lang="en-IN" sz="2400" dirty="0" err="1" smtClean="0"/>
              <a:t>Parenteral</a:t>
            </a:r>
            <a:r>
              <a:rPr lang="en-IN" sz="2400" dirty="0" smtClean="0"/>
              <a:t>: IM, Cattle, horse, and dog, cat, pig: </a:t>
            </a:r>
          </a:p>
          <a:p>
            <a:r>
              <a:rPr lang="en-IN" sz="2400" b="1" dirty="0" smtClean="0"/>
              <a:t> 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err="1" smtClean="0"/>
              <a:t>Oleandomycin</a:t>
            </a:r>
            <a:r>
              <a:rPr lang="en-IN" sz="3200" b="1" dirty="0" smtClean="0"/>
              <a:t> and </a:t>
            </a:r>
            <a:r>
              <a:rPr lang="en-IN" sz="3200" b="1" dirty="0" err="1" smtClean="0"/>
              <a:t>Troleandomycin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IN" dirty="0" smtClean="0"/>
          </a:p>
          <a:p>
            <a:r>
              <a:rPr lang="en-IN" sz="2600" dirty="0" err="1" smtClean="0"/>
              <a:t>Oleandomycin</a:t>
            </a:r>
            <a:r>
              <a:rPr lang="en-IN" sz="2600" dirty="0" smtClean="0"/>
              <a:t> is obtained from </a:t>
            </a:r>
            <a:r>
              <a:rPr lang="en-IN" sz="2600" i="1" dirty="0" err="1" smtClean="0"/>
              <a:t>Streptomyces</a:t>
            </a:r>
            <a:r>
              <a:rPr lang="en-IN" sz="2600" i="1" dirty="0" smtClean="0"/>
              <a:t> </a:t>
            </a:r>
            <a:r>
              <a:rPr lang="en-IN" sz="2600" i="1" dirty="0" err="1" smtClean="0"/>
              <a:t>antibioticus</a:t>
            </a:r>
            <a:r>
              <a:rPr lang="en-IN" sz="2600" i="1" dirty="0" smtClean="0"/>
              <a:t>.</a:t>
            </a:r>
          </a:p>
          <a:p>
            <a:endParaRPr lang="en-IN" sz="2600" dirty="0" smtClean="0"/>
          </a:p>
          <a:p>
            <a:r>
              <a:rPr lang="en-IN" sz="2600" dirty="0" smtClean="0"/>
              <a:t> </a:t>
            </a:r>
            <a:r>
              <a:rPr lang="en-IN" sz="2600" dirty="0" err="1" smtClean="0">
                <a:solidFill>
                  <a:srgbClr val="C00000"/>
                </a:solidFill>
              </a:rPr>
              <a:t>Troleandomycin</a:t>
            </a:r>
            <a:r>
              <a:rPr lang="en-IN" sz="2600" dirty="0" smtClean="0">
                <a:solidFill>
                  <a:srgbClr val="C00000"/>
                </a:solidFill>
              </a:rPr>
              <a:t> is a derivative of </a:t>
            </a:r>
            <a:r>
              <a:rPr lang="en-IN" sz="2600" dirty="0" err="1" smtClean="0">
                <a:solidFill>
                  <a:srgbClr val="C00000"/>
                </a:solidFill>
              </a:rPr>
              <a:t>oleandomycin</a:t>
            </a:r>
            <a:r>
              <a:rPr lang="en-IN" sz="2600" dirty="0" smtClean="0">
                <a:solidFill>
                  <a:srgbClr val="C00000"/>
                </a:solidFill>
              </a:rPr>
              <a:t>.</a:t>
            </a:r>
          </a:p>
          <a:p>
            <a:endParaRPr lang="en-IN" sz="2600" dirty="0" smtClean="0"/>
          </a:p>
          <a:p>
            <a:r>
              <a:rPr lang="en-IN" sz="2600" dirty="0" smtClean="0"/>
              <a:t> Both drugs possess erythromycin like antibacterial spectrum and have special activity against Staphylococci and Streptococci.</a:t>
            </a:r>
          </a:p>
          <a:p>
            <a:endParaRPr lang="en-IN" sz="2600" dirty="0" smtClean="0"/>
          </a:p>
          <a:p>
            <a:r>
              <a:rPr lang="en-IN" sz="2400" b="1" dirty="0" smtClean="0"/>
              <a:t>Dose</a:t>
            </a:r>
            <a:r>
              <a:rPr lang="en-IN" sz="2400" dirty="0" smtClean="0"/>
              <a:t>: Either drug is </a:t>
            </a:r>
            <a:r>
              <a:rPr lang="en-IN" sz="2400" dirty="0" err="1" smtClean="0"/>
              <a:t>adm</a:t>
            </a:r>
            <a:r>
              <a:rPr lang="en-IN" sz="2400" dirty="0" smtClean="0"/>
              <a:t> .orally @ 1.2- 2.2 mg/kg at 6 hr. intervals.</a:t>
            </a:r>
          </a:p>
          <a:p>
            <a:r>
              <a:rPr lang="en-IN" sz="2400" dirty="0" smtClean="0"/>
              <a:t> In veterinary medicine, they are used in treatment of staphylococcal and streptococcal mastitis.</a:t>
            </a:r>
          </a:p>
          <a:p>
            <a:r>
              <a:rPr lang="en-IN" sz="2400" dirty="0" smtClean="0"/>
              <a:t>Combination of ox tetracycline and </a:t>
            </a:r>
            <a:r>
              <a:rPr lang="en-IN" sz="2400" dirty="0" err="1" smtClean="0"/>
              <a:t>oleandomycin</a:t>
            </a:r>
            <a:r>
              <a:rPr lang="en-IN" sz="2400" dirty="0" smtClean="0"/>
              <a:t> in 2:1 ratio administered by IM or IV route strengthen the activity against Gram positive organism</a:t>
            </a:r>
            <a:endParaRPr lang="en-IN" sz="2100" dirty="0" smtClean="0"/>
          </a:p>
          <a:p>
            <a:endParaRPr lang="en-IN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err="1" smtClean="0"/>
              <a:t>Spiramycin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Source: A strain </a:t>
            </a:r>
            <a:r>
              <a:rPr lang="en-IN" i="1" dirty="0" smtClean="0"/>
              <a:t>of </a:t>
            </a:r>
            <a:r>
              <a:rPr lang="en-IN" i="1" dirty="0" err="1" smtClean="0"/>
              <a:t>Streptomyces</a:t>
            </a:r>
            <a:r>
              <a:rPr lang="en-IN" i="1" dirty="0" smtClean="0"/>
              <a:t> </a:t>
            </a:r>
            <a:r>
              <a:rPr lang="en-IN" i="1" dirty="0" err="1" smtClean="0"/>
              <a:t>ambofaciens</a:t>
            </a:r>
            <a:r>
              <a:rPr lang="en-IN" i="1" dirty="0" smtClean="0"/>
              <a:t>.</a:t>
            </a:r>
          </a:p>
          <a:p>
            <a:r>
              <a:rPr lang="en-IN" dirty="0" smtClean="0"/>
              <a:t> Its antibacterial activity is also similar to erythromycin and </a:t>
            </a:r>
            <a:r>
              <a:rPr lang="en-IN" dirty="0" err="1" smtClean="0"/>
              <a:t>oleandomycin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 It </a:t>
            </a:r>
            <a:r>
              <a:rPr lang="en-IN" u="sng" dirty="0" smtClean="0">
                <a:solidFill>
                  <a:srgbClr val="C00000"/>
                </a:solidFill>
              </a:rPr>
              <a:t>attains a high concentration in body fluids (particularly pleural and peritoneal fluids): thus it is the drugs of choice in the treatment of contagious bovine </a:t>
            </a:r>
            <a:r>
              <a:rPr lang="en-IN" u="sng" dirty="0" err="1" smtClean="0">
                <a:solidFill>
                  <a:srgbClr val="C00000"/>
                </a:solidFill>
              </a:rPr>
              <a:t>pleuropneumonia</a:t>
            </a:r>
            <a:r>
              <a:rPr lang="en-IN" u="sng" dirty="0" smtClean="0">
                <a:solidFill>
                  <a:srgbClr val="C00000"/>
                </a:solidFill>
              </a:rPr>
              <a:t> </a:t>
            </a:r>
            <a:r>
              <a:rPr lang="en-IN" dirty="0" smtClean="0"/>
              <a:t> @25mg /kg ,IM,3 injection at 48 hr. interval).</a:t>
            </a:r>
          </a:p>
          <a:p>
            <a:endParaRPr lang="en-IN" dirty="0" smtClean="0"/>
          </a:p>
          <a:p>
            <a:r>
              <a:rPr lang="en-IN" dirty="0" smtClean="0"/>
              <a:t>It is also used for the treatment </a:t>
            </a:r>
            <a:r>
              <a:rPr lang="en-IN" u="sng" dirty="0" smtClean="0">
                <a:solidFill>
                  <a:srgbClr val="C00000"/>
                </a:solidFill>
              </a:rPr>
              <a:t>of toxoplasmosis </a:t>
            </a:r>
            <a:r>
              <a:rPr lang="en-IN" dirty="0" smtClean="0"/>
              <a:t>in ewes (100mg/kg ,orally). </a:t>
            </a:r>
            <a:r>
              <a:rPr lang="en-IN" u="sng" dirty="0" smtClean="0">
                <a:solidFill>
                  <a:srgbClr val="C00000"/>
                </a:solidFill>
              </a:rPr>
              <a:t>Ovine </a:t>
            </a:r>
            <a:r>
              <a:rPr lang="en-IN" u="sng" dirty="0" err="1" smtClean="0">
                <a:solidFill>
                  <a:srgbClr val="C00000"/>
                </a:solidFill>
              </a:rPr>
              <a:t>rickettsia</a:t>
            </a:r>
            <a:r>
              <a:rPr lang="en-IN" u="sng" dirty="0" smtClean="0">
                <a:solidFill>
                  <a:srgbClr val="C00000"/>
                </a:solidFill>
              </a:rPr>
              <a:t> </a:t>
            </a:r>
            <a:r>
              <a:rPr lang="en-IN" u="sng" dirty="0" err="1" smtClean="0">
                <a:solidFill>
                  <a:srgbClr val="C00000"/>
                </a:solidFill>
              </a:rPr>
              <a:t>Keratoconjuntivitis</a:t>
            </a:r>
            <a:r>
              <a:rPr lang="en-IN" u="sng" dirty="0" smtClean="0">
                <a:solidFill>
                  <a:srgbClr val="C00000"/>
                </a:solidFill>
              </a:rPr>
              <a:t> </a:t>
            </a:r>
            <a:r>
              <a:rPr lang="en-IN" dirty="0" smtClean="0"/>
              <a:t>(20-30 mg/kg, IM), </a:t>
            </a:r>
            <a:r>
              <a:rPr lang="en-IN" u="sng" dirty="0" smtClean="0">
                <a:solidFill>
                  <a:srgbClr val="C00000"/>
                </a:solidFill>
              </a:rPr>
              <a:t>CRD in poultry and swine dysentery caused by </a:t>
            </a:r>
            <a:r>
              <a:rPr lang="en-IN" i="1" u="sng" dirty="0" err="1" smtClean="0">
                <a:solidFill>
                  <a:srgbClr val="C00000"/>
                </a:solidFill>
              </a:rPr>
              <a:t>Treponema</a:t>
            </a:r>
            <a:r>
              <a:rPr lang="en-IN" i="1" u="sng" dirty="0" smtClean="0">
                <a:solidFill>
                  <a:srgbClr val="C00000"/>
                </a:solidFill>
              </a:rPr>
              <a:t> </a:t>
            </a:r>
            <a:r>
              <a:rPr lang="en-IN" i="1" u="sng" dirty="0" err="1" smtClean="0">
                <a:solidFill>
                  <a:srgbClr val="C00000"/>
                </a:solidFill>
              </a:rPr>
              <a:t>hyodysentriae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/>
              <a:t>Tylosin</a:t>
            </a:r>
            <a:endParaRPr lang="en-I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Source: A strain </a:t>
            </a:r>
            <a:r>
              <a:rPr lang="en-IN" i="1" dirty="0" smtClean="0">
                <a:solidFill>
                  <a:srgbClr val="C00000"/>
                </a:solidFill>
              </a:rPr>
              <a:t>of </a:t>
            </a:r>
            <a:r>
              <a:rPr lang="en-IN" i="1" dirty="0" err="1" smtClean="0">
                <a:solidFill>
                  <a:srgbClr val="C00000"/>
                </a:solidFill>
              </a:rPr>
              <a:t>Streptomyces</a:t>
            </a:r>
            <a:r>
              <a:rPr lang="en-IN" i="1" dirty="0" smtClean="0">
                <a:solidFill>
                  <a:srgbClr val="C00000"/>
                </a:solidFill>
              </a:rPr>
              <a:t> </a:t>
            </a:r>
            <a:r>
              <a:rPr lang="en-IN" i="1" dirty="0" err="1" smtClean="0">
                <a:solidFill>
                  <a:srgbClr val="C00000"/>
                </a:solidFill>
              </a:rPr>
              <a:t>fradiae</a:t>
            </a:r>
            <a:r>
              <a:rPr lang="en-IN" dirty="0" smtClean="0">
                <a:solidFill>
                  <a:srgbClr val="7030A0"/>
                </a:solidFill>
              </a:rPr>
              <a:t>. Its antibacterial spectrum is similar to erythromycin.</a:t>
            </a:r>
          </a:p>
          <a:p>
            <a:pPr algn="just"/>
            <a:r>
              <a:rPr lang="en-IN" b="1" dirty="0" smtClean="0"/>
              <a:t>Administration: </a:t>
            </a:r>
            <a:r>
              <a:rPr lang="en-IN" dirty="0" err="1" smtClean="0">
                <a:solidFill>
                  <a:srgbClr val="FF0000"/>
                </a:solidFill>
              </a:rPr>
              <a:t>Tylosin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tartrate</a:t>
            </a:r>
            <a:r>
              <a:rPr lang="en-IN" dirty="0" smtClean="0">
                <a:solidFill>
                  <a:srgbClr val="FF0000"/>
                </a:solidFill>
              </a:rPr>
              <a:t> is administered in drinking water to chicken, turkey and pigs and also SC to chickens .</a:t>
            </a:r>
          </a:p>
          <a:p>
            <a:pPr algn="just"/>
            <a:r>
              <a:rPr lang="en-IN" dirty="0" err="1" smtClean="0">
                <a:solidFill>
                  <a:srgbClr val="FF0000"/>
                </a:solidFill>
              </a:rPr>
              <a:t>Tylosin</a:t>
            </a:r>
            <a:r>
              <a:rPr lang="en-IN" dirty="0" smtClean="0">
                <a:solidFill>
                  <a:srgbClr val="FF0000"/>
                </a:solidFill>
              </a:rPr>
              <a:t> phosphate is administered to pigs in feed</a:t>
            </a:r>
            <a:r>
              <a:rPr lang="en-IN" dirty="0" smtClean="0"/>
              <a:t>. </a:t>
            </a:r>
          </a:p>
          <a:p>
            <a:pPr algn="just"/>
            <a:r>
              <a:rPr lang="en-IN" dirty="0" err="1" smtClean="0"/>
              <a:t>Tylosin</a:t>
            </a:r>
            <a:r>
              <a:rPr lang="en-IN" dirty="0" smtClean="0"/>
              <a:t> base is administered IM to cattle, calves, pigs, dogs and cats. The clinical application of </a:t>
            </a:r>
            <a:r>
              <a:rPr lang="en-IN" dirty="0" err="1" smtClean="0"/>
              <a:t>tylosin</a:t>
            </a:r>
            <a:r>
              <a:rPr lang="en-IN" dirty="0" smtClean="0"/>
              <a:t> is as follows.</a:t>
            </a:r>
          </a:p>
          <a:p>
            <a:pPr algn="just"/>
            <a:r>
              <a:rPr lang="en-IN" dirty="0" smtClean="0">
                <a:solidFill>
                  <a:srgbClr val="7030A0"/>
                </a:solidFill>
              </a:rPr>
              <a:t>Cattle: Pneumonia foot rot and </a:t>
            </a:r>
            <a:r>
              <a:rPr lang="en-IN" dirty="0" err="1" smtClean="0">
                <a:solidFill>
                  <a:srgbClr val="7030A0"/>
                </a:solidFill>
              </a:rPr>
              <a:t>metritis</a:t>
            </a:r>
            <a:r>
              <a:rPr lang="en-IN" dirty="0" smtClean="0">
                <a:solidFill>
                  <a:srgbClr val="7030A0"/>
                </a:solidFill>
              </a:rPr>
              <a:t> @ 10-20 mg/kg IM or once </a:t>
            </a:r>
            <a:r>
              <a:rPr lang="en-IN" dirty="0" smtClean="0"/>
              <a:t>or twice a days.</a:t>
            </a:r>
          </a:p>
          <a:p>
            <a:pPr algn="just"/>
            <a:r>
              <a:rPr lang="en-IN" dirty="0" smtClean="0"/>
              <a:t>Dog </a:t>
            </a:r>
            <a:r>
              <a:rPr lang="en-IN" dirty="0" smtClean="0">
                <a:solidFill>
                  <a:srgbClr val="0070C0"/>
                </a:solidFill>
              </a:rPr>
              <a:t>and cat: Respiratory and urinary tract infection, </a:t>
            </a:r>
            <a:r>
              <a:rPr lang="en-IN" dirty="0" err="1" smtClean="0">
                <a:solidFill>
                  <a:srgbClr val="0070C0"/>
                </a:solidFill>
              </a:rPr>
              <a:t>otitis</a:t>
            </a:r>
            <a:r>
              <a:rPr lang="en-IN" dirty="0" smtClean="0">
                <a:solidFill>
                  <a:srgbClr val="0070C0"/>
                </a:solidFill>
              </a:rPr>
              <a:t> </a:t>
            </a:r>
            <a:r>
              <a:rPr lang="en-IN" dirty="0" err="1" smtClean="0">
                <a:solidFill>
                  <a:srgbClr val="0070C0"/>
                </a:solidFill>
              </a:rPr>
              <a:t>externa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metritis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leptospirosis</a:t>
            </a:r>
            <a:r>
              <a:rPr lang="en-IN" dirty="0" smtClean="0">
                <a:solidFill>
                  <a:srgbClr val="0070C0"/>
                </a:solidFill>
              </a:rPr>
              <a:t> and check secondary bacterial infection in viral disease </a:t>
            </a:r>
            <a:r>
              <a:rPr lang="en-IN" dirty="0" smtClean="0"/>
              <a:t>@ 10 mg /kg IM twice a day.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N" b="1" dirty="0" err="1" smtClean="0"/>
              <a:t>Tilmicosin</a:t>
            </a:r>
            <a:r>
              <a:rPr lang="en-IN" b="1" dirty="0" smtClean="0"/>
              <a:t>:  </a:t>
            </a:r>
            <a:r>
              <a:rPr lang="en-IN" dirty="0" smtClean="0"/>
              <a:t>It</a:t>
            </a:r>
            <a:r>
              <a:rPr lang="en-IN" b="1" dirty="0" smtClean="0"/>
              <a:t> is</a:t>
            </a:r>
            <a:r>
              <a:rPr lang="en-IN" dirty="0" smtClean="0"/>
              <a:t> mainly used in the treatment </a:t>
            </a:r>
            <a:r>
              <a:rPr lang="en-IN" u="sng" dirty="0" smtClean="0">
                <a:solidFill>
                  <a:srgbClr val="C00000"/>
                </a:solidFill>
              </a:rPr>
              <a:t>of bovine respiratory disease associated with </a:t>
            </a:r>
            <a:r>
              <a:rPr lang="en-IN" u="sng" dirty="0" err="1" smtClean="0">
                <a:solidFill>
                  <a:srgbClr val="C00000"/>
                </a:solidFill>
              </a:rPr>
              <a:t>pasteurella</a:t>
            </a:r>
            <a:r>
              <a:rPr lang="en-IN" u="sng" dirty="0" smtClean="0">
                <a:solidFill>
                  <a:srgbClr val="C00000"/>
                </a:solidFill>
              </a:rPr>
              <a:t> </a:t>
            </a:r>
            <a:r>
              <a:rPr lang="en-IN" u="sng" dirty="0" err="1" smtClean="0">
                <a:solidFill>
                  <a:srgbClr val="C00000"/>
                </a:solidFill>
              </a:rPr>
              <a:t>haemolytica</a:t>
            </a:r>
            <a:r>
              <a:rPr lang="en-IN" u="sng" dirty="0" smtClean="0">
                <a:solidFill>
                  <a:srgbClr val="C00000"/>
                </a:solidFill>
              </a:rPr>
              <a:t>. Dose: cattle: 10 mg/kg SC, single injection </a:t>
            </a:r>
          </a:p>
          <a:p>
            <a:pPr algn="just"/>
            <a:r>
              <a:rPr lang="en-IN" dirty="0" smtClean="0"/>
              <a:t>Withdrawal period for meat: cattle: 28 days, milk discarded time: cattle: 0, days.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 algn="just"/>
            <a:r>
              <a:rPr lang="en-IN" b="1" dirty="0" smtClean="0"/>
              <a:t>Newer </a:t>
            </a:r>
            <a:r>
              <a:rPr lang="en-IN" b="1" dirty="0" err="1" smtClean="0"/>
              <a:t>Macrolides</a:t>
            </a:r>
            <a:r>
              <a:rPr lang="en-IN" b="1" dirty="0" smtClean="0"/>
              <a:t>: </a:t>
            </a:r>
            <a:r>
              <a:rPr lang="en-IN" dirty="0" smtClean="0"/>
              <a:t>To overcome the limitations of erythromycin </a:t>
            </a:r>
            <a:r>
              <a:rPr lang="en-IN" dirty="0" err="1" smtClean="0"/>
              <a:t>viz</a:t>
            </a:r>
            <a:r>
              <a:rPr lang="en-IN" dirty="0" smtClean="0"/>
              <a:t>  narrow spectrum activity, poor tissue penetration, gastric acid </a:t>
            </a:r>
            <a:r>
              <a:rPr lang="en-IN" dirty="0" err="1" smtClean="0"/>
              <a:t>lability</a:t>
            </a:r>
            <a:r>
              <a:rPr lang="en-IN" dirty="0" smtClean="0"/>
              <a:t>, low  oral bioavailability and short half-life some </a:t>
            </a:r>
            <a:r>
              <a:rPr lang="en-IN" dirty="0" err="1" smtClean="0"/>
              <a:t>semisynthetic</a:t>
            </a:r>
            <a:r>
              <a:rPr lang="en-IN" dirty="0" smtClean="0"/>
              <a:t> </a:t>
            </a:r>
            <a:r>
              <a:rPr lang="en-IN" dirty="0" err="1" smtClean="0"/>
              <a:t>macrolides</a:t>
            </a:r>
            <a:r>
              <a:rPr lang="en-IN" dirty="0" smtClean="0"/>
              <a:t> like </a:t>
            </a:r>
            <a:r>
              <a:rPr lang="en-IN" dirty="0" err="1" smtClean="0"/>
              <a:t>roxithromycin</a:t>
            </a:r>
            <a:r>
              <a:rPr lang="en-IN" dirty="0" smtClean="0"/>
              <a:t>, </a:t>
            </a:r>
            <a:r>
              <a:rPr lang="en-IN" dirty="0" err="1" smtClean="0"/>
              <a:t>clarithromycin</a:t>
            </a:r>
            <a:r>
              <a:rPr lang="en-IN" dirty="0" smtClean="0"/>
              <a:t> and </a:t>
            </a:r>
            <a:r>
              <a:rPr lang="en-IN" dirty="0" err="1" smtClean="0"/>
              <a:t>azithromycin</a:t>
            </a:r>
            <a:r>
              <a:rPr lang="en-IN" dirty="0" smtClean="0"/>
              <a:t> have been developed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/>
              <a:t>Their antibacterial spectrum is similar to that of erythromycin and some are </a:t>
            </a:r>
            <a:r>
              <a:rPr lang="en-IN" sz="2400" dirty="0" smtClean="0">
                <a:solidFill>
                  <a:srgbClr val="C00000"/>
                </a:solidFill>
              </a:rPr>
              <a:t>more active against </a:t>
            </a:r>
            <a:r>
              <a:rPr lang="en-IN" sz="2400" dirty="0" err="1" smtClean="0">
                <a:solidFill>
                  <a:srgbClr val="C00000"/>
                </a:solidFill>
              </a:rPr>
              <a:t>Mycoplasma</a:t>
            </a:r>
            <a:r>
              <a:rPr lang="en-IN" sz="2400" dirty="0" smtClean="0">
                <a:solidFill>
                  <a:srgbClr val="C00000"/>
                </a:solidFill>
              </a:rPr>
              <a:t> and Chlamydia.</a:t>
            </a:r>
          </a:p>
          <a:p>
            <a:pPr algn="just"/>
            <a:endParaRPr lang="en-IN" sz="2400" dirty="0" smtClean="0"/>
          </a:p>
          <a:p>
            <a:pPr algn="just">
              <a:buNone/>
            </a:pPr>
            <a:endParaRPr lang="en-IN" sz="2400" dirty="0" smtClean="0"/>
          </a:p>
          <a:p>
            <a:pPr algn="just">
              <a:buNone/>
            </a:pPr>
            <a:endParaRPr lang="en-IN" sz="2400" dirty="0" smtClean="0"/>
          </a:p>
          <a:p>
            <a:pPr algn="just"/>
            <a:r>
              <a:rPr lang="en-IN" sz="2400" dirty="0" smtClean="0"/>
              <a:t>They are mainly used in man and small animals as an alternative to erythromycin for </a:t>
            </a:r>
            <a:r>
              <a:rPr lang="en-IN" sz="2400" dirty="0" smtClean="0">
                <a:solidFill>
                  <a:srgbClr val="C00000"/>
                </a:solidFill>
              </a:rPr>
              <a:t>respiratory tract infection, pneumonia, skin, soft tissue and genital tract infection</a:t>
            </a:r>
            <a:r>
              <a:rPr lang="en-IN" sz="2400" dirty="0" smtClean="0"/>
              <a:t>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sz="2400" b="1" dirty="0" smtClean="0"/>
              <a:t>LINCOSAMIDES</a:t>
            </a:r>
            <a:endParaRPr lang="en-IN" sz="2400" dirty="0" smtClean="0"/>
          </a:p>
          <a:p>
            <a:r>
              <a:rPr lang="en-IN" sz="2400" dirty="0" smtClean="0"/>
              <a:t>These antibiotics closely resemble </a:t>
            </a:r>
            <a:r>
              <a:rPr lang="en-IN" sz="2400" dirty="0" err="1" smtClean="0"/>
              <a:t>macrolide</a:t>
            </a:r>
            <a:r>
              <a:rPr lang="en-IN" sz="2400" dirty="0" smtClean="0"/>
              <a:t> antibiotics in their antibacterial spectrum, mechanism of action and clinical application .</a:t>
            </a:r>
          </a:p>
          <a:p>
            <a:r>
              <a:rPr lang="en-IN" sz="2400" dirty="0" smtClean="0"/>
              <a:t>The most important membranes of this group are </a:t>
            </a:r>
            <a:r>
              <a:rPr lang="en-IN" sz="2400" dirty="0" err="1" smtClean="0">
                <a:solidFill>
                  <a:srgbClr val="C00000"/>
                </a:solidFill>
              </a:rPr>
              <a:t>lincomycin</a:t>
            </a:r>
            <a:r>
              <a:rPr lang="en-IN" sz="2400" dirty="0" smtClean="0">
                <a:solidFill>
                  <a:srgbClr val="C00000"/>
                </a:solidFill>
              </a:rPr>
              <a:t> and </a:t>
            </a:r>
            <a:r>
              <a:rPr lang="en-IN" sz="2400" dirty="0" err="1" smtClean="0">
                <a:solidFill>
                  <a:srgbClr val="C00000"/>
                </a:solidFill>
              </a:rPr>
              <a:t>clindamycin</a:t>
            </a:r>
            <a:r>
              <a:rPr lang="en-IN" sz="24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IN" sz="2400" b="1" dirty="0" smtClean="0"/>
              <a:t>LINCOMYCIN:</a:t>
            </a:r>
            <a:endParaRPr lang="en-IN" sz="2400" dirty="0" smtClean="0"/>
          </a:p>
          <a:p>
            <a:r>
              <a:rPr lang="en-IN" sz="2400" dirty="0" smtClean="0"/>
              <a:t>It is produced by </a:t>
            </a:r>
            <a:r>
              <a:rPr lang="en-IN" sz="2400" dirty="0" err="1" smtClean="0"/>
              <a:t>Streptomyces</a:t>
            </a:r>
            <a:r>
              <a:rPr lang="en-IN" sz="2400" dirty="0" smtClean="0"/>
              <a:t> </a:t>
            </a:r>
            <a:r>
              <a:rPr lang="en-IN" sz="2400" dirty="0" err="1" smtClean="0"/>
              <a:t>lincolnensis</a:t>
            </a:r>
            <a:r>
              <a:rPr lang="en-IN" sz="2400" dirty="0" smtClean="0"/>
              <a:t>. </a:t>
            </a:r>
          </a:p>
          <a:p>
            <a:r>
              <a:rPr lang="en-IN" sz="2400" dirty="0" smtClean="0"/>
              <a:t>The drug is active against Gram positive bacteria including </a:t>
            </a:r>
            <a:r>
              <a:rPr lang="en-IN" sz="2400" dirty="0" err="1" smtClean="0"/>
              <a:t>penicillinase</a:t>
            </a:r>
            <a:r>
              <a:rPr lang="en-IN" sz="2400" dirty="0" smtClean="0"/>
              <a:t> producing Streptococci, Clostridium </a:t>
            </a:r>
            <a:r>
              <a:rPr lang="en-IN" sz="2400" dirty="0" err="1" smtClean="0"/>
              <a:t>tetani</a:t>
            </a:r>
            <a:r>
              <a:rPr lang="en-IN" sz="2400" dirty="0" smtClean="0"/>
              <a:t>, </a:t>
            </a:r>
            <a:r>
              <a:rPr lang="en-IN" sz="2400" dirty="0" err="1" smtClean="0"/>
              <a:t>Cl</a:t>
            </a:r>
            <a:r>
              <a:rPr lang="en-IN" sz="2400" dirty="0" smtClean="0"/>
              <a:t> .</a:t>
            </a:r>
            <a:r>
              <a:rPr lang="en-IN" sz="2400" dirty="0" err="1" smtClean="0"/>
              <a:t>perfringens</a:t>
            </a:r>
            <a:r>
              <a:rPr lang="en-IN" sz="2400" dirty="0" smtClean="0"/>
              <a:t>, </a:t>
            </a:r>
            <a:r>
              <a:rPr lang="en-IN" sz="2400" dirty="0" err="1" smtClean="0"/>
              <a:t>Erysipelothrix</a:t>
            </a:r>
            <a:r>
              <a:rPr lang="en-IN" sz="2400" dirty="0" smtClean="0"/>
              <a:t>, </a:t>
            </a:r>
            <a:r>
              <a:rPr lang="en-IN" sz="2400" dirty="0" err="1" smtClean="0"/>
              <a:t>Actinomycetes</a:t>
            </a:r>
            <a:r>
              <a:rPr lang="en-IN" sz="2400" dirty="0" smtClean="0"/>
              <a:t>, </a:t>
            </a:r>
            <a:r>
              <a:rPr lang="en-IN" sz="2400" dirty="0" err="1" smtClean="0"/>
              <a:t>Nocrdia</a:t>
            </a:r>
            <a:r>
              <a:rPr lang="en-IN" sz="2400" dirty="0" smtClean="0"/>
              <a:t> and certain strain of </a:t>
            </a:r>
            <a:r>
              <a:rPr lang="en-IN" sz="2400" dirty="0" err="1" smtClean="0"/>
              <a:t>Mycoplasma</a:t>
            </a:r>
            <a:r>
              <a:rPr lang="en-IN" sz="2400" dirty="0" smtClean="0"/>
              <a:t> pneumonia.</a:t>
            </a:r>
          </a:p>
          <a:p>
            <a:r>
              <a:rPr lang="en-IN" sz="2400" dirty="0" smtClean="0"/>
              <a:t> </a:t>
            </a:r>
            <a:r>
              <a:rPr lang="en-IN" sz="2400" b="1" u="sng" dirty="0" smtClean="0">
                <a:solidFill>
                  <a:srgbClr val="C00000"/>
                </a:solidFill>
              </a:rPr>
              <a:t>Its most distinctive feature is it activity against a variety of anaerobes (</a:t>
            </a:r>
            <a:r>
              <a:rPr lang="en-IN" sz="2400" b="1" u="sng" dirty="0" err="1" smtClean="0">
                <a:solidFill>
                  <a:srgbClr val="C00000"/>
                </a:solidFill>
              </a:rPr>
              <a:t>Bacteroides</a:t>
            </a:r>
            <a:r>
              <a:rPr lang="en-IN" sz="2400" b="1" u="sng" dirty="0" smtClean="0">
                <a:solidFill>
                  <a:srgbClr val="C00000"/>
                </a:solidFill>
              </a:rPr>
              <a:t> </a:t>
            </a:r>
            <a:r>
              <a:rPr lang="en-IN" sz="2400" b="1" u="sng" dirty="0" err="1" smtClean="0">
                <a:solidFill>
                  <a:srgbClr val="C00000"/>
                </a:solidFill>
              </a:rPr>
              <a:t>fragilis</a:t>
            </a:r>
            <a:r>
              <a:rPr lang="en-IN" sz="2400" dirty="0" smtClean="0"/>
              <a:t>) .However, aerobic Gram negative bacilli are not affected. </a:t>
            </a:r>
            <a:r>
              <a:rPr lang="en-IN" sz="2400" dirty="0" err="1" smtClean="0"/>
              <a:t>lincosamide</a:t>
            </a:r>
            <a:r>
              <a:rPr lang="en-IN" sz="2400" dirty="0" smtClean="0"/>
              <a:t> can be administered orally, IM, or </a:t>
            </a:r>
            <a:r>
              <a:rPr lang="en-IN" dirty="0" smtClean="0"/>
              <a:t>IV</a:t>
            </a:r>
            <a:r>
              <a:rPr lang="en-IN" b="1" dirty="0" smtClean="0"/>
              <a:t>                         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err="1" smtClean="0"/>
              <a:t>Lincomycin</a:t>
            </a:r>
            <a:r>
              <a:rPr lang="en-IN" dirty="0" smtClean="0"/>
              <a:t> is readily absorbed orally and completely absorbed from IM sites.</a:t>
            </a:r>
          </a:p>
          <a:p>
            <a:endParaRPr lang="en-IN" dirty="0" smtClean="0"/>
          </a:p>
          <a:p>
            <a:r>
              <a:rPr lang="en-IN" dirty="0" smtClean="0"/>
              <a:t>The drug is widely distributed in the body </a:t>
            </a:r>
            <a:r>
              <a:rPr lang="en-IN" dirty="0" err="1" smtClean="0"/>
              <a:t>incuding</a:t>
            </a:r>
            <a:r>
              <a:rPr lang="en-IN" dirty="0" smtClean="0"/>
              <a:t> skeletal and soft tissues but cannot penetrate the blood brain barrier.</a:t>
            </a:r>
          </a:p>
          <a:p>
            <a:endParaRPr lang="en-IN" dirty="0" smtClean="0"/>
          </a:p>
          <a:p>
            <a:r>
              <a:rPr lang="en-IN" dirty="0" smtClean="0"/>
              <a:t>It is largely metabolized in liver and the metabolites are excreted in urine and bile.</a:t>
            </a:r>
          </a:p>
          <a:p>
            <a:endParaRPr lang="en-IN" dirty="0" smtClean="0"/>
          </a:p>
          <a:p>
            <a:r>
              <a:rPr lang="en-IN" b="1" dirty="0" smtClean="0"/>
              <a:t>Clinical uses</a:t>
            </a:r>
            <a:r>
              <a:rPr lang="en-IN" b="1" u="sng" dirty="0" smtClean="0">
                <a:solidFill>
                  <a:srgbClr val="C00000"/>
                </a:solidFill>
              </a:rPr>
              <a:t>: B</a:t>
            </a:r>
            <a:r>
              <a:rPr lang="en-IN" u="sng" dirty="0" smtClean="0">
                <a:solidFill>
                  <a:srgbClr val="C00000"/>
                </a:solidFill>
              </a:rPr>
              <a:t>ecause of serious toxic effect its use is restricted in infectious caused by susceptible Gram positive bacteria, particularly Staphylococci and Streptococci and for those by anaerobic pathogens</a:t>
            </a:r>
            <a:endParaRPr lang="en-IN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 </a:t>
            </a:r>
            <a:r>
              <a:rPr lang="en-IN" dirty="0" err="1" smtClean="0"/>
              <a:t>Macrolide</a:t>
            </a:r>
            <a:r>
              <a:rPr lang="en-IN" dirty="0" smtClean="0"/>
              <a:t> antibiotics contain </a:t>
            </a:r>
            <a:r>
              <a:rPr lang="en-IN" u="sng" dirty="0" smtClean="0">
                <a:solidFill>
                  <a:srgbClr val="C00000"/>
                </a:solidFill>
              </a:rPr>
              <a:t>many </a:t>
            </a:r>
            <a:r>
              <a:rPr lang="en-IN" u="sng" dirty="0" err="1" smtClean="0">
                <a:solidFill>
                  <a:srgbClr val="C00000"/>
                </a:solidFill>
              </a:rPr>
              <a:t>membered</a:t>
            </a:r>
            <a:r>
              <a:rPr lang="en-IN" u="sng" dirty="0" smtClean="0">
                <a:solidFill>
                  <a:srgbClr val="C00000"/>
                </a:solidFill>
              </a:rPr>
              <a:t> </a:t>
            </a:r>
            <a:r>
              <a:rPr lang="en-IN" u="sng" dirty="0" err="1" smtClean="0">
                <a:solidFill>
                  <a:srgbClr val="C00000"/>
                </a:solidFill>
              </a:rPr>
              <a:t>lactone</a:t>
            </a:r>
            <a:r>
              <a:rPr lang="en-IN" u="sng" dirty="0" smtClean="0">
                <a:solidFill>
                  <a:srgbClr val="C00000"/>
                </a:solidFill>
              </a:rPr>
              <a:t> ring to which one or more </a:t>
            </a:r>
            <a:r>
              <a:rPr lang="en-IN" u="sng" dirty="0" err="1" smtClean="0">
                <a:solidFill>
                  <a:srgbClr val="C00000"/>
                </a:solidFill>
              </a:rPr>
              <a:t>deoxy</a:t>
            </a:r>
            <a:r>
              <a:rPr lang="en-IN" u="sng" dirty="0" smtClean="0">
                <a:solidFill>
                  <a:srgbClr val="C00000"/>
                </a:solidFill>
              </a:rPr>
              <a:t> sugars are attached. </a:t>
            </a:r>
            <a:r>
              <a:rPr lang="en-IN" dirty="0" smtClean="0"/>
              <a:t>The clinically important members of this group are:</a:t>
            </a:r>
          </a:p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r>
              <a:rPr lang="en-IN" b="1" dirty="0" smtClean="0">
                <a:solidFill>
                  <a:srgbClr val="C00000"/>
                </a:solidFill>
              </a:rPr>
              <a:t>Class I:</a:t>
            </a:r>
            <a:r>
              <a:rPr lang="en-IN" dirty="0" smtClean="0"/>
              <a:t> Erythromycin, </a:t>
            </a:r>
            <a:r>
              <a:rPr lang="en-IN" dirty="0" err="1" smtClean="0"/>
              <a:t>oleandomycin</a:t>
            </a:r>
            <a:r>
              <a:rPr lang="en-IN" dirty="0" smtClean="0"/>
              <a:t>, and </a:t>
            </a:r>
            <a:r>
              <a:rPr lang="en-IN" dirty="0" err="1" smtClean="0"/>
              <a:t>troleandomycin</a:t>
            </a:r>
            <a:r>
              <a:rPr lang="en-IN" dirty="0" smtClean="0"/>
              <a:t>. They have a 14 </a:t>
            </a:r>
            <a:r>
              <a:rPr lang="en-IN" dirty="0" err="1" smtClean="0"/>
              <a:t>membered</a:t>
            </a:r>
            <a:r>
              <a:rPr lang="en-IN" dirty="0" smtClean="0"/>
              <a:t> ring.</a:t>
            </a:r>
          </a:p>
          <a:p>
            <a:pPr algn="just"/>
            <a:r>
              <a:rPr lang="en-IN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/>
              <a:t>The drug is used in </a:t>
            </a:r>
            <a:r>
              <a:rPr lang="en-IN" u="sng" dirty="0" smtClean="0">
                <a:solidFill>
                  <a:srgbClr val="FF0000"/>
                </a:solidFill>
              </a:rPr>
              <a:t>respiratory, skeletal, skin, joint and adjoining tissue infections in dogs and cats.</a:t>
            </a:r>
          </a:p>
          <a:p>
            <a:pPr algn="just"/>
            <a:r>
              <a:rPr lang="en-IN" dirty="0" smtClean="0"/>
              <a:t> It is also used to treat </a:t>
            </a:r>
            <a:r>
              <a:rPr lang="en-IN" u="sng" dirty="0" smtClean="0">
                <a:solidFill>
                  <a:srgbClr val="7030A0"/>
                </a:solidFill>
              </a:rPr>
              <a:t>infectious arthritis in pigs (due to Streptococci, Staphylococci), </a:t>
            </a:r>
            <a:r>
              <a:rPr lang="en-IN" u="sng" dirty="0" err="1" smtClean="0">
                <a:solidFill>
                  <a:srgbClr val="7030A0"/>
                </a:solidFill>
              </a:rPr>
              <a:t>Erysipelothrix</a:t>
            </a:r>
            <a:r>
              <a:rPr lang="en-IN" u="sng" dirty="0" smtClean="0">
                <a:solidFill>
                  <a:srgbClr val="7030A0"/>
                </a:solidFill>
              </a:rPr>
              <a:t> and </a:t>
            </a:r>
            <a:r>
              <a:rPr lang="en-IN" u="sng" dirty="0" err="1" smtClean="0">
                <a:solidFill>
                  <a:srgbClr val="7030A0"/>
                </a:solidFill>
              </a:rPr>
              <a:t>Mycoplasma</a:t>
            </a:r>
            <a:r>
              <a:rPr lang="en-IN" u="sng" dirty="0" smtClean="0">
                <a:solidFill>
                  <a:srgbClr val="7030A0"/>
                </a:solidFill>
              </a:rPr>
              <a:t> and pneumonia in pigs due to </a:t>
            </a:r>
            <a:r>
              <a:rPr lang="en-IN" u="sng" dirty="0" err="1" smtClean="0">
                <a:solidFill>
                  <a:srgbClr val="7030A0"/>
                </a:solidFill>
              </a:rPr>
              <a:t>Mycoplasma</a:t>
            </a:r>
            <a:r>
              <a:rPr lang="en-IN" dirty="0" smtClean="0"/>
              <a:t>.</a:t>
            </a:r>
          </a:p>
          <a:p>
            <a:pPr algn="just"/>
            <a:endParaRPr lang="en-IN" dirty="0" smtClean="0"/>
          </a:p>
          <a:p>
            <a:pPr algn="just"/>
            <a:r>
              <a:rPr lang="en-IN" b="1" dirty="0" smtClean="0">
                <a:solidFill>
                  <a:srgbClr val="C00000"/>
                </a:solidFill>
              </a:rPr>
              <a:t>Side </a:t>
            </a:r>
            <a:r>
              <a:rPr lang="en-IN" b="1" dirty="0" smtClean="0">
                <a:solidFill>
                  <a:srgbClr val="C00000"/>
                </a:solidFill>
              </a:rPr>
              <a:t>Effect and Toxicity:  </a:t>
            </a:r>
            <a:r>
              <a:rPr lang="en-IN" dirty="0" smtClean="0"/>
              <a:t>These </a:t>
            </a:r>
            <a:r>
              <a:rPr lang="en-IN" dirty="0" smtClean="0"/>
              <a:t>drugs have no serious organ toxicity 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GI </a:t>
            </a:r>
            <a:r>
              <a:rPr lang="en-IN" dirty="0" smtClean="0"/>
              <a:t>disturbances may occurs major problem in </a:t>
            </a:r>
            <a:r>
              <a:rPr lang="en-IN" u="sng" dirty="0" smtClean="0"/>
              <a:t>man </a:t>
            </a:r>
            <a:r>
              <a:rPr lang="en-IN" u="sng" dirty="0" smtClean="0">
                <a:solidFill>
                  <a:srgbClr val="C00000"/>
                </a:solidFill>
              </a:rPr>
              <a:t>is super infection, diarrhoea, and </a:t>
            </a:r>
            <a:r>
              <a:rPr lang="en-IN" u="sng" dirty="0" err="1" smtClean="0">
                <a:solidFill>
                  <a:srgbClr val="C00000"/>
                </a:solidFill>
              </a:rPr>
              <a:t>pseudomembranous</a:t>
            </a:r>
            <a:r>
              <a:rPr lang="en-IN" u="sng" dirty="0" smtClean="0">
                <a:solidFill>
                  <a:srgbClr val="C00000"/>
                </a:solidFill>
              </a:rPr>
              <a:t> colitis (treated by </a:t>
            </a:r>
            <a:r>
              <a:rPr lang="en-IN" u="sng" dirty="0" err="1" smtClean="0">
                <a:solidFill>
                  <a:srgbClr val="C00000"/>
                </a:solidFill>
              </a:rPr>
              <a:t>vancomycin</a:t>
            </a:r>
            <a:r>
              <a:rPr lang="en-IN" u="sng" dirty="0" smtClean="0">
                <a:solidFill>
                  <a:srgbClr val="C00000"/>
                </a:solidFill>
              </a:rPr>
              <a:t>), caused by a toxin produced by Clostridium </a:t>
            </a:r>
            <a:r>
              <a:rPr lang="en-IN" u="sng" dirty="0" err="1" smtClean="0">
                <a:solidFill>
                  <a:srgbClr val="C00000"/>
                </a:solidFill>
              </a:rPr>
              <a:t>difficile</a:t>
            </a:r>
            <a:r>
              <a:rPr lang="en-IN" u="sng" dirty="0" smtClean="0">
                <a:solidFill>
                  <a:srgbClr val="C00000"/>
                </a:solidFill>
              </a:rPr>
              <a:t>, Hypersensitivity reaction </a:t>
            </a:r>
            <a:r>
              <a:rPr lang="en-IN" u="sng" dirty="0" smtClean="0">
                <a:solidFill>
                  <a:srgbClr val="C00000"/>
                </a:solidFill>
              </a:rPr>
              <a:t>and </a:t>
            </a:r>
            <a:r>
              <a:rPr lang="en-IN" u="sng" dirty="0" err="1" smtClean="0">
                <a:solidFill>
                  <a:srgbClr val="C00000"/>
                </a:solidFill>
              </a:rPr>
              <a:t>sketal</a:t>
            </a:r>
            <a:r>
              <a:rPr lang="en-IN" u="sng" dirty="0" smtClean="0">
                <a:solidFill>
                  <a:srgbClr val="C00000"/>
                </a:solidFill>
              </a:rPr>
              <a:t> muscle paralysis may also occurs</a:t>
            </a:r>
            <a:r>
              <a:rPr lang="en-IN" u="sng" dirty="0" smtClean="0">
                <a:solidFill>
                  <a:srgbClr val="C00000"/>
                </a:solidFill>
              </a:rPr>
              <a:t>.</a:t>
            </a:r>
            <a:endParaRPr lang="en-IN" u="sng" dirty="0" smtClean="0">
              <a:solidFill>
                <a:srgbClr val="C00000"/>
              </a:solidFill>
            </a:endParaRPr>
          </a:p>
          <a:p>
            <a:pPr algn="just"/>
            <a:r>
              <a:rPr lang="en-IN" sz="2900" u="sng" dirty="0" smtClean="0">
                <a:solidFill>
                  <a:srgbClr val="002060"/>
                </a:solidFill>
              </a:rPr>
              <a:t> </a:t>
            </a:r>
            <a:r>
              <a:rPr lang="en-IN" sz="2900" u="sng" dirty="0" err="1" smtClean="0">
                <a:solidFill>
                  <a:srgbClr val="002060"/>
                </a:solidFill>
              </a:rPr>
              <a:t>Lincosamides</a:t>
            </a:r>
            <a:r>
              <a:rPr lang="en-IN" sz="2900" u="sng" dirty="0" smtClean="0">
                <a:solidFill>
                  <a:srgbClr val="002060"/>
                </a:solidFill>
              </a:rPr>
              <a:t> are contraindicated in horses (because severe and fatal colitis may develop), and neonates (due to limited ability to metabolize the drugs).</a:t>
            </a:r>
            <a:endParaRPr lang="en-IN" sz="29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1800" b="1" dirty="0" smtClean="0"/>
              <a:t>CLINDAMYCIN</a:t>
            </a:r>
            <a:endParaRPr lang="en-IN" sz="1800" dirty="0" smtClean="0"/>
          </a:p>
          <a:p>
            <a:pPr>
              <a:buFont typeface="Wingdings" pitchFamily="2" charset="2"/>
              <a:buChar char="ü"/>
            </a:pPr>
            <a:r>
              <a:rPr lang="en-IN" sz="1800" dirty="0" smtClean="0"/>
              <a:t>It is </a:t>
            </a:r>
            <a:r>
              <a:rPr lang="en-IN" sz="1800" dirty="0" err="1" smtClean="0">
                <a:solidFill>
                  <a:srgbClr val="C00000"/>
                </a:solidFill>
              </a:rPr>
              <a:t>semisynthetic</a:t>
            </a:r>
            <a:r>
              <a:rPr lang="en-IN" sz="1800" dirty="0" smtClean="0">
                <a:solidFill>
                  <a:srgbClr val="C00000"/>
                </a:solidFill>
              </a:rPr>
              <a:t> derivative of </a:t>
            </a:r>
            <a:r>
              <a:rPr lang="en-IN" sz="1800" dirty="0" err="1" smtClean="0">
                <a:solidFill>
                  <a:srgbClr val="C00000"/>
                </a:solidFill>
              </a:rPr>
              <a:t>lincomycin</a:t>
            </a:r>
            <a:r>
              <a:rPr lang="en-IN" sz="1800" dirty="0" smtClean="0"/>
              <a:t> and differs chemically from </a:t>
            </a:r>
            <a:r>
              <a:rPr lang="en-IN" sz="1800" dirty="0" err="1" smtClean="0"/>
              <a:t>lincomycin</a:t>
            </a:r>
            <a:r>
              <a:rPr lang="en-IN" sz="1800" dirty="0" smtClean="0"/>
              <a:t> by substation of a chloride atom for a hydroxyl </a:t>
            </a:r>
            <a:r>
              <a:rPr lang="en-IN" sz="1800" dirty="0" smtClean="0"/>
              <a:t>group.</a:t>
            </a:r>
          </a:p>
          <a:p>
            <a:pPr>
              <a:buFont typeface="Wingdings" pitchFamily="2" charset="2"/>
              <a:buChar char="ü"/>
            </a:pPr>
            <a:endParaRPr lang="en-IN" sz="1800" dirty="0" smtClean="0"/>
          </a:p>
          <a:p>
            <a:pPr>
              <a:buFont typeface="Wingdings" pitchFamily="2" charset="2"/>
              <a:buChar char="ü"/>
            </a:pPr>
            <a:r>
              <a:rPr lang="en-IN" sz="1800" u="sng" dirty="0" smtClean="0">
                <a:solidFill>
                  <a:srgbClr val="C00000"/>
                </a:solidFill>
              </a:rPr>
              <a:t>It is more potent than the parent compound. It is better than </a:t>
            </a:r>
            <a:r>
              <a:rPr lang="en-IN" sz="1800" u="sng" dirty="0" err="1" smtClean="0">
                <a:solidFill>
                  <a:srgbClr val="C00000"/>
                </a:solidFill>
              </a:rPr>
              <a:t>lincomycin</a:t>
            </a:r>
            <a:r>
              <a:rPr lang="en-IN" sz="1800" u="sng" dirty="0" smtClean="0">
                <a:solidFill>
                  <a:srgbClr val="C00000"/>
                </a:solidFill>
              </a:rPr>
              <a:t> and has reduced the incidence of </a:t>
            </a:r>
            <a:r>
              <a:rPr lang="en-IN" sz="1800" u="sng" dirty="0" smtClean="0">
                <a:solidFill>
                  <a:srgbClr val="C00000"/>
                </a:solidFill>
              </a:rPr>
              <a:t>adverse effect than </a:t>
            </a:r>
            <a:r>
              <a:rPr lang="en-IN" sz="1800" u="sng" dirty="0" err="1" smtClean="0">
                <a:solidFill>
                  <a:srgbClr val="C00000"/>
                </a:solidFill>
              </a:rPr>
              <a:t>lincomycin</a:t>
            </a:r>
            <a:r>
              <a:rPr lang="en-IN" sz="18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en-IN" sz="1800" dirty="0" smtClean="0"/>
          </a:p>
          <a:p>
            <a:pPr>
              <a:buFont typeface="Wingdings" pitchFamily="2" charset="2"/>
              <a:buChar char="ü"/>
            </a:pPr>
            <a:r>
              <a:rPr lang="en-IN" sz="1800" dirty="0" smtClean="0">
                <a:solidFill>
                  <a:srgbClr val="002060"/>
                </a:solidFill>
              </a:rPr>
              <a:t>T</a:t>
            </a:r>
            <a:r>
              <a:rPr lang="en-IN" sz="1800" dirty="0" smtClean="0">
                <a:solidFill>
                  <a:srgbClr val="002060"/>
                </a:solidFill>
              </a:rPr>
              <a:t>he </a:t>
            </a:r>
            <a:r>
              <a:rPr lang="en-IN" sz="1800" dirty="0" smtClean="0">
                <a:solidFill>
                  <a:srgbClr val="002060"/>
                </a:solidFill>
              </a:rPr>
              <a:t>antibacterial spectrum and clinical application is </a:t>
            </a:r>
            <a:r>
              <a:rPr lang="en-IN" sz="1800" dirty="0" smtClean="0">
                <a:solidFill>
                  <a:srgbClr val="002060"/>
                </a:solidFill>
              </a:rPr>
              <a:t>similar </a:t>
            </a:r>
            <a:r>
              <a:rPr lang="en-IN" sz="1800" dirty="0" smtClean="0">
                <a:solidFill>
                  <a:srgbClr val="002060"/>
                </a:solidFill>
              </a:rPr>
              <a:t>to </a:t>
            </a:r>
            <a:r>
              <a:rPr lang="en-IN" sz="1800" dirty="0" err="1" smtClean="0">
                <a:solidFill>
                  <a:srgbClr val="002060"/>
                </a:solidFill>
              </a:rPr>
              <a:t>lincomycin</a:t>
            </a:r>
            <a:r>
              <a:rPr lang="en-IN" sz="1800" dirty="0" smtClean="0">
                <a:solidFill>
                  <a:srgbClr val="002060"/>
                </a:solidFill>
              </a:rPr>
              <a:t>. It </a:t>
            </a:r>
            <a:r>
              <a:rPr lang="en-IN" sz="1800" dirty="0" smtClean="0">
                <a:solidFill>
                  <a:srgbClr val="002060"/>
                </a:solidFill>
              </a:rPr>
              <a:t>has replaced </a:t>
            </a:r>
            <a:r>
              <a:rPr lang="en-IN" sz="1800" dirty="0" err="1" smtClean="0">
                <a:solidFill>
                  <a:srgbClr val="002060"/>
                </a:solidFill>
              </a:rPr>
              <a:t>lincomycin</a:t>
            </a:r>
            <a:r>
              <a:rPr lang="en-IN" sz="1800" dirty="0" smtClean="0">
                <a:solidFill>
                  <a:srgbClr val="002060"/>
                </a:solidFill>
              </a:rPr>
              <a:t> for anaerobic, skeletal, soft tissues and skin infection</a:t>
            </a:r>
            <a:r>
              <a:rPr lang="en-IN" sz="1800" dirty="0" smtClean="0">
                <a:solidFill>
                  <a:srgbClr val="002060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IN" sz="1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IN" sz="1800" dirty="0" smtClean="0">
                <a:solidFill>
                  <a:srgbClr val="002060"/>
                </a:solidFill>
              </a:rPr>
              <a:t>Dose: Dogs: 5-10 mg/kg orally twice a daily.</a:t>
            </a:r>
            <a:endParaRPr lang="en-IN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410671" y="2967335"/>
            <a:ext cx="4322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IN" dirty="0" smtClean="0"/>
          </a:p>
          <a:p>
            <a:r>
              <a:rPr lang="en-IN" b="1" dirty="0" smtClean="0">
                <a:solidFill>
                  <a:srgbClr val="C00000"/>
                </a:solidFill>
              </a:rPr>
              <a:t>Class II</a:t>
            </a:r>
            <a:r>
              <a:rPr lang="en-IN" dirty="0" smtClean="0"/>
              <a:t>: </a:t>
            </a:r>
            <a:r>
              <a:rPr lang="en-IN" dirty="0" err="1" smtClean="0">
                <a:solidFill>
                  <a:srgbClr val="0070C0"/>
                </a:solidFill>
              </a:rPr>
              <a:t>Spiramycin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josamycin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tilmicosin</a:t>
            </a:r>
            <a:r>
              <a:rPr lang="en-IN" dirty="0" smtClean="0">
                <a:solidFill>
                  <a:srgbClr val="0070C0"/>
                </a:solidFill>
              </a:rPr>
              <a:t> and </a:t>
            </a:r>
            <a:r>
              <a:rPr lang="en-IN" dirty="0" err="1" smtClean="0">
                <a:solidFill>
                  <a:srgbClr val="0070C0"/>
                </a:solidFill>
              </a:rPr>
              <a:t>tylosin</a:t>
            </a:r>
            <a:r>
              <a:rPr lang="en-IN" dirty="0" smtClean="0">
                <a:solidFill>
                  <a:srgbClr val="00B050"/>
                </a:solidFill>
              </a:rPr>
              <a:t>. These are having a </a:t>
            </a:r>
            <a:r>
              <a:rPr lang="en-IN" dirty="0" smtClean="0"/>
              <a:t>16membered ring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Recently some </a:t>
            </a:r>
            <a:r>
              <a:rPr lang="en-IN" dirty="0" smtClean="0">
                <a:solidFill>
                  <a:srgbClr val="00B0F0"/>
                </a:solidFill>
              </a:rPr>
              <a:t>newer </a:t>
            </a:r>
            <a:r>
              <a:rPr lang="en-IN" dirty="0" err="1" smtClean="0">
                <a:solidFill>
                  <a:srgbClr val="00B0F0"/>
                </a:solidFill>
              </a:rPr>
              <a:t>semisynthetic</a:t>
            </a:r>
            <a:r>
              <a:rPr lang="en-IN" dirty="0" smtClean="0">
                <a:solidFill>
                  <a:srgbClr val="00B0F0"/>
                </a:solidFill>
              </a:rPr>
              <a:t> </a:t>
            </a:r>
            <a:r>
              <a:rPr lang="en-IN" dirty="0" err="1" smtClean="0">
                <a:solidFill>
                  <a:srgbClr val="00B0F0"/>
                </a:solidFill>
              </a:rPr>
              <a:t>macrolides</a:t>
            </a:r>
            <a:r>
              <a:rPr lang="en-IN" dirty="0" smtClean="0">
                <a:solidFill>
                  <a:srgbClr val="00B0F0"/>
                </a:solidFill>
              </a:rPr>
              <a:t> (</a:t>
            </a:r>
            <a:r>
              <a:rPr lang="en-IN" dirty="0" err="1" smtClean="0">
                <a:solidFill>
                  <a:srgbClr val="00B0F0"/>
                </a:solidFill>
              </a:rPr>
              <a:t>Roxithromycin</a:t>
            </a:r>
            <a:r>
              <a:rPr lang="en-IN" dirty="0" smtClean="0">
                <a:solidFill>
                  <a:srgbClr val="00B0F0"/>
                </a:solidFill>
              </a:rPr>
              <a:t>, </a:t>
            </a:r>
            <a:r>
              <a:rPr lang="en-IN" dirty="0" err="1" smtClean="0">
                <a:solidFill>
                  <a:srgbClr val="00B0F0"/>
                </a:solidFill>
              </a:rPr>
              <a:t>clarithromycin</a:t>
            </a:r>
            <a:r>
              <a:rPr lang="en-IN" dirty="0" smtClean="0">
                <a:solidFill>
                  <a:srgbClr val="00B0F0"/>
                </a:solidFill>
              </a:rPr>
              <a:t> and </a:t>
            </a:r>
            <a:r>
              <a:rPr lang="en-IN" dirty="0" err="1" smtClean="0">
                <a:solidFill>
                  <a:srgbClr val="00B0F0"/>
                </a:solidFill>
              </a:rPr>
              <a:t>azithromycin</a:t>
            </a:r>
            <a:r>
              <a:rPr lang="en-IN" dirty="0" smtClean="0"/>
              <a:t>) have been developed and used in man and small animals as an alternative to erythromycin.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    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Erythromycin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It is the prototype drug of this group</a:t>
            </a:r>
            <a:r>
              <a:rPr lang="en-IN" b="1" dirty="0" smtClean="0"/>
              <a:t>  Erythromycin</a:t>
            </a:r>
            <a:r>
              <a:rPr lang="en-IN" dirty="0" smtClean="0"/>
              <a:t> was obtained from </a:t>
            </a:r>
            <a:r>
              <a:rPr lang="en-IN" dirty="0" err="1" smtClean="0"/>
              <a:t>Streptomyces</a:t>
            </a:r>
            <a:r>
              <a:rPr lang="en-IN" dirty="0" smtClean="0"/>
              <a:t> </a:t>
            </a:r>
            <a:r>
              <a:rPr lang="en-IN" dirty="0" err="1" smtClean="0"/>
              <a:t>erythreus</a:t>
            </a:r>
            <a:r>
              <a:rPr lang="en-IN" dirty="0" smtClean="0"/>
              <a:t> in 1952</a:t>
            </a:r>
          </a:p>
          <a:p>
            <a:pPr algn="just"/>
            <a:r>
              <a:rPr lang="en-IN" b="1" dirty="0" smtClean="0">
                <a:solidFill>
                  <a:srgbClr val="C00000"/>
                </a:solidFill>
              </a:rPr>
              <a:t>Antibacterial spectrum</a:t>
            </a:r>
            <a:r>
              <a:rPr lang="en-IN" dirty="0" smtClean="0"/>
              <a:t>: </a:t>
            </a:r>
            <a:r>
              <a:rPr lang="en-IN" dirty="0" err="1" smtClean="0"/>
              <a:t>Macrolides</a:t>
            </a:r>
            <a:r>
              <a:rPr lang="en-IN" dirty="0" smtClean="0"/>
              <a:t> are mainly </a:t>
            </a:r>
            <a:r>
              <a:rPr lang="en-IN" u="sng" dirty="0" smtClean="0">
                <a:solidFill>
                  <a:srgbClr val="FF0000"/>
                </a:solidFill>
              </a:rPr>
              <a:t>effective against most aerobic Gram positive bacteria.</a:t>
            </a:r>
          </a:p>
          <a:p>
            <a:pPr algn="just"/>
            <a:r>
              <a:rPr lang="en-IN" dirty="0" smtClean="0"/>
              <a:t>In general, </a:t>
            </a:r>
            <a:r>
              <a:rPr lang="en-IN" dirty="0" err="1" smtClean="0"/>
              <a:t>macrolides</a:t>
            </a:r>
            <a:r>
              <a:rPr lang="en-IN" dirty="0" smtClean="0"/>
              <a:t> are </a:t>
            </a:r>
            <a:r>
              <a:rPr lang="en-IN" u="sng" dirty="0" smtClean="0">
                <a:solidFill>
                  <a:srgbClr val="C00000"/>
                </a:solidFill>
              </a:rPr>
              <a:t>narrow spectrum antibiotic and do not effective against Gram negative bacteria although some strains of </a:t>
            </a:r>
            <a:r>
              <a:rPr lang="en-IN" u="sng" dirty="0" err="1" smtClean="0">
                <a:solidFill>
                  <a:srgbClr val="C00000"/>
                </a:solidFill>
              </a:rPr>
              <a:t>Pasteurella</a:t>
            </a:r>
            <a:r>
              <a:rPr lang="en-IN" u="sng" dirty="0" smtClean="0">
                <a:solidFill>
                  <a:srgbClr val="C00000"/>
                </a:solidFill>
              </a:rPr>
              <a:t>, </a:t>
            </a:r>
            <a:r>
              <a:rPr lang="en-IN" u="sng" dirty="0" err="1" smtClean="0">
                <a:solidFill>
                  <a:srgbClr val="C00000"/>
                </a:solidFill>
              </a:rPr>
              <a:t>Haemophilus</a:t>
            </a:r>
            <a:r>
              <a:rPr lang="en-IN" u="sng" dirty="0" smtClean="0">
                <a:solidFill>
                  <a:srgbClr val="C00000"/>
                </a:solidFill>
              </a:rPr>
              <a:t> and </a:t>
            </a:r>
            <a:r>
              <a:rPr lang="en-IN" u="sng" dirty="0" err="1" smtClean="0">
                <a:solidFill>
                  <a:srgbClr val="C00000"/>
                </a:solidFill>
              </a:rPr>
              <a:t>Neisseria</a:t>
            </a:r>
            <a:r>
              <a:rPr lang="en-IN" u="sng" dirty="0" smtClean="0">
                <a:solidFill>
                  <a:srgbClr val="C00000"/>
                </a:solidFill>
              </a:rPr>
              <a:t> </a:t>
            </a:r>
            <a:r>
              <a:rPr lang="en-IN" dirty="0" err="1" smtClean="0"/>
              <a:t>spp</a:t>
            </a:r>
            <a:r>
              <a:rPr lang="en-IN" dirty="0" smtClean="0"/>
              <a:t> are moderately sensitive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Antibacterial spectrum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They are </a:t>
            </a:r>
            <a:r>
              <a:rPr lang="en-IN" u="sng" dirty="0" smtClean="0">
                <a:solidFill>
                  <a:srgbClr val="7030A0"/>
                </a:solidFill>
              </a:rPr>
              <a:t>also effective against </a:t>
            </a:r>
            <a:r>
              <a:rPr lang="en-IN" u="sng" dirty="0" err="1" smtClean="0">
                <a:solidFill>
                  <a:srgbClr val="7030A0"/>
                </a:solidFill>
              </a:rPr>
              <a:t>Mycoplasma</a:t>
            </a:r>
            <a:r>
              <a:rPr lang="en-IN" u="sng" dirty="0" smtClean="0">
                <a:solidFill>
                  <a:srgbClr val="7030A0"/>
                </a:solidFill>
              </a:rPr>
              <a:t>, Chlamydia and </a:t>
            </a:r>
            <a:r>
              <a:rPr lang="en-IN" u="sng" dirty="0" err="1" smtClean="0">
                <a:solidFill>
                  <a:srgbClr val="7030A0"/>
                </a:solidFill>
              </a:rPr>
              <a:t>Ricketssiae</a:t>
            </a:r>
            <a:r>
              <a:rPr lang="en-IN" u="sng" dirty="0" smtClean="0">
                <a:solidFill>
                  <a:srgbClr val="7030A0"/>
                </a:solidFill>
              </a:rPr>
              <a:t> </a:t>
            </a:r>
            <a:r>
              <a:rPr lang="en-IN" u="sng" dirty="0" err="1" smtClean="0">
                <a:solidFill>
                  <a:srgbClr val="7030A0"/>
                </a:solidFill>
              </a:rPr>
              <a:t>spp</a:t>
            </a:r>
            <a:r>
              <a:rPr lang="en-IN" u="sng" dirty="0" smtClean="0">
                <a:solidFill>
                  <a:srgbClr val="7030A0"/>
                </a:solidFill>
              </a:rPr>
              <a:t>, but not against protozoa and fungi.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</a:p>
          <a:p>
            <a:r>
              <a:rPr lang="en-IN" b="1" dirty="0" err="1" smtClean="0">
                <a:solidFill>
                  <a:srgbClr val="C00000"/>
                </a:solidFill>
              </a:rPr>
              <a:t>Tilmicosin</a:t>
            </a:r>
            <a:r>
              <a:rPr lang="en-IN" dirty="0" smtClean="0"/>
              <a:t> is a </a:t>
            </a:r>
            <a:r>
              <a:rPr lang="en-IN" u="sng" dirty="0" smtClean="0">
                <a:solidFill>
                  <a:srgbClr val="C00000"/>
                </a:solidFill>
              </a:rPr>
              <a:t>broad spectrum </a:t>
            </a:r>
            <a:r>
              <a:rPr lang="en-IN" u="sng" dirty="0" err="1" smtClean="0">
                <a:solidFill>
                  <a:srgbClr val="C00000"/>
                </a:solidFill>
              </a:rPr>
              <a:t>macrolide</a:t>
            </a:r>
            <a:r>
              <a:rPr lang="en-IN" u="sng" dirty="0" smtClean="0">
                <a:solidFill>
                  <a:srgbClr val="C00000"/>
                </a:solidFill>
              </a:rPr>
              <a:t> and has exceptionally high activity against </a:t>
            </a:r>
            <a:r>
              <a:rPr lang="en-IN" u="sng" dirty="0" err="1" smtClean="0">
                <a:solidFill>
                  <a:srgbClr val="C00000"/>
                </a:solidFill>
              </a:rPr>
              <a:t>Pasteurella</a:t>
            </a:r>
            <a:r>
              <a:rPr lang="en-IN" u="sng" dirty="0" smtClean="0">
                <a:solidFill>
                  <a:srgbClr val="C00000"/>
                </a:solidFill>
              </a:rPr>
              <a:t> </a:t>
            </a:r>
            <a:r>
              <a:rPr lang="en-IN" u="sng" dirty="0" err="1" smtClean="0">
                <a:solidFill>
                  <a:srgbClr val="C00000"/>
                </a:solidFill>
              </a:rPr>
              <a:t>haemolytica</a:t>
            </a:r>
            <a:r>
              <a:rPr lang="en-IN" u="sng" dirty="0" smtClean="0">
                <a:solidFill>
                  <a:srgbClr val="C00000"/>
                </a:solidFill>
              </a:rPr>
              <a:t> and P .</a:t>
            </a:r>
            <a:r>
              <a:rPr lang="en-IN" u="sng" dirty="0" err="1" smtClean="0">
                <a:solidFill>
                  <a:srgbClr val="C00000"/>
                </a:solidFill>
              </a:rPr>
              <a:t>multocida</a:t>
            </a:r>
            <a:r>
              <a:rPr lang="en-IN" dirty="0" smtClean="0"/>
              <a:t>. Some of the members are also active against Mycobacterium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Mechanism of action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sz="2400" dirty="0" smtClean="0"/>
              <a:t>All the </a:t>
            </a:r>
            <a:r>
              <a:rPr lang="en-IN" sz="2400" dirty="0" err="1" smtClean="0"/>
              <a:t>macrolide</a:t>
            </a:r>
            <a:r>
              <a:rPr lang="en-IN" sz="2400" dirty="0" smtClean="0"/>
              <a:t> are </a:t>
            </a:r>
            <a:r>
              <a:rPr lang="en-IN" sz="2400" dirty="0" err="1" smtClean="0"/>
              <a:t>bacteriostatic</a:t>
            </a:r>
            <a:r>
              <a:rPr lang="en-IN" sz="2400" dirty="0" smtClean="0"/>
              <a:t> antibiotic and have similar mechanism of action .</a:t>
            </a:r>
          </a:p>
          <a:p>
            <a:pPr algn="just"/>
            <a:endParaRPr lang="en-IN" sz="2400" dirty="0" smtClean="0"/>
          </a:p>
          <a:p>
            <a:pPr algn="just"/>
            <a:r>
              <a:rPr lang="en-IN" sz="2400" dirty="0" smtClean="0"/>
              <a:t>The act by inhibiting the bacterial protein synthesis in susceptible organism. </a:t>
            </a:r>
          </a:p>
          <a:p>
            <a:pPr algn="just"/>
            <a:endParaRPr lang="en-IN" sz="2400" dirty="0" smtClean="0"/>
          </a:p>
          <a:p>
            <a:pPr algn="just"/>
            <a:r>
              <a:rPr lang="en-IN" sz="2400" dirty="0" smtClean="0"/>
              <a:t>They bind with the </a:t>
            </a:r>
            <a:r>
              <a:rPr lang="en-IN" sz="2400" u="sng" dirty="0" smtClean="0">
                <a:solidFill>
                  <a:srgbClr val="FF0000"/>
                </a:solidFill>
              </a:rPr>
              <a:t>50 S bacterial ribosomal subunit and interfere with translocation of nascent elongated peptide chain at the acceptor (A) site back to the </a:t>
            </a:r>
            <a:r>
              <a:rPr lang="en-IN" sz="2400" u="sng" dirty="0" err="1" smtClean="0">
                <a:solidFill>
                  <a:srgbClr val="FF0000"/>
                </a:solidFill>
              </a:rPr>
              <a:t>peptidyl</a:t>
            </a:r>
            <a:r>
              <a:rPr lang="en-IN" sz="2400" u="sng" dirty="0" smtClean="0">
                <a:solidFill>
                  <a:srgbClr val="FF0000"/>
                </a:solidFill>
              </a:rPr>
              <a:t> (P) site required to make the A site available for next </a:t>
            </a:r>
            <a:r>
              <a:rPr lang="en-IN" sz="2400" u="sng" dirty="0" err="1" smtClean="0">
                <a:solidFill>
                  <a:srgbClr val="FF0000"/>
                </a:solidFill>
              </a:rPr>
              <a:t>aminoacyl</a:t>
            </a:r>
            <a:r>
              <a:rPr lang="en-IN" sz="2400" u="sng" dirty="0" smtClean="0">
                <a:solidFill>
                  <a:srgbClr val="FF0000"/>
                </a:solidFill>
              </a:rPr>
              <a:t> –</a:t>
            </a:r>
            <a:r>
              <a:rPr lang="en-IN" sz="2400" u="sng" dirty="0" err="1" smtClean="0">
                <a:solidFill>
                  <a:srgbClr val="FF0000"/>
                </a:solidFill>
              </a:rPr>
              <a:t>tRNA</a:t>
            </a:r>
            <a:r>
              <a:rPr lang="en-IN" sz="2400" u="sng" dirty="0" smtClean="0">
                <a:solidFill>
                  <a:srgbClr val="FF0000"/>
                </a:solidFill>
              </a:rPr>
              <a:t>  </a:t>
            </a:r>
            <a:r>
              <a:rPr lang="en-IN" sz="2400" u="sng" dirty="0" err="1" smtClean="0">
                <a:solidFill>
                  <a:srgbClr val="FF0000"/>
                </a:solidFill>
              </a:rPr>
              <a:t>attachement</a:t>
            </a:r>
            <a:r>
              <a:rPr lang="en-IN" sz="2400" u="sng" dirty="0" smtClean="0">
                <a:solidFill>
                  <a:srgbClr val="FF0000"/>
                </a:solidFill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u="sng" dirty="0" smtClean="0">
                <a:solidFill>
                  <a:srgbClr val="C00000"/>
                </a:solidFill>
              </a:rPr>
              <a:t>This results in failure of ribosome to move along the mRNA to expose the next </a:t>
            </a:r>
            <a:r>
              <a:rPr lang="en-IN" u="sng" dirty="0" err="1" smtClean="0">
                <a:solidFill>
                  <a:srgbClr val="C00000"/>
                </a:solidFill>
              </a:rPr>
              <a:t>codon</a:t>
            </a:r>
            <a:r>
              <a:rPr lang="en-IN" u="sng" dirty="0" smtClean="0">
                <a:solidFill>
                  <a:srgbClr val="C00000"/>
                </a:solidFill>
              </a:rPr>
              <a:t>, premature termination of peptide chain and ultimately suppression of protein synthesis.</a:t>
            </a:r>
          </a:p>
          <a:p>
            <a:endParaRPr lang="en-IN" dirty="0" smtClean="0"/>
          </a:p>
          <a:p>
            <a:r>
              <a:rPr lang="en-IN" dirty="0" err="1" smtClean="0">
                <a:solidFill>
                  <a:srgbClr val="7030A0"/>
                </a:solidFill>
              </a:rPr>
              <a:t>Macrolide</a:t>
            </a:r>
            <a:r>
              <a:rPr lang="en-IN" dirty="0" smtClean="0">
                <a:solidFill>
                  <a:srgbClr val="7030A0"/>
                </a:solidFill>
              </a:rPr>
              <a:t> should not be administered with </a:t>
            </a:r>
            <a:r>
              <a:rPr lang="en-IN" dirty="0" err="1" smtClean="0">
                <a:solidFill>
                  <a:srgbClr val="7030A0"/>
                </a:solidFill>
              </a:rPr>
              <a:t>chloramphenicol</a:t>
            </a:r>
            <a:r>
              <a:rPr lang="en-IN" dirty="0" smtClean="0">
                <a:solidFill>
                  <a:srgbClr val="7030A0"/>
                </a:solidFill>
              </a:rPr>
              <a:t> and </a:t>
            </a:r>
            <a:r>
              <a:rPr lang="en-IN" dirty="0" err="1" smtClean="0">
                <a:solidFill>
                  <a:srgbClr val="7030A0"/>
                </a:solidFill>
              </a:rPr>
              <a:t>lincosamides</a:t>
            </a:r>
            <a:r>
              <a:rPr lang="en-IN" dirty="0" smtClean="0">
                <a:solidFill>
                  <a:srgbClr val="7030A0"/>
                </a:solidFill>
              </a:rPr>
              <a:t> as they may compete for binding to the same 50S </a:t>
            </a:r>
            <a:r>
              <a:rPr lang="en-IN" dirty="0" smtClean="0"/>
              <a:t>ribosomal subunit.</a:t>
            </a:r>
          </a:p>
          <a:p>
            <a:endParaRPr lang="en-IN" dirty="0" smtClean="0"/>
          </a:p>
          <a:p>
            <a:r>
              <a:rPr lang="en-IN" dirty="0" smtClean="0"/>
              <a:t>Resistance to </a:t>
            </a:r>
            <a:r>
              <a:rPr lang="en-IN" dirty="0" err="1" smtClean="0"/>
              <a:t>macrolide</a:t>
            </a:r>
            <a:r>
              <a:rPr lang="en-IN" dirty="0" smtClean="0"/>
              <a:t> in Gram positive bacteria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Pharmacokinetics and Administration</a:t>
            </a:r>
            <a:endParaRPr lang="en-I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Erythromycin base  is destroyed by gastric acid.</a:t>
            </a:r>
          </a:p>
          <a:p>
            <a:r>
              <a:rPr lang="en-IN" dirty="0" err="1" smtClean="0">
                <a:solidFill>
                  <a:srgbClr val="7030A0"/>
                </a:solidFill>
              </a:rPr>
              <a:t>Macrolides</a:t>
            </a:r>
            <a:r>
              <a:rPr lang="en-IN" dirty="0" smtClean="0">
                <a:solidFill>
                  <a:srgbClr val="7030A0"/>
                </a:solidFill>
              </a:rPr>
              <a:t> are readily absorbed from the GI tract if it is administered orally as acid resistant salts (</a:t>
            </a:r>
            <a:r>
              <a:rPr lang="en-IN" dirty="0" err="1" smtClean="0">
                <a:solidFill>
                  <a:srgbClr val="7030A0"/>
                </a:solidFill>
              </a:rPr>
              <a:t>stearate,estolate,lactobionate</a:t>
            </a:r>
            <a:r>
              <a:rPr lang="en-IN" dirty="0" smtClean="0">
                <a:solidFill>
                  <a:srgbClr val="7030A0"/>
                </a:solidFill>
              </a:rPr>
              <a:t>) or as tablets with acid resistant coating </a:t>
            </a:r>
            <a:r>
              <a:rPr lang="en-IN" dirty="0" smtClean="0"/>
              <a:t>.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The absorption from rumen is very slow and unreliable 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Erythromycin and </a:t>
            </a:r>
            <a:r>
              <a:rPr lang="en-IN" dirty="0" err="1" smtClean="0">
                <a:solidFill>
                  <a:srgbClr val="0070C0"/>
                </a:solidFill>
              </a:rPr>
              <a:t>tylosin</a:t>
            </a:r>
            <a:r>
              <a:rPr lang="en-IN" dirty="0" smtClean="0">
                <a:solidFill>
                  <a:srgbClr val="0070C0"/>
                </a:solidFill>
              </a:rPr>
              <a:t> are rapidly absorbed </a:t>
            </a:r>
            <a:r>
              <a:rPr lang="en-IN" dirty="0" smtClean="0"/>
              <a:t>following IM administration.</a:t>
            </a:r>
          </a:p>
          <a:p>
            <a:r>
              <a:rPr lang="en-IN" dirty="0" smtClean="0"/>
              <a:t> </a:t>
            </a:r>
            <a:r>
              <a:rPr lang="en-IN" dirty="0" err="1" smtClean="0"/>
              <a:t>Tilmicosin</a:t>
            </a:r>
            <a:r>
              <a:rPr lang="en-IN" dirty="0" smtClean="0"/>
              <a:t> is administered SC.</a:t>
            </a:r>
          </a:p>
          <a:p>
            <a:r>
              <a:rPr lang="en-IN" u="sng" dirty="0" err="1" smtClean="0">
                <a:solidFill>
                  <a:srgbClr val="C00000"/>
                </a:solidFill>
              </a:rPr>
              <a:t>Macrolides</a:t>
            </a:r>
            <a:r>
              <a:rPr lang="en-IN" u="sng" dirty="0" smtClean="0">
                <a:solidFill>
                  <a:srgbClr val="C00000"/>
                </a:solidFill>
              </a:rPr>
              <a:t> are widely distributed into the most tissues (practically in lungs) and fluids but not the CSF unless the members are inflamed 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Diffusion also occurs through the peritoneal and pleural cavities and placenta.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 The drugs undergo 70-80% plasma protein binding 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They concentrate in bile and milk 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Following oral administration they are mainly metabolized in liver, excreted mainly in bile and undergo </a:t>
            </a:r>
            <a:r>
              <a:rPr lang="en-IN" dirty="0" err="1" smtClean="0"/>
              <a:t>enterohepatic</a:t>
            </a:r>
            <a:r>
              <a:rPr lang="en-IN" dirty="0" smtClean="0"/>
              <a:t> cycling.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After </a:t>
            </a:r>
            <a:r>
              <a:rPr lang="en-IN" dirty="0" err="1" smtClean="0"/>
              <a:t>parenteral</a:t>
            </a:r>
            <a:r>
              <a:rPr lang="en-IN" dirty="0" smtClean="0"/>
              <a:t> administration the drugs are mainly excreted through urine.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951</TotalTime>
  <Words>1569</Words>
  <Application>Microsoft Office PowerPoint</Application>
  <PresentationFormat>On-screen Show (4:3)</PresentationFormat>
  <Paragraphs>142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Macrolid Antibiotics</vt:lpstr>
      <vt:lpstr>Slide 2</vt:lpstr>
      <vt:lpstr>Slide 3</vt:lpstr>
      <vt:lpstr>Erythromycin</vt:lpstr>
      <vt:lpstr>Antibacterial spectrum</vt:lpstr>
      <vt:lpstr>Mechanism of action</vt:lpstr>
      <vt:lpstr>Slide 7</vt:lpstr>
      <vt:lpstr>Pharmacokinetics and Administration</vt:lpstr>
      <vt:lpstr>Slide 9</vt:lpstr>
      <vt:lpstr>Side effects and Toxicity</vt:lpstr>
      <vt:lpstr>Clinical uses</vt:lpstr>
      <vt:lpstr>Slide 12</vt:lpstr>
      <vt:lpstr>Oleandomycin and Troleandomycin</vt:lpstr>
      <vt:lpstr>Spiramycin</vt:lpstr>
      <vt:lpstr>Tylosin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Macrolid Antibiotics</dc:title>
  <dc:creator>rrkvet</dc:creator>
  <cp:lastModifiedBy>rrkvet</cp:lastModifiedBy>
  <cp:revision>15</cp:revision>
  <dcterms:created xsi:type="dcterms:W3CDTF">2006-08-16T00:00:00Z</dcterms:created>
  <dcterms:modified xsi:type="dcterms:W3CDTF">2020-08-16T11:11:31Z</dcterms:modified>
</cp:coreProperties>
</file>