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17" name="Footer Placeholder 16"/>
          <p:cNvSpPr>
            <a:spLocks noGrp="1"/>
          </p:cNvSpPr>
          <p:nvPr>
            <p:ph type="ftr" sz="quarter" idx="11"/>
          </p:nvPr>
        </p:nvSpPr>
        <p:spPr/>
        <p:txBody>
          <a:bodyPr/>
          <a:lstStyle/>
          <a:p>
            <a:endParaRPr lang="en-IN">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8EFB4B6-9F77-4B2B-9CAC-73551450C263}" type="slidenum">
              <a:rPr lang="en-IN" smtClean="0"/>
              <a:pPr/>
              <a:t>‹#›</a:t>
            </a:fld>
            <a:endParaRPr lang="en-IN"/>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910654083"/>
      </p:ext>
    </p:extLst>
  </p:cSld>
  <p:clrMapOvr>
    <a:masterClrMapping/>
  </p:clrMapOvr>
  <p:transition>
    <p:newsflash/>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5" name="Footer Placeholder 4"/>
          <p:cNvSpPr>
            <a:spLocks noGrp="1"/>
          </p:cNvSpPr>
          <p:nvPr>
            <p:ph type="ftr" sz="quarter" idx="11"/>
          </p:nvPr>
        </p:nvSpPr>
        <p:spPr/>
        <p:txBody>
          <a:bodyPr/>
          <a:lstStyle/>
          <a:p>
            <a:endParaRPr lang="en-IN">
              <a:solidFill>
                <a:srgbClr val="696464"/>
              </a:solidFill>
            </a:endParaRPr>
          </a:p>
        </p:txBody>
      </p:sp>
      <p:sp>
        <p:nvSpPr>
          <p:cNvPr id="6" name="Slide Number Placeholder 5"/>
          <p:cNvSpPr>
            <a:spLocks noGrp="1"/>
          </p:cNvSpPr>
          <p:nvPr>
            <p:ph type="sldNum" sz="quarter" idx="12"/>
          </p:nvPr>
        </p:nvSpPr>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2023593196"/>
      </p:ext>
    </p:extLst>
  </p:cSld>
  <p:clrMapOvr>
    <a:masterClrMapping/>
  </p:clrMapOvr>
  <p:transition>
    <p:newsflash/>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5" name="Footer Placeholder 4"/>
          <p:cNvSpPr>
            <a:spLocks noGrp="1"/>
          </p:cNvSpPr>
          <p:nvPr>
            <p:ph type="ftr" sz="quarter" idx="11"/>
          </p:nvPr>
        </p:nvSpPr>
        <p:spPr/>
        <p:txBody>
          <a:bodyPr/>
          <a:lstStyle/>
          <a:p>
            <a:endParaRPr lang="en-IN">
              <a:solidFill>
                <a:srgbClr val="696464"/>
              </a:solidFill>
            </a:endParaRPr>
          </a:p>
        </p:txBody>
      </p:sp>
      <p:sp>
        <p:nvSpPr>
          <p:cNvPr id="6" name="Slide Number Placeholder 5"/>
          <p:cNvSpPr>
            <a:spLocks noGrp="1"/>
          </p:cNvSpPr>
          <p:nvPr>
            <p:ph type="sldNum" sz="quarter" idx="12"/>
          </p:nvPr>
        </p:nvSpPr>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3770342971"/>
      </p:ext>
    </p:extLst>
  </p:cSld>
  <p:clrMapOvr>
    <a:masterClrMapping/>
  </p:clrMapOvr>
  <p:transition>
    <p:newsflash/>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17" name="Footer Placeholder 16"/>
          <p:cNvSpPr>
            <a:spLocks noGrp="1"/>
          </p:cNvSpPr>
          <p:nvPr>
            <p:ph type="ftr" sz="quarter" idx="11"/>
          </p:nvPr>
        </p:nvSpPr>
        <p:spPr/>
        <p:txBody>
          <a:bodyPr/>
          <a:lstStyle/>
          <a:p>
            <a:endParaRPr lang="en-IN">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8EFB4B6-9F77-4B2B-9CAC-73551450C263}" type="slidenum">
              <a:rPr lang="en-IN" smtClean="0"/>
              <a:pPr/>
              <a:t>‹#›</a:t>
            </a:fld>
            <a:endParaRPr lang="en-IN"/>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684831660"/>
      </p:ext>
    </p:extLst>
  </p:cSld>
  <p:clrMapOvr>
    <a:masterClrMapping/>
  </p:clrMapOvr>
  <p:transition>
    <p:newsflash/>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5" name="Footer Placeholder 4"/>
          <p:cNvSpPr>
            <a:spLocks noGrp="1"/>
          </p:cNvSpPr>
          <p:nvPr>
            <p:ph type="ftr" sz="quarter" idx="11"/>
          </p:nvPr>
        </p:nvSpPr>
        <p:spPr/>
        <p:txBody>
          <a:bodyPr/>
          <a:lstStyle/>
          <a:p>
            <a:endParaRPr lang="en-IN">
              <a:solidFill>
                <a:srgbClr val="696464"/>
              </a:solidFill>
            </a:endParaRPr>
          </a:p>
        </p:txBody>
      </p:sp>
      <p:sp>
        <p:nvSpPr>
          <p:cNvPr id="6" name="Slide Number Placeholder 5"/>
          <p:cNvSpPr>
            <a:spLocks noGrp="1"/>
          </p:cNvSpPr>
          <p:nvPr>
            <p:ph type="sldNum" sz="quarter" idx="12"/>
          </p:nvPr>
        </p:nvSpPr>
        <p:spPr/>
        <p:txBody>
          <a:bodyPr/>
          <a:lstStyle/>
          <a:p>
            <a:fld id="{98EFB4B6-9F77-4B2B-9CAC-73551450C263}" type="slidenum">
              <a:rPr lang="en-IN" smtClean="0"/>
              <a:pPr/>
              <a:t>‹#›</a:t>
            </a:fld>
            <a:endParaRPr lang="en-IN"/>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84592949"/>
      </p:ext>
    </p:extLst>
  </p:cSld>
  <p:clrMapOvr>
    <a:masterClrMapping/>
  </p:clrMapOvr>
  <p:transition>
    <p:newsflash/>
    <p:sndAc>
      <p:stSnd>
        <p:snd r:embed="rId1" name="chimes.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5" name="Footer Placeholder 4"/>
          <p:cNvSpPr>
            <a:spLocks noGrp="1"/>
          </p:cNvSpPr>
          <p:nvPr>
            <p:ph type="ftr" sz="quarter" idx="11"/>
          </p:nvPr>
        </p:nvSpPr>
        <p:spPr>
          <a:xfrm>
            <a:off x="1066800" y="6172200"/>
            <a:ext cx="5334000" cy="457200"/>
          </a:xfrm>
        </p:spPr>
        <p:txBody>
          <a:bodyPr/>
          <a:lstStyle/>
          <a:p>
            <a:endParaRPr lang="en-IN">
              <a:solidFill>
                <a:srgbClr val="696464"/>
              </a:solidFill>
            </a:endParaRP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95072" y="6208776"/>
            <a:ext cx="609600" cy="457200"/>
          </a:xfrm>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1278367322"/>
      </p:ext>
    </p:extLst>
  </p:cSld>
  <p:clrMapOvr>
    <a:masterClrMapping/>
  </p:clrMapOvr>
  <p:transition>
    <p:newsflash/>
    <p:sndAc>
      <p:stSnd>
        <p:snd r:embed="rId1" name="chimes.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6" name="Footer Placeholder 5"/>
          <p:cNvSpPr>
            <a:spLocks noGrp="1"/>
          </p:cNvSpPr>
          <p:nvPr>
            <p:ph type="ftr" sz="quarter" idx="11"/>
          </p:nvPr>
        </p:nvSpPr>
        <p:spPr/>
        <p:txBody>
          <a:bodyPr/>
          <a:lstStyle/>
          <a:p>
            <a:endParaRPr lang="en-IN">
              <a:solidFill>
                <a:srgbClr val="696464"/>
              </a:solidFill>
            </a:endParaRPr>
          </a:p>
        </p:txBody>
      </p:sp>
      <p:sp>
        <p:nvSpPr>
          <p:cNvPr id="7" name="Slide Number Placeholder 6"/>
          <p:cNvSpPr>
            <a:spLocks noGrp="1"/>
          </p:cNvSpPr>
          <p:nvPr>
            <p:ph type="sldNum" sz="quarter" idx="12"/>
          </p:nvPr>
        </p:nvSpPr>
        <p:spPr/>
        <p:txBody>
          <a:bodyPr/>
          <a:lstStyle/>
          <a:p>
            <a:fld id="{98EFB4B6-9F77-4B2B-9CAC-73551450C263}" type="slidenum">
              <a:rPr lang="en-IN" smtClean="0"/>
              <a:pPr/>
              <a:t>‹#›</a:t>
            </a:fld>
            <a:endParaRPr lang="en-IN"/>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95681961"/>
      </p:ext>
    </p:extLst>
  </p:cSld>
  <p:clrMapOvr>
    <a:masterClrMapping/>
  </p:clrMapOvr>
  <p:transition>
    <p:newsflash/>
    <p:sndAc>
      <p:stSnd>
        <p:snd r:embed="rId1" name="chimes.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8" name="Footer Placeholder 7"/>
          <p:cNvSpPr>
            <a:spLocks noGrp="1"/>
          </p:cNvSpPr>
          <p:nvPr>
            <p:ph type="ftr" sz="quarter" idx="11"/>
          </p:nvPr>
        </p:nvSpPr>
        <p:spPr/>
        <p:txBody>
          <a:bodyPr/>
          <a:lstStyle/>
          <a:p>
            <a:endParaRPr lang="en-IN">
              <a:solidFill>
                <a:srgbClr val="696464"/>
              </a:solidFill>
            </a:endParaRPr>
          </a:p>
        </p:txBody>
      </p:sp>
      <p:sp>
        <p:nvSpPr>
          <p:cNvPr id="9" name="Slide Number Placeholder 8"/>
          <p:cNvSpPr>
            <a:spLocks noGrp="1"/>
          </p:cNvSpPr>
          <p:nvPr>
            <p:ph type="sldNum" sz="quarter" idx="12"/>
          </p:nvPr>
        </p:nvSpPr>
        <p:spPr/>
        <p:txBody>
          <a:bodyPr/>
          <a:lstStyle/>
          <a:p>
            <a:fld id="{98EFB4B6-9F77-4B2B-9CAC-73551450C263}" type="slidenum">
              <a:rPr lang="en-IN" smtClean="0"/>
              <a:pPr/>
              <a:t>‹#›</a:t>
            </a:fld>
            <a:endParaRPr lang="en-IN"/>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85806792"/>
      </p:ext>
    </p:extLst>
  </p:cSld>
  <p:clrMapOvr>
    <a:masterClrMapping/>
  </p:clrMapOvr>
  <p:transition>
    <p:newsflash/>
    <p:sndAc>
      <p:stSnd>
        <p:snd r:embed="rId1" name="chimes.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4" name="Footer Placeholder 3"/>
          <p:cNvSpPr>
            <a:spLocks noGrp="1"/>
          </p:cNvSpPr>
          <p:nvPr>
            <p:ph type="ftr" sz="quarter" idx="11"/>
          </p:nvPr>
        </p:nvSpPr>
        <p:spPr/>
        <p:txBody>
          <a:bodyPr/>
          <a:lstStyle/>
          <a:p>
            <a:endParaRPr lang="en-IN">
              <a:solidFill>
                <a:srgbClr val="696464"/>
              </a:solidFill>
            </a:endParaRPr>
          </a:p>
        </p:txBody>
      </p:sp>
      <p:sp>
        <p:nvSpPr>
          <p:cNvPr id="5" name="Slide Number Placeholder 4"/>
          <p:cNvSpPr>
            <a:spLocks noGrp="1"/>
          </p:cNvSpPr>
          <p:nvPr>
            <p:ph type="sldNum" sz="quarter" idx="12"/>
          </p:nvPr>
        </p:nvSpPr>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2305319595"/>
      </p:ext>
    </p:extLst>
  </p:cSld>
  <p:clrMapOvr>
    <a:masterClrMapping/>
  </p:clrMapOvr>
  <p:transition>
    <p:newsflash/>
    <p:sndAc>
      <p:stSnd>
        <p:snd r:embed="rId1" name="chimes.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3" name="Footer Placeholder 2"/>
          <p:cNvSpPr>
            <a:spLocks noGrp="1"/>
          </p:cNvSpPr>
          <p:nvPr>
            <p:ph type="ftr" sz="quarter" idx="11"/>
          </p:nvPr>
        </p:nvSpPr>
        <p:spPr/>
        <p:txBody>
          <a:bodyPr/>
          <a:lstStyle/>
          <a:p>
            <a:endParaRPr lang="en-IN">
              <a:solidFill>
                <a:srgbClr val="696464"/>
              </a:solidFill>
            </a:endParaRPr>
          </a:p>
        </p:txBody>
      </p:sp>
      <p:sp>
        <p:nvSpPr>
          <p:cNvPr id="4" name="Slide Number Placeholder 3"/>
          <p:cNvSpPr>
            <a:spLocks noGrp="1"/>
          </p:cNvSpPr>
          <p:nvPr>
            <p:ph type="sldNum" sz="quarter" idx="12"/>
          </p:nvPr>
        </p:nvSpPr>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3243307787"/>
      </p:ext>
    </p:extLst>
  </p:cSld>
  <p:clrMapOvr>
    <a:masterClrMapping/>
  </p:clrMapOvr>
  <p:transition>
    <p:newsflash/>
    <p:sndAc>
      <p:stSnd>
        <p:snd r:embed="rId1" name="chimes.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6" name="Footer Placeholder 5"/>
          <p:cNvSpPr>
            <a:spLocks noGrp="1"/>
          </p:cNvSpPr>
          <p:nvPr>
            <p:ph type="ftr" sz="quarter" idx="11"/>
          </p:nvPr>
        </p:nvSpPr>
        <p:spPr/>
        <p:txBody>
          <a:bodyPr/>
          <a:lstStyle/>
          <a:p>
            <a:endParaRPr lang="en-IN">
              <a:solidFill>
                <a:srgbClr val="696464"/>
              </a:solidFill>
            </a:endParaRPr>
          </a:p>
        </p:txBody>
      </p:sp>
      <p:sp>
        <p:nvSpPr>
          <p:cNvPr id="7" name="Slide Number Placeholder 6"/>
          <p:cNvSpPr>
            <a:spLocks noGrp="1"/>
          </p:cNvSpPr>
          <p:nvPr>
            <p:ph type="sldNum" sz="quarter" idx="12"/>
          </p:nvPr>
        </p:nvSpPr>
        <p:spPr/>
        <p:txBody>
          <a:bodyPr/>
          <a:lstStyle/>
          <a:p>
            <a:fld id="{98EFB4B6-9F77-4B2B-9CAC-73551450C263}" type="slidenum">
              <a:rPr lang="en-IN" smtClean="0"/>
              <a:pPr/>
              <a:t>‹#›</a:t>
            </a:fld>
            <a:endParaRPr lang="en-IN"/>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9082807"/>
      </p:ext>
    </p:extLst>
  </p:cSld>
  <p:clrMapOvr>
    <a:masterClrMapping/>
  </p:clrMapOvr>
  <p:transition>
    <p:newsflash/>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5" name="Footer Placeholder 4"/>
          <p:cNvSpPr>
            <a:spLocks noGrp="1"/>
          </p:cNvSpPr>
          <p:nvPr>
            <p:ph type="ftr" sz="quarter" idx="11"/>
          </p:nvPr>
        </p:nvSpPr>
        <p:spPr/>
        <p:txBody>
          <a:bodyPr/>
          <a:lstStyle/>
          <a:p>
            <a:endParaRPr lang="en-IN">
              <a:solidFill>
                <a:srgbClr val="696464"/>
              </a:solidFill>
            </a:endParaRPr>
          </a:p>
        </p:txBody>
      </p:sp>
      <p:sp>
        <p:nvSpPr>
          <p:cNvPr id="6" name="Slide Number Placeholder 5"/>
          <p:cNvSpPr>
            <a:spLocks noGrp="1"/>
          </p:cNvSpPr>
          <p:nvPr>
            <p:ph type="sldNum" sz="quarter" idx="12"/>
          </p:nvPr>
        </p:nvSpPr>
        <p:spPr/>
        <p:txBody>
          <a:bodyPr/>
          <a:lstStyle/>
          <a:p>
            <a:fld id="{98EFB4B6-9F77-4B2B-9CAC-73551450C263}" type="slidenum">
              <a:rPr lang="en-IN" smtClean="0"/>
              <a:pPr/>
              <a:t>‹#›</a:t>
            </a:fld>
            <a:endParaRPr lang="en-IN"/>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31803633"/>
      </p:ext>
    </p:extLst>
  </p:cSld>
  <p:clrMapOvr>
    <a:masterClrMapping/>
  </p:clrMapOvr>
  <p:transition>
    <p:newsflash/>
    <p:sndAc>
      <p:stSnd>
        <p:snd r:embed="rId1" name="chimes.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6" name="Footer Placeholder 5"/>
          <p:cNvSpPr>
            <a:spLocks noGrp="1"/>
          </p:cNvSpPr>
          <p:nvPr>
            <p:ph type="ftr" sz="quarter" idx="11"/>
          </p:nvPr>
        </p:nvSpPr>
        <p:spPr>
          <a:xfrm>
            <a:off x="1219200" y="6172200"/>
            <a:ext cx="5181600" cy="457200"/>
          </a:xfrm>
        </p:spPr>
        <p:txBody>
          <a:bodyPr/>
          <a:lstStyle/>
          <a:p>
            <a:endParaRPr lang="en-IN">
              <a:solidFill>
                <a:srgbClr val="696464"/>
              </a:solidFill>
            </a:endParaRPr>
          </a:p>
        </p:txBody>
      </p:sp>
      <p:sp>
        <p:nvSpPr>
          <p:cNvPr id="7" name="Slide Number Placeholder 6"/>
          <p:cNvSpPr>
            <a:spLocks noGrp="1"/>
          </p:cNvSpPr>
          <p:nvPr>
            <p:ph type="sldNum" sz="quarter" idx="12"/>
          </p:nvPr>
        </p:nvSpPr>
        <p:spPr>
          <a:xfrm>
            <a:off x="195072" y="6208776"/>
            <a:ext cx="609600" cy="457200"/>
          </a:xfrm>
        </p:spPr>
        <p:txBody>
          <a:bodyPr/>
          <a:lstStyle/>
          <a:p>
            <a:fld id="{98EFB4B6-9F77-4B2B-9CAC-73551450C263}" type="slidenum">
              <a:rPr lang="en-IN" smtClean="0"/>
              <a:pPr/>
              <a:t>‹#›</a:t>
            </a:fld>
            <a:endParaRPr lang="en-IN"/>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4131696633"/>
      </p:ext>
    </p:extLst>
  </p:cSld>
  <p:clrMapOvr>
    <a:masterClrMapping/>
  </p:clrMapOvr>
  <p:transition>
    <p:newsflash/>
    <p:sndAc>
      <p:stSnd>
        <p:snd r:embed="rId1" name="chimes.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5" name="Footer Placeholder 4"/>
          <p:cNvSpPr>
            <a:spLocks noGrp="1"/>
          </p:cNvSpPr>
          <p:nvPr>
            <p:ph type="ftr" sz="quarter" idx="11"/>
          </p:nvPr>
        </p:nvSpPr>
        <p:spPr/>
        <p:txBody>
          <a:bodyPr/>
          <a:lstStyle/>
          <a:p>
            <a:endParaRPr lang="en-IN">
              <a:solidFill>
                <a:srgbClr val="696464"/>
              </a:solidFill>
            </a:endParaRPr>
          </a:p>
        </p:txBody>
      </p:sp>
      <p:sp>
        <p:nvSpPr>
          <p:cNvPr id="6" name="Slide Number Placeholder 5"/>
          <p:cNvSpPr>
            <a:spLocks noGrp="1"/>
          </p:cNvSpPr>
          <p:nvPr>
            <p:ph type="sldNum" sz="quarter" idx="12"/>
          </p:nvPr>
        </p:nvSpPr>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1030514553"/>
      </p:ext>
    </p:extLst>
  </p:cSld>
  <p:clrMapOvr>
    <a:masterClrMapping/>
  </p:clrMapOvr>
  <p:transition>
    <p:newsflash/>
    <p:sndAc>
      <p:stSnd>
        <p:snd r:embed="rId1" name="chimes.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5" name="Footer Placeholder 4"/>
          <p:cNvSpPr>
            <a:spLocks noGrp="1"/>
          </p:cNvSpPr>
          <p:nvPr>
            <p:ph type="ftr" sz="quarter" idx="11"/>
          </p:nvPr>
        </p:nvSpPr>
        <p:spPr/>
        <p:txBody>
          <a:bodyPr/>
          <a:lstStyle/>
          <a:p>
            <a:endParaRPr lang="en-IN">
              <a:solidFill>
                <a:srgbClr val="696464"/>
              </a:solidFill>
            </a:endParaRPr>
          </a:p>
        </p:txBody>
      </p:sp>
      <p:sp>
        <p:nvSpPr>
          <p:cNvPr id="6" name="Slide Number Placeholder 5"/>
          <p:cNvSpPr>
            <a:spLocks noGrp="1"/>
          </p:cNvSpPr>
          <p:nvPr>
            <p:ph type="sldNum" sz="quarter" idx="12"/>
          </p:nvPr>
        </p:nvSpPr>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2597576721"/>
      </p:ext>
    </p:extLst>
  </p:cSld>
  <p:clrMapOvr>
    <a:masterClrMapping/>
  </p:clrMapOvr>
  <p:transition>
    <p:newsflash/>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5" name="Footer Placeholder 4"/>
          <p:cNvSpPr>
            <a:spLocks noGrp="1"/>
          </p:cNvSpPr>
          <p:nvPr>
            <p:ph type="ftr" sz="quarter" idx="11"/>
          </p:nvPr>
        </p:nvSpPr>
        <p:spPr>
          <a:xfrm>
            <a:off x="1066800" y="6172200"/>
            <a:ext cx="5334000" cy="457200"/>
          </a:xfrm>
        </p:spPr>
        <p:txBody>
          <a:bodyPr/>
          <a:lstStyle/>
          <a:p>
            <a:endParaRPr lang="en-IN">
              <a:solidFill>
                <a:srgbClr val="696464"/>
              </a:solidFill>
            </a:endParaRP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95072" y="6208776"/>
            <a:ext cx="609600" cy="457200"/>
          </a:xfrm>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4103691071"/>
      </p:ext>
    </p:extLst>
  </p:cSld>
  <p:clrMapOvr>
    <a:masterClrMapping/>
  </p:clrMapOvr>
  <p:transition>
    <p:newsflash/>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6" name="Footer Placeholder 5"/>
          <p:cNvSpPr>
            <a:spLocks noGrp="1"/>
          </p:cNvSpPr>
          <p:nvPr>
            <p:ph type="ftr" sz="quarter" idx="11"/>
          </p:nvPr>
        </p:nvSpPr>
        <p:spPr/>
        <p:txBody>
          <a:bodyPr/>
          <a:lstStyle/>
          <a:p>
            <a:endParaRPr lang="en-IN">
              <a:solidFill>
                <a:srgbClr val="696464"/>
              </a:solidFill>
            </a:endParaRPr>
          </a:p>
        </p:txBody>
      </p:sp>
      <p:sp>
        <p:nvSpPr>
          <p:cNvPr id="7" name="Slide Number Placeholder 6"/>
          <p:cNvSpPr>
            <a:spLocks noGrp="1"/>
          </p:cNvSpPr>
          <p:nvPr>
            <p:ph type="sldNum" sz="quarter" idx="12"/>
          </p:nvPr>
        </p:nvSpPr>
        <p:spPr/>
        <p:txBody>
          <a:bodyPr/>
          <a:lstStyle/>
          <a:p>
            <a:fld id="{98EFB4B6-9F77-4B2B-9CAC-73551450C263}" type="slidenum">
              <a:rPr lang="en-IN" smtClean="0"/>
              <a:pPr/>
              <a:t>‹#›</a:t>
            </a:fld>
            <a:endParaRPr lang="en-IN"/>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250139210"/>
      </p:ext>
    </p:extLst>
  </p:cSld>
  <p:clrMapOvr>
    <a:masterClrMapping/>
  </p:clrMapOvr>
  <p:transition>
    <p:newsflash/>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8" name="Footer Placeholder 7"/>
          <p:cNvSpPr>
            <a:spLocks noGrp="1"/>
          </p:cNvSpPr>
          <p:nvPr>
            <p:ph type="ftr" sz="quarter" idx="11"/>
          </p:nvPr>
        </p:nvSpPr>
        <p:spPr/>
        <p:txBody>
          <a:bodyPr/>
          <a:lstStyle/>
          <a:p>
            <a:endParaRPr lang="en-IN">
              <a:solidFill>
                <a:srgbClr val="696464"/>
              </a:solidFill>
            </a:endParaRPr>
          </a:p>
        </p:txBody>
      </p:sp>
      <p:sp>
        <p:nvSpPr>
          <p:cNvPr id="9" name="Slide Number Placeholder 8"/>
          <p:cNvSpPr>
            <a:spLocks noGrp="1"/>
          </p:cNvSpPr>
          <p:nvPr>
            <p:ph type="sldNum" sz="quarter" idx="12"/>
          </p:nvPr>
        </p:nvSpPr>
        <p:spPr/>
        <p:txBody>
          <a:bodyPr/>
          <a:lstStyle/>
          <a:p>
            <a:fld id="{98EFB4B6-9F77-4B2B-9CAC-73551450C263}" type="slidenum">
              <a:rPr lang="en-IN" smtClean="0"/>
              <a:pPr/>
              <a:t>‹#›</a:t>
            </a:fld>
            <a:endParaRPr lang="en-IN"/>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224958132"/>
      </p:ext>
    </p:extLst>
  </p:cSld>
  <p:clrMapOvr>
    <a:masterClrMapping/>
  </p:clrMapOvr>
  <p:transition>
    <p:newsflash/>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4" name="Footer Placeholder 3"/>
          <p:cNvSpPr>
            <a:spLocks noGrp="1"/>
          </p:cNvSpPr>
          <p:nvPr>
            <p:ph type="ftr" sz="quarter" idx="11"/>
          </p:nvPr>
        </p:nvSpPr>
        <p:spPr/>
        <p:txBody>
          <a:bodyPr/>
          <a:lstStyle/>
          <a:p>
            <a:endParaRPr lang="en-IN">
              <a:solidFill>
                <a:srgbClr val="696464"/>
              </a:solidFill>
            </a:endParaRPr>
          </a:p>
        </p:txBody>
      </p:sp>
      <p:sp>
        <p:nvSpPr>
          <p:cNvPr id="5" name="Slide Number Placeholder 4"/>
          <p:cNvSpPr>
            <a:spLocks noGrp="1"/>
          </p:cNvSpPr>
          <p:nvPr>
            <p:ph type="sldNum" sz="quarter" idx="12"/>
          </p:nvPr>
        </p:nvSpPr>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3914014545"/>
      </p:ext>
    </p:extLst>
  </p:cSld>
  <p:clrMapOvr>
    <a:masterClrMapping/>
  </p:clrMapOvr>
  <p:transition>
    <p:newsflash/>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3" name="Footer Placeholder 2"/>
          <p:cNvSpPr>
            <a:spLocks noGrp="1"/>
          </p:cNvSpPr>
          <p:nvPr>
            <p:ph type="ftr" sz="quarter" idx="11"/>
          </p:nvPr>
        </p:nvSpPr>
        <p:spPr/>
        <p:txBody>
          <a:bodyPr/>
          <a:lstStyle/>
          <a:p>
            <a:endParaRPr lang="en-IN">
              <a:solidFill>
                <a:srgbClr val="696464"/>
              </a:solidFill>
            </a:endParaRPr>
          </a:p>
        </p:txBody>
      </p:sp>
      <p:sp>
        <p:nvSpPr>
          <p:cNvPr id="4" name="Slide Number Placeholder 3"/>
          <p:cNvSpPr>
            <a:spLocks noGrp="1"/>
          </p:cNvSpPr>
          <p:nvPr>
            <p:ph type="sldNum" sz="quarter" idx="12"/>
          </p:nvPr>
        </p:nvSpPr>
        <p:spPr/>
        <p:txBody>
          <a:bodyPr/>
          <a:lstStyle/>
          <a:p>
            <a:fld id="{98EFB4B6-9F77-4B2B-9CAC-73551450C263}" type="slidenum">
              <a:rPr lang="en-IN" smtClean="0"/>
              <a:pPr/>
              <a:t>‹#›</a:t>
            </a:fld>
            <a:endParaRPr lang="en-IN"/>
          </a:p>
        </p:txBody>
      </p:sp>
    </p:spTree>
    <p:extLst>
      <p:ext uri="{BB962C8B-B14F-4D97-AF65-F5344CB8AC3E}">
        <p14:creationId xmlns:p14="http://schemas.microsoft.com/office/powerpoint/2010/main" val="2055160489"/>
      </p:ext>
    </p:extLst>
  </p:cSld>
  <p:clrMapOvr>
    <a:masterClrMapping/>
  </p:clrMapOvr>
  <p:transition>
    <p:newsflash/>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6" name="Footer Placeholder 5"/>
          <p:cNvSpPr>
            <a:spLocks noGrp="1"/>
          </p:cNvSpPr>
          <p:nvPr>
            <p:ph type="ftr" sz="quarter" idx="11"/>
          </p:nvPr>
        </p:nvSpPr>
        <p:spPr/>
        <p:txBody>
          <a:bodyPr/>
          <a:lstStyle/>
          <a:p>
            <a:endParaRPr lang="en-IN">
              <a:solidFill>
                <a:srgbClr val="696464"/>
              </a:solidFill>
            </a:endParaRPr>
          </a:p>
        </p:txBody>
      </p:sp>
      <p:sp>
        <p:nvSpPr>
          <p:cNvPr id="7" name="Slide Number Placeholder 6"/>
          <p:cNvSpPr>
            <a:spLocks noGrp="1"/>
          </p:cNvSpPr>
          <p:nvPr>
            <p:ph type="sldNum" sz="quarter" idx="12"/>
          </p:nvPr>
        </p:nvSpPr>
        <p:spPr/>
        <p:txBody>
          <a:bodyPr/>
          <a:lstStyle/>
          <a:p>
            <a:fld id="{98EFB4B6-9F77-4B2B-9CAC-73551450C263}" type="slidenum">
              <a:rPr lang="en-IN" smtClean="0"/>
              <a:pPr/>
              <a:t>‹#›</a:t>
            </a:fld>
            <a:endParaRPr lang="en-IN"/>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218396414"/>
      </p:ext>
    </p:extLst>
  </p:cSld>
  <p:clrMapOvr>
    <a:masterClrMapping/>
  </p:clrMapOvr>
  <p:transition>
    <p:newsflash/>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6" name="Footer Placeholder 5"/>
          <p:cNvSpPr>
            <a:spLocks noGrp="1"/>
          </p:cNvSpPr>
          <p:nvPr>
            <p:ph type="ftr" sz="quarter" idx="11"/>
          </p:nvPr>
        </p:nvSpPr>
        <p:spPr>
          <a:xfrm>
            <a:off x="1219200" y="6172200"/>
            <a:ext cx="5181600" cy="457200"/>
          </a:xfrm>
        </p:spPr>
        <p:txBody>
          <a:bodyPr/>
          <a:lstStyle/>
          <a:p>
            <a:endParaRPr lang="en-IN">
              <a:solidFill>
                <a:srgbClr val="696464"/>
              </a:solidFill>
            </a:endParaRPr>
          </a:p>
        </p:txBody>
      </p:sp>
      <p:sp>
        <p:nvSpPr>
          <p:cNvPr id="7" name="Slide Number Placeholder 6"/>
          <p:cNvSpPr>
            <a:spLocks noGrp="1"/>
          </p:cNvSpPr>
          <p:nvPr>
            <p:ph type="sldNum" sz="quarter" idx="12"/>
          </p:nvPr>
        </p:nvSpPr>
        <p:spPr>
          <a:xfrm>
            <a:off x="195072" y="6208776"/>
            <a:ext cx="609600" cy="457200"/>
          </a:xfrm>
        </p:spPr>
        <p:txBody>
          <a:bodyPr/>
          <a:lstStyle/>
          <a:p>
            <a:fld id="{98EFB4B6-9F77-4B2B-9CAC-73551450C263}" type="slidenum">
              <a:rPr lang="en-IN" smtClean="0"/>
              <a:pPr/>
              <a:t>‹#›</a:t>
            </a:fld>
            <a:endParaRPr lang="en-IN"/>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919076586"/>
      </p:ext>
    </p:extLst>
  </p:cSld>
  <p:clrMapOvr>
    <a:masterClrMapping/>
  </p:clrMapOvr>
  <p:transition>
    <p:newsflash/>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IN">
              <a:solidFill>
                <a:srgbClr val="696464"/>
              </a:solidFill>
            </a:endParaRP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8EFB4B6-9F77-4B2B-9CAC-73551450C263}" type="slidenum">
              <a:rPr lang="en-IN" smtClean="0"/>
              <a:pPr/>
              <a:t>‹#›</a:t>
            </a:fld>
            <a:endParaRPr lang="en-IN"/>
          </a:p>
        </p:txBody>
      </p:sp>
    </p:spTree>
    <p:extLst>
      <p:ext uri="{BB962C8B-B14F-4D97-AF65-F5344CB8AC3E}">
        <p14:creationId xmlns:p14="http://schemas.microsoft.com/office/powerpoint/2010/main" val="3493818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newsflash/>
    <p:sndAc>
      <p:stSnd>
        <p:snd r:embed="rId13" name="chimes.wav"/>
      </p:stSnd>
    </p:sndAc>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88C93C3D-4C05-44E1-AF50-EA29A2DE2EBE}" type="datetimeFigureOut">
              <a:rPr lang="en-US" smtClean="0">
                <a:solidFill>
                  <a:srgbClr val="696464"/>
                </a:solidFill>
              </a:rPr>
              <a:pPr/>
              <a:t>7/15/2020</a:t>
            </a:fld>
            <a:endParaRPr lang="en-IN">
              <a:solidFill>
                <a:srgbClr val="696464"/>
              </a:solidFill>
            </a:endParaRPr>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IN">
              <a:solidFill>
                <a:srgbClr val="696464"/>
              </a:solidFill>
            </a:endParaRP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8EFB4B6-9F77-4B2B-9CAC-73551450C263}" type="slidenum">
              <a:rPr lang="en-IN" smtClean="0"/>
              <a:pPr/>
              <a:t>‹#›</a:t>
            </a:fld>
            <a:endParaRPr lang="en-IN"/>
          </a:p>
        </p:txBody>
      </p:sp>
    </p:spTree>
    <p:extLst>
      <p:ext uri="{BB962C8B-B14F-4D97-AF65-F5344CB8AC3E}">
        <p14:creationId xmlns:p14="http://schemas.microsoft.com/office/powerpoint/2010/main" val="9907866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newsflash/>
    <p:sndAc>
      <p:stSnd>
        <p:snd r:embed="rId13" name="chimes.wav"/>
      </p:stSnd>
    </p:sndAc>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fao.org/" TargetMode="External"/><Relationship Id="rId2" Type="http://schemas.openxmlformats.org/officeDocument/2006/relationships/audio" Target="../media/audio1.wav"/><Relationship Id="rId1" Type="http://schemas.openxmlformats.org/officeDocument/2006/relationships/slideLayout" Target="../slideLayouts/slideLayout13.xml"/><Relationship Id="rId4" Type="http://schemas.openxmlformats.org/officeDocument/2006/relationships/hyperlink" Target="http://www.dahd.nic.in/" TargetMode="Externa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IN" sz="2400" dirty="0">
                <a:solidFill>
                  <a:srgbClr val="002060"/>
                </a:solidFill>
                <a:latin typeface="Arial" panose="020B0604020202020204" pitchFamily="34" charset="0"/>
                <a:cs typeface="Arial" panose="020B0604020202020204" pitchFamily="34" charset="0"/>
              </a:rPr>
              <a:t>Dr Sanjeev Kumar</a:t>
            </a:r>
          </a:p>
          <a:p>
            <a:r>
              <a:rPr lang="en-IN" sz="2400" dirty="0">
                <a:solidFill>
                  <a:srgbClr val="002060"/>
                </a:solidFill>
                <a:latin typeface="Arial" panose="020B0604020202020204" pitchFamily="34" charset="0"/>
                <a:cs typeface="Arial" panose="020B0604020202020204" pitchFamily="34" charset="0"/>
              </a:rPr>
              <a:t>Associate Professor</a:t>
            </a:r>
          </a:p>
          <a:p>
            <a:r>
              <a:rPr lang="en-IN" sz="2400" dirty="0">
                <a:solidFill>
                  <a:srgbClr val="002060"/>
                </a:solidFill>
                <a:latin typeface="Arial" panose="020B0604020202020204" pitchFamily="34" charset="0"/>
                <a:cs typeface="Arial" panose="020B0604020202020204" pitchFamily="34" charset="0"/>
              </a:rPr>
              <a:t>Dairy Technology,</a:t>
            </a:r>
          </a:p>
          <a:p>
            <a:r>
              <a:rPr lang="en-IN" sz="2400" dirty="0" err="1" smtClean="0">
                <a:solidFill>
                  <a:srgbClr val="002060"/>
                </a:solidFill>
                <a:latin typeface="Arial" panose="020B0604020202020204" pitchFamily="34" charset="0"/>
                <a:cs typeface="Arial" panose="020B0604020202020204" pitchFamily="34" charset="0"/>
              </a:rPr>
              <a:t>SGIDT,Patna</a:t>
            </a:r>
            <a:r>
              <a:rPr lang="en-IN" sz="2400" dirty="0" smtClean="0">
                <a:solidFill>
                  <a:srgbClr val="002060"/>
                </a:solidFill>
                <a:latin typeface="Arial" panose="020B0604020202020204" pitchFamily="34" charset="0"/>
                <a:cs typeface="Arial" panose="020B0604020202020204" pitchFamily="34" charset="0"/>
              </a:rPr>
              <a:t> (BASU</a:t>
            </a:r>
            <a:r>
              <a:rPr lang="en-IN" sz="2400" smtClean="0">
                <a:solidFill>
                  <a:srgbClr val="002060"/>
                </a:solidFill>
                <a:latin typeface="Arial" panose="020B0604020202020204" pitchFamily="34" charset="0"/>
                <a:cs typeface="Arial" panose="020B0604020202020204" pitchFamily="34" charset="0"/>
              </a:rPr>
              <a:t>, Patna)</a:t>
            </a:r>
            <a:endParaRPr lang="en-IN" sz="2400" dirty="0">
              <a:solidFill>
                <a:srgbClr val="002060"/>
              </a:solidFill>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solidFill>
            <a:srgbClr val="7030A0"/>
          </a:solidFill>
        </p:spPr>
        <p:txBody>
          <a:bodyPr/>
          <a:lstStyle/>
          <a:p>
            <a:r>
              <a:rPr lang="en-IN" dirty="0" smtClean="0"/>
              <a:t>Market Milk Industry in India &amp; Abroad</a:t>
            </a:r>
            <a:endParaRPr lang="en-IN" dirty="0"/>
          </a:p>
        </p:txBody>
      </p:sp>
    </p:spTree>
    <p:extLst>
      <p:ext uri="{BB962C8B-B14F-4D97-AF65-F5344CB8AC3E}">
        <p14:creationId xmlns:p14="http://schemas.microsoft.com/office/powerpoint/2010/main" val="3773721574"/>
      </p:ext>
    </p:extLst>
  </p:cSld>
  <p:clrMapOvr>
    <a:masterClrMapping/>
  </p:clrMapOvr>
  <p:transition>
    <p:newsflash/>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381224" y="500042"/>
            <a:ext cx="7772400" cy="5449238"/>
          </a:xfrm>
        </p:spPr>
        <p:txBody>
          <a:bodyPr>
            <a:normAutofit fontScale="40000" lnSpcReduction="20000"/>
          </a:bodyPr>
          <a:lstStyle/>
          <a:p>
            <a:pPr algn="ctr">
              <a:buNone/>
            </a:pPr>
            <a:r>
              <a:rPr lang="en-IN" sz="8000" u="sng" dirty="0">
                <a:solidFill>
                  <a:srgbClr val="002060"/>
                </a:solidFill>
                <a:latin typeface="Arial" panose="020B0604020202020204" pitchFamily="34" charset="0"/>
                <a:cs typeface="Arial" panose="020B0604020202020204" pitchFamily="34" charset="0"/>
              </a:rPr>
              <a:t>After Operation Flood</a:t>
            </a:r>
          </a:p>
          <a:p>
            <a:pPr algn="just">
              <a:lnSpc>
                <a:spcPct val="120000"/>
              </a:lnSpc>
              <a:buFont typeface="Wingdings" pitchFamily="2" charset="2"/>
              <a:buChar char="Ø"/>
            </a:pPr>
            <a:r>
              <a:rPr lang="en-IN" sz="5000" dirty="0">
                <a:solidFill>
                  <a:srgbClr val="C00000"/>
                </a:solidFill>
                <a:latin typeface="Arial" panose="020B0604020202020204" pitchFamily="34" charset="0"/>
                <a:cs typeface="Arial" panose="020B0604020202020204" pitchFamily="34" charset="0"/>
              </a:rPr>
              <a:t>Strategy for organized dairy development in India ---- actually conceived in the late 1960s, within a few years after the establishment of National Dairy Development Board (NDDB) in 1965. </a:t>
            </a:r>
          </a:p>
          <a:p>
            <a:pPr algn="just">
              <a:lnSpc>
                <a:spcPct val="120000"/>
              </a:lnSpc>
              <a:buFont typeface="Wingdings" pitchFamily="2" charset="2"/>
              <a:buChar char="Ø"/>
            </a:pPr>
            <a:r>
              <a:rPr lang="en-IN" sz="5000" dirty="0">
                <a:solidFill>
                  <a:srgbClr val="002060"/>
                </a:solidFill>
                <a:latin typeface="Arial" panose="020B0604020202020204" pitchFamily="34" charset="0"/>
                <a:cs typeface="Arial" panose="020B0604020202020204" pitchFamily="34" charset="0"/>
              </a:rPr>
              <a:t>NDDB ----- established by an Act of Parliament with the objectives of promoting dairy cooperatives, financing dairy infrastructure through loans and grants and providing technical and managerial support to the dairy cooperative societies.</a:t>
            </a:r>
          </a:p>
          <a:p>
            <a:pPr algn="just">
              <a:lnSpc>
                <a:spcPct val="120000"/>
              </a:lnSpc>
              <a:buFont typeface="Wingdings" pitchFamily="2" charset="2"/>
              <a:buChar char="Ø"/>
            </a:pPr>
            <a:r>
              <a:rPr lang="en-IN" sz="5000" dirty="0">
                <a:solidFill>
                  <a:srgbClr val="002060"/>
                </a:solidFill>
                <a:latin typeface="Arial" panose="020B0604020202020204" pitchFamily="34" charset="0"/>
                <a:cs typeface="Arial" panose="020B0604020202020204" pitchFamily="34" charset="0"/>
              </a:rPr>
              <a:t>The Operation Flood programme (OFP) ---- conceived by the NDDB and endorsed by the government</a:t>
            </a:r>
            <a:r>
              <a:rPr lang="en-IN" sz="5000" dirty="0">
                <a:solidFill>
                  <a:srgbClr val="C00000"/>
                </a:solidFill>
                <a:latin typeface="Arial" panose="020B0604020202020204" pitchFamily="34" charset="0"/>
                <a:cs typeface="Arial" panose="020B0604020202020204" pitchFamily="34" charset="0"/>
              </a:rPr>
              <a:t>. </a:t>
            </a:r>
          </a:p>
          <a:p>
            <a:pPr algn="just">
              <a:lnSpc>
                <a:spcPct val="120000"/>
              </a:lnSpc>
              <a:buFont typeface="Wingdings" pitchFamily="2" charset="2"/>
              <a:buChar char="Ø"/>
            </a:pPr>
            <a:r>
              <a:rPr lang="en-IN" sz="5000" dirty="0">
                <a:solidFill>
                  <a:srgbClr val="C00000"/>
                </a:solidFill>
                <a:latin typeface="Arial" panose="020B0604020202020204" pitchFamily="34" charset="0"/>
                <a:cs typeface="Arial" panose="020B0604020202020204" pitchFamily="34" charset="0"/>
              </a:rPr>
              <a:t>However, in 1969, when the Government of India approved the OFP and its financing through the monetization of World Food Programme-gifted commodities,</a:t>
            </a:r>
          </a:p>
          <a:p>
            <a:pPr algn="just">
              <a:lnSpc>
                <a:spcPct val="120000"/>
              </a:lnSpc>
              <a:buFont typeface="Wingdings" pitchFamily="2" charset="2"/>
              <a:buChar char="Ø"/>
            </a:pPr>
            <a:r>
              <a:rPr lang="en-IN" sz="5000" dirty="0">
                <a:solidFill>
                  <a:srgbClr val="C00000"/>
                </a:solidFill>
                <a:latin typeface="Arial" panose="020B0604020202020204" pitchFamily="34" charset="0"/>
                <a:cs typeface="Arial" panose="020B0604020202020204" pitchFamily="34" charset="0"/>
              </a:rPr>
              <a:t> The statutes under which NDDB was registered did not provide for handling of government funds</a:t>
            </a:r>
            <a:r>
              <a:rPr lang="en-IN" sz="5000" dirty="0">
                <a:latin typeface="Arial" panose="020B0604020202020204" pitchFamily="34" charset="0"/>
                <a:cs typeface="Arial" panose="020B0604020202020204" pitchFamily="34" charset="0"/>
              </a:rPr>
              <a:t>. </a:t>
            </a:r>
          </a:p>
          <a:p>
            <a:pPr algn="just">
              <a:lnSpc>
                <a:spcPct val="120000"/>
              </a:lnSpc>
              <a:buNone/>
            </a:pPr>
            <a:endParaRPr lang="en-IN" sz="3200" dirty="0"/>
          </a:p>
        </p:txBody>
      </p:sp>
    </p:spTree>
    <p:extLst>
      <p:ext uri="{BB962C8B-B14F-4D97-AF65-F5344CB8AC3E}">
        <p14:creationId xmlns:p14="http://schemas.microsoft.com/office/powerpoint/2010/main" val="1772355720"/>
      </p:ext>
    </p:extLst>
  </p:cSld>
  <p:clrMapOvr>
    <a:masterClrMapping/>
  </p:clrMapOvr>
  <p:transition>
    <p:newsflash/>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nSpc>
                <a:spcPct val="150000"/>
              </a:lnSpc>
              <a:buFont typeface="Wingdings" pitchFamily="2" charset="2"/>
              <a:buChar char="Ø"/>
            </a:pPr>
            <a:r>
              <a:rPr lang="en-IN" sz="2000" dirty="0">
                <a:solidFill>
                  <a:srgbClr val="002060"/>
                </a:solidFill>
                <a:latin typeface="Arial" panose="020B0604020202020204" pitchFamily="34" charset="0"/>
                <a:cs typeface="Arial" panose="020B0604020202020204" pitchFamily="34" charset="0"/>
              </a:rPr>
              <a:t>Therefore, in 1970 the government established a public-sector company, the Indian Dairy Corporation (IDC). </a:t>
            </a:r>
          </a:p>
          <a:p>
            <a:pPr>
              <a:lnSpc>
                <a:spcPct val="150000"/>
              </a:lnSpc>
              <a:buFont typeface="Wingdings" pitchFamily="2" charset="2"/>
              <a:buChar char="Ø"/>
            </a:pPr>
            <a:r>
              <a:rPr lang="en-IN" sz="2000" dirty="0">
                <a:solidFill>
                  <a:srgbClr val="C00000"/>
                </a:solidFill>
                <a:latin typeface="Arial" panose="020B0604020202020204" pitchFamily="34" charset="0"/>
                <a:cs typeface="Arial" panose="020B0604020202020204" pitchFamily="34" charset="0"/>
              </a:rPr>
              <a:t>The IDC ----- given responsibility for receiving the project's donated commodities, testing their quality, their storage and transfer to user dairies as well as receiving the dairies' payments. </a:t>
            </a:r>
          </a:p>
          <a:p>
            <a:pPr>
              <a:lnSpc>
                <a:spcPct val="150000"/>
              </a:lnSpc>
              <a:buFont typeface="Wingdings" pitchFamily="2" charset="2"/>
              <a:buChar char="Ø"/>
            </a:pPr>
            <a:r>
              <a:rPr lang="en-IN" sz="2000" dirty="0">
                <a:solidFill>
                  <a:srgbClr val="002060"/>
                </a:solidFill>
                <a:latin typeface="Arial" panose="020B0604020202020204" pitchFamily="34" charset="0"/>
                <a:cs typeface="Arial" panose="020B0604020202020204" pitchFamily="34" charset="0"/>
              </a:rPr>
              <a:t>Thus the financial and promotional aspects ----- the responsibility of the IDC while the entire technical support for OFP was provided by NDDB.</a:t>
            </a:r>
          </a:p>
          <a:p>
            <a:pPr>
              <a:lnSpc>
                <a:spcPct val="150000"/>
              </a:lnSpc>
            </a:pPr>
            <a:endParaRPr lang="en-IN" sz="2000" dirty="0">
              <a:solidFill>
                <a:srgbClr val="002060"/>
              </a:solidFill>
              <a:latin typeface="Arial" panose="020B0604020202020204" pitchFamily="34" charset="0"/>
              <a:cs typeface="Arial" panose="020B0604020202020204" pitchFamily="34" charset="0"/>
            </a:endParaRPr>
          </a:p>
        </p:txBody>
      </p:sp>
      <p:sp>
        <p:nvSpPr>
          <p:cNvPr id="4" name="Rectangle 3"/>
          <p:cNvSpPr/>
          <p:nvPr/>
        </p:nvSpPr>
        <p:spPr>
          <a:xfrm>
            <a:off x="2279576" y="332656"/>
            <a:ext cx="692311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prstClr val="white"/>
                </a:solidFill>
                <a:latin typeface="Arial" panose="020B0604020202020204" pitchFamily="34" charset="0"/>
                <a:cs typeface="Arial" panose="020B0604020202020204" pitchFamily="34" charset="0"/>
              </a:rPr>
              <a:t>Conti-----</a:t>
            </a:r>
            <a:endParaRPr lang="en-US"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2624932"/>
      </p:ext>
    </p:extLst>
  </p:cSld>
  <p:clrMapOvr>
    <a:masterClrMapping/>
  </p:clrMapOvr>
  <p:transition>
    <p:newsflash/>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783632" y="476672"/>
            <a:ext cx="7772400" cy="5292588"/>
          </a:xfrm>
        </p:spPr>
        <p:txBody>
          <a:bodyPr>
            <a:normAutofit fontScale="85000" lnSpcReduction="10000"/>
          </a:bodyPr>
          <a:lstStyle/>
          <a:p>
            <a:pPr>
              <a:lnSpc>
                <a:spcPct val="150000"/>
              </a:lnSpc>
            </a:pPr>
            <a:endParaRPr lang="en-IN" sz="2000" dirty="0">
              <a:solidFill>
                <a:srgbClr val="002060"/>
              </a:solidFill>
              <a:latin typeface="Arial" panose="020B0604020202020204" pitchFamily="34" charset="0"/>
              <a:cs typeface="Arial" panose="020B0604020202020204" pitchFamily="34" charset="0"/>
            </a:endParaRPr>
          </a:p>
          <a:p>
            <a:pPr>
              <a:lnSpc>
                <a:spcPct val="150000"/>
              </a:lnSpc>
            </a:pPr>
            <a:r>
              <a:rPr lang="en-IN" sz="2000" dirty="0">
                <a:solidFill>
                  <a:srgbClr val="002060"/>
                </a:solidFill>
                <a:latin typeface="Arial" panose="020B0604020202020204" pitchFamily="34" charset="0"/>
                <a:cs typeface="Arial" panose="020B0604020202020204" pitchFamily="34" charset="0"/>
              </a:rPr>
              <a:t>OFP ---- set up with the objectives to enhance milk production, increase the rural income and to ensure reasonable price to the farmers for the milk they produce</a:t>
            </a:r>
            <a:r>
              <a:rPr lang="en-IN" sz="2000" dirty="0">
                <a:solidFill>
                  <a:srgbClr val="C00000"/>
                </a:solidFill>
                <a:latin typeface="Arial" panose="020B0604020202020204" pitchFamily="34" charset="0"/>
                <a:cs typeface="Arial" panose="020B0604020202020204" pitchFamily="34" charset="0"/>
              </a:rPr>
              <a:t>.</a:t>
            </a:r>
          </a:p>
          <a:p>
            <a:pPr>
              <a:lnSpc>
                <a:spcPct val="150000"/>
              </a:lnSpc>
            </a:pPr>
            <a:r>
              <a:rPr lang="en-IN" sz="2000" dirty="0">
                <a:solidFill>
                  <a:srgbClr val="C00000"/>
                </a:solidFill>
                <a:latin typeface="Arial" panose="020B0604020202020204" pitchFamily="34" charset="0"/>
                <a:cs typeface="Arial" panose="020B0604020202020204" pitchFamily="34" charset="0"/>
              </a:rPr>
              <a:t> OFP ---- implemented in three phases. The first phase (1970-1980) ---financed by the sale of </a:t>
            </a:r>
            <a:r>
              <a:rPr lang="en-IN" sz="2000" dirty="0">
                <a:solidFill>
                  <a:srgbClr val="002060"/>
                </a:solidFill>
                <a:latin typeface="Arial" panose="020B0604020202020204" pitchFamily="34" charset="0"/>
                <a:cs typeface="Arial" panose="020B0604020202020204" pitchFamily="34" charset="0"/>
              </a:rPr>
              <a:t>1,26,000 MT </a:t>
            </a:r>
            <a:r>
              <a:rPr lang="en-IN" sz="2000" dirty="0">
                <a:solidFill>
                  <a:srgbClr val="C00000"/>
                </a:solidFill>
                <a:latin typeface="Arial" panose="020B0604020202020204" pitchFamily="34" charset="0"/>
                <a:cs typeface="Arial" panose="020B0604020202020204" pitchFamily="34" charset="0"/>
              </a:rPr>
              <a:t>of skimmed milk powder (SMP) and 42,000 MT of butter oil gifted by the European Union (then European Economic Community – EEC) through the World Food Programme</a:t>
            </a:r>
            <a:r>
              <a:rPr lang="en-IN" sz="2000" dirty="0"/>
              <a:t>. </a:t>
            </a:r>
          </a:p>
          <a:p>
            <a:pPr>
              <a:lnSpc>
                <a:spcPct val="150000"/>
              </a:lnSpc>
            </a:pPr>
            <a:r>
              <a:rPr lang="en-US" sz="2000" dirty="0">
                <a:latin typeface="Arial" panose="020B0604020202020204" pitchFamily="34" charset="0"/>
                <a:cs typeface="Arial" panose="020B0604020202020204" pitchFamily="34" charset="0"/>
              </a:rPr>
              <a:t>India currently has 133349 village dairy cooperatives federated into 177 milk unions and 15 federations that procured on an average 25.1 million </a:t>
            </a:r>
            <a:r>
              <a:rPr lang="en-US" sz="2000" dirty="0" err="1">
                <a:latin typeface="Arial" panose="020B0604020202020204" pitchFamily="34" charset="0"/>
                <a:cs typeface="Arial" panose="020B0604020202020204" pitchFamily="34" charset="0"/>
              </a:rPr>
              <a:t>litres</a:t>
            </a:r>
            <a:r>
              <a:rPr lang="en-US" sz="2000" dirty="0">
                <a:latin typeface="Arial" panose="020B0604020202020204" pitchFamily="34" charset="0"/>
                <a:cs typeface="Arial" panose="020B0604020202020204" pitchFamily="34" charset="0"/>
              </a:rPr>
              <a:t> of milk every day. </a:t>
            </a:r>
          </a:p>
          <a:p>
            <a:pPr>
              <a:lnSpc>
                <a:spcPct val="150000"/>
              </a:lnSpc>
            </a:pPr>
            <a:r>
              <a:rPr lang="en-US" sz="2000" dirty="0">
                <a:latin typeface="Arial" panose="020B0604020202020204" pitchFamily="34" charset="0"/>
                <a:cs typeface="Arial" panose="020B0604020202020204" pitchFamily="34" charset="0"/>
              </a:rPr>
              <a:t>Village dairy cooperatives have nearly 14.11 million farmers as members (www.nddb.org). </a:t>
            </a:r>
          </a:p>
          <a:p>
            <a:pPr>
              <a:lnSpc>
                <a:spcPct val="150000"/>
              </a:lnSpc>
            </a:pPr>
            <a:endParaRPr lang="en-IN" sz="2000" dirty="0"/>
          </a:p>
          <a:p>
            <a:pPr>
              <a:lnSpc>
                <a:spcPct val="150000"/>
              </a:lnSpc>
            </a:pPr>
            <a:endParaRPr lang="en-IN" sz="2000" dirty="0"/>
          </a:p>
        </p:txBody>
      </p:sp>
      <p:sp>
        <p:nvSpPr>
          <p:cNvPr id="4" name="Rectangle 3"/>
          <p:cNvSpPr/>
          <p:nvPr/>
        </p:nvSpPr>
        <p:spPr>
          <a:xfrm>
            <a:off x="3071664" y="152636"/>
            <a:ext cx="692311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prstClr val="white"/>
                </a:solidFill>
                <a:latin typeface="Arial" panose="020B0604020202020204" pitchFamily="34" charset="0"/>
                <a:cs typeface="Arial" panose="020B0604020202020204" pitchFamily="34" charset="0"/>
              </a:rPr>
              <a:t>Conti-----</a:t>
            </a:r>
            <a:endParaRPr lang="en-US"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897409"/>
      </p:ext>
    </p:extLst>
  </p:cSld>
  <p:clrMapOvr>
    <a:masterClrMapping/>
  </p:clrMapOvr>
  <p:transition>
    <p:newsflash/>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9576" y="304800"/>
            <a:ext cx="7772400" cy="1143000"/>
          </a:xfrm>
          <a:solidFill>
            <a:srgbClr val="002060"/>
          </a:solidFill>
        </p:spPr>
        <p:txBody>
          <a:bodyPr>
            <a:normAutofit/>
          </a:bodyPr>
          <a:lstStyle/>
          <a:p>
            <a:pPr algn="ctr"/>
            <a:r>
              <a:rPr lang="en-IN" sz="2400" b="1" dirty="0">
                <a:solidFill>
                  <a:schemeClr val="bg1"/>
                </a:solidFill>
                <a:latin typeface="Arial" panose="020B0604020202020204" pitchFamily="34" charset="0"/>
                <a:cs typeface="Arial" panose="020B0604020202020204" pitchFamily="34" charset="0"/>
              </a:rPr>
              <a:t>Present Status of the Market Milk industry in India</a:t>
            </a:r>
          </a:p>
        </p:txBody>
      </p:sp>
      <p:sp>
        <p:nvSpPr>
          <p:cNvPr id="3" name="Content Placeholder 2"/>
          <p:cNvSpPr>
            <a:spLocks noGrp="1"/>
          </p:cNvSpPr>
          <p:nvPr>
            <p:ph sz="quarter" idx="1"/>
          </p:nvPr>
        </p:nvSpPr>
        <p:spPr/>
        <p:txBody>
          <a:bodyPr>
            <a:normAutofit/>
          </a:bodyPr>
          <a:lstStyle/>
          <a:p>
            <a:pPr algn="just">
              <a:lnSpc>
                <a:spcPct val="110000"/>
              </a:lnSpc>
            </a:pPr>
            <a:r>
              <a:rPr lang="en-IN" sz="2000" dirty="0">
                <a:latin typeface="Arial" panose="020B0604020202020204" pitchFamily="34" charset="0"/>
                <a:cs typeface="Arial" panose="020B0604020202020204" pitchFamily="34" charset="0"/>
              </a:rPr>
              <a:t>India ranks first in respect of cattle and buffalo, second in goat and third in sheep population in the world.</a:t>
            </a:r>
          </a:p>
          <a:p>
            <a:pPr algn="just">
              <a:lnSpc>
                <a:spcPct val="110000"/>
              </a:lnSpc>
            </a:pPr>
            <a:r>
              <a:rPr lang="en-IN" sz="2000" dirty="0">
                <a:latin typeface="Arial" panose="020B0604020202020204" pitchFamily="34" charset="0"/>
                <a:cs typeface="Arial" panose="020B0604020202020204" pitchFamily="34" charset="0"/>
              </a:rPr>
              <a:t> India has more than 175 million cattle ---- about 13% of the global cattle population (</a:t>
            </a:r>
            <a:r>
              <a:rPr lang="en-IN" sz="2000" dirty="0">
                <a:latin typeface="Arial" panose="020B0604020202020204" pitchFamily="34" charset="0"/>
                <a:cs typeface="Arial" panose="020B0604020202020204" pitchFamily="34" charset="0"/>
                <a:hlinkClick r:id="rId3"/>
              </a:rPr>
              <a:t>www.fao.org</a:t>
            </a:r>
            <a:r>
              <a:rPr lang="en-IN" sz="2000" dirty="0">
                <a:latin typeface="Arial" panose="020B0604020202020204" pitchFamily="34" charset="0"/>
                <a:cs typeface="Arial" panose="020B0604020202020204" pitchFamily="34" charset="0"/>
              </a:rPr>
              <a:t>). </a:t>
            </a:r>
          </a:p>
          <a:p>
            <a:pPr algn="just">
              <a:lnSpc>
                <a:spcPct val="110000"/>
              </a:lnSpc>
            </a:pPr>
            <a:r>
              <a:rPr lang="en-IN" sz="2000" dirty="0">
                <a:latin typeface="Arial" panose="020B0604020202020204" pitchFamily="34" charset="0"/>
                <a:cs typeface="Arial" panose="020B0604020202020204" pitchFamily="34" charset="0"/>
              </a:rPr>
              <a:t> However, in spite of this large cattle wealth and India’s position as the highest producer of milk, productivity per animal is only 987 kg/lactation as compared to the world average of 2038 kg/lactation (</a:t>
            </a:r>
            <a:r>
              <a:rPr lang="en-IN" sz="2000" dirty="0">
                <a:latin typeface="Arial" panose="020B0604020202020204" pitchFamily="34" charset="0"/>
                <a:cs typeface="Arial" panose="020B0604020202020204" pitchFamily="34" charset="0"/>
                <a:hlinkClick r:id="rId4"/>
              </a:rPr>
              <a:t>www.dahd.nic.in</a:t>
            </a:r>
            <a:r>
              <a:rPr lang="en-IN" sz="2000" dirty="0">
                <a:latin typeface="Arial" panose="020B0604020202020204" pitchFamily="34" charset="0"/>
                <a:cs typeface="Arial" panose="020B0604020202020204" pitchFamily="34" charset="0"/>
              </a:rPr>
              <a:t>).</a:t>
            </a:r>
          </a:p>
          <a:p>
            <a:pPr algn="just">
              <a:lnSpc>
                <a:spcPct val="110000"/>
              </a:lnSpc>
            </a:pPr>
            <a:r>
              <a:rPr lang="en-IN" sz="2000" dirty="0">
                <a:latin typeface="Arial" panose="020B0604020202020204" pitchFamily="34" charset="0"/>
                <a:cs typeface="Arial" panose="020B0604020202020204" pitchFamily="34" charset="0"/>
              </a:rPr>
              <a:t> In the advanced dairying countries, milk is produced from comparatively fewer, but high producing animals. </a:t>
            </a:r>
          </a:p>
          <a:p>
            <a:pPr algn="just">
              <a:lnSpc>
                <a:spcPct val="110000"/>
              </a:lnSpc>
            </a:pPr>
            <a:r>
              <a:rPr lang="en-IN" sz="2000" dirty="0">
                <a:latin typeface="Arial" panose="020B0604020202020204" pitchFamily="34" charset="0"/>
                <a:cs typeface="Arial" panose="020B0604020202020204" pitchFamily="34" charset="0"/>
              </a:rPr>
              <a:t>In countries such as Denmark and Israel, though the total number of bovine population has steadily declined over the past decade, the total milk production has gone up, thus pointing to increased productivity of animals.  </a:t>
            </a:r>
          </a:p>
        </p:txBody>
      </p:sp>
    </p:spTree>
    <p:extLst>
      <p:ext uri="{BB962C8B-B14F-4D97-AF65-F5344CB8AC3E}">
        <p14:creationId xmlns:p14="http://schemas.microsoft.com/office/powerpoint/2010/main" val="1957888725"/>
      </p:ext>
    </p:extLst>
  </p:cSld>
  <p:clrMapOvr>
    <a:masterClrMapping/>
  </p:clrMapOvr>
  <p:transition>
    <p:newsflash/>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IN" sz="2000" dirty="0">
              <a:solidFill>
                <a:srgbClr val="002060"/>
              </a:solidFill>
              <a:latin typeface="Arial" panose="020B0604020202020204" pitchFamily="34" charset="0"/>
              <a:cs typeface="Arial" panose="020B0604020202020204" pitchFamily="34" charset="0"/>
            </a:endParaRPr>
          </a:p>
          <a:p>
            <a:r>
              <a:rPr lang="en-IN" sz="2000" dirty="0">
                <a:solidFill>
                  <a:srgbClr val="002060"/>
                </a:solidFill>
                <a:latin typeface="Arial" panose="020B0604020202020204" pitchFamily="34" charset="0"/>
                <a:cs typeface="Arial" panose="020B0604020202020204" pitchFamily="34" charset="0"/>
              </a:rPr>
              <a:t>Main reasons for this acute shortage of milk </a:t>
            </a:r>
          </a:p>
          <a:p>
            <a:pPr>
              <a:buFont typeface="Wingdings" panose="05000000000000000000" pitchFamily="2" charset="2"/>
              <a:buChar char="Ø"/>
            </a:pPr>
            <a:r>
              <a:rPr lang="en-IN" sz="2000" dirty="0">
                <a:solidFill>
                  <a:srgbClr val="002060"/>
                </a:solidFill>
                <a:latin typeface="Arial" panose="020B0604020202020204" pitchFamily="34" charset="0"/>
                <a:cs typeface="Arial" panose="020B0604020202020204" pitchFamily="34" charset="0"/>
              </a:rPr>
              <a:t>      low milk-yielding capacity of the average Indian cow </a:t>
            </a:r>
          </a:p>
          <a:p>
            <a:pPr>
              <a:buFont typeface="Wingdings" panose="05000000000000000000" pitchFamily="2" charset="2"/>
              <a:buChar char="Ø"/>
            </a:pPr>
            <a:r>
              <a:rPr lang="en-IN" sz="2000" dirty="0">
                <a:solidFill>
                  <a:srgbClr val="002060"/>
                </a:solidFill>
                <a:latin typeface="Arial" panose="020B0604020202020204" pitchFamily="34" charset="0"/>
                <a:cs typeface="Arial" panose="020B0604020202020204" pitchFamily="34" charset="0"/>
              </a:rPr>
              <a:t>      acute shortage of feeds and fodder.</a:t>
            </a:r>
          </a:p>
          <a:p>
            <a:r>
              <a:rPr lang="en-IN" sz="2000" dirty="0">
                <a:solidFill>
                  <a:srgbClr val="C00000"/>
                </a:solidFill>
                <a:latin typeface="Arial" panose="020B0604020202020204" pitchFamily="34" charset="0"/>
                <a:cs typeface="Arial" panose="020B0604020202020204" pitchFamily="34" charset="0"/>
              </a:rPr>
              <a:t>Lack of organized milk production and collection,</a:t>
            </a:r>
          </a:p>
          <a:p>
            <a:r>
              <a:rPr lang="en-IN" sz="2000" dirty="0">
                <a:solidFill>
                  <a:srgbClr val="C00000"/>
                </a:solidFill>
                <a:latin typeface="Arial" panose="020B0604020202020204" pitchFamily="34" charset="0"/>
                <a:cs typeface="Arial" panose="020B0604020202020204" pitchFamily="34" charset="0"/>
              </a:rPr>
              <a:t> restricted transport facilities (especially refrigerated) </a:t>
            </a:r>
          </a:p>
          <a:p>
            <a:r>
              <a:rPr lang="en-IN" sz="2000" dirty="0">
                <a:solidFill>
                  <a:srgbClr val="C00000"/>
                </a:solidFill>
                <a:latin typeface="Arial" panose="020B0604020202020204" pitchFamily="34" charset="0"/>
                <a:cs typeface="Arial" panose="020B0604020202020204" pitchFamily="34" charset="0"/>
              </a:rPr>
              <a:t>and shortage of processing and marketing organizations have greatly hampered the growth of the market milk industry.</a:t>
            </a:r>
          </a:p>
          <a:p>
            <a:r>
              <a:rPr lang="en-IN" sz="2000" dirty="0">
                <a:solidFill>
                  <a:srgbClr val="002060"/>
                </a:solidFill>
                <a:latin typeface="Arial" panose="020B0604020202020204" pitchFamily="34" charset="0"/>
                <a:cs typeface="Arial" panose="020B0604020202020204" pitchFamily="34" charset="0"/>
              </a:rPr>
              <a:t>Poor-quality milk,</a:t>
            </a:r>
          </a:p>
          <a:p>
            <a:r>
              <a:rPr lang="en-IN" sz="2000" dirty="0">
                <a:solidFill>
                  <a:srgbClr val="002060"/>
                </a:solidFill>
                <a:latin typeface="Arial" panose="020B0604020202020204" pitchFamily="34" charset="0"/>
                <a:cs typeface="Arial" panose="020B0604020202020204" pitchFamily="34" charset="0"/>
              </a:rPr>
              <a:t>wide-spread adulteration, </a:t>
            </a:r>
          </a:p>
          <a:p>
            <a:r>
              <a:rPr lang="en-IN" sz="2000" dirty="0">
                <a:solidFill>
                  <a:srgbClr val="002060"/>
                </a:solidFill>
                <a:latin typeface="Arial" panose="020B0604020202020204" pitchFamily="34" charset="0"/>
                <a:cs typeface="Arial" panose="020B0604020202020204" pitchFamily="34" charset="0"/>
              </a:rPr>
              <a:t>and lack of quality consciousness among the great majority of consumers --- further aggravated the situation</a:t>
            </a:r>
            <a:r>
              <a:rPr lang="en-IN" sz="2000" dirty="0"/>
              <a:t>.</a:t>
            </a:r>
            <a:endParaRPr lang="en-IN" dirty="0"/>
          </a:p>
        </p:txBody>
      </p:sp>
      <p:sp>
        <p:nvSpPr>
          <p:cNvPr id="4" name="Rectangle 3"/>
          <p:cNvSpPr/>
          <p:nvPr/>
        </p:nvSpPr>
        <p:spPr>
          <a:xfrm>
            <a:off x="2279576" y="332656"/>
            <a:ext cx="734481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prstClr val="white"/>
                </a:solidFill>
                <a:latin typeface="Arial" panose="020B0604020202020204" pitchFamily="34" charset="0"/>
                <a:cs typeface="Arial" panose="020B0604020202020204" pitchFamily="34" charset="0"/>
              </a:rPr>
              <a:t>Conti-----</a:t>
            </a:r>
            <a:endParaRPr lang="en-US"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2337699"/>
      </p:ext>
    </p:extLst>
  </p:cSld>
  <p:clrMapOvr>
    <a:masterClrMapping/>
  </p:clrMapOvr>
  <p:transition>
    <p:newsflash/>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rmAutofit/>
          </a:bodyPr>
          <a:lstStyle/>
          <a:p>
            <a:pPr algn="ctr"/>
            <a:r>
              <a:rPr lang="en-IN" b="1" dirty="0" smtClean="0">
                <a:solidFill>
                  <a:schemeClr val="bg1"/>
                </a:solidFill>
              </a:rPr>
              <a:t>Market Milk Industry in India</a:t>
            </a:r>
            <a:endParaRPr lang="en-IN" b="1" dirty="0">
              <a:solidFill>
                <a:schemeClr val="bg1"/>
              </a:solidFill>
            </a:endParaRPr>
          </a:p>
        </p:txBody>
      </p:sp>
      <p:sp>
        <p:nvSpPr>
          <p:cNvPr id="3" name="Content Placeholder 2"/>
          <p:cNvSpPr>
            <a:spLocks noGrp="1"/>
          </p:cNvSpPr>
          <p:nvPr>
            <p:ph sz="quarter" idx="1"/>
          </p:nvPr>
        </p:nvSpPr>
        <p:spPr/>
        <p:txBody>
          <a:bodyPr/>
          <a:lstStyle/>
          <a:p>
            <a:pPr>
              <a:buFont typeface="Wingdings" pitchFamily="2" charset="2"/>
              <a:buChar char="q"/>
            </a:pPr>
            <a:r>
              <a:rPr lang="en-IN" sz="2800" dirty="0"/>
              <a:t>  Topics Covered:</a:t>
            </a:r>
            <a:endParaRPr lang="en-IN" dirty="0" smtClean="0"/>
          </a:p>
          <a:p>
            <a:pPr>
              <a:buFont typeface="Wingdings" pitchFamily="2" charset="2"/>
              <a:buChar char="Ø"/>
            </a:pPr>
            <a:r>
              <a:rPr lang="en-IN" sz="2400" dirty="0">
                <a:solidFill>
                  <a:srgbClr val="002060"/>
                </a:solidFill>
                <a:latin typeface="Arial" panose="020B0604020202020204" pitchFamily="34" charset="0"/>
                <a:cs typeface="Arial" panose="020B0604020202020204" pitchFamily="34" charset="0"/>
              </a:rPr>
              <a:t>Beginning of organised Milk Handling in India</a:t>
            </a:r>
          </a:p>
          <a:p>
            <a:pPr>
              <a:buFont typeface="Wingdings" pitchFamily="2" charset="2"/>
              <a:buChar char="Ø"/>
            </a:pPr>
            <a:r>
              <a:rPr lang="en-IN" sz="2400" dirty="0">
                <a:solidFill>
                  <a:srgbClr val="002060"/>
                </a:solidFill>
                <a:latin typeface="Arial" panose="020B0604020202020204" pitchFamily="34" charset="0"/>
                <a:cs typeface="Arial" panose="020B0604020202020204" pitchFamily="34" charset="0"/>
              </a:rPr>
              <a:t>Dairy Development in India – Before &amp; After Operation Flood</a:t>
            </a:r>
          </a:p>
          <a:p>
            <a:pPr>
              <a:buFont typeface="Wingdings" pitchFamily="2" charset="2"/>
              <a:buChar char="Ø"/>
            </a:pPr>
            <a:r>
              <a:rPr lang="en-IN" sz="2400" dirty="0">
                <a:solidFill>
                  <a:srgbClr val="FF0000"/>
                </a:solidFill>
                <a:latin typeface="Arial" panose="020B0604020202020204" pitchFamily="34" charset="0"/>
                <a:cs typeface="Arial" panose="020B0604020202020204" pitchFamily="34" charset="0"/>
              </a:rPr>
              <a:t>Present status of the Market Milk Industry in India</a:t>
            </a:r>
          </a:p>
          <a:p>
            <a:pPr>
              <a:buFont typeface="Wingdings" pitchFamily="2" charset="2"/>
              <a:buChar char="Ø"/>
            </a:pPr>
            <a:r>
              <a:rPr lang="en-IN" sz="2400" dirty="0">
                <a:solidFill>
                  <a:srgbClr val="002060"/>
                </a:solidFill>
                <a:latin typeface="Arial" panose="020B0604020202020204" pitchFamily="34" charset="0"/>
                <a:cs typeface="Arial" panose="020B0604020202020204" pitchFamily="34" charset="0"/>
              </a:rPr>
              <a:t>India’s Position in relation to some of the important milk producing countries of the world</a:t>
            </a:r>
            <a:r>
              <a:rPr lang="en-IN" dirty="0" smtClean="0">
                <a:solidFill>
                  <a:srgbClr val="002060"/>
                </a:solidFill>
                <a:latin typeface="Arial" panose="020B0604020202020204" pitchFamily="34" charset="0"/>
                <a:cs typeface="Arial" panose="020B0604020202020204" pitchFamily="34" charset="0"/>
              </a:rPr>
              <a:t> </a:t>
            </a:r>
            <a:endParaRPr lang="en-IN"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8349395"/>
      </p:ext>
    </p:extLst>
  </p:cSld>
  <p:clrMapOvr>
    <a:masterClrMapping/>
  </p:clrMapOvr>
  <p:transition>
    <p:newsflash/>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rmAutofit/>
          </a:bodyPr>
          <a:lstStyle/>
          <a:p>
            <a:pPr algn="ctr"/>
            <a:r>
              <a:rPr lang="en-IN" dirty="0" smtClean="0">
                <a:solidFill>
                  <a:schemeClr val="bg1"/>
                </a:solidFill>
                <a:latin typeface="Arial" panose="020B0604020202020204" pitchFamily="34" charset="0"/>
                <a:cs typeface="Arial" panose="020B0604020202020204" pitchFamily="34" charset="0"/>
              </a:rPr>
              <a:t>Salient features of the market milk industry </a:t>
            </a:r>
            <a:endParaRPr lang="en-IN"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endParaRPr lang="en-IN" sz="2000" dirty="0"/>
          </a:p>
          <a:p>
            <a:pPr>
              <a:buFont typeface="Wingdings" pitchFamily="2" charset="2"/>
              <a:buChar char="Ø"/>
            </a:pPr>
            <a:r>
              <a:rPr lang="en-IN" sz="2000" dirty="0">
                <a:solidFill>
                  <a:srgbClr val="FF0000"/>
                </a:solidFill>
                <a:latin typeface="Arial" panose="020B0604020202020204" pitchFamily="34" charset="0"/>
                <a:cs typeface="Arial" panose="020B0604020202020204" pitchFamily="34" charset="0"/>
              </a:rPr>
              <a:t>Handling of milk in Co-operative Milk Union (</a:t>
            </a:r>
            <a:r>
              <a:rPr lang="en-IN" sz="2000" dirty="0">
                <a:solidFill>
                  <a:srgbClr val="002060"/>
                </a:solidFill>
                <a:latin typeface="Arial" panose="020B0604020202020204" pitchFamily="34" charset="0"/>
                <a:cs typeface="Arial" panose="020B0604020202020204" pitchFamily="34" charset="0"/>
              </a:rPr>
              <a:t>Oldest: Allahabad, 1913)</a:t>
            </a:r>
            <a:r>
              <a:rPr lang="en-IN" sz="2000" dirty="0">
                <a:solidFill>
                  <a:srgbClr val="FF0000"/>
                </a:solidFill>
                <a:latin typeface="Arial" panose="020B0604020202020204" pitchFamily="34" charset="0"/>
                <a:cs typeface="Arial" panose="020B0604020202020204" pitchFamily="34" charset="0"/>
              </a:rPr>
              <a:t> established all over the country on a small scale in the early stages.</a:t>
            </a:r>
          </a:p>
          <a:p>
            <a:pPr>
              <a:buFont typeface="Wingdings" pitchFamily="2" charset="2"/>
              <a:buChar char="Ø"/>
            </a:pPr>
            <a:r>
              <a:rPr lang="en-IN" sz="2000" dirty="0">
                <a:solidFill>
                  <a:srgbClr val="002060"/>
                </a:solidFill>
                <a:latin typeface="Arial" panose="020B0604020202020204" pitchFamily="34" charset="0"/>
                <a:cs typeface="Arial" panose="020B0604020202020204" pitchFamily="34" charset="0"/>
              </a:rPr>
              <a:t>Long distance refrigerated rail-transport of milk from Anand to Bombay since 1945</a:t>
            </a:r>
            <a:r>
              <a:rPr lang="en-IN" sz="2000" dirty="0">
                <a:solidFill>
                  <a:srgbClr val="FF0000"/>
                </a:solidFill>
                <a:latin typeface="Arial" panose="020B0604020202020204" pitchFamily="34" charset="0"/>
                <a:cs typeface="Arial" panose="020B0604020202020204" pitchFamily="34" charset="0"/>
              </a:rPr>
              <a:t>.</a:t>
            </a:r>
          </a:p>
          <a:p>
            <a:pPr marL="0" indent="0">
              <a:buNone/>
            </a:pPr>
            <a:endParaRPr lang="en-IN" sz="2000" dirty="0">
              <a:solidFill>
                <a:srgbClr val="FF0000"/>
              </a:solidFill>
              <a:latin typeface="Arial" panose="020B0604020202020204" pitchFamily="34" charset="0"/>
              <a:cs typeface="Arial" panose="020B0604020202020204" pitchFamily="34" charset="0"/>
            </a:endParaRPr>
          </a:p>
          <a:p>
            <a:pPr>
              <a:buFont typeface="Wingdings" pitchFamily="2" charset="2"/>
              <a:buChar char="Ø"/>
            </a:pPr>
            <a:r>
              <a:rPr lang="en-IN" sz="2000" dirty="0">
                <a:solidFill>
                  <a:srgbClr val="FF0000"/>
                </a:solidFill>
                <a:latin typeface="Arial" panose="020B0604020202020204" pitchFamily="34" charset="0"/>
                <a:cs typeface="Arial" panose="020B0604020202020204" pitchFamily="34" charset="0"/>
              </a:rPr>
              <a:t>Pasteurization and bottling of milk on a large scale for organized distribution was started </a:t>
            </a:r>
          </a:p>
          <a:p>
            <a:pPr marL="0" indent="0">
              <a:buNone/>
            </a:pPr>
            <a:r>
              <a:rPr lang="en-IN" sz="2000" dirty="0">
                <a:solidFill>
                  <a:srgbClr val="FF0000"/>
                </a:solidFill>
                <a:latin typeface="Arial" panose="020B0604020202020204" pitchFamily="34" charset="0"/>
                <a:cs typeface="Arial" panose="020B0604020202020204" pitchFamily="34" charset="0"/>
              </a:rPr>
              <a:t>        </a:t>
            </a:r>
            <a:r>
              <a:rPr lang="en-IN" sz="2000" b="1" dirty="0">
                <a:solidFill>
                  <a:srgbClr val="002060"/>
                </a:solidFill>
                <a:latin typeface="Arial" panose="020B0604020202020204" pitchFamily="34" charset="0"/>
                <a:cs typeface="Arial" panose="020B0604020202020204" pitchFamily="34" charset="0"/>
              </a:rPr>
              <a:t>at </a:t>
            </a:r>
            <a:r>
              <a:rPr lang="en-IN" sz="2000" b="1" dirty="0" err="1">
                <a:solidFill>
                  <a:srgbClr val="002060"/>
                </a:solidFill>
                <a:latin typeface="Arial" panose="020B0604020202020204" pitchFamily="34" charset="0"/>
                <a:cs typeface="Arial" panose="020B0604020202020204" pitchFamily="34" charset="0"/>
              </a:rPr>
              <a:t>Aarey</a:t>
            </a:r>
            <a:r>
              <a:rPr lang="en-IN" sz="2000" b="1" dirty="0">
                <a:solidFill>
                  <a:srgbClr val="002060"/>
                </a:solidFill>
                <a:latin typeface="Arial" panose="020B0604020202020204" pitchFamily="34" charset="0"/>
                <a:cs typeface="Arial" panose="020B0604020202020204" pitchFamily="34" charset="0"/>
              </a:rPr>
              <a:t> (1950), </a:t>
            </a:r>
            <a:r>
              <a:rPr lang="en-IN" sz="2000" b="1" dirty="0" err="1">
                <a:solidFill>
                  <a:srgbClr val="002060"/>
                </a:solidFill>
                <a:latin typeface="Arial" panose="020B0604020202020204" pitchFamily="34" charset="0"/>
                <a:cs typeface="Arial" panose="020B0604020202020204" pitchFamily="34" charset="0"/>
              </a:rPr>
              <a:t>Worli</a:t>
            </a:r>
            <a:r>
              <a:rPr lang="en-IN" sz="2000" b="1" dirty="0">
                <a:solidFill>
                  <a:srgbClr val="002060"/>
                </a:solidFill>
                <a:latin typeface="Arial" panose="020B0604020202020204" pitchFamily="34" charset="0"/>
                <a:cs typeface="Arial" panose="020B0604020202020204" pitchFamily="34" charset="0"/>
              </a:rPr>
              <a:t> (1961), Calcutta (</a:t>
            </a:r>
            <a:r>
              <a:rPr lang="en-IN" sz="2000" b="1" dirty="0" err="1">
                <a:solidFill>
                  <a:srgbClr val="002060"/>
                </a:solidFill>
                <a:latin typeface="Arial" panose="020B0604020202020204" pitchFamily="34" charset="0"/>
                <a:cs typeface="Arial" panose="020B0604020202020204" pitchFamily="34" charset="0"/>
              </a:rPr>
              <a:t>Haringhata</a:t>
            </a:r>
            <a:r>
              <a:rPr lang="en-IN" sz="2000" b="1" dirty="0">
                <a:solidFill>
                  <a:srgbClr val="002060"/>
                </a:solidFill>
                <a:latin typeface="Arial" panose="020B0604020202020204" pitchFamily="34" charset="0"/>
                <a:cs typeface="Arial" panose="020B0604020202020204" pitchFamily="34" charset="0"/>
              </a:rPr>
              <a:t>, 1959), </a:t>
            </a:r>
          </a:p>
          <a:p>
            <a:pPr marL="0" indent="0">
              <a:buNone/>
            </a:pPr>
            <a:r>
              <a:rPr lang="en-IN" sz="2000" b="1" dirty="0">
                <a:solidFill>
                  <a:srgbClr val="002060"/>
                </a:solidFill>
                <a:latin typeface="Arial" panose="020B0604020202020204" pitchFamily="34" charset="0"/>
                <a:cs typeface="Arial" panose="020B0604020202020204" pitchFamily="34" charset="0"/>
              </a:rPr>
              <a:t>          Delhi (1959), Madras (1963), etc</a:t>
            </a:r>
            <a:r>
              <a:rPr lang="en-IN" sz="2000" dirty="0">
                <a:solidFill>
                  <a:srgbClr val="002060"/>
                </a:solidFill>
              </a:rPr>
              <a:t>.</a:t>
            </a:r>
          </a:p>
          <a:p>
            <a:endParaRPr lang="en-IN" sz="2000" dirty="0">
              <a:solidFill>
                <a:srgbClr val="002060"/>
              </a:solidFill>
            </a:endParaRPr>
          </a:p>
        </p:txBody>
      </p:sp>
    </p:spTree>
    <p:extLst>
      <p:ext uri="{BB962C8B-B14F-4D97-AF65-F5344CB8AC3E}">
        <p14:creationId xmlns:p14="http://schemas.microsoft.com/office/powerpoint/2010/main" val="3511942210"/>
      </p:ext>
    </p:extLst>
  </p:cSld>
  <p:clrMapOvr>
    <a:masterClrMapping/>
  </p:clrMapOvr>
  <p:transition>
    <p:newsflash/>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Font typeface="Wingdings" pitchFamily="2" charset="2"/>
              <a:buChar char="Ø"/>
            </a:pPr>
            <a:r>
              <a:rPr lang="en-IN" sz="2400" dirty="0">
                <a:solidFill>
                  <a:srgbClr val="002060"/>
                </a:solidFill>
                <a:latin typeface="Arial" panose="020B0604020202020204" pitchFamily="34" charset="0"/>
                <a:cs typeface="Arial" panose="020B0604020202020204" pitchFamily="34" charset="0"/>
              </a:rPr>
              <a:t>Establishment of Milk Plants under the Five-Year Plans for Dairy Development all over India. </a:t>
            </a:r>
          </a:p>
          <a:p>
            <a:pPr marL="0" indent="0">
              <a:buNone/>
            </a:pPr>
            <a:endParaRPr lang="en-IN" sz="2400" dirty="0">
              <a:solidFill>
                <a:srgbClr val="002060"/>
              </a:solidFill>
              <a:latin typeface="Arial" panose="020B0604020202020204" pitchFamily="34" charset="0"/>
              <a:cs typeface="Arial" panose="020B0604020202020204" pitchFamily="34" charset="0"/>
            </a:endParaRPr>
          </a:p>
          <a:p>
            <a:pPr>
              <a:buFont typeface="Wingdings" pitchFamily="2" charset="2"/>
              <a:buChar char="Ø"/>
            </a:pPr>
            <a:r>
              <a:rPr lang="en-IN" sz="2400" dirty="0">
                <a:solidFill>
                  <a:srgbClr val="C00000"/>
                </a:solidFill>
                <a:latin typeface="Arial" panose="020B0604020202020204" pitchFamily="34" charset="0"/>
                <a:cs typeface="Arial" panose="020B0604020202020204" pitchFamily="34" charset="0"/>
              </a:rPr>
              <a:t>Dual object of increasing the national level of milk consumption and ensuring better returns to the primary milk producer</a:t>
            </a:r>
          </a:p>
          <a:p>
            <a:pPr marL="0" indent="0">
              <a:buNone/>
            </a:pPr>
            <a:endParaRPr lang="en-IN" sz="2400" dirty="0">
              <a:solidFill>
                <a:srgbClr val="002060"/>
              </a:solidFill>
              <a:latin typeface="Arial" panose="020B0604020202020204" pitchFamily="34" charset="0"/>
              <a:cs typeface="Arial" panose="020B0604020202020204" pitchFamily="34" charset="0"/>
            </a:endParaRPr>
          </a:p>
          <a:p>
            <a:pPr>
              <a:buFont typeface="Wingdings" pitchFamily="2" charset="2"/>
              <a:buChar char="Ø"/>
            </a:pPr>
            <a:r>
              <a:rPr lang="en-IN" sz="2400" dirty="0">
                <a:solidFill>
                  <a:srgbClr val="002060"/>
                </a:solidFill>
                <a:latin typeface="Arial" panose="020B0604020202020204" pitchFamily="34" charset="0"/>
                <a:cs typeface="Arial" panose="020B0604020202020204" pitchFamily="34" charset="0"/>
              </a:rPr>
              <a:t>The main aim </a:t>
            </a:r>
            <a:r>
              <a:rPr lang="en-IN" sz="2400" b="1" dirty="0">
                <a:solidFill>
                  <a:srgbClr val="002060"/>
                </a:solidFill>
                <a:latin typeface="Arial" panose="020B0604020202020204" pitchFamily="34" charset="0"/>
                <a:cs typeface="Arial" panose="020B0604020202020204" pitchFamily="34" charset="0"/>
              </a:rPr>
              <a:t>----</a:t>
            </a:r>
            <a:r>
              <a:rPr lang="en-IN" sz="2400" dirty="0">
                <a:solidFill>
                  <a:srgbClr val="002060"/>
                </a:solidFill>
                <a:latin typeface="Arial" panose="020B0604020202020204" pitchFamily="34" charset="0"/>
                <a:cs typeface="Arial" panose="020B0604020202020204" pitchFamily="34" charset="0"/>
              </a:rPr>
              <a:t> to produce mere, better and cheaper milk.</a:t>
            </a:r>
          </a:p>
        </p:txBody>
      </p:sp>
      <p:sp>
        <p:nvSpPr>
          <p:cNvPr id="2" name="Rectangle 1"/>
          <p:cNvSpPr/>
          <p:nvPr/>
        </p:nvSpPr>
        <p:spPr>
          <a:xfrm>
            <a:off x="2279576" y="332656"/>
            <a:ext cx="692311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prstClr val="white"/>
                </a:solidFill>
                <a:latin typeface="Arial" panose="020B0604020202020204" pitchFamily="34" charset="0"/>
                <a:cs typeface="Arial" panose="020B0604020202020204" pitchFamily="34" charset="0"/>
              </a:rPr>
              <a:t>Conti-----</a:t>
            </a:r>
            <a:endParaRPr lang="en-US"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3793781"/>
      </p:ext>
    </p:extLst>
  </p:cSld>
  <p:clrMapOvr>
    <a:masterClrMapping/>
  </p:clrMapOvr>
  <p:transition>
    <p:newsflash/>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pPr algn="ctr"/>
            <a:r>
              <a:rPr lang="en-IN" sz="3200" b="1" dirty="0">
                <a:solidFill>
                  <a:schemeClr val="bg1"/>
                </a:solidFill>
                <a:latin typeface="Arial" panose="020B0604020202020204" pitchFamily="34" charset="0"/>
                <a:cs typeface="Arial" panose="020B0604020202020204" pitchFamily="34" charset="0"/>
              </a:rPr>
              <a:t>Dairy Development in India</a:t>
            </a:r>
          </a:p>
        </p:txBody>
      </p:sp>
      <p:sp>
        <p:nvSpPr>
          <p:cNvPr id="3" name="Content Placeholder 2"/>
          <p:cNvSpPr>
            <a:spLocks noGrp="1"/>
          </p:cNvSpPr>
          <p:nvPr>
            <p:ph sz="quarter" idx="1"/>
          </p:nvPr>
        </p:nvSpPr>
        <p:spPr/>
        <p:txBody>
          <a:bodyPr/>
          <a:lstStyle/>
          <a:p>
            <a:pPr algn="ctr">
              <a:buNone/>
            </a:pPr>
            <a:endParaRPr lang="en-IN" dirty="0" smtClean="0">
              <a:solidFill>
                <a:schemeClr val="accent1"/>
              </a:solidFill>
            </a:endParaRPr>
          </a:p>
          <a:p>
            <a:pPr algn="ctr">
              <a:buNone/>
            </a:pPr>
            <a:r>
              <a:rPr lang="en-IN" sz="2800" dirty="0">
                <a:solidFill>
                  <a:srgbClr val="002060"/>
                </a:solidFill>
              </a:rPr>
              <a:t>Before Operation Flood</a:t>
            </a:r>
            <a:endParaRPr lang="en-IN" dirty="0" smtClean="0">
              <a:solidFill>
                <a:srgbClr val="002060"/>
              </a:solidFill>
            </a:endParaRPr>
          </a:p>
          <a:p>
            <a:pPr>
              <a:buFont typeface="Wingdings" pitchFamily="2" charset="2"/>
              <a:buChar char="Ø"/>
            </a:pPr>
            <a:r>
              <a:rPr lang="en-IN" sz="2400" dirty="0">
                <a:solidFill>
                  <a:srgbClr val="002060"/>
                </a:solidFill>
              </a:rPr>
              <a:t>British Rule established military dairy farms to ensure the supply of milk and butter to the colonial army.</a:t>
            </a:r>
          </a:p>
          <a:p>
            <a:pPr>
              <a:buFont typeface="Wingdings" pitchFamily="2" charset="2"/>
              <a:buChar char="Ø"/>
            </a:pPr>
            <a:r>
              <a:rPr lang="en-IN" sz="2400" dirty="0">
                <a:solidFill>
                  <a:srgbClr val="C00000"/>
                </a:solidFill>
              </a:rPr>
              <a:t>The first of  farms ---- set up in Allahabad in 1913, followed by Bangalore, Ooty and Karnal.</a:t>
            </a:r>
          </a:p>
          <a:p>
            <a:pPr>
              <a:buFont typeface="Wingdings" pitchFamily="2" charset="2"/>
              <a:buChar char="Ø"/>
            </a:pPr>
            <a:r>
              <a:rPr lang="en-IN" sz="2400" dirty="0">
                <a:solidFill>
                  <a:srgbClr val="002060"/>
                </a:solidFill>
              </a:rPr>
              <a:t>Artificial Insemination </a:t>
            </a:r>
            <a:r>
              <a:rPr lang="en-IN" sz="2400" b="1" dirty="0">
                <a:solidFill>
                  <a:srgbClr val="002060"/>
                </a:solidFill>
              </a:rPr>
              <a:t>---</a:t>
            </a:r>
            <a:r>
              <a:rPr lang="en-IN" sz="2400" dirty="0">
                <a:solidFill>
                  <a:srgbClr val="002060"/>
                </a:solidFill>
              </a:rPr>
              <a:t>  Dairy farms</a:t>
            </a:r>
            <a:r>
              <a:rPr lang="en-IN" sz="2400" dirty="0"/>
              <a:t>.</a:t>
            </a:r>
          </a:p>
        </p:txBody>
      </p:sp>
    </p:spTree>
    <p:extLst>
      <p:ext uri="{BB962C8B-B14F-4D97-AF65-F5344CB8AC3E}">
        <p14:creationId xmlns:p14="http://schemas.microsoft.com/office/powerpoint/2010/main" val="423018661"/>
      </p:ext>
    </p:extLst>
  </p:cSld>
  <p:clrMapOvr>
    <a:masterClrMapping/>
  </p:clrMapOvr>
  <p:transition>
    <p:newsflash/>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23592" y="1340768"/>
            <a:ext cx="7772400" cy="4572000"/>
          </a:xfrm>
        </p:spPr>
        <p:txBody>
          <a:bodyPr>
            <a:normAutofit/>
          </a:bodyPr>
          <a:lstStyle/>
          <a:p>
            <a:r>
              <a:rPr lang="en-IN" sz="2000" dirty="0">
                <a:solidFill>
                  <a:srgbClr val="002060"/>
                </a:solidFill>
                <a:latin typeface="Arial" panose="020B0604020202020204" pitchFamily="34" charset="0"/>
                <a:cs typeface="Arial" panose="020B0604020202020204" pitchFamily="34" charset="0"/>
              </a:rPr>
              <a:t>With the growth of the population in urban areas, consumers </a:t>
            </a:r>
            <a:r>
              <a:rPr lang="en-IN" sz="1200" b="1" dirty="0">
                <a:solidFill>
                  <a:srgbClr val="002060"/>
                </a:solidFill>
                <a:latin typeface="Arial" panose="020B0604020202020204" pitchFamily="34" charset="0"/>
                <a:cs typeface="Arial" panose="020B0604020202020204" pitchFamily="34" charset="0"/>
              </a:rPr>
              <a:t>--- </a:t>
            </a:r>
            <a:r>
              <a:rPr lang="en-IN" sz="2000" dirty="0">
                <a:solidFill>
                  <a:srgbClr val="002060"/>
                </a:solidFill>
                <a:latin typeface="Arial" panose="020B0604020202020204" pitchFamily="34" charset="0"/>
                <a:cs typeface="Arial" panose="020B0604020202020204" pitchFamily="34" charset="0"/>
              </a:rPr>
              <a:t>to depend on milk vendors who kept cattle in these areas and sold their milk, often door-to-door.</a:t>
            </a:r>
          </a:p>
          <a:p>
            <a:r>
              <a:rPr lang="en-IN" sz="2000" dirty="0">
                <a:solidFill>
                  <a:srgbClr val="002060"/>
                </a:solidFill>
                <a:latin typeface="Arial" panose="020B0604020202020204" pitchFamily="34" charset="0"/>
                <a:cs typeface="Arial" panose="020B0604020202020204" pitchFamily="34" charset="0"/>
              </a:rPr>
              <a:t> </a:t>
            </a:r>
            <a:r>
              <a:rPr lang="en-IN" sz="2000" dirty="0">
                <a:solidFill>
                  <a:srgbClr val="C00000"/>
                </a:solidFill>
                <a:latin typeface="Arial" panose="020B0604020202020204" pitchFamily="34" charset="0"/>
                <a:cs typeface="Arial" panose="020B0604020202020204" pitchFamily="34" charset="0"/>
              </a:rPr>
              <a:t>As a result, several cattle sheds came into existence in different cities, which led to environmental problems.</a:t>
            </a:r>
          </a:p>
          <a:p>
            <a:r>
              <a:rPr lang="en-IN" sz="2000" dirty="0">
                <a:solidFill>
                  <a:srgbClr val="002060"/>
                </a:solidFill>
                <a:latin typeface="Arial" panose="020B0604020202020204" pitchFamily="34" charset="0"/>
                <a:cs typeface="Arial" panose="020B0604020202020204" pitchFamily="34" charset="0"/>
              </a:rPr>
              <a:t>As the main objective of the milk vendors ----- to maximize profit,. </a:t>
            </a:r>
          </a:p>
          <a:p>
            <a:r>
              <a:rPr lang="en-IN" sz="2000" dirty="0">
                <a:solidFill>
                  <a:srgbClr val="00B050"/>
                </a:solidFill>
                <a:latin typeface="Arial" panose="020B0604020202020204" pitchFamily="34" charset="0"/>
                <a:cs typeface="Arial" panose="020B0604020202020204" pitchFamily="34" charset="0"/>
              </a:rPr>
              <a:t>Consequently, these high yielding cattle developed sterility problems, which considerably reduced the number of calving. </a:t>
            </a:r>
          </a:p>
          <a:p>
            <a:r>
              <a:rPr lang="en-IN" sz="2000" dirty="0">
                <a:solidFill>
                  <a:srgbClr val="002060"/>
                </a:solidFill>
                <a:latin typeface="Arial" panose="020B0604020202020204" pitchFamily="34" charset="0"/>
                <a:cs typeface="Arial" panose="020B0604020202020204" pitchFamily="34" charset="0"/>
              </a:rPr>
              <a:t>Once the cattle became unproductive, they ---- sold to slaughter houses, thus systematically draining the country of its genetically superior breeds.  </a:t>
            </a:r>
          </a:p>
        </p:txBody>
      </p:sp>
      <p:sp>
        <p:nvSpPr>
          <p:cNvPr id="4" name="Rectangle 3"/>
          <p:cNvSpPr/>
          <p:nvPr/>
        </p:nvSpPr>
        <p:spPr>
          <a:xfrm>
            <a:off x="2279576" y="332656"/>
            <a:ext cx="777686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prstClr val="white"/>
                </a:solidFill>
                <a:latin typeface="Arial" panose="020B0604020202020204" pitchFamily="34" charset="0"/>
                <a:cs typeface="Arial" panose="020B0604020202020204" pitchFamily="34" charset="0"/>
              </a:rPr>
              <a:t>Conti-----</a:t>
            </a:r>
            <a:endParaRPr lang="en-US"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2473110"/>
      </p:ext>
    </p:extLst>
  </p:cSld>
  <p:clrMapOvr>
    <a:masterClrMapping/>
  </p:clrMapOvr>
  <p:transition>
    <p:newsflash/>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381224" y="714356"/>
            <a:ext cx="7772400" cy="4572000"/>
          </a:xfrm>
        </p:spPr>
        <p:txBody>
          <a:bodyPr>
            <a:normAutofit/>
          </a:bodyPr>
          <a:lstStyle/>
          <a:p>
            <a:endParaRPr lang="en-IN" sz="2000" dirty="0">
              <a:solidFill>
                <a:srgbClr val="002060"/>
              </a:solidFill>
              <a:latin typeface="Arial" panose="020B0604020202020204" pitchFamily="34" charset="0"/>
              <a:cs typeface="Arial" panose="020B0604020202020204" pitchFamily="34" charset="0"/>
            </a:endParaRPr>
          </a:p>
          <a:p>
            <a:r>
              <a:rPr lang="en-IN" sz="2000" dirty="0">
                <a:solidFill>
                  <a:srgbClr val="002060"/>
                </a:solidFill>
                <a:latin typeface="Arial" panose="020B0604020202020204" pitchFamily="34" charset="0"/>
                <a:cs typeface="Arial" panose="020B0604020202020204" pitchFamily="34" charset="0"/>
              </a:rPr>
              <a:t>The onset of the Second World war ---- momentum to private dairies with some modernized processing facilities.</a:t>
            </a:r>
          </a:p>
          <a:p>
            <a:r>
              <a:rPr lang="en-IN" sz="2000" dirty="0">
                <a:solidFill>
                  <a:srgbClr val="C00000"/>
                </a:solidFill>
                <a:latin typeface="Arial" panose="020B0604020202020204" pitchFamily="34" charset="0"/>
                <a:cs typeface="Arial" panose="020B0604020202020204" pitchFamily="34" charset="0"/>
              </a:rPr>
              <a:t>In the metros of the then Bombay, Calcutta, Madras and Delhi, and some large towns, processed milk, table butter and ice-cream were available, though on a limited scale.</a:t>
            </a:r>
          </a:p>
          <a:p>
            <a:r>
              <a:rPr lang="en-IN" sz="2000" dirty="0" err="1">
                <a:solidFill>
                  <a:srgbClr val="C00000"/>
                </a:solidFill>
                <a:latin typeface="Arial" panose="020B0604020202020204" pitchFamily="34" charset="0"/>
                <a:cs typeface="Arial" panose="020B0604020202020204" pitchFamily="34" charset="0"/>
              </a:rPr>
              <a:t>Polsons</a:t>
            </a:r>
            <a:r>
              <a:rPr lang="en-IN" sz="2000" dirty="0">
                <a:solidFill>
                  <a:srgbClr val="C00000"/>
                </a:solidFill>
                <a:latin typeface="Arial" panose="020B0604020202020204" pitchFamily="34" charset="0"/>
                <a:cs typeface="Arial" panose="020B0604020202020204" pitchFamily="34" charset="0"/>
              </a:rPr>
              <a:t>, </a:t>
            </a:r>
            <a:r>
              <a:rPr lang="en-IN" sz="2000" dirty="0" err="1">
                <a:solidFill>
                  <a:srgbClr val="C00000"/>
                </a:solidFill>
                <a:latin typeface="Arial" panose="020B0604020202020204" pitchFamily="34" charset="0"/>
                <a:cs typeface="Arial" panose="020B0604020202020204" pitchFamily="34" charset="0"/>
              </a:rPr>
              <a:t>Keventers</a:t>
            </a:r>
            <a:r>
              <a:rPr lang="en-IN" sz="2000" dirty="0">
                <a:solidFill>
                  <a:srgbClr val="C00000"/>
                </a:solidFill>
                <a:latin typeface="Arial" panose="020B0604020202020204" pitchFamily="34" charset="0"/>
                <a:cs typeface="Arial" panose="020B0604020202020204" pitchFamily="34" charset="0"/>
              </a:rPr>
              <a:t> and the Express Dairy ---- some of the pioneer urban processing dairies</a:t>
            </a:r>
            <a:r>
              <a:rPr lang="en-IN" sz="2000" dirty="0">
                <a:solidFill>
                  <a:srgbClr val="002060"/>
                </a:solidFill>
                <a:latin typeface="Arial" panose="020B0604020202020204" pitchFamily="34" charset="0"/>
                <a:cs typeface="Arial" panose="020B0604020202020204" pitchFamily="34" charset="0"/>
              </a:rPr>
              <a:t>. </a:t>
            </a:r>
          </a:p>
          <a:p>
            <a:r>
              <a:rPr lang="en-IN" sz="2000" dirty="0">
                <a:solidFill>
                  <a:srgbClr val="002060"/>
                </a:solidFill>
                <a:latin typeface="Arial" panose="020B0604020202020204" pitchFamily="34" charset="0"/>
                <a:cs typeface="Arial" panose="020B0604020202020204" pitchFamily="34" charset="0"/>
              </a:rPr>
              <a:t>However, these dairies ----- more concerned with cornering more milk and profit making than improving the breeds of </a:t>
            </a:r>
            <a:r>
              <a:rPr lang="en-IN" sz="2000" dirty="0" err="1">
                <a:solidFill>
                  <a:srgbClr val="002060"/>
                </a:solidFill>
                <a:latin typeface="Arial" panose="020B0604020202020204" pitchFamily="34" charset="0"/>
                <a:cs typeface="Arial" panose="020B0604020202020204" pitchFamily="34" charset="0"/>
              </a:rPr>
              <a:t>Milch</a:t>
            </a:r>
            <a:r>
              <a:rPr lang="en-IN" sz="2000" dirty="0">
                <a:solidFill>
                  <a:srgbClr val="002060"/>
                </a:solidFill>
                <a:latin typeface="Arial" panose="020B0604020202020204" pitchFamily="34" charset="0"/>
                <a:cs typeface="Arial" panose="020B0604020202020204" pitchFamily="34" charset="0"/>
              </a:rPr>
              <a:t> animals. </a:t>
            </a:r>
          </a:p>
          <a:p>
            <a:r>
              <a:rPr lang="en-IN" sz="2000" dirty="0">
                <a:solidFill>
                  <a:srgbClr val="002060"/>
                </a:solidFill>
                <a:latin typeface="Arial" panose="020B0604020202020204" pitchFamily="34" charset="0"/>
                <a:cs typeface="Arial" panose="020B0604020202020204" pitchFamily="34" charset="0"/>
              </a:rPr>
              <a:t>Therefore, despite some modernized processing facilities, dairying remained unorganized. </a:t>
            </a:r>
          </a:p>
        </p:txBody>
      </p:sp>
      <p:sp>
        <p:nvSpPr>
          <p:cNvPr id="4" name="Rectangle 3"/>
          <p:cNvSpPr/>
          <p:nvPr/>
        </p:nvSpPr>
        <p:spPr>
          <a:xfrm>
            <a:off x="2279576" y="332656"/>
            <a:ext cx="692311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prstClr val="white"/>
                </a:solidFill>
                <a:latin typeface="Arial" panose="020B0604020202020204" pitchFamily="34" charset="0"/>
                <a:cs typeface="Arial" panose="020B0604020202020204" pitchFamily="34" charset="0"/>
              </a:rPr>
              <a:t>Conti-----</a:t>
            </a:r>
            <a:endParaRPr lang="en-US"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83917"/>
      </p:ext>
    </p:extLst>
  </p:cSld>
  <p:clrMapOvr>
    <a:masterClrMapping/>
  </p:clrMapOvr>
  <p:transition>
    <p:newsflash/>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52662" y="1428736"/>
            <a:ext cx="7772400" cy="3286148"/>
          </a:xfrm>
        </p:spPr>
        <p:txBody>
          <a:bodyPr>
            <a:noAutofit/>
          </a:bodyPr>
          <a:lstStyle/>
          <a:p>
            <a:r>
              <a:rPr lang="en-IN" sz="2000" dirty="0">
                <a:solidFill>
                  <a:srgbClr val="002060"/>
                </a:solidFill>
                <a:latin typeface="Arial" panose="020B0604020202020204" pitchFamily="34" charset="0"/>
                <a:cs typeface="Arial" panose="020B0604020202020204" pitchFamily="34" charset="0"/>
              </a:rPr>
              <a:t>Modernization of the dairy industry became a priority for the government after first Five-Year Plan in 1951 and it was put in place.</a:t>
            </a:r>
          </a:p>
          <a:p>
            <a:r>
              <a:rPr lang="en-IN" sz="2000" dirty="0">
                <a:solidFill>
                  <a:srgbClr val="C00000"/>
                </a:solidFill>
                <a:latin typeface="Arial" panose="020B0604020202020204" pitchFamily="34" charset="0"/>
                <a:cs typeface="Arial" panose="020B0604020202020204" pitchFamily="34" charset="0"/>
              </a:rPr>
              <a:t>The goal ----- to provide hygienic milk to the country's growing urban population. At the outset, ‘milk schemes’ were set up in large cities. </a:t>
            </a:r>
          </a:p>
          <a:p>
            <a:r>
              <a:rPr lang="en-IN" sz="2000" dirty="0">
                <a:solidFill>
                  <a:srgbClr val="C00000"/>
                </a:solidFill>
                <a:latin typeface="Arial" panose="020B0604020202020204" pitchFamily="34" charset="0"/>
                <a:cs typeface="Arial" panose="020B0604020202020204" pitchFamily="34" charset="0"/>
              </a:rPr>
              <a:t>The government implemented programmes such as the Integrated Cattle Development Project (ICDP), Key Village Scheme (KVS) and several others to stimulate milk production</a:t>
            </a:r>
            <a:r>
              <a:rPr lang="en-IN" sz="2000" dirty="0">
                <a:solidFill>
                  <a:srgbClr val="002060"/>
                </a:solidFill>
                <a:latin typeface="Arial" panose="020B0604020202020204" pitchFamily="34" charset="0"/>
                <a:cs typeface="Arial" panose="020B0604020202020204" pitchFamily="34" charset="0"/>
              </a:rPr>
              <a:t>. </a:t>
            </a:r>
          </a:p>
          <a:p>
            <a:r>
              <a:rPr lang="en-IN" sz="2000" dirty="0">
                <a:solidFill>
                  <a:srgbClr val="002060"/>
                </a:solidFill>
                <a:latin typeface="Arial" panose="020B0604020202020204" pitchFamily="34" charset="0"/>
                <a:cs typeface="Arial" panose="020B0604020202020204" pitchFamily="34" charset="0"/>
              </a:rPr>
              <a:t>However, milk production remained more or less stagnant owing to the absence of a stable and remunerative market for milk producers. </a:t>
            </a:r>
          </a:p>
        </p:txBody>
      </p:sp>
      <p:sp>
        <p:nvSpPr>
          <p:cNvPr id="4" name="Rectangle 3"/>
          <p:cNvSpPr/>
          <p:nvPr/>
        </p:nvSpPr>
        <p:spPr>
          <a:xfrm>
            <a:off x="2279576" y="332656"/>
            <a:ext cx="692311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prstClr val="white"/>
                </a:solidFill>
                <a:latin typeface="Arial" panose="020B0604020202020204" pitchFamily="34" charset="0"/>
                <a:cs typeface="Arial" panose="020B0604020202020204" pitchFamily="34" charset="0"/>
              </a:rPr>
              <a:t>Conti-----</a:t>
            </a:r>
            <a:endParaRPr lang="en-US"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0068089"/>
      </p:ext>
    </p:extLst>
  </p:cSld>
  <p:clrMapOvr>
    <a:masterClrMapping/>
  </p:clrMapOvr>
  <p:transition>
    <p:newsflash/>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52662" y="1142984"/>
            <a:ext cx="7772400" cy="4572000"/>
          </a:xfrm>
        </p:spPr>
        <p:txBody>
          <a:bodyPr>
            <a:normAutofit/>
          </a:bodyPr>
          <a:lstStyle/>
          <a:p>
            <a:endParaRPr lang="en-IN" sz="2000" dirty="0"/>
          </a:p>
          <a:p>
            <a:r>
              <a:rPr lang="en-IN" sz="2000" dirty="0">
                <a:solidFill>
                  <a:srgbClr val="C00000"/>
                </a:solidFill>
                <a:latin typeface="Arial" panose="020B0604020202020204" pitchFamily="34" charset="0"/>
                <a:cs typeface="Arial" panose="020B0604020202020204" pitchFamily="34" charset="0"/>
              </a:rPr>
              <a:t>During the two decades between 1951 and 1970, the annual growth rate in milk production ---- just about 1% although the state governments tried out different policies to develop dairying</a:t>
            </a:r>
            <a:r>
              <a:rPr lang="en-IN" sz="2000" dirty="0">
                <a:latin typeface="Arial" panose="020B0604020202020204" pitchFamily="34" charset="0"/>
                <a:cs typeface="Arial" panose="020B0604020202020204" pitchFamily="34" charset="0"/>
              </a:rPr>
              <a:t>.</a:t>
            </a:r>
          </a:p>
          <a:p>
            <a:r>
              <a:rPr lang="en-IN" sz="2000" dirty="0">
                <a:latin typeface="Arial" panose="020B0604020202020204" pitchFamily="34" charset="0"/>
                <a:cs typeface="Arial" panose="020B0604020202020204" pitchFamily="34" charset="0"/>
              </a:rPr>
              <a:t>These strategies included establishing dairies run by their own departments, setting up cattle colonies in urban areas and organizing milk schemes. </a:t>
            </a:r>
          </a:p>
          <a:p>
            <a:r>
              <a:rPr lang="en-IN" sz="2000" dirty="0">
                <a:latin typeface="Arial" panose="020B0604020202020204" pitchFamily="34" charset="0"/>
                <a:cs typeface="Arial" panose="020B0604020202020204" pitchFamily="34" charset="0"/>
              </a:rPr>
              <a:t>These government projects found organizing rural milk procurement and running milk schemes economically extremely difficult. </a:t>
            </a:r>
          </a:p>
          <a:p>
            <a:r>
              <a:rPr lang="en-IN" sz="2000" dirty="0">
                <a:latin typeface="Arial" panose="020B0604020202020204" pitchFamily="34" charset="0"/>
                <a:cs typeface="Arial" panose="020B0604020202020204" pitchFamily="34" charset="0"/>
              </a:rPr>
              <a:t>No attention was paid to create an organized system for procurement of milk, which was left to contractors and middlemen</a:t>
            </a:r>
            <a:r>
              <a:rPr lang="en-IN" sz="2000" dirty="0"/>
              <a:t>. </a:t>
            </a:r>
          </a:p>
          <a:p>
            <a:endParaRPr lang="en-IN" sz="2000" dirty="0"/>
          </a:p>
        </p:txBody>
      </p:sp>
      <p:sp>
        <p:nvSpPr>
          <p:cNvPr id="4" name="Rectangle 3"/>
          <p:cNvSpPr/>
          <p:nvPr/>
        </p:nvSpPr>
        <p:spPr>
          <a:xfrm>
            <a:off x="2279576" y="332656"/>
            <a:ext cx="692311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prstClr val="white"/>
                </a:solidFill>
                <a:latin typeface="Arial" panose="020B0604020202020204" pitchFamily="34" charset="0"/>
                <a:cs typeface="Arial" panose="020B0604020202020204" pitchFamily="34" charset="0"/>
              </a:rPr>
              <a:t>Conti-----</a:t>
            </a:r>
            <a:endParaRPr lang="en-US"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1278487"/>
      </p:ext>
    </p:extLst>
  </p:cSld>
  <p:clrMapOvr>
    <a:masterClrMapping/>
  </p:clrMapOvr>
  <p:transition>
    <p:newsflash/>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1243</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Franklin Gothic Book</vt:lpstr>
      <vt:lpstr>Perpetua</vt:lpstr>
      <vt:lpstr>Wingdings</vt:lpstr>
      <vt:lpstr>Wingdings 2</vt:lpstr>
      <vt:lpstr>Equity</vt:lpstr>
      <vt:lpstr>1_Equity</vt:lpstr>
      <vt:lpstr>Market Milk Industry in India &amp; Abroad</vt:lpstr>
      <vt:lpstr>Market Milk Industry in India</vt:lpstr>
      <vt:lpstr>Salient features of the market milk industry </vt:lpstr>
      <vt:lpstr>PowerPoint Presentation</vt:lpstr>
      <vt:lpstr>Dairy Development in India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 Status of the Market Milk industry in India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sanjeev</dc:creator>
  <cp:lastModifiedBy>sanjeev</cp:lastModifiedBy>
  <cp:revision>2</cp:revision>
  <dcterms:created xsi:type="dcterms:W3CDTF">2020-07-15T15:25:28Z</dcterms:created>
  <dcterms:modified xsi:type="dcterms:W3CDTF">2020-07-15T15:28:58Z</dcterms:modified>
</cp:coreProperties>
</file>