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D704-F4EF-473D-A4A0-7053F81D437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2AAF-E1AE-4631-924C-062F03E5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dirty="0" smtClean="0">
              <a:latin typeface="Arial" panose="020B0604020202020204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D34F08-8A1C-4114-9C69-7A78A10BF11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3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6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2366119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3492961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980820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4910522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9583700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8661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782954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4536317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3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4804446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875490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740897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8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FF7F-345B-4BE3-86CD-6B43CD10E75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DEB0-BD39-4490-B4EC-880C83A23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7/17/2020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8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Milk Industry in Abroad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461447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0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advanced dairying countries, milk is produced from comparatively fewer, but high producing animals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 countries such as Denmark and Israel, though the total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number of bovine population has steadily declined over the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   past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decade.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total milk production has gone up, thus pointing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    to increased productivity of animals.  </a:t>
            </a:r>
          </a:p>
          <a:p>
            <a:pPr algn="just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692063699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571479"/>
            <a:ext cx="7772400" cy="614321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Drawback in </a:t>
            </a:r>
            <a:r>
              <a:rPr lang="en-IN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dairy </a:t>
            </a:r>
            <a:r>
              <a:rPr lang="en-IN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  <a:r>
              <a:rPr lang="en-IN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u="sng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India’s position as highest producer of milk, productivity per animal - very poor.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987 kg/lactation of our </a:t>
            </a:r>
            <a:r>
              <a:rPr lang="en-IN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Milch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animals as against world average of 2,038 kg/lactation.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productivity - due to the gradual genetic deterioration and general neglect of animals over the centuries and consequent to the rise in the population of non-descript cows (80%) and buffaloes (50%).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factors contributing to low productivity include continuing draughts in some parts of the country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shortages of feed &amp; fodder coupled with their poor nutritive value and poor fertility of dairy animals. </a:t>
            </a:r>
          </a:p>
          <a:p>
            <a:r>
              <a:rPr lang="en-I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 we have to face a twin challenge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ncrease 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 productivity of animals with the limited resources on one hand and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use of the available milk by processing it into hygienic packaged milk and milk products of high quality to give better returns to the farmer. 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7327389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399" y="1285859"/>
            <a:ext cx="8793707" cy="5387895"/>
          </a:xfrm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N" sz="3200" b="1" dirty="0">
                <a:solidFill>
                  <a:srgbClr val="0070C0"/>
                </a:solidFill>
              </a:rPr>
              <a:t>The Indian dairy scenario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Organised 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 handling -- made in India with the establishment of Military Dairy Farms (oldest; Allahabad, 1889),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Salient features of the market milk industry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Handling of milk in co-operative Milk Unions (oldest : Allahabad, 1913)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all over the country on a small scale in the early stages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distance refrigerated rail-transport of milk from Anand to Bombay since 1945.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Pasteurization and bottling of milk on a large scale for organized distribution --- started at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Aarey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(1950),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Worli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(1961), Calcutta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Haringhata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, 1959), Delhi (1959), Madras (1963), etc.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milk plants under the five year plans for Dairy Development all over India.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Dual object of increasing the national level of milk consumption and ensuring better returns to the primary milk producer, their main aim was to produce more, better and cheaper milk. </a:t>
            </a:r>
          </a:p>
          <a:p>
            <a:pPr>
              <a:buFont typeface="Wingdings" pitchFamily="2" charset="2"/>
              <a:buChar char="Ø"/>
            </a:pPr>
            <a:endParaRPr lang="en-IN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84432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399" y="980728"/>
            <a:ext cx="8343331" cy="5688632"/>
          </a:xfrm>
        </p:spPr>
        <p:txBody>
          <a:bodyPr>
            <a:normAutofit fontScale="70000" lnSpcReduction="20000"/>
          </a:bodyPr>
          <a:lstStyle/>
          <a:p>
            <a:endParaRPr lang="en-IN" sz="2000" dirty="0"/>
          </a:p>
          <a:p>
            <a:pPr algn="just"/>
            <a:r>
              <a:rPr lang="en-I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Indian Dairy sector ---- gained an vital position in Indian economy by providing secondary source of income for millions of rural families </a:t>
            </a:r>
            <a:endParaRPr lang="en-I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Most important role in providing employment and income generating opportunity. </a:t>
            </a:r>
          </a:p>
          <a:p>
            <a:pPr algn="just"/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Highest annual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per capita consumption of milk, excluding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butter-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---Finland (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430.76 kg/capita/</a:t>
            </a:r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en-US" sz="2900" dirty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dairy industry with an estimated size of 70 billion US$ contribute to about 22% of global milk </a:t>
            </a:r>
            <a:r>
              <a:rPr lang="en-US" sz="2900" dirty="0" smtClean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</a:p>
          <a:p>
            <a:pPr marL="0" indent="0" algn="just">
              <a:buNone/>
            </a:pPr>
            <a:endParaRPr lang="en-US" sz="2900" dirty="0" smtClean="0">
              <a:solidFill>
                <a:srgbClr val="D600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dirty="0" smtClean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</a:t>
            </a:r>
            <a:r>
              <a:rPr lang="en-US" sz="2900" dirty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@ 3-4%, however last few years witnessed growth rate of around 6. 4% ( against global growth rate 1.7%)</a:t>
            </a:r>
          </a:p>
          <a:p>
            <a:pPr algn="just"/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per capita consumption of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milk in India--- 375g/Day (2018)</a:t>
            </a:r>
            <a:endParaRPr lang="en-IN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liquid milk processing plants under cooperatives -- 386 .</a:t>
            </a:r>
          </a:p>
          <a:p>
            <a:endParaRPr lang="en-IN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399" y="332656"/>
            <a:ext cx="846616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Conti-----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44617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976" y="285749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IN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63391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IN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I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 industry in the advanced dairying countries of the world </a:t>
            </a:r>
            <a:r>
              <a:rPr lang="en-IN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I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reached a high level in sanitary production, transportation, processing and distribution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Improved conditions are a result of the passage of dairy and milk-controlled ordinances in neatly all major cities, and of control laws in states where dairying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---- also be given to many producers, distributors, and manufacturers of dairy equipment for setting high standards</a:t>
            </a:r>
            <a:r>
              <a:rPr lang="en-IN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79575" y="332656"/>
            <a:ext cx="884334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Conti-----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66594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642918"/>
            <a:ext cx="7772400" cy="5376882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Credits of Indian Dairying</a:t>
            </a:r>
          </a:p>
          <a:p>
            <a:endParaRPr lang="en-IN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country ranks first with its 185.2 million cattle &amp; 97.9 million buffaloes accounting for about 51 percent of Asia’s and about 19 per cent of world’s bovine population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Also ranks first internationally in milk production with a production of 187.7 million tonnes in 2019-20.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Contributing about 5.4 per cent to India’s agricultural GDP, milk has become the number one agricultural commodity contributing the highest level.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The unique feature of the system --about 125 million rural families  engaged in milk production activities as against big specialized dairy farmers in the west. </a:t>
            </a:r>
          </a:p>
          <a:p>
            <a:pPr>
              <a:buFont typeface="Wingdings" pitchFamily="2" charset="2"/>
              <a:buChar char="Ø"/>
            </a:pPr>
            <a:endParaRPr lang="en-IN" sz="4500" dirty="0"/>
          </a:p>
        </p:txBody>
      </p:sp>
    </p:spTree>
    <p:extLst>
      <p:ext uri="{BB962C8B-B14F-4D97-AF65-F5344CB8AC3E}">
        <p14:creationId xmlns:p14="http://schemas.microsoft.com/office/powerpoint/2010/main" val="616844328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 idx="4294967295"/>
          </p:nvPr>
        </p:nvSpPr>
        <p:spPr>
          <a:xfrm>
            <a:off x="1524000" y="-27709"/>
            <a:ext cx="9144000" cy="942109"/>
          </a:xfrm>
          <a:solidFill>
            <a:srgbClr val="0000CC"/>
          </a:solidFill>
          <a:ln>
            <a:miter lim="800000"/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</a:rPr>
              <a:t>                                                                              </a:t>
            </a:r>
            <a:r>
              <a:rPr lang="en-US" sz="3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</a:p>
        </p:txBody>
      </p:sp>
      <p:sp>
        <p:nvSpPr>
          <p:cNvPr id="7173" name="Content Placeholder 4"/>
          <p:cNvSpPr>
            <a:spLocks noGrp="1"/>
          </p:cNvSpPr>
          <p:nvPr>
            <p:ph idx="4294967295"/>
          </p:nvPr>
        </p:nvSpPr>
        <p:spPr>
          <a:xfrm>
            <a:off x="1600201" y="1143000"/>
            <a:ext cx="8937625" cy="5486400"/>
          </a:xfrm>
        </p:spPr>
        <p:txBody>
          <a:bodyPr/>
          <a:lstStyle/>
          <a:p>
            <a:pPr algn="just" eaLnBrk="1" hangingPunct="1"/>
            <a:r>
              <a:rPr lang="en-US" sz="2400" dirty="0">
                <a:solidFill>
                  <a:srgbClr val="6600CC"/>
                </a:solidFill>
                <a:cs typeface="Arial" panose="020B0604020202020204" pitchFamily="34" charset="0"/>
              </a:rPr>
              <a:t>Transformation of Indian dairy sector through </a:t>
            </a:r>
            <a:r>
              <a:rPr lang="en-US" sz="2400" dirty="0">
                <a:solidFill>
                  <a:srgbClr val="D60093"/>
                </a:solidFill>
                <a:cs typeface="Arial" panose="020B0604020202020204" pitchFamily="34" charset="0"/>
              </a:rPr>
              <a:t>“White revolution” </a:t>
            </a:r>
            <a:r>
              <a:rPr lang="en-US" sz="2400" dirty="0">
                <a:solidFill>
                  <a:srgbClr val="6600CC"/>
                </a:solidFill>
                <a:cs typeface="Arial" panose="020B0604020202020204" pitchFamily="34" charset="0"/>
              </a:rPr>
              <a:t>from milk deficient (17 MT in 1950’s) to top most producer (187.7 MT in 2018-19) which is anticipated to touch the figure of 200 MT by 2021-22.</a:t>
            </a:r>
          </a:p>
          <a:p>
            <a:pPr algn="just" eaLnBrk="1" hangingPunct="1"/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Milk -- the </a:t>
            </a:r>
            <a:r>
              <a:rPr lang="en-US" sz="2400" dirty="0">
                <a:solidFill>
                  <a:srgbClr val="D60093"/>
                </a:solidFill>
                <a:cs typeface="Arial" panose="020B0604020202020204" pitchFamily="34" charset="0"/>
              </a:rPr>
              <a:t>largest agricultural commodity </a:t>
            </a:r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in India followed by other food grains.</a:t>
            </a:r>
          </a:p>
          <a:p>
            <a:pPr algn="just" eaLnBrk="1" hangingPunct="1"/>
            <a:r>
              <a:rPr lang="en-US" sz="2400" dirty="0">
                <a:solidFill>
                  <a:srgbClr val="D60093"/>
                </a:solidFill>
                <a:cs typeface="Arial" panose="020B0604020202020204" pitchFamily="34" charset="0"/>
              </a:rPr>
              <a:t>Success story </a:t>
            </a:r>
            <a:r>
              <a:rPr lang="en-US" sz="2400" dirty="0">
                <a:cs typeface="Arial" panose="020B0604020202020204" pitchFamily="34" charset="0"/>
              </a:rPr>
              <a:t>that involves 15 million farmers linked through a strong network of more than 1 lakh village dairy cooperative societies spread across 346 districts of the nation</a:t>
            </a:r>
          </a:p>
          <a:p>
            <a:pPr algn="just" eaLnBrk="1" hangingPunct="1"/>
            <a:r>
              <a:rPr lang="en-US" sz="2400" dirty="0">
                <a:solidFill>
                  <a:srgbClr val="0000CC"/>
                </a:solidFill>
                <a:cs typeface="Arial" panose="020B0604020202020204" pitchFamily="34" charset="0"/>
              </a:rPr>
              <a:t>Great role in Socio-economic development, generation of huge rural employment opportunity and providing quality nutrition </a:t>
            </a:r>
          </a:p>
        </p:txBody>
      </p:sp>
      <p:sp>
        <p:nvSpPr>
          <p:cNvPr id="71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2A7341-945D-4FF9-9402-27BE5016413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84725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cs typeface="Tahoma" pitchFamily="34" charset="0"/>
              </a:rPr>
              <a:t>                                        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ahoma" pitchFamily="34" charset="0"/>
              </a:rPr>
              <a:t>Conti-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Dairy</a:t>
            </a:r>
            <a:r>
              <a:rPr lang="en-GB" sz="2400" dirty="0"/>
              <a:t> sector -- 80 million farm households with the triple benefits of nutritive food, supplementary income and productive employment for family labour, mainly for women</a:t>
            </a: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400" b="1" dirty="0"/>
              <a:t>Dairy</a:t>
            </a:r>
            <a:r>
              <a:rPr lang="en-GB" sz="2400" dirty="0"/>
              <a:t> sector contribution - around 65-70% to livestock sector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400" dirty="0"/>
              <a:t>About maximum of rural incomes are dependent upon dairying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400" dirty="0"/>
              <a:t>Dairying provides a source of regular income, whereas income from agriculture is seasonal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Indian dairying sector --- buffaloes contribute more than 53 per cent of the country’s total milk production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Buffaloes--- known for their efficiency as converter of coarse feeds into rich milk. Similarly about 45% of total cow milk produced is contributed by crossbred cows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6600CC"/>
              </a:solidFill>
              <a:cs typeface="Arial" panose="020B0604020202020204" pitchFamily="34" charset="0"/>
            </a:endParaRPr>
          </a:p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B8870E-7169-46B1-8C2F-12E4BB61B92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42807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sz="3000" b="1">
                <a:solidFill>
                  <a:schemeClr val="bg1"/>
                </a:solidFill>
                <a:latin typeface="Georgia" panose="02040502050405020303" pitchFamily="18" charset="0"/>
              </a:rPr>
              <a:t>Success Story of AMUL: Marketing Lessons </a:t>
            </a:r>
          </a:p>
        </p:txBody>
      </p:sp>
      <p:pic>
        <p:nvPicPr>
          <p:cNvPr id="9219" name="Picture 5" descr="Am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724400"/>
            <a:ext cx="35036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524000" y="6488114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>
                <a:solidFill>
                  <a:prstClr val="black"/>
                </a:solidFill>
                <a:latin typeface="Georgia" panose="02040502050405020303" pitchFamily="18" charset="0"/>
              </a:rPr>
              <a:t>Use of Emotions in packaging  </a:t>
            </a:r>
            <a:endParaRPr lang="en-IN" b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9221" name="Picture 7" descr="Use of Information in Amul's packag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724400"/>
            <a:ext cx="53514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5257800" y="6488114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>
                <a:solidFill>
                  <a:prstClr val="black"/>
                </a:solidFill>
                <a:latin typeface="Georgia" panose="02040502050405020303" pitchFamily="18" charset="0"/>
              </a:rPr>
              <a:t>Nutritional Information &amp; Prospective Use</a:t>
            </a:r>
            <a:endParaRPr lang="en-IN" b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9223" name="Picture 9" descr="Amul Ad - Khush Rahe Tera Beta Bet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362200"/>
            <a:ext cx="27225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8"/>
          <p:cNvSpPr>
            <a:spLocks noGrp="1"/>
          </p:cNvSpPr>
          <p:nvPr>
            <p:ph idx="1"/>
          </p:nvPr>
        </p:nvSpPr>
        <p:spPr>
          <a:xfrm>
            <a:off x="1752600" y="990600"/>
            <a:ext cx="8915400" cy="114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>
                <a:solidFill>
                  <a:srgbClr val="0000CC"/>
                </a:solidFill>
              </a:rPr>
              <a:t>Started with 250 L of milk, earned   11,670 Crore, strong network of  8000 distributors and presence in more than 4 lakh retail outlets </a:t>
            </a:r>
            <a:endParaRPr lang="en-IN" sz="2400" b="1">
              <a:solidFill>
                <a:srgbClr val="0000CC"/>
              </a:solidFill>
            </a:endParaRPr>
          </a:p>
        </p:txBody>
      </p:sp>
      <p:pic>
        <p:nvPicPr>
          <p:cNvPr id="11" name="Picture 35" descr="http://3.bp.blogspot.com/_4lRc12hwnjc/TD-aPldbM7I/AAAAAAAAB14/VxBQ731QEXM/s1600/15rupee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4" y="1082675"/>
            <a:ext cx="1857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4800600" y="2686051"/>
            <a:ext cx="5486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000" b="1">
                <a:solidFill>
                  <a:srgbClr val="D60093"/>
                </a:solidFill>
                <a:latin typeface="Georgia" panose="02040502050405020303" pitchFamily="18" charset="0"/>
              </a:rPr>
              <a:t>Invest only 1% on advertisement, efforts to connect with Indian customers through quality, health,   self-pride and emotional appeal. </a:t>
            </a:r>
            <a:endParaRPr lang="en-IN" sz="2000" b="1">
              <a:solidFill>
                <a:srgbClr val="D60093"/>
              </a:solidFill>
              <a:latin typeface="Georgia" panose="02040502050405020303" pitchFamily="18" charset="0"/>
            </a:endParaRPr>
          </a:p>
        </p:txBody>
      </p:sp>
      <p:sp>
        <p:nvSpPr>
          <p:cNvPr id="922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942172-1BA3-44DD-8805-D9586B44681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76757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  <a:ln>
            <a:miter lim="800000"/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Indian Dairy Sector 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763000" cy="5486400"/>
          </a:xfrm>
        </p:spPr>
        <p:txBody>
          <a:bodyPr/>
          <a:lstStyle/>
          <a:p>
            <a:pPr algn="just" eaLnBrk="1" hangingPunct="1"/>
            <a:r>
              <a:rPr lang="en-US" sz="2400" dirty="0">
                <a:solidFill>
                  <a:srgbClr val="D60093"/>
                </a:solidFill>
                <a:cs typeface="Arial" panose="020B0604020202020204" pitchFamily="34" charset="0"/>
              </a:rPr>
              <a:t>Indian dairy industry with an estimated size of 70 billion US$ contribute to about 22% of global milk production is growing @ 3-4%, however last few years witnessed growth rate of around 6. 4% ( against global growth rate 1.7%)</a:t>
            </a:r>
          </a:p>
          <a:p>
            <a:pPr algn="just" eaLnBrk="1" hangingPunct="1"/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Level of processing --- around 34%, highest among all food categories</a:t>
            </a:r>
          </a:p>
          <a:p>
            <a:pPr algn="just" eaLnBrk="1" hangingPunct="1"/>
            <a:r>
              <a:rPr lang="en-US" sz="2400" dirty="0">
                <a:solidFill>
                  <a:srgbClr val="6600CC"/>
                </a:solidFill>
                <a:cs typeface="Arial" panose="020B0604020202020204" pitchFamily="34" charset="0"/>
              </a:rPr>
              <a:t>Estimates suggest about 15% growth in the processed dairy segment in next five years</a:t>
            </a:r>
          </a:p>
          <a:p>
            <a:pPr algn="just" eaLnBrk="1" hangingPunct="1"/>
            <a:r>
              <a:rPr lang="en-US" sz="2400" dirty="0">
                <a:solidFill>
                  <a:srgbClr val="D60093"/>
                </a:solidFill>
                <a:cs typeface="Arial" panose="020B0604020202020204" pitchFamily="34" charset="0"/>
              </a:rPr>
              <a:t>Increasing consumer demand also witnessing diversification of product profile towards value added products such as yoghurt, dairy beverages, ice creams &amp; cheeses</a:t>
            </a:r>
          </a:p>
          <a:p>
            <a:pPr algn="just" eaLnBrk="1" hangingPunct="1"/>
            <a:endParaRPr lang="en-US" sz="2800" b="1" dirty="0">
              <a:solidFill>
                <a:srgbClr val="6600CC"/>
              </a:solidFill>
              <a:latin typeface="Book Antiqua" panose="02040602050305030304" pitchFamily="18" charset="0"/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92085473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1066800"/>
            <a:ext cx="8915400" cy="5410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At least 65% of the milk is consumed at producer’s level itself and remaining 35% is processed </a:t>
            </a:r>
          </a:p>
          <a:p>
            <a:pPr algn="just" eaLnBrk="1" hangingPunct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  <a:cs typeface="Arial" panose="020B0604020202020204" pitchFamily="34" charset="0"/>
              </a:rPr>
              <a:t>50% is sold in domestic market of which 50% is sold as liquid milk, 35% as traditional dairy products and 15% for the manufacture of western or industrial dairy products (such as baby food, whey protein concentrate, lactose, casein).</a:t>
            </a:r>
          </a:p>
          <a:p>
            <a:pPr marL="0" indent="0" algn="just">
              <a:lnSpc>
                <a:spcPct val="90000"/>
              </a:lnSpc>
              <a:spcBef>
                <a:spcPct val="45000"/>
              </a:spcBef>
              <a:buNone/>
              <a:defRPr/>
            </a:pPr>
            <a:endParaRPr lang="en-US" sz="24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D60093"/>
                </a:solidFill>
                <a:cs typeface="Arial" panose="020B0604020202020204" pitchFamily="34" charset="0"/>
              </a:rPr>
              <a:t>Selling of loose milk by milk vendors, </a:t>
            </a:r>
            <a:r>
              <a:rPr lang="en-US" i="1" dirty="0" err="1">
                <a:solidFill>
                  <a:srgbClr val="D60093"/>
                </a:solidFill>
                <a:cs typeface="Arial" panose="020B0604020202020204" pitchFamily="34" charset="0"/>
              </a:rPr>
              <a:t>dudhiyas</a:t>
            </a:r>
            <a:r>
              <a:rPr lang="en-US" dirty="0">
                <a:solidFill>
                  <a:srgbClr val="D60093"/>
                </a:solidFill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rgbClr val="0000CC"/>
                </a:solidFill>
                <a:cs typeface="Arial" panose="020B0604020202020204" pitchFamily="34" charset="0"/>
              </a:rPr>
              <a:t>both qualitative &amp; quantitative losses 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66"/>
                </a:solidFill>
                <a:cs typeface="Arial" panose="020B0604020202020204" pitchFamily="34" charset="0"/>
              </a:rPr>
              <a:t>Traditional dairy products: </a:t>
            </a:r>
            <a:r>
              <a:rPr lang="en-US" dirty="0">
                <a:solidFill>
                  <a:srgbClr val="D60093"/>
                </a:solidFill>
                <a:cs typeface="Arial" panose="020B0604020202020204" pitchFamily="34" charset="0"/>
              </a:rPr>
              <a:t>problem of non-uniformity,  highly energy intensive processes, absence of mechanization, poor attention to hygiene &amp; safety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D60093"/>
                </a:solidFill>
                <a:cs typeface="Arial" panose="020B0604020202020204" pitchFamily="34" charset="0"/>
              </a:rPr>
              <a:t>Poor emphasis on </a:t>
            </a:r>
            <a:r>
              <a:rPr lang="en-US" dirty="0">
                <a:solidFill>
                  <a:srgbClr val="000066"/>
                </a:solidFill>
                <a:cs typeface="Arial" panose="020B0604020202020204" pitchFamily="34" charset="0"/>
              </a:rPr>
              <a:t>by-product utilization 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D60093"/>
                </a:solidFill>
                <a:cs typeface="Arial" panose="020B0604020202020204" pitchFamily="34" charset="0"/>
              </a:rPr>
              <a:t>Liquid milk trade is no more a </a:t>
            </a:r>
            <a:r>
              <a:rPr lang="en-US" dirty="0">
                <a:solidFill>
                  <a:srgbClr val="000066"/>
                </a:solidFill>
                <a:cs typeface="Arial" panose="020B0604020202020204" pitchFamily="34" charset="0"/>
              </a:rPr>
              <a:t>profitable proposition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0" y="0"/>
            <a:ext cx="9144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white"/>
                </a:solidFill>
                <a:latin typeface="Franklin Gothic Book"/>
              </a:rPr>
              <a:t>Milk Utilization Scenario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65363C-A641-4AA2-BC20-803FCEAC337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3638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Types of Milk Supply Chain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3962400"/>
          </a:xfrm>
        </p:spPr>
        <p:txBody>
          <a:bodyPr/>
          <a:lstStyle/>
          <a:p>
            <a:pPr algn="just"/>
            <a:r>
              <a:rPr lang="en-US" sz="2400" b="1" dirty="0">
                <a:solidFill>
                  <a:srgbClr val="3333CC"/>
                </a:solidFill>
                <a:latin typeface="Georgia" panose="02040502050405020303" pitchFamily="18" charset="0"/>
              </a:rPr>
              <a:t>Four major types of milk supply chain exists 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524000" y="2362200"/>
            <a:ext cx="1905000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Producer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524000" y="3124200"/>
            <a:ext cx="1905000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Producer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1524000" y="3897314"/>
            <a:ext cx="190500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Producer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1524000" y="4411664"/>
            <a:ext cx="190500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Producer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4800600" y="3124200"/>
            <a:ext cx="2667000" cy="36988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Trader/Middleman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8763000" y="3211514"/>
            <a:ext cx="1905000" cy="369887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Consumer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8686800" y="2362200"/>
            <a:ext cx="1981200" cy="369888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Consumer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8763000" y="3962400"/>
            <a:ext cx="1905000" cy="369888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Consumer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4419600" y="3897313"/>
            <a:ext cx="1828800" cy="3810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Collection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6553200" y="3897314"/>
            <a:ext cx="1905000" cy="36988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Contractor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4038600" y="4495800"/>
            <a:ext cx="1752600" cy="36988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Collection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8839200" y="4445000"/>
            <a:ext cx="1828800" cy="369888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Consumer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04" name="TextBox 17"/>
          <p:cNvSpPr txBox="1">
            <a:spLocks noChangeArrowheads="1"/>
          </p:cNvSpPr>
          <p:nvPr/>
        </p:nvSpPr>
        <p:spPr bwMode="auto">
          <a:xfrm>
            <a:off x="6400800" y="4449764"/>
            <a:ext cx="1828800" cy="36988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</a:rPr>
              <a:t>Processing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20" name="Straight Arrow Connector 19"/>
          <p:cNvCxnSpPr>
            <a:stCxn id="12292" idx="3"/>
          </p:cNvCxnSpPr>
          <p:nvPr/>
        </p:nvCxnSpPr>
        <p:spPr>
          <a:xfrm flipV="1">
            <a:off x="3429000" y="2514600"/>
            <a:ext cx="5105400" cy="31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293" idx="3"/>
            <a:endCxn id="12296" idx="1"/>
          </p:cNvCxnSpPr>
          <p:nvPr/>
        </p:nvCxnSpPr>
        <p:spPr>
          <a:xfrm>
            <a:off x="3429000" y="3309938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296" idx="3"/>
          </p:cNvCxnSpPr>
          <p:nvPr/>
        </p:nvCxnSpPr>
        <p:spPr>
          <a:xfrm>
            <a:off x="7467600" y="330835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229600" y="46307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305800" y="412591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429000" y="4049713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19800" y="412591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290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7912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2314" name="Picture 87" descr="cow grazing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181600"/>
            <a:ext cx="15351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5" name="Picture 87" descr="cow grazing.jp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99064"/>
            <a:ext cx="221138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048000" y="1639888"/>
            <a:ext cx="5867400" cy="646112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45% of milk is consumed as liquid milk</a:t>
            </a:r>
          </a:p>
          <a:p>
            <a:r>
              <a:rPr lang="en-US" b="1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But only 33.4% is packed</a:t>
            </a:r>
            <a:endParaRPr lang="en-IN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2317" name="TextBox 29"/>
          <p:cNvSpPr txBox="1">
            <a:spLocks noChangeArrowheads="1"/>
          </p:cNvSpPr>
          <p:nvPr/>
        </p:nvSpPr>
        <p:spPr bwMode="auto">
          <a:xfrm>
            <a:off x="5791200" y="5257801"/>
            <a:ext cx="4876800" cy="1477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b="1" dirty="0">
                <a:solidFill>
                  <a:srgbClr val="D60093"/>
                </a:solidFill>
                <a:latin typeface="Georgia" panose="02040502050405020303" pitchFamily="18" charset="0"/>
              </a:rPr>
              <a:t>Major Quality &amp; Safety Issues: </a:t>
            </a:r>
            <a:r>
              <a:rPr lang="en-US" b="1" dirty="0">
                <a:solidFill>
                  <a:prstClr val="black"/>
                </a:solidFill>
                <a:latin typeface="Georgia" panose="02040502050405020303" pitchFamily="18" charset="0"/>
              </a:rPr>
              <a:t>High microbial counts, occurrence of zoonosis, contamination, adulteration, preservatives,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inadequate processing &amp; packaging</a:t>
            </a:r>
            <a:endParaRPr lang="en-IN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318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8FEBEE-A577-46B7-A1AB-3B8AA335B9F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64241"/>
      </p:ext>
    </p:extLst>
  </p:cSld>
  <p:clrMapOvr>
    <a:masterClrMapping/>
  </p:clrMapOvr>
  <p:transition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1159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Franklin Gothic Book</vt:lpstr>
      <vt:lpstr>Georgia</vt:lpstr>
      <vt:lpstr>Perpetua</vt:lpstr>
      <vt:lpstr>Tahoma</vt:lpstr>
      <vt:lpstr>Times New Roman</vt:lpstr>
      <vt:lpstr>Wingdings</vt:lpstr>
      <vt:lpstr>Wingdings 2</vt:lpstr>
      <vt:lpstr>Office Theme</vt:lpstr>
      <vt:lpstr>Equity</vt:lpstr>
      <vt:lpstr>Market Milk Industry in Abroad</vt:lpstr>
      <vt:lpstr>PowerPoint Presentation</vt:lpstr>
      <vt:lpstr>PowerPoint Presentation</vt:lpstr>
      <vt:lpstr>                                                                              conti-- </vt:lpstr>
      <vt:lpstr>                                         Conti-</vt:lpstr>
      <vt:lpstr>Success Story of AMUL: Marketing Lessons </vt:lpstr>
      <vt:lpstr>Indian Dairy Sector </vt:lpstr>
      <vt:lpstr>PowerPoint Presentation</vt:lpstr>
      <vt:lpstr>Types of Milk Supply Chain</vt:lpstr>
      <vt:lpstr>PowerPoint Presentation</vt:lpstr>
      <vt:lpstr>Summary</vt:lpstr>
      <vt:lpstr>PowerPoint Presentation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Milk Industry in Abroad</dc:title>
  <dc:creator>sanjeev</dc:creator>
  <cp:lastModifiedBy>sanjeev</cp:lastModifiedBy>
  <cp:revision>7</cp:revision>
  <dcterms:created xsi:type="dcterms:W3CDTF">2020-07-17T06:44:11Z</dcterms:created>
  <dcterms:modified xsi:type="dcterms:W3CDTF">2020-07-17T06:54:42Z</dcterms:modified>
</cp:coreProperties>
</file>