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6" r:id="rId5"/>
    <p:sldId id="257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139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946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244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0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70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914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A44CF-264D-49EF-B576-5A0F2E0298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33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3AE03-5522-4265-92EC-06C8D812E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9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09AA6-4BE3-47CC-BD0C-F165A87A8D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66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F26D-5964-4C95-9092-6B18572497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63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0D751-80B8-45C6-8960-5D481CFD20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1F5B6-EFF0-48E1-A16B-3E94DCEB2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196B1-AFE4-47CF-A67F-8EA533453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6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91850-68C0-4A8B-B7C5-34148D2A4B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16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B6962-629F-4015-93BC-1AF5D1251D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96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FC06A-FCB5-4586-B35D-A6CD9A0D8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ECEA9-56D6-4EA0-B5AA-E00148059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98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C92A4-F3FC-43B1-A955-582F5A948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4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2B8F-DC7A-4E31-A302-E271CA94C2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7/25/2020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F5720B-AC96-4F34-8F02-FEAD9614CCDC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4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144000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Lecture</a:t>
            </a:r>
          </a:p>
          <a:p>
            <a:pPr algn="r"/>
            <a:endParaRPr lang="en-US" sz="135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Sanjeev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Kumar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&amp; Head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Dairy Technology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SGIDT, Patna-14</a:t>
            </a:r>
          </a:p>
          <a:p>
            <a:pPr algn="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sz="135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19400"/>
            <a:ext cx="8610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Factors affecting chemical composition of milk: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Species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Individuality of the animal 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Breed variation 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Seasonal changes 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Weather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Age and health of the animal</a:t>
            </a:r>
          </a:p>
          <a:p>
            <a:pPr marL="719138" indent="-269875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Managerial practices (nature and quality of feed, interval of milking, frequency of milking etc) 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Stage of lactation</a:t>
            </a:r>
          </a:p>
          <a:p>
            <a:pPr marL="449263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Quarter of the udder of the animal from which milk is drawn, etc. 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3725" y="4230231"/>
            <a:ext cx="339227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charset="0"/>
              </a:rPr>
              <a:t>THANKs</a:t>
            </a:r>
          </a:p>
        </p:txBody>
      </p:sp>
      <p:pic>
        <p:nvPicPr>
          <p:cNvPr id="63491" name="Picture 3" descr="C:\Users\KVK - Main\Desktop\Annual Report Photo\100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40878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C:\Users\KVK - Main\Desktop\Annual Report Photo\100_0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4316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C:\Users\KVK - Main\Desktop\Annual Report Photo\100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76200"/>
            <a:ext cx="46720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CDBD5D-CD76-4D48-8D98-515D33B58CF3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6106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Milk is the substance created by nature to feed the mammalian offspring.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All species of mammals produce milk for this purpose.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Definition:</a:t>
            </a:r>
          </a:p>
          <a:p>
            <a:pPr marL="3603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Defined as the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whole, fresh, clean, lacteal secretion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obtained by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complete milking of one or more healthy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milch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animals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excluding that obtained within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days before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days after calving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such periods as may be necessary to render the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milk practically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colostrum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-free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containing the minimum prescribed %age of milk fat and SNF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Market milk:</a:t>
            </a:r>
          </a:p>
          <a:p>
            <a:pPr marL="3603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Refers to fluid whole milk that is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sold to individuals usually for direct consumption.</a:t>
            </a:r>
          </a:p>
          <a:p>
            <a:pPr marL="3603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Excludes milk consumed on the farm and that used for manufacture of dairy products.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"/>
            <a:ext cx="396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I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7543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India ranks in the world </a:t>
            </a:r>
            <a:r>
              <a:rPr lang="en-IN" dirty="0" smtClean="0"/>
              <a:t>:</a:t>
            </a:r>
          </a:p>
          <a:p>
            <a:pPr marL="809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first in respect of cattle and buffalo, </a:t>
            </a:r>
          </a:p>
          <a:p>
            <a:pPr marL="809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second in goat </a:t>
            </a:r>
          </a:p>
          <a:p>
            <a:pPr marL="809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third in sheep population</a:t>
            </a:r>
            <a:r>
              <a:rPr lang="en-IN" dirty="0" smtClean="0"/>
              <a:t>. </a:t>
            </a:r>
          </a:p>
          <a:p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India has</a:t>
            </a:r>
          </a:p>
          <a:p>
            <a:pPr marL="8096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about 13% of the global cattle population </a:t>
            </a:r>
            <a:r>
              <a:rPr lang="en-I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(www.fao.org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8096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Of these, nearly, 13% are crossbred of the total cattle population. </a:t>
            </a:r>
          </a:p>
          <a:p>
            <a:pPr marL="8096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about 55% of the world buffalo population</a:t>
            </a:r>
            <a:r>
              <a:rPr lang="en-IN" dirty="0" smtClean="0"/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India’s position as the highest producer of milk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Productivity per animal is only 987 kg/lactation as compared to the world average of 2038 kg/lactation </a:t>
            </a:r>
            <a:r>
              <a:rPr lang="en-IN" dirty="0" smtClean="0"/>
              <a:t>(www.dahd.nic.in).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77754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Milk </a:t>
            </a:r>
          </a:p>
          <a:p>
            <a:pPr marL="3603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 a complex biological fluid </a:t>
            </a:r>
          </a:p>
          <a:p>
            <a:pPr marL="3603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consisting of seven main components: </a:t>
            </a:r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FAT, </a:t>
            </a:r>
            <a:r>
              <a:rPr lang="en-IN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SUGAR (LACTOSE), </a:t>
            </a:r>
            <a:r>
              <a:rPr lang="en-I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MINERALS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VITAMINS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ENZYMES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0363" algn="just">
              <a:lnSpc>
                <a:spcPct val="150000"/>
              </a:lnSpc>
            </a:pPr>
            <a:endParaRPr lang="en-IN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It is a white opaque fluid in which </a:t>
            </a:r>
          </a:p>
          <a:p>
            <a:pPr marL="4492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fat is present as an emulsion, </a:t>
            </a:r>
          </a:p>
          <a:p>
            <a:pPr marL="4492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protein and some mineral matters in colloidal suspension </a:t>
            </a:r>
          </a:p>
          <a:p>
            <a:pPr marL="4492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lactose together with some minerals and soluble proteins in true solution.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37292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8688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Constituents: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05342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opacity of milk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is due to its content of </a:t>
            </a:r>
            <a:r>
              <a:rPr lang="en-IN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suspended particles of fat, proteins and certain minerals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9875" indent="-269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The colour varies from </a:t>
            </a:r>
            <a:r>
              <a:rPr lang="en-IN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white to yellow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depending on the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carotene content of the fat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Milk has a pleasant, slightly sweet taste, and pleasant odour.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It is an excellent source of calcium, phosphates and riboflavin.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295401"/>
            <a:ext cx="32766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Major Constituent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Fat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Protein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Lactose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Ash(minerals)</a:t>
            </a:r>
          </a:p>
          <a:p>
            <a:pPr marL="269875">
              <a:lnSpc>
                <a:spcPct val="15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Minor Constituent</a:t>
            </a:r>
          </a:p>
          <a:p>
            <a:pPr marL="269875" indent="90488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Phospholipidis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69875" indent="90488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Sterols</a:t>
            </a:r>
          </a:p>
          <a:p>
            <a:pPr marL="269875" indent="90488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Vitamins</a:t>
            </a:r>
          </a:p>
          <a:p>
            <a:pPr marL="269875" indent="90488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Enzymes</a:t>
            </a:r>
          </a:p>
          <a:p>
            <a:pPr marL="269875" indent="90488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Pigments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905000"/>
            <a:ext cx="28956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True Constituent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Milk fat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Casein</a:t>
            </a:r>
          </a:p>
          <a:p>
            <a:pPr marL="269875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Lactose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37292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8688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Constituents: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0PHOTO\SAM_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66324" cy="5943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Composition of Milk</a:t>
            </a:r>
            <a:endParaRPr lang="en-IN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Table 1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78" y="1371600"/>
            <a:ext cx="8130122" cy="44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838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Average composition of milk of different mammals (%)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Average composition of milk of selected breeds of cows (%)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464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Perpetua</vt:lpstr>
      <vt:lpstr>Wingdings</vt:lpstr>
      <vt:lpstr>Wingdings 2</vt:lpstr>
      <vt:lpstr>Office Theme</vt:lpstr>
      <vt:lpstr>Equity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sanjeev</cp:lastModifiedBy>
  <cp:revision>18</cp:revision>
  <dcterms:created xsi:type="dcterms:W3CDTF">2006-08-16T00:00:00Z</dcterms:created>
  <dcterms:modified xsi:type="dcterms:W3CDTF">2020-07-25T06:33:36Z</dcterms:modified>
</cp:coreProperties>
</file>