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32" r:id="rId4"/>
    <p:sldMasterId id="2147483744" r:id="rId5"/>
    <p:sldMasterId id="2147483756" r:id="rId6"/>
  </p:sldMasterIdLst>
  <p:notesMasterIdLst>
    <p:notesMasterId r:id="rId18"/>
  </p:notesMasterIdLst>
  <p:sldIdLst>
    <p:sldId id="278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8D1DB3-9C1B-4E78-9205-D7259CC8A36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61541B-9C18-4F96-8076-3E92841C9A87}">
      <dgm:prSet phldrT="[Text]"/>
      <dgm:spPr/>
      <dgm:t>
        <a:bodyPr/>
        <a:lstStyle/>
        <a:p>
          <a:r>
            <a:rPr lang="en-US" i="1" dirty="0" err="1" smtClean="0"/>
            <a:t>Micrococci</a:t>
          </a:r>
          <a:endParaRPr lang="en-US" i="1" dirty="0"/>
        </a:p>
      </dgm:t>
    </dgm:pt>
    <dgm:pt modelId="{4F2DD8E8-808F-4956-91DF-B3E405428200}" type="parTrans" cxnId="{A6CCF726-3CDC-49E1-84AF-FAAC0C241154}">
      <dgm:prSet/>
      <dgm:spPr/>
      <dgm:t>
        <a:bodyPr/>
        <a:lstStyle/>
        <a:p>
          <a:endParaRPr lang="en-US"/>
        </a:p>
      </dgm:t>
    </dgm:pt>
    <dgm:pt modelId="{5227134D-74B5-45E0-A520-3E7ED646D339}" type="sibTrans" cxnId="{A6CCF726-3CDC-49E1-84AF-FAAC0C241154}">
      <dgm:prSet/>
      <dgm:spPr/>
      <dgm:t>
        <a:bodyPr/>
        <a:lstStyle/>
        <a:p>
          <a:endParaRPr lang="en-US"/>
        </a:p>
      </dgm:t>
    </dgm:pt>
    <dgm:pt modelId="{CC44B64D-5948-496B-873D-5272A5996CBD}">
      <dgm:prSet phldrT="[Text]" custT="1"/>
      <dgm:spPr/>
      <dgm:t>
        <a:bodyPr/>
        <a:lstStyle/>
        <a:p>
          <a:r>
            <a:rPr lang="en-US" sz="1400" i="1" dirty="0" smtClean="0"/>
            <a:t>M. </a:t>
          </a:r>
          <a:r>
            <a:rPr lang="en-US" sz="1400" i="1" dirty="0" err="1" smtClean="0"/>
            <a:t>luteus</a:t>
          </a:r>
          <a:r>
            <a:rPr lang="en-US" sz="1400" i="1" dirty="0" smtClean="0"/>
            <a:t>, M. </a:t>
          </a:r>
          <a:r>
            <a:rPr lang="en-US" sz="1400" i="1" dirty="0" err="1" smtClean="0"/>
            <a:t>candidus</a:t>
          </a:r>
          <a:r>
            <a:rPr lang="en-US" sz="1400" i="1" dirty="0" smtClean="0"/>
            <a:t>, M. </a:t>
          </a:r>
          <a:r>
            <a:rPr lang="en-US" sz="1400" i="1" dirty="0" err="1" smtClean="0"/>
            <a:t>caseolyticus</a:t>
          </a:r>
          <a:endParaRPr lang="en-US" sz="1400" i="1" dirty="0"/>
        </a:p>
      </dgm:t>
    </dgm:pt>
    <dgm:pt modelId="{9012C9B0-06A1-4FEF-8FCC-96B99DAB90C2}" type="parTrans" cxnId="{3BE47FFF-651F-4E1A-8E0A-B55C4EFC121B}">
      <dgm:prSet/>
      <dgm:spPr/>
      <dgm:t>
        <a:bodyPr/>
        <a:lstStyle/>
        <a:p>
          <a:endParaRPr lang="en-US"/>
        </a:p>
      </dgm:t>
    </dgm:pt>
    <dgm:pt modelId="{B8196BA6-928E-4826-9591-028354720653}" type="sibTrans" cxnId="{3BE47FFF-651F-4E1A-8E0A-B55C4EFC121B}">
      <dgm:prSet/>
      <dgm:spPr/>
      <dgm:t>
        <a:bodyPr/>
        <a:lstStyle/>
        <a:p>
          <a:endParaRPr lang="en-US"/>
        </a:p>
      </dgm:t>
    </dgm:pt>
    <dgm:pt modelId="{B5AA5377-413B-4BE1-B4FA-BFC0B9430D42}">
      <dgm:prSet phldrT="[Text]" custT="1"/>
      <dgm:spPr/>
      <dgm:t>
        <a:bodyPr/>
        <a:lstStyle/>
        <a:p>
          <a:r>
            <a:rPr lang="en-US" sz="1400" dirty="0" smtClean="0"/>
            <a:t>Associated with insanitation of equipments</a:t>
          </a:r>
          <a:endParaRPr lang="en-US" sz="1400" dirty="0"/>
        </a:p>
      </dgm:t>
    </dgm:pt>
    <dgm:pt modelId="{E71917AE-0B49-4B99-8DC2-074EC9EAE713}" type="parTrans" cxnId="{D117295A-20AE-4D4F-8F99-6D907AB05588}">
      <dgm:prSet/>
      <dgm:spPr/>
      <dgm:t>
        <a:bodyPr/>
        <a:lstStyle/>
        <a:p>
          <a:endParaRPr lang="en-US"/>
        </a:p>
      </dgm:t>
    </dgm:pt>
    <dgm:pt modelId="{6C78B41A-2996-405F-8632-AB5F94A0272F}" type="sibTrans" cxnId="{D117295A-20AE-4D4F-8F99-6D907AB05588}">
      <dgm:prSet/>
      <dgm:spPr/>
      <dgm:t>
        <a:bodyPr/>
        <a:lstStyle/>
        <a:p>
          <a:endParaRPr lang="en-US"/>
        </a:p>
      </dgm:t>
    </dgm:pt>
    <dgm:pt modelId="{099C5F1E-3BA5-4FBD-980D-5BB159EEC970}">
      <dgm:prSet phldrT="[Text]"/>
      <dgm:spPr/>
      <dgm:t>
        <a:bodyPr/>
        <a:lstStyle/>
        <a:p>
          <a:r>
            <a:rPr lang="en-US" i="1" dirty="0" err="1" smtClean="0"/>
            <a:t>Microbacterium</a:t>
          </a:r>
          <a:endParaRPr lang="en-US" i="1" dirty="0"/>
        </a:p>
      </dgm:t>
    </dgm:pt>
    <dgm:pt modelId="{DB46C924-C105-4041-A89A-5E55E63CE7BC}" type="parTrans" cxnId="{6F06F3F0-6805-4715-B393-861A938E8368}">
      <dgm:prSet/>
      <dgm:spPr/>
      <dgm:t>
        <a:bodyPr/>
        <a:lstStyle/>
        <a:p>
          <a:endParaRPr lang="en-US"/>
        </a:p>
      </dgm:t>
    </dgm:pt>
    <dgm:pt modelId="{F36063F7-46AA-482E-9A92-60EF9813339A}" type="sibTrans" cxnId="{6F06F3F0-6805-4715-B393-861A938E8368}">
      <dgm:prSet/>
      <dgm:spPr/>
      <dgm:t>
        <a:bodyPr/>
        <a:lstStyle/>
        <a:p>
          <a:endParaRPr lang="en-US"/>
        </a:p>
      </dgm:t>
    </dgm:pt>
    <dgm:pt modelId="{ED2421EE-E8B3-4E24-8268-F76695137EF9}">
      <dgm:prSet phldrT="[Text]" custT="1"/>
      <dgm:spPr/>
      <dgm:t>
        <a:bodyPr/>
        <a:lstStyle/>
        <a:p>
          <a:r>
            <a:rPr lang="en-US" sz="1400" i="1" dirty="0" smtClean="0"/>
            <a:t>M. </a:t>
          </a:r>
          <a:r>
            <a:rPr lang="en-US" sz="1400" i="1" dirty="0" err="1" smtClean="0"/>
            <a:t>lacticum</a:t>
          </a:r>
          <a:r>
            <a:rPr lang="en-US" sz="1400" i="1" dirty="0" smtClean="0"/>
            <a:t>, M </a:t>
          </a:r>
          <a:r>
            <a:rPr lang="en-US" sz="1400" i="1" dirty="0" err="1" smtClean="0"/>
            <a:t>liquifaciens</a:t>
          </a:r>
          <a:endParaRPr lang="en-US" sz="1400" i="1" dirty="0"/>
        </a:p>
      </dgm:t>
    </dgm:pt>
    <dgm:pt modelId="{BDEE1478-290F-468F-958E-573D2D58C3E2}" type="parTrans" cxnId="{2A29FC7E-B724-4176-B97E-B67B465AEF69}">
      <dgm:prSet/>
      <dgm:spPr/>
      <dgm:t>
        <a:bodyPr/>
        <a:lstStyle/>
        <a:p>
          <a:endParaRPr lang="en-US"/>
        </a:p>
      </dgm:t>
    </dgm:pt>
    <dgm:pt modelId="{56CA31AE-2548-43CF-A6FE-2706FD8CE644}" type="sibTrans" cxnId="{2A29FC7E-B724-4176-B97E-B67B465AEF69}">
      <dgm:prSet/>
      <dgm:spPr/>
      <dgm:t>
        <a:bodyPr/>
        <a:lstStyle/>
        <a:p>
          <a:endParaRPr lang="en-US"/>
        </a:p>
      </dgm:t>
    </dgm:pt>
    <dgm:pt modelId="{A14BF410-C5F3-4A20-9AC9-D0FF3635A801}">
      <dgm:prSet phldrT="[Text]" custT="1"/>
      <dgm:spPr/>
      <dgm:t>
        <a:bodyPr/>
        <a:lstStyle/>
        <a:p>
          <a:r>
            <a:rPr lang="en-US" sz="1400" dirty="0" smtClean="0"/>
            <a:t>Former one is most heat </a:t>
          </a:r>
          <a:r>
            <a:rPr lang="en-US" sz="1400" smtClean="0"/>
            <a:t>resistant non-sporeformer</a:t>
          </a:r>
          <a:endParaRPr lang="en-US" sz="1400" dirty="0"/>
        </a:p>
      </dgm:t>
    </dgm:pt>
    <dgm:pt modelId="{8490941B-8B70-48CE-935F-EA37872425CE}" type="parTrans" cxnId="{42A355A2-1D8E-4802-941D-D8820B812ADD}">
      <dgm:prSet/>
      <dgm:spPr/>
      <dgm:t>
        <a:bodyPr/>
        <a:lstStyle/>
        <a:p>
          <a:endParaRPr lang="en-US"/>
        </a:p>
      </dgm:t>
    </dgm:pt>
    <dgm:pt modelId="{18B8857B-D7F4-4718-8D4B-751B1CC8A0B2}" type="sibTrans" cxnId="{42A355A2-1D8E-4802-941D-D8820B812ADD}">
      <dgm:prSet/>
      <dgm:spPr/>
      <dgm:t>
        <a:bodyPr/>
        <a:lstStyle/>
        <a:p>
          <a:endParaRPr lang="en-US"/>
        </a:p>
      </dgm:t>
    </dgm:pt>
    <dgm:pt modelId="{79EF55DB-F2F0-4DBD-8DE2-A506961D0269}">
      <dgm:prSet phldrT="[Text]"/>
      <dgm:spPr/>
      <dgm:t>
        <a:bodyPr/>
        <a:lstStyle/>
        <a:p>
          <a:r>
            <a:rPr lang="en-US" i="1" dirty="0" smtClean="0"/>
            <a:t>Bacillus</a:t>
          </a:r>
          <a:endParaRPr lang="en-US" i="1" dirty="0"/>
        </a:p>
      </dgm:t>
    </dgm:pt>
    <dgm:pt modelId="{89627D10-D622-4F2E-B5B2-B41AE75E5EAB}" type="parTrans" cxnId="{7CF3FC67-BA90-40D0-9B59-ED7A764DE1FC}">
      <dgm:prSet/>
      <dgm:spPr/>
      <dgm:t>
        <a:bodyPr/>
        <a:lstStyle/>
        <a:p>
          <a:endParaRPr lang="en-US"/>
        </a:p>
      </dgm:t>
    </dgm:pt>
    <dgm:pt modelId="{D7259A25-8885-4529-BB88-7DBC172F05CA}" type="sibTrans" cxnId="{7CF3FC67-BA90-40D0-9B59-ED7A764DE1FC}">
      <dgm:prSet/>
      <dgm:spPr/>
      <dgm:t>
        <a:bodyPr/>
        <a:lstStyle/>
        <a:p>
          <a:endParaRPr lang="en-US"/>
        </a:p>
      </dgm:t>
    </dgm:pt>
    <dgm:pt modelId="{04E73FC7-9D06-4D9C-8A29-3F63B9982EAC}">
      <dgm:prSet phldrT="[Text]" custT="1"/>
      <dgm:spPr/>
      <dgm:t>
        <a:bodyPr/>
        <a:lstStyle/>
        <a:p>
          <a:r>
            <a:rPr lang="en-US" sz="1400" i="1" dirty="0" smtClean="0"/>
            <a:t>B. </a:t>
          </a:r>
          <a:r>
            <a:rPr lang="en-US" sz="1400" i="1" dirty="0" err="1" smtClean="0"/>
            <a:t>subtilis</a:t>
          </a:r>
          <a:r>
            <a:rPr lang="en-US" sz="1400" i="1" dirty="0" smtClean="0"/>
            <a:t>, B. cereus, B. </a:t>
          </a:r>
          <a:r>
            <a:rPr lang="en-US" sz="1400" i="1" dirty="0" err="1" smtClean="0"/>
            <a:t>circulans</a:t>
          </a:r>
          <a:r>
            <a:rPr lang="en-US" sz="1400" i="1" dirty="0" smtClean="0"/>
            <a:t>, B. </a:t>
          </a:r>
          <a:r>
            <a:rPr lang="en-US" sz="1400" i="1" dirty="0" err="1" smtClean="0"/>
            <a:t>polymyxa</a:t>
          </a:r>
          <a:r>
            <a:rPr lang="en-US" sz="1400" i="1" dirty="0" smtClean="0"/>
            <a:t> etc.</a:t>
          </a:r>
          <a:endParaRPr lang="en-US" sz="1400" i="1" dirty="0"/>
        </a:p>
      </dgm:t>
    </dgm:pt>
    <dgm:pt modelId="{B629703D-882D-4BC3-9071-300C542FB1EF}" type="parTrans" cxnId="{3B27780A-A1A4-4494-A555-04276E9D5C49}">
      <dgm:prSet/>
      <dgm:spPr/>
      <dgm:t>
        <a:bodyPr/>
        <a:lstStyle/>
        <a:p>
          <a:endParaRPr lang="en-US"/>
        </a:p>
      </dgm:t>
    </dgm:pt>
    <dgm:pt modelId="{A21BA750-29DE-4514-AC10-67FCDE9D455E}" type="sibTrans" cxnId="{3B27780A-A1A4-4494-A555-04276E9D5C49}">
      <dgm:prSet/>
      <dgm:spPr/>
      <dgm:t>
        <a:bodyPr/>
        <a:lstStyle/>
        <a:p>
          <a:endParaRPr lang="en-US"/>
        </a:p>
      </dgm:t>
    </dgm:pt>
    <dgm:pt modelId="{7F38FEE2-FA2F-48E8-881D-83600C23A41D}">
      <dgm:prSet phldrT="[Text]" custT="1"/>
      <dgm:spPr/>
      <dgm:t>
        <a:bodyPr/>
        <a:lstStyle/>
        <a:p>
          <a:r>
            <a:rPr lang="en-US" sz="1400" i="1" dirty="0" smtClean="0"/>
            <a:t>These are aerobic </a:t>
          </a:r>
          <a:r>
            <a:rPr lang="en-US" sz="1400" dirty="0" err="1" smtClean="0"/>
            <a:t>sporeformers</a:t>
          </a:r>
          <a:r>
            <a:rPr lang="en-US" sz="1400" dirty="0" smtClean="0"/>
            <a:t> invariably present in past. Milk.</a:t>
          </a:r>
          <a:endParaRPr lang="en-US" sz="1400" dirty="0"/>
        </a:p>
      </dgm:t>
    </dgm:pt>
    <dgm:pt modelId="{32033E8F-D105-4A89-88BC-1BDE3DC96D57}" type="parTrans" cxnId="{0544159B-3A1C-4AC3-B761-72EDB51ECFE0}">
      <dgm:prSet/>
      <dgm:spPr/>
      <dgm:t>
        <a:bodyPr/>
        <a:lstStyle/>
        <a:p>
          <a:endParaRPr lang="en-US"/>
        </a:p>
      </dgm:t>
    </dgm:pt>
    <dgm:pt modelId="{CAEA873F-9A85-40BB-AE52-25E8F98E5580}" type="sibTrans" cxnId="{0544159B-3A1C-4AC3-B761-72EDB51ECFE0}">
      <dgm:prSet/>
      <dgm:spPr/>
      <dgm:t>
        <a:bodyPr/>
        <a:lstStyle/>
        <a:p>
          <a:endParaRPr lang="en-US"/>
        </a:p>
      </dgm:t>
    </dgm:pt>
    <dgm:pt modelId="{A6CDD384-8CB7-4ADE-89C6-B419F208058B}">
      <dgm:prSet/>
      <dgm:spPr/>
      <dgm:t>
        <a:bodyPr/>
        <a:lstStyle/>
        <a:p>
          <a:r>
            <a:rPr lang="en-US" i="1" dirty="0" smtClean="0"/>
            <a:t>Streptococcus</a:t>
          </a:r>
          <a:r>
            <a:rPr lang="en-US" dirty="0" smtClean="0"/>
            <a:t> </a:t>
          </a:r>
          <a:endParaRPr lang="en-US" dirty="0"/>
        </a:p>
      </dgm:t>
    </dgm:pt>
    <dgm:pt modelId="{58C579AB-B3DA-4511-B0A0-06F0371CC49D}" type="parTrans" cxnId="{C38F9E39-1662-43B0-8000-B5D9F8519E2A}">
      <dgm:prSet/>
      <dgm:spPr/>
      <dgm:t>
        <a:bodyPr/>
        <a:lstStyle/>
        <a:p>
          <a:endParaRPr lang="en-US"/>
        </a:p>
      </dgm:t>
    </dgm:pt>
    <dgm:pt modelId="{367A343A-4C88-400C-A531-FA9E4EE78C92}" type="sibTrans" cxnId="{C38F9E39-1662-43B0-8000-B5D9F8519E2A}">
      <dgm:prSet/>
      <dgm:spPr/>
      <dgm:t>
        <a:bodyPr/>
        <a:lstStyle/>
        <a:p>
          <a:endParaRPr lang="en-US"/>
        </a:p>
      </dgm:t>
    </dgm:pt>
    <dgm:pt modelId="{00713FA9-E551-4B40-BC4F-B65496D08F21}">
      <dgm:prSet custT="1"/>
      <dgm:spPr/>
      <dgm:t>
        <a:bodyPr/>
        <a:lstStyle/>
        <a:p>
          <a:r>
            <a:rPr lang="en-US" sz="1200" i="1" dirty="0" smtClean="0"/>
            <a:t>S. </a:t>
          </a:r>
          <a:r>
            <a:rPr lang="en-US" sz="1200" i="1" dirty="0" err="1" smtClean="0"/>
            <a:t>thermophilus</a:t>
          </a:r>
          <a:r>
            <a:rPr lang="en-US" sz="1200" i="1" dirty="0" smtClean="0"/>
            <a:t>, S. </a:t>
          </a:r>
          <a:r>
            <a:rPr lang="en-US" sz="1200" i="1" dirty="0" err="1" smtClean="0"/>
            <a:t>faecalis</a:t>
          </a:r>
          <a:r>
            <a:rPr lang="en-US" sz="1200" i="1" dirty="0" smtClean="0"/>
            <a:t>, S .</a:t>
          </a:r>
          <a:r>
            <a:rPr lang="en-US" sz="1200" i="1" dirty="0" err="1" smtClean="0"/>
            <a:t>faecium</a:t>
          </a:r>
          <a:endParaRPr lang="en-US" sz="1200" i="1" dirty="0"/>
        </a:p>
      </dgm:t>
    </dgm:pt>
    <dgm:pt modelId="{FBE8B5F6-4C7E-4365-AECE-AB10AF2321E3}" type="parTrans" cxnId="{7F18DB6F-AB5F-4DC7-8B97-286B49C54241}">
      <dgm:prSet/>
      <dgm:spPr/>
      <dgm:t>
        <a:bodyPr/>
        <a:lstStyle/>
        <a:p>
          <a:endParaRPr lang="en-US"/>
        </a:p>
      </dgm:t>
    </dgm:pt>
    <dgm:pt modelId="{D90FCFF3-45D3-414C-B590-C279A4753BD9}" type="sibTrans" cxnId="{7F18DB6F-AB5F-4DC7-8B97-286B49C54241}">
      <dgm:prSet/>
      <dgm:spPr/>
      <dgm:t>
        <a:bodyPr/>
        <a:lstStyle/>
        <a:p>
          <a:endParaRPr lang="en-US"/>
        </a:p>
      </dgm:t>
    </dgm:pt>
    <dgm:pt modelId="{D759A22C-1FD0-4233-8C73-7916BAF379A1}">
      <dgm:prSet custT="1"/>
      <dgm:spPr/>
      <dgm:t>
        <a:bodyPr/>
        <a:lstStyle/>
        <a:p>
          <a:r>
            <a:rPr lang="en-US" sz="1200" dirty="0" smtClean="0"/>
            <a:t>Increasing pH and substituting peptone for </a:t>
          </a:r>
          <a:r>
            <a:rPr lang="en-US" sz="1200" dirty="0" err="1" smtClean="0"/>
            <a:t>tryptone</a:t>
          </a:r>
          <a:r>
            <a:rPr lang="en-US" sz="1200" dirty="0" smtClean="0"/>
            <a:t> </a:t>
          </a:r>
          <a:r>
            <a:rPr lang="en-US" sz="1200" dirty="0" err="1" smtClean="0"/>
            <a:t>increses</a:t>
          </a:r>
          <a:r>
            <a:rPr lang="en-US" sz="1200" dirty="0" smtClean="0"/>
            <a:t> recovery of these bacteria</a:t>
          </a:r>
          <a:endParaRPr lang="en-US" sz="1200" dirty="0"/>
        </a:p>
      </dgm:t>
    </dgm:pt>
    <dgm:pt modelId="{31F07364-D166-406F-BAB6-3C135B35534C}" type="parTrans" cxnId="{F484EE44-6952-4DE8-96C1-1C354DBC6944}">
      <dgm:prSet/>
      <dgm:spPr/>
      <dgm:t>
        <a:bodyPr/>
        <a:lstStyle/>
        <a:p>
          <a:endParaRPr lang="en-US"/>
        </a:p>
      </dgm:t>
    </dgm:pt>
    <dgm:pt modelId="{6B5167C0-F90F-48AD-9930-7C943764C292}" type="sibTrans" cxnId="{F484EE44-6952-4DE8-96C1-1C354DBC6944}">
      <dgm:prSet/>
      <dgm:spPr/>
      <dgm:t>
        <a:bodyPr/>
        <a:lstStyle/>
        <a:p>
          <a:endParaRPr lang="en-US"/>
        </a:p>
      </dgm:t>
    </dgm:pt>
    <dgm:pt modelId="{A1DC0DAC-CD2C-4D9E-AB72-EE32E859046C}">
      <dgm:prSet/>
      <dgm:spPr/>
      <dgm:t>
        <a:bodyPr/>
        <a:lstStyle/>
        <a:p>
          <a:r>
            <a:rPr lang="en-US" i="1" dirty="0" smtClean="0"/>
            <a:t>Lactobacillus</a:t>
          </a:r>
          <a:endParaRPr lang="en-US" i="1" dirty="0"/>
        </a:p>
      </dgm:t>
    </dgm:pt>
    <dgm:pt modelId="{7FF16504-E0D8-4539-8A4A-804D75596C59}" type="parTrans" cxnId="{628ED317-D997-42E8-AC7B-AB725D1F3EC4}">
      <dgm:prSet/>
      <dgm:spPr/>
      <dgm:t>
        <a:bodyPr/>
        <a:lstStyle/>
        <a:p>
          <a:endParaRPr lang="en-US"/>
        </a:p>
      </dgm:t>
    </dgm:pt>
    <dgm:pt modelId="{E41196CB-F007-44D5-A1CE-31F1CE1CD82B}" type="sibTrans" cxnId="{628ED317-D997-42E8-AC7B-AB725D1F3EC4}">
      <dgm:prSet/>
      <dgm:spPr/>
      <dgm:t>
        <a:bodyPr/>
        <a:lstStyle/>
        <a:p>
          <a:endParaRPr lang="en-US"/>
        </a:p>
      </dgm:t>
    </dgm:pt>
    <dgm:pt modelId="{37C962E8-5999-49E4-A54E-15DCB077B820}">
      <dgm:prSet/>
      <dgm:spPr/>
      <dgm:t>
        <a:bodyPr/>
        <a:lstStyle/>
        <a:p>
          <a:r>
            <a:rPr lang="en-US" i="0" dirty="0" smtClean="0"/>
            <a:t>Others</a:t>
          </a:r>
          <a:endParaRPr lang="en-US" i="0" dirty="0"/>
        </a:p>
      </dgm:t>
    </dgm:pt>
    <dgm:pt modelId="{8D966A5D-CEDE-40F1-B078-2DD2459DC139}" type="parTrans" cxnId="{25600F2F-0313-4DE8-9868-795819C53C61}">
      <dgm:prSet/>
      <dgm:spPr/>
      <dgm:t>
        <a:bodyPr/>
        <a:lstStyle/>
        <a:p>
          <a:endParaRPr lang="en-US"/>
        </a:p>
      </dgm:t>
    </dgm:pt>
    <dgm:pt modelId="{92906518-F834-456A-84EE-1FA4A6FF0B9E}" type="sibTrans" cxnId="{25600F2F-0313-4DE8-9868-795819C53C61}">
      <dgm:prSet/>
      <dgm:spPr/>
      <dgm:t>
        <a:bodyPr/>
        <a:lstStyle/>
        <a:p>
          <a:endParaRPr lang="en-US"/>
        </a:p>
      </dgm:t>
    </dgm:pt>
    <dgm:pt modelId="{3FE3F8C9-3AC3-48C9-BAD1-A91318A6D2BD}">
      <dgm:prSet custT="1"/>
      <dgm:spPr/>
      <dgm:t>
        <a:bodyPr/>
        <a:lstStyle/>
        <a:p>
          <a:r>
            <a:rPr lang="en-US" sz="1400" i="1" dirty="0" smtClean="0"/>
            <a:t>Lb. </a:t>
          </a:r>
          <a:r>
            <a:rPr lang="en-US" sz="1400" i="1" dirty="0" err="1" smtClean="0"/>
            <a:t>bulgaricus</a:t>
          </a:r>
          <a:r>
            <a:rPr lang="en-US" sz="1400" i="1" dirty="0" smtClean="0"/>
            <a:t>, Lb. </a:t>
          </a:r>
          <a:r>
            <a:rPr lang="en-US" sz="1400" i="1" dirty="0" err="1" smtClean="0"/>
            <a:t>lactis</a:t>
          </a:r>
          <a:endParaRPr lang="en-US" sz="1400" i="1" dirty="0"/>
        </a:p>
      </dgm:t>
    </dgm:pt>
    <dgm:pt modelId="{BBDF0235-1C6D-4320-B387-CCA727F83873}" type="parTrans" cxnId="{D2778401-E11A-46E6-B931-DCBB04789CB1}">
      <dgm:prSet/>
      <dgm:spPr/>
      <dgm:t>
        <a:bodyPr/>
        <a:lstStyle/>
        <a:p>
          <a:endParaRPr lang="en-US"/>
        </a:p>
      </dgm:t>
    </dgm:pt>
    <dgm:pt modelId="{0E275BD5-8CE7-4818-A0BE-2A139EF902F2}" type="sibTrans" cxnId="{D2778401-E11A-46E6-B931-DCBB04789CB1}">
      <dgm:prSet/>
      <dgm:spPr/>
      <dgm:t>
        <a:bodyPr/>
        <a:lstStyle/>
        <a:p>
          <a:endParaRPr lang="en-US"/>
        </a:p>
      </dgm:t>
    </dgm:pt>
    <dgm:pt modelId="{86AF601E-009E-4612-854E-F173634DF8A7}">
      <dgm:prSet custT="1"/>
      <dgm:spPr/>
      <dgm:t>
        <a:bodyPr/>
        <a:lstStyle/>
        <a:p>
          <a:r>
            <a:rPr lang="en-US" sz="1400" dirty="0" smtClean="0"/>
            <a:t>Fastidious, not encountered frequently in past. milk</a:t>
          </a:r>
          <a:endParaRPr lang="en-US" sz="1400" dirty="0"/>
        </a:p>
      </dgm:t>
    </dgm:pt>
    <dgm:pt modelId="{FE4725E9-F362-4A6F-B52B-C7B48C4B15F0}" type="parTrans" cxnId="{D5D2A853-1681-4899-92E3-46B96F487EE9}">
      <dgm:prSet/>
      <dgm:spPr/>
      <dgm:t>
        <a:bodyPr/>
        <a:lstStyle/>
        <a:p>
          <a:endParaRPr lang="en-US"/>
        </a:p>
      </dgm:t>
    </dgm:pt>
    <dgm:pt modelId="{28B0663F-3502-49DC-A9AA-C91B0659B827}" type="sibTrans" cxnId="{D5D2A853-1681-4899-92E3-46B96F487EE9}">
      <dgm:prSet/>
      <dgm:spPr/>
      <dgm:t>
        <a:bodyPr/>
        <a:lstStyle/>
        <a:p>
          <a:endParaRPr lang="en-US"/>
        </a:p>
      </dgm:t>
    </dgm:pt>
    <dgm:pt modelId="{F6ADB4AB-2696-4B87-89F1-57BA9016FABE}">
      <dgm:prSet custT="1"/>
      <dgm:spPr/>
      <dgm:t>
        <a:bodyPr/>
        <a:lstStyle/>
        <a:p>
          <a:r>
            <a:rPr lang="en-US" sz="1400" i="1" dirty="0" err="1" smtClean="0"/>
            <a:t>Arthrobacter</a:t>
          </a:r>
          <a:r>
            <a:rPr lang="en-US" sz="1400" dirty="0" smtClean="0"/>
            <a:t> spp., </a:t>
          </a:r>
          <a:r>
            <a:rPr lang="en-US" sz="1400" i="1" dirty="0" smtClean="0"/>
            <a:t>Clostridium </a:t>
          </a:r>
          <a:r>
            <a:rPr lang="en-US" sz="1400" dirty="0" err="1" smtClean="0"/>
            <a:t>spp.,</a:t>
          </a:r>
          <a:r>
            <a:rPr lang="en-US" sz="1400" i="1" dirty="0" err="1" smtClean="0"/>
            <a:t>Streptomyces</a:t>
          </a:r>
          <a:r>
            <a:rPr lang="en-US" sz="1400" dirty="0" smtClean="0"/>
            <a:t> spp.</a:t>
          </a:r>
          <a:endParaRPr lang="en-US" sz="1400" dirty="0"/>
        </a:p>
      </dgm:t>
    </dgm:pt>
    <dgm:pt modelId="{BBFE8E53-E577-45DB-B2F8-97AA703CFEFF}" type="parTrans" cxnId="{9466EFF6-07D9-4730-A486-5B0D8963626B}">
      <dgm:prSet/>
      <dgm:spPr/>
      <dgm:t>
        <a:bodyPr/>
        <a:lstStyle/>
        <a:p>
          <a:endParaRPr lang="en-US"/>
        </a:p>
      </dgm:t>
    </dgm:pt>
    <dgm:pt modelId="{B523D8FB-F165-44EA-9C32-58DCB0E098F3}" type="sibTrans" cxnId="{9466EFF6-07D9-4730-A486-5B0D8963626B}">
      <dgm:prSet/>
      <dgm:spPr/>
      <dgm:t>
        <a:bodyPr/>
        <a:lstStyle/>
        <a:p>
          <a:endParaRPr lang="en-US"/>
        </a:p>
      </dgm:t>
    </dgm:pt>
    <dgm:pt modelId="{2498FFAF-2D64-45AB-979D-5B157DF78F62}" type="pres">
      <dgm:prSet presAssocID="{568D1DB3-9C1B-4E78-9205-D7259CC8A36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D96126-F608-48D5-96C9-43C31C10DCA8}" type="pres">
      <dgm:prSet presAssocID="{6161541B-9C18-4F96-8076-3E92841C9A87}" presName="linNode" presStyleCnt="0"/>
      <dgm:spPr/>
    </dgm:pt>
    <dgm:pt modelId="{7EE841F8-F1E3-4395-8D5C-5D1D1ADC2784}" type="pres">
      <dgm:prSet presAssocID="{6161541B-9C18-4F96-8076-3E92841C9A87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CC18F-8223-4D90-AE1F-11C67F9A6B9B}" type="pres">
      <dgm:prSet presAssocID="{6161541B-9C18-4F96-8076-3E92841C9A87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BD889E-2C5D-4DC3-993E-725AE940C481}" type="pres">
      <dgm:prSet presAssocID="{5227134D-74B5-45E0-A520-3E7ED646D339}" presName="sp" presStyleCnt="0"/>
      <dgm:spPr/>
    </dgm:pt>
    <dgm:pt modelId="{B4F0C626-5D16-4B01-9A79-EA994BB1972A}" type="pres">
      <dgm:prSet presAssocID="{099C5F1E-3BA5-4FBD-980D-5BB159EEC970}" presName="linNode" presStyleCnt="0"/>
      <dgm:spPr/>
    </dgm:pt>
    <dgm:pt modelId="{4562EAF1-2514-456B-B2FD-259F61F82D3F}" type="pres">
      <dgm:prSet presAssocID="{099C5F1E-3BA5-4FBD-980D-5BB159EEC970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684B74-91C5-4EC7-990D-8B870BF124A7}" type="pres">
      <dgm:prSet presAssocID="{099C5F1E-3BA5-4FBD-980D-5BB159EEC970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111788-6990-4FB4-9A64-A770D8F1AEA8}" type="pres">
      <dgm:prSet presAssocID="{F36063F7-46AA-482E-9A92-60EF9813339A}" presName="sp" presStyleCnt="0"/>
      <dgm:spPr/>
    </dgm:pt>
    <dgm:pt modelId="{4A5BEA88-48B1-44F1-A6EC-66C299D496C3}" type="pres">
      <dgm:prSet presAssocID="{79EF55DB-F2F0-4DBD-8DE2-A506961D0269}" presName="linNode" presStyleCnt="0"/>
      <dgm:spPr/>
    </dgm:pt>
    <dgm:pt modelId="{BFE54690-1773-4812-ABBA-76BA76AE1F10}" type="pres">
      <dgm:prSet presAssocID="{79EF55DB-F2F0-4DBD-8DE2-A506961D0269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444195-09D2-4AA9-844D-10D2508CA3C5}" type="pres">
      <dgm:prSet presAssocID="{79EF55DB-F2F0-4DBD-8DE2-A506961D0269}" presName="descendantText" presStyleLbl="alignAccFollowNode1" presStyleIdx="2" presStyleCnt="6" custScaleY="1324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204E4-1B32-4D21-A8BC-2A965FA34329}" type="pres">
      <dgm:prSet presAssocID="{D7259A25-8885-4529-BB88-7DBC172F05CA}" presName="sp" presStyleCnt="0"/>
      <dgm:spPr/>
    </dgm:pt>
    <dgm:pt modelId="{087F4D4B-D7E4-49C6-AF83-D3412BD4D62B}" type="pres">
      <dgm:prSet presAssocID="{A6CDD384-8CB7-4ADE-89C6-B419F208058B}" presName="linNode" presStyleCnt="0"/>
      <dgm:spPr/>
    </dgm:pt>
    <dgm:pt modelId="{BC7265E4-CBCD-4D5F-A031-A591DAA0FDC8}" type="pres">
      <dgm:prSet presAssocID="{A6CDD384-8CB7-4ADE-89C6-B419F208058B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BA0354-89DB-41FB-AA24-F7AA4BA8BE2B}" type="pres">
      <dgm:prSet presAssocID="{A6CDD384-8CB7-4ADE-89C6-B419F208058B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62FC07-3B71-4D9A-93C7-09AED9FD294B}" type="pres">
      <dgm:prSet presAssocID="{367A343A-4C88-400C-A531-FA9E4EE78C92}" presName="sp" presStyleCnt="0"/>
      <dgm:spPr/>
    </dgm:pt>
    <dgm:pt modelId="{74AFD250-FC8B-4855-B6C4-54581C48FC32}" type="pres">
      <dgm:prSet presAssocID="{A1DC0DAC-CD2C-4D9E-AB72-EE32E859046C}" presName="linNode" presStyleCnt="0"/>
      <dgm:spPr/>
    </dgm:pt>
    <dgm:pt modelId="{A7AAA4C7-B616-45E8-8BBE-3D7090B41728}" type="pres">
      <dgm:prSet presAssocID="{A1DC0DAC-CD2C-4D9E-AB72-EE32E859046C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4E9918-B3AE-49A4-BB67-8C23E73F91EB}" type="pres">
      <dgm:prSet presAssocID="{A1DC0DAC-CD2C-4D9E-AB72-EE32E859046C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C6333-5F7B-4D6A-8C1D-5168D3339F90}" type="pres">
      <dgm:prSet presAssocID="{E41196CB-F007-44D5-A1CE-31F1CE1CD82B}" presName="sp" presStyleCnt="0"/>
      <dgm:spPr/>
    </dgm:pt>
    <dgm:pt modelId="{07EA1323-44CC-4323-83F2-37F56F34BE44}" type="pres">
      <dgm:prSet presAssocID="{37C962E8-5999-49E4-A54E-15DCB077B820}" presName="linNode" presStyleCnt="0"/>
      <dgm:spPr/>
    </dgm:pt>
    <dgm:pt modelId="{D03B7DCB-5B61-4FD5-B2E8-DC61513EAFCA}" type="pres">
      <dgm:prSet presAssocID="{37C962E8-5999-49E4-A54E-15DCB077B820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5AB6FD-C91A-4595-9E73-D0AF1E4F6971}" type="pres">
      <dgm:prSet presAssocID="{37C962E8-5999-49E4-A54E-15DCB077B820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0D23A1-DEF6-48CF-8438-5129DD60EA8E}" type="presOf" srcId="{099C5F1E-3BA5-4FBD-980D-5BB159EEC970}" destId="{4562EAF1-2514-456B-B2FD-259F61F82D3F}" srcOrd="0" destOrd="0" presId="urn:microsoft.com/office/officeart/2005/8/layout/vList5"/>
    <dgm:cxn modelId="{F484EE44-6952-4DE8-96C1-1C354DBC6944}" srcId="{A6CDD384-8CB7-4ADE-89C6-B419F208058B}" destId="{D759A22C-1FD0-4233-8C73-7916BAF379A1}" srcOrd="1" destOrd="0" parTransId="{31F07364-D166-406F-BAB6-3C135B35534C}" sibTransId="{6B5167C0-F90F-48AD-9930-7C943764C292}"/>
    <dgm:cxn modelId="{634DD730-7D47-4EEB-853B-673DCB9304F7}" type="presOf" srcId="{00713FA9-E551-4B40-BC4F-B65496D08F21}" destId="{67BA0354-89DB-41FB-AA24-F7AA4BA8BE2B}" srcOrd="0" destOrd="0" presId="urn:microsoft.com/office/officeart/2005/8/layout/vList5"/>
    <dgm:cxn modelId="{25600F2F-0313-4DE8-9868-795819C53C61}" srcId="{568D1DB3-9C1B-4E78-9205-D7259CC8A360}" destId="{37C962E8-5999-49E4-A54E-15DCB077B820}" srcOrd="5" destOrd="0" parTransId="{8D966A5D-CEDE-40F1-B078-2DD2459DC139}" sibTransId="{92906518-F834-456A-84EE-1FA4A6FF0B9E}"/>
    <dgm:cxn modelId="{0A9B1883-A5EE-4C1D-82C7-A48DC5CE14EA}" type="presOf" srcId="{A1DC0DAC-CD2C-4D9E-AB72-EE32E859046C}" destId="{A7AAA4C7-B616-45E8-8BBE-3D7090B41728}" srcOrd="0" destOrd="0" presId="urn:microsoft.com/office/officeart/2005/8/layout/vList5"/>
    <dgm:cxn modelId="{628ED317-D997-42E8-AC7B-AB725D1F3EC4}" srcId="{568D1DB3-9C1B-4E78-9205-D7259CC8A360}" destId="{A1DC0DAC-CD2C-4D9E-AB72-EE32E859046C}" srcOrd="4" destOrd="0" parTransId="{7FF16504-E0D8-4539-8A4A-804D75596C59}" sibTransId="{E41196CB-F007-44D5-A1CE-31F1CE1CD82B}"/>
    <dgm:cxn modelId="{48678E49-C2F2-4247-8022-CA2F4FAD1877}" type="presOf" srcId="{ED2421EE-E8B3-4E24-8268-F76695137EF9}" destId="{6F684B74-91C5-4EC7-990D-8B870BF124A7}" srcOrd="0" destOrd="0" presId="urn:microsoft.com/office/officeart/2005/8/layout/vList5"/>
    <dgm:cxn modelId="{FB82ED97-826B-4B33-962B-F613C6F2548B}" type="presOf" srcId="{CC44B64D-5948-496B-873D-5272A5996CBD}" destId="{2B3CC18F-8223-4D90-AE1F-11C67F9A6B9B}" srcOrd="0" destOrd="0" presId="urn:microsoft.com/office/officeart/2005/8/layout/vList5"/>
    <dgm:cxn modelId="{20993FB1-8FBF-435B-B585-AC2A930CD514}" type="presOf" srcId="{B5AA5377-413B-4BE1-B4FA-BFC0B9430D42}" destId="{2B3CC18F-8223-4D90-AE1F-11C67F9A6B9B}" srcOrd="0" destOrd="1" presId="urn:microsoft.com/office/officeart/2005/8/layout/vList5"/>
    <dgm:cxn modelId="{4F04DF6A-9BE8-4AFE-AA69-9F584A252886}" type="presOf" srcId="{6161541B-9C18-4F96-8076-3E92841C9A87}" destId="{7EE841F8-F1E3-4395-8D5C-5D1D1ADC2784}" srcOrd="0" destOrd="0" presId="urn:microsoft.com/office/officeart/2005/8/layout/vList5"/>
    <dgm:cxn modelId="{81A1724C-CDCF-48BC-BA64-72A394A1D7F5}" type="presOf" srcId="{A6CDD384-8CB7-4ADE-89C6-B419F208058B}" destId="{BC7265E4-CBCD-4D5F-A031-A591DAA0FDC8}" srcOrd="0" destOrd="0" presId="urn:microsoft.com/office/officeart/2005/8/layout/vList5"/>
    <dgm:cxn modelId="{8A9A60D1-A5C3-460C-942F-B439A78E09F1}" type="presOf" srcId="{37C962E8-5999-49E4-A54E-15DCB077B820}" destId="{D03B7DCB-5B61-4FD5-B2E8-DC61513EAFCA}" srcOrd="0" destOrd="0" presId="urn:microsoft.com/office/officeart/2005/8/layout/vList5"/>
    <dgm:cxn modelId="{3BE47FFF-651F-4E1A-8E0A-B55C4EFC121B}" srcId="{6161541B-9C18-4F96-8076-3E92841C9A87}" destId="{CC44B64D-5948-496B-873D-5272A5996CBD}" srcOrd="0" destOrd="0" parTransId="{9012C9B0-06A1-4FEF-8FCC-96B99DAB90C2}" sibTransId="{B8196BA6-928E-4826-9591-028354720653}"/>
    <dgm:cxn modelId="{A6CCF726-3CDC-49E1-84AF-FAAC0C241154}" srcId="{568D1DB3-9C1B-4E78-9205-D7259CC8A360}" destId="{6161541B-9C18-4F96-8076-3E92841C9A87}" srcOrd="0" destOrd="0" parTransId="{4F2DD8E8-808F-4956-91DF-B3E405428200}" sibTransId="{5227134D-74B5-45E0-A520-3E7ED646D339}"/>
    <dgm:cxn modelId="{A9870453-1836-4066-B2D5-7660246A8245}" type="presOf" srcId="{04E73FC7-9D06-4D9C-8A29-3F63B9982EAC}" destId="{59444195-09D2-4AA9-844D-10D2508CA3C5}" srcOrd="0" destOrd="0" presId="urn:microsoft.com/office/officeart/2005/8/layout/vList5"/>
    <dgm:cxn modelId="{4B208F99-3DFD-4E83-938B-615C5999D485}" type="presOf" srcId="{7F38FEE2-FA2F-48E8-881D-83600C23A41D}" destId="{59444195-09D2-4AA9-844D-10D2508CA3C5}" srcOrd="0" destOrd="1" presId="urn:microsoft.com/office/officeart/2005/8/layout/vList5"/>
    <dgm:cxn modelId="{9466EFF6-07D9-4730-A486-5B0D8963626B}" srcId="{37C962E8-5999-49E4-A54E-15DCB077B820}" destId="{F6ADB4AB-2696-4B87-89F1-57BA9016FABE}" srcOrd="0" destOrd="0" parTransId="{BBFE8E53-E577-45DB-B2F8-97AA703CFEFF}" sibTransId="{B523D8FB-F165-44EA-9C32-58DCB0E098F3}"/>
    <dgm:cxn modelId="{8DAAF26A-8FD7-4A9B-A54D-0BB918A1710B}" type="presOf" srcId="{A14BF410-C5F3-4A20-9AC9-D0FF3635A801}" destId="{6F684B74-91C5-4EC7-990D-8B870BF124A7}" srcOrd="0" destOrd="1" presId="urn:microsoft.com/office/officeart/2005/8/layout/vList5"/>
    <dgm:cxn modelId="{2A29FC7E-B724-4176-B97E-B67B465AEF69}" srcId="{099C5F1E-3BA5-4FBD-980D-5BB159EEC970}" destId="{ED2421EE-E8B3-4E24-8268-F76695137EF9}" srcOrd="0" destOrd="0" parTransId="{BDEE1478-290F-468F-958E-573D2D58C3E2}" sibTransId="{56CA31AE-2548-43CF-A6FE-2706FD8CE644}"/>
    <dgm:cxn modelId="{A22AAAF1-BF17-4450-8F85-DE307D5BAB48}" type="presOf" srcId="{F6ADB4AB-2696-4B87-89F1-57BA9016FABE}" destId="{3E5AB6FD-C91A-4595-9E73-D0AF1E4F6971}" srcOrd="0" destOrd="0" presId="urn:microsoft.com/office/officeart/2005/8/layout/vList5"/>
    <dgm:cxn modelId="{6F06F3F0-6805-4715-B393-861A938E8368}" srcId="{568D1DB3-9C1B-4E78-9205-D7259CC8A360}" destId="{099C5F1E-3BA5-4FBD-980D-5BB159EEC970}" srcOrd="1" destOrd="0" parTransId="{DB46C924-C105-4041-A89A-5E55E63CE7BC}" sibTransId="{F36063F7-46AA-482E-9A92-60EF9813339A}"/>
    <dgm:cxn modelId="{D2778401-E11A-46E6-B931-DCBB04789CB1}" srcId="{A1DC0DAC-CD2C-4D9E-AB72-EE32E859046C}" destId="{3FE3F8C9-3AC3-48C9-BAD1-A91318A6D2BD}" srcOrd="0" destOrd="0" parTransId="{BBDF0235-1C6D-4320-B387-CCA727F83873}" sibTransId="{0E275BD5-8CE7-4818-A0BE-2A139EF902F2}"/>
    <dgm:cxn modelId="{42A355A2-1D8E-4802-941D-D8820B812ADD}" srcId="{099C5F1E-3BA5-4FBD-980D-5BB159EEC970}" destId="{A14BF410-C5F3-4A20-9AC9-D0FF3635A801}" srcOrd="1" destOrd="0" parTransId="{8490941B-8B70-48CE-935F-EA37872425CE}" sibTransId="{18B8857B-D7F4-4718-8D4B-751B1CC8A0B2}"/>
    <dgm:cxn modelId="{533AE692-6349-448E-A2BD-AF81D5B2F5A6}" type="presOf" srcId="{D759A22C-1FD0-4233-8C73-7916BAF379A1}" destId="{67BA0354-89DB-41FB-AA24-F7AA4BA8BE2B}" srcOrd="0" destOrd="1" presId="urn:microsoft.com/office/officeart/2005/8/layout/vList5"/>
    <dgm:cxn modelId="{7CF3FC67-BA90-40D0-9B59-ED7A764DE1FC}" srcId="{568D1DB3-9C1B-4E78-9205-D7259CC8A360}" destId="{79EF55DB-F2F0-4DBD-8DE2-A506961D0269}" srcOrd="2" destOrd="0" parTransId="{89627D10-D622-4F2E-B5B2-B41AE75E5EAB}" sibTransId="{D7259A25-8885-4529-BB88-7DBC172F05CA}"/>
    <dgm:cxn modelId="{3B27780A-A1A4-4494-A555-04276E9D5C49}" srcId="{79EF55DB-F2F0-4DBD-8DE2-A506961D0269}" destId="{04E73FC7-9D06-4D9C-8A29-3F63B9982EAC}" srcOrd="0" destOrd="0" parTransId="{B629703D-882D-4BC3-9071-300C542FB1EF}" sibTransId="{A21BA750-29DE-4514-AC10-67FCDE9D455E}"/>
    <dgm:cxn modelId="{E2CF03B4-C6B6-4369-8252-862E1060403C}" type="presOf" srcId="{86AF601E-009E-4612-854E-F173634DF8A7}" destId="{464E9918-B3AE-49A4-BB67-8C23E73F91EB}" srcOrd="0" destOrd="1" presId="urn:microsoft.com/office/officeart/2005/8/layout/vList5"/>
    <dgm:cxn modelId="{0E8323FF-BEF7-4154-B8D8-F3A4AA224F86}" type="presOf" srcId="{79EF55DB-F2F0-4DBD-8DE2-A506961D0269}" destId="{BFE54690-1773-4812-ABBA-76BA76AE1F10}" srcOrd="0" destOrd="0" presId="urn:microsoft.com/office/officeart/2005/8/layout/vList5"/>
    <dgm:cxn modelId="{D5D2A853-1681-4899-92E3-46B96F487EE9}" srcId="{A1DC0DAC-CD2C-4D9E-AB72-EE32E859046C}" destId="{86AF601E-009E-4612-854E-F173634DF8A7}" srcOrd="1" destOrd="0" parTransId="{FE4725E9-F362-4A6F-B52B-C7B48C4B15F0}" sibTransId="{28B0663F-3502-49DC-A9AA-C91B0659B827}"/>
    <dgm:cxn modelId="{42D569A3-7596-4AD7-A354-366F435012D0}" type="presOf" srcId="{3FE3F8C9-3AC3-48C9-BAD1-A91318A6D2BD}" destId="{464E9918-B3AE-49A4-BB67-8C23E73F91EB}" srcOrd="0" destOrd="0" presId="urn:microsoft.com/office/officeart/2005/8/layout/vList5"/>
    <dgm:cxn modelId="{D117295A-20AE-4D4F-8F99-6D907AB05588}" srcId="{6161541B-9C18-4F96-8076-3E92841C9A87}" destId="{B5AA5377-413B-4BE1-B4FA-BFC0B9430D42}" srcOrd="1" destOrd="0" parTransId="{E71917AE-0B49-4B99-8DC2-074EC9EAE713}" sibTransId="{6C78B41A-2996-405F-8632-AB5F94A0272F}"/>
    <dgm:cxn modelId="{C38F9E39-1662-43B0-8000-B5D9F8519E2A}" srcId="{568D1DB3-9C1B-4E78-9205-D7259CC8A360}" destId="{A6CDD384-8CB7-4ADE-89C6-B419F208058B}" srcOrd="3" destOrd="0" parTransId="{58C579AB-B3DA-4511-B0A0-06F0371CC49D}" sibTransId="{367A343A-4C88-400C-A531-FA9E4EE78C92}"/>
    <dgm:cxn modelId="{86BDBEEC-2EC4-4FC3-BF05-D19B5CF42E43}" type="presOf" srcId="{568D1DB3-9C1B-4E78-9205-D7259CC8A360}" destId="{2498FFAF-2D64-45AB-979D-5B157DF78F62}" srcOrd="0" destOrd="0" presId="urn:microsoft.com/office/officeart/2005/8/layout/vList5"/>
    <dgm:cxn modelId="{0544159B-3A1C-4AC3-B761-72EDB51ECFE0}" srcId="{79EF55DB-F2F0-4DBD-8DE2-A506961D0269}" destId="{7F38FEE2-FA2F-48E8-881D-83600C23A41D}" srcOrd="1" destOrd="0" parTransId="{32033E8F-D105-4A89-88BC-1BDE3DC96D57}" sibTransId="{CAEA873F-9A85-40BB-AE52-25E8F98E5580}"/>
    <dgm:cxn modelId="{7F18DB6F-AB5F-4DC7-8B97-286B49C54241}" srcId="{A6CDD384-8CB7-4ADE-89C6-B419F208058B}" destId="{00713FA9-E551-4B40-BC4F-B65496D08F21}" srcOrd="0" destOrd="0" parTransId="{FBE8B5F6-4C7E-4365-AECE-AB10AF2321E3}" sibTransId="{D90FCFF3-45D3-414C-B590-C279A4753BD9}"/>
    <dgm:cxn modelId="{50798977-A8BC-419F-BCF7-64BCCEE39A8A}" type="presParOf" srcId="{2498FFAF-2D64-45AB-979D-5B157DF78F62}" destId="{2AD96126-F608-48D5-96C9-43C31C10DCA8}" srcOrd="0" destOrd="0" presId="urn:microsoft.com/office/officeart/2005/8/layout/vList5"/>
    <dgm:cxn modelId="{26B02E93-E484-4DFC-A346-A43E86926448}" type="presParOf" srcId="{2AD96126-F608-48D5-96C9-43C31C10DCA8}" destId="{7EE841F8-F1E3-4395-8D5C-5D1D1ADC2784}" srcOrd="0" destOrd="0" presId="urn:microsoft.com/office/officeart/2005/8/layout/vList5"/>
    <dgm:cxn modelId="{3FFDDD2E-393C-43D5-BE57-A95900B47C52}" type="presParOf" srcId="{2AD96126-F608-48D5-96C9-43C31C10DCA8}" destId="{2B3CC18F-8223-4D90-AE1F-11C67F9A6B9B}" srcOrd="1" destOrd="0" presId="urn:microsoft.com/office/officeart/2005/8/layout/vList5"/>
    <dgm:cxn modelId="{388F39EE-8FD0-4378-B2A6-6B0D07621D94}" type="presParOf" srcId="{2498FFAF-2D64-45AB-979D-5B157DF78F62}" destId="{5EBD889E-2C5D-4DC3-993E-725AE940C481}" srcOrd="1" destOrd="0" presId="urn:microsoft.com/office/officeart/2005/8/layout/vList5"/>
    <dgm:cxn modelId="{566E81F3-B172-4D48-872E-88F6F02659AF}" type="presParOf" srcId="{2498FFAF-2D64-45AB-979D-5B157DF78F62}" destId="{B4F0C626-5D16-4B01-9A79-EA994BB1972A}" srcOrd="2" destOrd="0" presId="urn:microsoft.com/office/officeart/2005/8/layout/vList5"/>
    <dgm:cxn modelId="{C2CD27F7-9C6A-4FEF-BB7D-0E5390258993}" type="presParOf" srcId="{B4F0C626-5D16-4B01-9A79-EA994BB1972A}" destId="{4562EAF1-2514-456B-B2FD-259F61F82D3F}" srcOrd="0" destOrd="0" presId="urn:microsoft.com/office/officeart/2005/8/layout/vList5"/>
    <dgm:cxn modelId="{560A2390-4B82-4A3D-B4E7-B51A231DAA2B}" type="presParOf" srcId="{B4F0C626-5D16-4B01-9A79-EA994BB1972A}" destId="{6F684B74-91C5-4EC7-990D-8B870BF124A7}" srcOrd="1" destOrd="0" presId="urn:microsoft.com/office/officeart/2005/8/layout/vList5"/>
    <dgm:cxn modelId="{1117E323-14BD-46DE-ADBA-F754EBA1AEE5}" type="presParOf" srcId="{2498FFAF-2D64-45AB-979D-5B157DF78F62}" destId="{82111788-6990-4FB4-9A64-A770D8F1AEA8}" srcOrd="3" destOrd="0" presId="urn:microsoft.com/office/officeart/2005/8/layout/vList5"/>
    <dgm:cxn modelId="{DF67D406-582E-4EBD-BCB2-F7E5ABB62FAA}" type="presParOf" srcId="{2498FFAF-2D64-45AB-979D-5B157DF78F62}" destId="{4A5BEA88-48B1-44F1-A6EC-66C299D496C3}" srcOrd="4" destOrd="0" presId="urn:microsoft.com/office/officeart/2005/8/layout/vList5"/>
    <dgm:cxn modelId="{528CA2F9-1E2E-4665-9D62-119D165D72AB}" type="presParOf" srcId="{4A5BEA88-48B1-44F1-A6EC-66C299D496C3}" destId="{BFE54690-1773-4812-ABBA-76BA76AE1F10}" srcOrd="0" destOrd="0" presId="urn:microsoft.com/office/officeart/2005/8/layout/vList5"/>
    <dgm:cxn modelId="{D9BC1342-0A47-405F-B807-CEF9BC3BF32F}" type="presParOf" srcId="{4A5BEA88-48B1-44F1-A6EC-66C299D496C3}" destId="{59444195-09D2-4AA9-844D-10D2508CA3C5}" srcOrd="1" destOrd="0" presId="urn:microsoft.com/office/officeart/2005/8/layout/vList5"/>
    <dgm:cxn modelId="{08AD0EED-80BE-4D7C-93ED-232788D070FC}" type="presParOf" srcId="{2498FFAF-2D64-45AB-979D-5B157DF78F62}" destId="{BDA204E4-1B32-4D21-A8BC-2A965FA34329}" srcOrd="5" destOrd="0" presId="urn:microsoft.com/office/officeart/2005/8/layout/vList5"/>
    <dgm:cxn modelId="{D7052D9E-294C-4B93-B526-EE85E1E97B27}" type="presParOf" srcId="{2498FFAF-2D64-45AB-979D-5B157DF78F62}" destId="{087F4D4B-D7E4-49C6-AF83-D3412BD4D62B}" srcOrd="6" destOrd="0" presId="urn:microsoft.com/office/officeart/2005/8/layout/vList5"/>
    <dgm:cxn modelId="{E8666C43-0D62-4ED4-9CDC-A8243DD729CA}" type="presParOf" srcId="{087F4D4B-D7E4-49C6-AF83-D3412BD4D62B}" destId="{BC7265E4-CBCD-4D5F-A031-A591DAA0FDC8}" srcOrd="0" destOrd="0" presId="urn:microsoft.com/office/officeart/2005/8/layout/vList5"/>
    <dgm:cxn modelId="{AB836659-9177-42D5-9CAE-15AA41393701}" type="presParOf" srcId="{087F4D4B-D7E4-49C6-AF83-D3412BD4D62B}" destId="{67BA0354-89DB-41FB-AA24-F7AA4BA8BE2B}" srcOrd="1" destOrd="0" presId="urn:microsoft.com/office/officeart/2005/8/layout/vList5"/>
    <dgm:cxn modelId="{DA96E8F4-9285-4414-AF8F-64F13960AC7D}" type="presParOf" srcId="{2498FFAF-2D64-45AB-979D-5B157DF78F62}" destId="{D962FC07-3B71-4D9A-93C7-09AED9FD294B}" srcOrd="7" destOrd="0" presId="urn:microsoft.com/office/officeart/2005/8/layout/vList5"/>
    <dgm:cxn modelId="{32E08027-669F-4822-BB2F-34BCDADFA165}" type="presParOf" srcId="{2498FFAF-2D64-45AB-979D-5B157DF78F62}" destId="{74AFD250-FC8B-4855-B6C4-54581C48FC32}" srcOrd="8" destOrd="0" presId="urn:microsoft.com/office/officeart/2005/8/layout/vList5"/>
    <dgm:cxn modelId="{1614E093-7B09-474D-A87C-44ECFB34D14D}" type="presParOf" srcId="{74AFD250-FC8B-4855-B6C4-54581C48FC32}" destId="{A7AAA4C7-B616-45E8-8BBE-3D7090B41728}" srcOrd="0" destOrd="0" presId="urn:microsoft.com/office/officeart/2005/8/layout/vList5"/>
    <dgm:cxn modelId="{BB96E50F-B93C-41AB-A6E7-3E4366C1C602}" type="presParOf" srcId="{74AFD250-FC8B-4855-B6C4-54581C48FC32}" destId="{464E9918-B3AE-49A4-BB67-8C23E73F91EB}" srcOrd="1" destOrd="0" presId="urn:microsoft.com/office/officeart/2005/8/layout/vList5"/>
    <dgm:cxn modelId="{1C3B3039-8770-4D66-A439-7F7FE34B1C91}" type="presParOf" srcId="{2498FFAF-2D64-45AB-979D-5B157DF78F62}" destId="{9B8C6333-5F7B-4D6A-8C1D-5168D3339F90}" srcOrd="9" destOrd="0" presId="urn:microsoft.com/office/officeart/2005/8/layout/vList5"/>
    <dgm:cxn modelId="{EA03D9F6-67A3-4B29-841F-0B471EA9F288}" type="presParOf" srcId="{2498FFAF-2D64-45AB-979D-5B157DF78F62}" destId="{07EA1323-44CC-4323-83F2-37F56F34BE44}" srcOrd="10" destOrd="0" presId="urn:microsoft.com/office/officeart/2005/8/layout/vList5"/>
    <dgm:cxn modelId="{717CEFCD-5A77-41F2-AEDA-95141EDA5BF6}" type="presParOf" srcId="{07EA1323-44CC-4323-83F2-37F56F34BE44}" destId="{D03B7DCB-5B61-4FD5-B2E8-DC61513EAFCA}" srcOrd="0" destOrd="0" presId="urn:microsoft.com/office/officeart/2005/8/layout/vList5"/>
    <dgm:cxn modelId="{6FD17D94-D087-4EC9-A29B-934A3B724EA3}" type="presParOf" srcId="{07EA1323-44CC-4323-83F2-37F56F34BE44}" destId="{3E5AB6FD-C91A-4595-9E73-D0AF1E4F697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1E79B7-0CD5-4856-B345-0C1EC6BC6A2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04A691-4F9E-4AB2-9502-00AEEA6035D2}">
      <dgm:prSet phldrT="[Text]"/>
      <dgm:spPr/>
      <dgm:t>
        <a:bodyPr/>
        <a:lstStyle/>
        <a:p>
          <a:r>
            <a:rPr lang="en-US" dirty="0" err="1" smtClean="0"/>
            <a:t>Psychrotrophic</a:t>
          </a:r>
          <a:r>
            <a:rPr lang="en-US" dirty="0" smtClean="0"/>
            <a:t> </a:t>
          </a:r>
          <a:r>
            <a:rPr lang="en-US" dirty="0" err="1" smtClean="0"/>
            <a:t>thermoduric</a:t>
          </a:r>
          <a:r>
            <a:rPr lang="en-US" dirty="0" smtClean="0"/>
            <a:t> bacteria</a:t>
          </a:r>
          <a:endParaRPr lang="en-US" dirty="0"/>
        </a:p>
      </dgm:t>
    </dgm:pt>
    <dgm:pt modelId="{D9972B54-FFF5-440E-9F60-CD14527BAD06}" type="parTrans" cxnId="{C73E8C06-1F86-4010-8FB3-A33F80EC19FE}">
      <dgm:prSet/>
      <dgm:spPr/>
      <dgm:t>
        <a:bodyPr/>
        <a:lstStyle/>
        <a:p>
          <a:endParaRPr lang="en-US"/>
        </a:p>
      </dgm:t>
    </dgm:pt>
    <dgm:pt modelId="{FBCC8D72-221D-4FA7-8E78-77F4760AB61D}" type="sibTrans" cxnId="{C73E8C06-1F86-4010-8FB3-A33F80EC19FE}">
      <dgm:prSet/>
      <dgm:spPr/>
      <dgm:t>
        <a:bodyPr/>
        <a:lstStyle/>
        <a:p>
          <a:endParaRPr lang="en-US"/>
        </a:p>
      </dgm:t>
    </dgm:pt>
    <dgm:pt modelId="{8C508E47-8F52-41D8-83DE-FE6F56590400}">
      <dgm:prSet phldrT="[Text]"/>
      <dgm:spPr/>
      <dgm:t>
        <a:bodyPr/>
        <a:lstStyle/>
        <a:p>
          <a:r>
            <a:rPr lang="en-US" dirty="0" smtClean="0"/>
            <a:t>Gram-positive rods and </a:t>
          </a:r>
          <a:r>
            <a:rPr lang="en-US" dirty="0" err="1" smtClean="0"/>
            <a:t>cocci</a:t>
          </a:r>
          <a:endParaRPr lang="en-US" dirty="0"/>
        </a:p>
      </dgm:t>
    </dgm:pt>
    <dgm:pt modelId="{E2995F1A-DC1E-4CC6-97C2-BAD22F1732BE}" type="parTrans" cxnId="{63942FB1-7372-48EC-95B4-A98AB75AE7DB}">
      <dgm:prSet/>
      <dgm:spPr/>
      <dgm:t>
        <a:bodyPr/>
        <a:lstStyle/>
        <a:p>
          <a:endParaRPr lang="en-US"/>
        </a:p>
      </dgm:t>
    </dgm:pt>
    <dgm:pt modelId="{9C34220B-6E53-481F-8A22-3A22161FF193}" type="sibTrans" cxnId="{63942FB1-7372-48EC-95B4-A98AB75AE7DB}">
      <dgm:prSet/>
      <dgm:spPr/>
      <dgm:t>
        <a:bodyPr/>
        <a:lstStyle/>
        <a:p>
          <a:endParaRPr lang="en-US"/>
        </a:p>
      </dgm:t>
    </dgm:pt>
    <dgm:pt modelId="{97812E44-63F0-4F19-BC39-5609B5355C4F}">
      <dgm:prSet phldrT="[Text]"/>
      <dgm:spPr/>
      <dgm:t>
        <a:bodyPr/>
        <a:lstStyle/>
        <a:p>
          <a:r>
            <a:rPr lang="en-US" dirty="0" smtClean="0"/>
            <a:t>e.g. Bacillus, Clostridium and Streptococcus.</a:t>
          </a:r>
          <a:endParaRPr lang="en-US" dirty="0"/>
        </a:p>
      </dgm:t>
    </dgm:pt>
    <dgm:pt modelId="{5E950C7F-AA3A-4762-89E7-21E5FBB49F5B}" type="parTrans" cxnId="{D65D9D98-7D4E-43E3-811F-48EC731B7DEA}">
      <dgm:prSet/>
      <dgm:spPr/>
      <dgm:t>
        <a:bodyPr/>
        <a:lstStyle/>
        <a:p>
          <a:endParaRPr lang="en-US"/>
        </a:p>
      </dgm:t>
    </dgm:pt>
    <dgm:pt modelId="{BD624AC8-D353-45D1-ADC8-344F8D094550}" type="sibTrans" cxnId="{D65D9D98-7D4E-43E3-811F-48EC731B7DEA}">
      <dgm:prSet/>
      <dgm:spPr/>
      <dgm:t>
        <a:bodyPr/>
        <a:lstStyle/>
        <a:p>
          <a:endParaRPr lang="en-US"/>
        </a:p>
      </dgm:t>
    </dgm:pt>
    <dgm:pt modelId="{D249E976-2DE9-40F8-ABDE-6361FDD602B4}">
      <dgm:prSet phldrT="[Text]"/>
      <dgm:spPr/>
      <dgm:t>
        <a:bodyPr/>
        <a:lstStyle/>
        <a:p>
          <a:r>
            <a:rPr lang="en-US" dirty="0" err="1" smtClean="0"/>
            <a:t>Psychrotrophic</a:t>
          </a:r>
          <a:r>
            <a:rPr lang="en-US" dirty="0" smtClean="0"/>
            <a:t> bacteria</a:t>
          </a:r>
          <a:endParaRPr lang="en-US" dirty="0"/>
        </a:p>
      </dgm:t>
    </dgm:pt>
    <dgm:pt modelId="{10BBB6CB-DB38-4D2F-AA06-7D26CEBC3A99}" type="parTrans" cxnId="{93505DF2-3985-421B-A9CC-6E281FD0EE5C}">
      <dgm:prSet/>
      <dgm:spPr/>
      <dgm:t>
        <a:bodyPr/>
        <a:lstStyle/>
        <a:p>
          <a:endParaRPr lang="en-US"/>
        </a:p>
      </dgm:t>
    </dgm:pt>
    <dgm:pt modelId="{A1B74865-7ED6-4231-8AEC-5200CF838B28}" type="sibTrans" cxnId="{93505DF2-3985-421B-A9CC-6E281FD0EE5C}">
      <dgm:prSet/>
      <dgm:spPr/>
      <dgm:t>
        <a:bodyPr/>
        <a:lstStyle/>
        <a:p>
          <a:endParaRPr lang="en-US"/>
        </a:p>
      </dgm:t>
    </dgm:pt>
    <dgm:pt modelId="{DE6667CC-F81C-4321-BFEB-14B47CCF5F60}">
      <dgm:prSet phldrT="[Text]"/>
      <dgm:spPr/>
      <dgm:t>
        <a:bodyPr/>
        <a:lstStyle/>
        <a:p>
          <a:r>
            <a:rPr lang="en-US" dirty="0" smtClean="0"/>
            <a:t>Gram-negative rods</a:t>
          </a:r>
          <a:endParaRPr lang="en-US" dirty="0"/>
        </a:p>
      </dgm:t>
    </dgm:pt>
    <dgm:pt modelId="{80125654-ACFA-4F6F-A94E-EEC132B280D3}" type="parTrans" cxnId="{7D479CBA-5A98-4064-8536-E40F934E5E77}">
      <dgm:prSet/>
      <dgm:spPr/>
      <dgm:t>
        <a:bodyPr/>
        <a:lstStyle/>
        <a:p>
          <a:endParaRPr lang="en-US"/>
        </a:p>
      </dgm:t>
    </dgm:pt>
    <dgm:pt modelId="{8E4FF34F-61B9-4BD8-96DD-0AB479FB0304}" type="sibTrans" cxnId="{7D479CBA-5A98-4064-8536-E40F934E5E77}">
      <dgm:prSet/>
      <dgm:spPr/>
      <dgm:t>
        <a:bodyPr/>
        <a:lstStyle/>
        <a:p>
          <a:endParaRPr lang="en-US"/>
        </a:p>
      </dgm:t>
    </dgm:pt>
    <dgm:pt modelId="{D00C9F45-C80D-40DD-9329-C89885607A83}">
      <dgm:prSet phldrT="[Text]"/>
      <dgm:spPr/>
      <dgm:t>
        <a:bodyPr/>
        <a:lstStyle/>
        <a:p>
          <a:r>
            <a:rPr lang="en-US" dirty="0" smtClean="0"/>
            <a:t>e.g. Pseudomonas, </a:t>
          </a:r>
          <a:r>
            <a:rPr lang="en-US" dirty="0" err="1" smtClean="0"/>
            <a:t>Flavobacterium</a:t>
          </a:r>
          <a:r>
            <a:rPr lang="en-US" dirty="0" smtClean="0"/>
            <a:t>, </a:t>
          </a:r>
          <a:r>
            <a:rPr lang="en-US" dirty="0" err="1" smtClean="0"/>
            <a:t>Alkaligenes</a:t>
          </a:r>
          <a:r>
            <a:rPr lang="en-US" dirty="0" smtClean="0"/>
            <a:t>, </a:t>
          </a:r>
          <a:r>
            <a:rPr lang="en-US" dirty="0" err="1" smtClean="0"/>
            <a:t>Achromobacter</a:t>
          </a:r>
          <a:r>
            <a:rPr lang="en-US" dirty="0" smtClean="0"/>
            <a:t>, </a:t>
          </a:r>
          <a:r>
            <a:rPr lang="en-US" dirty="0" err="1" smtClean="0"/>
            <a:t>Acinetobacter</a:t>
          </a:r>
          <a:endParaRPr lang="en-US" dirty="0"/>
        </a:p>
      </dgm:t>
    </dgm:pt>
    <dgm:pt modelId="{C3653233-51D5-4CCF-9A3F-3A8EFE8349B8}" type="parTrans" cxnId="{934422A1-628B-4D67-BF89-F7066B00FA35}">
      <dgm:prSet/>
      <dgm:spPr/>
      <dgm:t>
        <a:bodyPr/>
        <a:lstStyle/>
        <a:p>
          <a:endParaRPr lang="en-US"/>
        </a:p>
      </dgm:t>
    </dgm:pt>
    <dgm:pt modelId="{B29F4512-8B43-47D0-A07A-5D7494E44F49}" type="sibTrans" cxnId="{934422A1-628B-4D67-BF89-F7066B00FA35}">
      <dgm:prSet/>
      <dgm:spPr/>
      <dgm:t>
        <a:bodyPr/>
        <a:lstStyle/>
        <a:p>
          <a:endParaRPr lang="en-US"/>
        </a:p>
      </dgm:t>
    </dgm:pt>
    <dgm:pt modelId="{419C9982-D7A8-473C-8896-296FB8F92318}" type="pres">
      <dgm:prSet presAssocID="{421E79B7-0CD5-4856-B345-0C1EC6BC6A2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FDEEE0-E4F9-4BF6-9189-C6DAE4E7F87C}" type="pres">
      <dgm:prSet presAssocID="{E204A691-4F9E-4AB2-9502-00AEEA6035D2}" presName="parentLin" presStyleCnt="0"/>
      <dgm:spPr/>
    </dgm:pt>
    <dgm:pt modelId="{25C3A9B5-35EF-4790-8474-0DA67780093F}" type="pres">
      <dgm:prSet presAssocID="{E204A691-4F9E-4AB2-9502-00AEEA6035D2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542DE8F6-95D8-4695-AA0D-4CDED1C3BAEA}" type="pres">
      <dgm:prSet presAssocID="{E204A691-4F9E-4AB2-9502-00AEEA6035D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DF175-8DFE-4896-9625-5611481F5EC2}" type="pres">
      <dgm:prSet presAssocID="{E204A691-4F9E-4AB2-9502-00AEEA6035D2}" presName="negativeSpace" presStyleCnt="0"/>
      <dgm:spPr/>
    </dgm:pt>
    <dgm:pt modelId="{19A64FBB-3099-4114-AB16-7DE396F76C9C}" type="pres">
      <dgm:prSet presAssocID="{E204A691-4F9E-4AB2-9502-00AEEA6035D2}" presName="childText" presStyleLbl="conFgAcc1" presStyleIdx="0" presStyleCnt="2" custLinFactNeighborY="-676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33AC6C-E7DC-42A1-8ADC-926C454B9BE3}" type="pres">
      <dgm:prSet presAssocID="{FBCC8D72-221D-4FA7-8E78-77F4760AB61D}" presName="spaceBetweenRectangles" presStyleCnt="0"/>
      <dgm:spPr/>
    </dgm:pt>
    <dgm:pt modelId="{1A9F0A23-BA97-43AE-863F-2FA80E85B0E6}" type="pres">
      <dgm:prSet presAssocID="{D249E976-2DE9-40F8-ABDE-6361FDD602B4}" presName="parentLin" presStyleCnt="0"/>
      <dgm:spPr/>
    </dgm:pt>
    <dgm:pt modelId="{B9487EE0-0E81-443C-B8D4-E8B3B2A08FB9}" type="pres">
      <dgm:prSet presAssocID="{D249E976-2DE9-40F8-ABDE-6361FDD602B4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EECB5446-50B6-460B-9CEA-560C5336CA2C}" type="pres">
      <dgm:prSet presAssocID="{D249E976-2DE9-40F8-ABDE-6361FDD602B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F38E4-9247-47E8-8B2E-AB044A429CF6}" type="pres">
      <dgm:prSet presAssocID="{D249E976-2DE9-40F8-ABDE-6361FDD602B4}" presName="negativeSpace" presStyleCnt="0"/>
      <dgm:spPr/>
    </dgm:pt>
    <dgm:pt modelId="{8AE9BD25-15A0-4970-AEF5-8AA4C60EC29A}" type="pres">
      <dgm:prSet presAssocID="{D249E976-2DE9-40F8-ABDE-6361FDD602B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A911CC-31F6-45FF-B136-263CF85F0BF2}" type="presOf" srcId="{DE6667CC-F81C-4321-BFEB-14B47CCF5F60}" destId="{8AE9BD25-15A0-4970-AEF5-8AA4C60EC29A}" srcOrd="0" destOrd="0" presId="urn:microsoft.com/office/officeart/2005/8/layout/list1"/>
    <dgm:cxn modelId="{D65D9D98-7D4E-43E3-811F-48EC731B7DEA}" srcId="{E204A691-4F9E-4AB2-9502-00AEEA6035D2}" destId="{97812E44-63F0-4F19-BC39-5609B5355C4F}" srcOrd="1" destOrd="0" parTransId="{5E950C7F-AA3A-4762-89E7-21E5FBB49F5B}" sibTransId="{BD624AC8-D353-45D1-ADC8-344F8D094550}"/>
    <dgm:cxn modelId="{934422A1-628B-4D67-BF89-F7066B00FA35}" srcId="{D249E976-2DE9-40F8-ABDE-6361FDD602B4}" destId="{D00C9F45-C80D-40DD-9329-C89885607A83}" srcOrd="1" destOrd="0" parTransId="{C3653233-51D5-4CCF-9A3F-3A8EFE8349B8}" sibTransId="{B29F4512-8B43-47D0-A07A-5D7494E44F49}"/>
    <dgm:cxn modelId="{4A743545-E60F-4C90-BD49-07C9796D762E}" type="presOf" srcId="{D249E976-2DE9-40F8-ABDE-6361FDD602B4}" destId="{B9487EE0-0E81-443C-B8D4-E8B3B2A08FB9}" srcOrd="0" destOrd="0" presId="urn:microsoft.com/office/officeart/2005/8/layout/list1"/>
    <dgm:cxn modelId="{99412D73-1F5D-4B08-9BBF-CF8478DD4615}" type="presOf" srcId="{D249E976-2DE9-40F8-ABDE-6361FDD602B4}" destId="{EECB5446-50B6-460B-9CEA-560C5336CA2C}" srcOrd="1" destOrd="0" presId="urn:microsoft.com/office/officeart/2005/8/layout/list1"/>
    <dgm:cxn modelId="{FC1D4C54-15FC-4550-9728-36C0826ADA42}" type="presOf" srcId="{E204A691-4F9E-4AB2-9502-00AEEA6035D2}" destId="{542DE8F6-95D8-4695-AA0D-4CDED1C3BAEA}" srcOrd="1" destOrd="0" presId="urn:microsoft.com/office/officeart/2005/8/layout/list1"/>
    <dgm:cxn modelId="{63942FB1-7372-48EC-95B4-A98AB75AE7DB}" srcId="{E204A691-4F9E-4AB2-9502-00AEEA6035D2}" destId="{8C508E47-8F52-41D8-83DE-FE6F56590400}" srcOrd="0" destOrd="0" parTransId="{E2995F1A-DC1E-4CC6-97C2-BAD22F1732BE}" sibTransId="{9C34220B-6E53-481F-8A22-3A22161FF193}"/>
    <dgm:cxn modelId="{8EE7FA7D-4C82-4E9D-AF1F-C74BA44D76F7}" type="presOf" srcId="{421E79B7-0CD5-4856-B345-0C1EC6BC6A20}" destId="{419C9982-D7A8-473C-8896-296FB8F92318}" srcOrd="0" destOrd="0" presId="urn:microsoft.com/office/officeart/2005/8/layout/list1"/>
    <dgm:cxn modelId="{C73E8C06-1F86-4010-8FB3-A33F80EC19FE}" srcId="{421E79B7-0CD5-4856-B345-0C1EC6BC6A20}" destId="{E204A691-4F9E-4AB2-9502-00AEEA6035D2}" srcOrd="0" destOrd="0" parTransId="{D9972B54-FFF5-440E-9F60-CD14527BAD06}" sibTransId="{FBCC8D72-221D-4FA7-8E78-77F4760AB61D}"/>
    <dgm:cxn modelId="{93505DF2-3985-421B-A9CC-6E281FD0EE5C}" srcId="{421E79B7-0CD5-4856-B345-0C1EC6BC6A20}" destId="{D249E976-2DE9-40F8-ABDE-6361FDD602B4}" srcOrd="1" destOrd="0" parTransId="{10BBB6CB-DB38-4D2F-AA06-7D26CEBC3A99}" sibTransId="{A1B74865-7ED6-4231-8AEC-5200CF838B28}"/>
    <dgm:cxn modelId="{7D479CBA-5A98-4064-8536-E40F934E5E77}" srcId="{D249E976-2DE9-40F8-ABDE-6361FDD602B4}" destId="{DE6667CC-F81C-4321-BFEB-14B47CCF5F60}" srcOrd="0" destOrd="0" parTransId="{80125654-ACFA-4F6F-A94E-EEC132B280D3}" sibTransId="{8E4FF34F-61B9-4BD8-96DD-0AB479FB0304}"/>
    <dgm:cxn modelId="{027F4D49-E8C1-44A8-B22D-74D6887B68FA}" type="presOf" srcId="{97812E44-63F0-4F19-BC39-5609B5355C4F}" destId="{19A64FBB-3099-4114-AB16-7DE396F76C9C}" srcOrd="0" destOrd="1" presId="urn:microsoft.com/office/officeart/2005/8/layout/list1"/>
    <dgm:cxn modelId="{EF7FAC37-020C-4D65-BFA2-A6396EF3D5FD}" type="presOf" srcId="{D00C9F45-C80D-40DD-9329-C89885607A83}" destId="{8AE9BD25-15A0-4970-AEF5-8AA4C60EC29A}" srcOrd="0" destOrd="1" presId="urn:microsoft.com/office/officeart/2005/8/layout/list1"/>
    <dgm:cxn modelId="{778AC7E2-3E45-4365-840D-CD81B5C425DC}" type="presOf" srcId="{8C508E47-8F52-41D8-83DE-FE6F56590400}" destId="{19A64FBB-3099-4114-AB16-7DE396F76C9C}" srcOrd="0" destOrd="0" presId="urn:microsoft.com/office/officeart/2005/8/layout/list1"/>
    <dgm:cxn modelId="{82D21B50-7E16-4B96-BC81-B68505C47590}" type="presOf" srcId="{E204A691-4F9E-4AB2-9502-00AEEA6035D2}" destId="{25C3A9B5-35EF-4790-8474-0DA67780093F}" srcOrd="0" destOrd="0" presId="urn:microsoft.com/office/officeart/2005/8/layout/list1"/>
    <dgm:cxn modelId="{8A5DA844-1C55-47EF-B803-66185C209946}" type="presParOf" srcId="{419C9982-D7A8-473C-8896-296FB8F92318}" destId="{64FDEEE0-E4F9-4BF6-9189-C6DAE4E7F87C}" srcOrd="0" destOrd="0" presId="urn:microsoft.com/office/officeart/2005/8/layout/list1"/>
    <dgm:cxn modelId="{2C9F156B-7863-4A63-8BCB-B7B2751FA956}" type="presParOf" srcId="{64FDEEE0-E4F9-4BF6-9189-C6DAE4E7F87C}" destId="{25C3A9B5-35EF-4790-8474-0DA67780093F}" srcOrd="0" destOrd="0" presId="urn:microsoft.com/office/officeart/2005/8/layout/list1"/>
    <dgm:cxn modelId="{AC73B917-F04A-43CC-AAF7-65AB8B6C2D2B}" type="presParOf" srcId="{64FDEEE0-E4F9-4BF6-9189-C6DAE4E7F87C}" destId="{542DE8F6-95D8-4695-AA0D-4CDED1C3BAEA}" srcOrd="1" destOrd="0" presId="urn:microsoft.com/office/officeart/2005/8/layout/list1"/>
    <dgm:cxn modelId="{733359C5-D072-4C44-B064-F796135D92C6}" type="presParOf" srcId="{419C9982-D7A8-473C-8896-296FB8F92318}" destId="{B9FDF175-8DFE-4896-9625-5611481F5EC2}" srcOrd="1" destOrd="0" presId="urn:microsoft.com/office/officeart/2005/8/layout/list1"/>
    <dgm:cxn modelId="{61E37654-2318-484B-A560-9911B049E999}" type="presParOf" srcId="{419C9982-D7A8-473C-8896-296FB8F92318}" destId="{19A64FBB-3099-4114-AB16-7DE396F76C9C}" srcOrd="2" destOrd="0" presId="urn:microsoft.com/office/officeart/2005/8/layout/list1"/>
    <dgm:cxn modelId="{5874BEB0-A47C-4126-A069-C2031537C246}" type="presParOf" srcId="{419C9982-D7A8-473C-8896-296FB8F92318}" destId="{CC33AC6C-E7DC-42A1-8ADC-926C454B9BE3}" srcOrd="3" destOrd="0" presId="urn:microsoft.com/office/officeart/2005/8/layout/list1"/>
    <dgm:cxn modelId="{93E72B7D-4FF7-48E5-BE16-2BA81D0AA386}" type="presParOf" srcId="{419C9982-D7A8-473C-8896-296FB8F92318}" destId="{1A9F0A23-BA97-43AE-863F-2FA80E85B0E6}" srcOrd="4" destOrd="0" presId="urn:microsoft.com/office/officeart/2005/8/layout/list1"/>
    <dgm:cxn modelId="{2B539A8F-ECF2-4418-B1CB-2F49EA6E74D8}" type="presParOf" srcId="{1A9F0A23-BA97-43AE-863F-2FA80E85B0E6}" destId="{B9487EE0-0E81-443C-B8D4-E8B3B2A08FB9}" srcOrd="0" destOrd="0" presId="urn:microsoft.com/office/officeart/2005/8/layout/list1"/>
    <dgm:cxn modelId="{BD3A40F4-2FDF-418E-9751-981AEBBA6C42}" type="presParOf" srcId="{1A9F0A23-BA97-43AE-863F-2FA80E85B0E6}" destId="{EECB5446-50B6-460B-9CEA-560C5336CA2C}" srcOrd="1" destOrd="0" presId="urn:microsoft.com/office/officeart/2005/8/layout/list1"/>
    <dgm:cxn modelId="{D96F67FD-B211-4474-9FD1-E984F54012ED}" type="presParOf" srcId="{419C9982-D7A8-473C-8896-296FB8F92318}" destId="{A78F38E4-9247-47E8-8B2E-AB044A429CF6}" srcOrd="5" destOrd="0" presId="urn:microsoft.com/office/officeart/2005/8/layout/list1"/>
    <dgm:cxn modelId="{EF7449A9-774C-4038-B6B1-1274ECBBAEDE}" type="presParOf" srcId="{419C9982-D7A8-473C-8896-296FB8F92318}" destId="{8AE9BD25-15A0-4970-AEF5-8AA4C60EC29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3CC18F-8223-4D90-AE1F-11C67F9A6B9B}">
      <dsp:nvSpPr>
        <dsp:cNvPr id="0" name=""/>
        <dsp:cNvSpPr/>
      </dsp:nvSpPr>
      <dsp:spPr>
        <a:xfrm rot="5400000">
          <a:off x="5369142" y="-2349302"/>
          <a:ext cx="4539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i="1" kern="1200" dirty="0" smtClean="0"/>
            <a:t>M. </a:t>
          </a:r>
          <a:r>
            <a:rPr lang="en-US" sz="1400" i="1" kern="1200" dirty="0" err="1" smtClean="0"/>
            <a:t>luteus</a:t>
          </a:r>
          <a:r>
            <a:rPr lang="en-US" sz="1400" i="1" kern="1200" dirty="0" smtClean="0"/>
            <a:t>, M. </a:t>
          </a:r>
          <a:r>
            <a:rPr lang="en-US" sz="1400" i="1" kern="1200" dirty="0" err="1" smtClean="0"/>
            <a:t>candidus</a:t>
          </a:r>
          <a:r>
            <a:rPr lang="en-US" sz="1400" i="1" kern="1200" dirty="0" smtClean="0"/>
            <a:t>, M. </a:t>
          </a:r>
          <a:r>
            <a:rPr lang="en-US" sz="1400" i="1" kern="1200" dirty="0" err="1" smtClean="0"/>
            <a:t>caseolyticus</a:t>
          </a:r>
          <a:endParaRPr lang="en-US" sz="1400" i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Associated with insanitation of equipments</a:t>
          </a:r>
          <a:endParaRPr lang="en-US" sz="1400" kern="1200" dirty="0"/>
        </a:p>
      </dsp:txBody>
      <dsp:txXfrm rot="-5400000">
        <a:off x="2962656" y="79345"/>
        <a:ext cx="5244783" cy="409648"/>
      </dsp:txXfrm>
    </dsp:sp>
    <dsp:sp modelId="{7EE841F8-F1E3-4395-8D5C-5D1D1ADC2784}">
      <dsp:nvSpPr>
        <dsp:cNvPr id="0" name=""/>
        <dsp:cNvSpPr/>
      </dsp:nvSpPr>
      <dsp:spPr>
        <a:xfrm>
          <a:off x="0" y="438"/>
          <a:ext cx="2962656" cy="5674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1" kern="1200" dirty="0" err="1" smtClean="0"/>
            <a:t>Micrococci</a:t>
          </a:r>
          <a:endParaRPr lang="en-US" sz="2800" i="1" kern="1200" dirty="0"/>
        </a:p>
      </dsp:txBody>
      <dsp:txXfrm>
        <a:off x="27701" y="28139"/>
        <a:ext cx="2907254" cy="512061"/>
      </dsp:txXfrm>
    </dsp:sp>
    <dsp:sp modelId="{6F684B74-91C5-4EC7-990D-8B870BF124A7}">
      <dsp:nvSpPr>
        <dsp:cNvPr id="0" name=""/>
        <dsp:cNvSpPr/>
      </dsp:nvSpPr>
      <dsp:spPr>
        <a:xfrm rot="5400000">
          <a:off x="5369142" y="-1753466"/>
          <a:ext cx="4539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i="1" kern="1200" dirty="0" smtClean="0"/>
            <a:t>M. </a:t>
          </a:r>
          <a:r>
            <a:rPr lang="en-US" sz="1400" i="1" kern="1200" dirty="0" err="1" smtClean="0"/>
            <a:t>lacticum</a:t>
          </a:r>
          <a:r>
            <a:rPr lang="en-US" sz="1400" i="1" kern="1200" dirty="0" smtClean="0"/>
            <a:t>, M </a:t>
          </a:r>
          <a:r>
            <a:rPr lang="en-US" sz="1400" i="1" kern="1200" dirty="0" err="1" smtClean="0"/>
            <a:t>liquifaciens</a:t>
          </a:r>
          <a:endParaRPr lang="en-US" sz="1400" i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Former one is most heat </a:t>
          </a:r>
          <a:r>
            <a:rPr lang="en-US" sz="1400" kern="1200" smtClean="0"/>
            <a:t>resistant non-sporeformer</a:t>
          </a:r>
          <a:endParaRPr lang="en-US" sz="1400" kern="1200" dirty="0"/>
        </a:p>
      </dsp:txBody>
      <dsp:txXfrm rot="-5400000">
        <a:off x="2962656" y="675181"/>
        <a:ext cx="5244783" cy="409648"/>
      </dsp:txXfrm>
    </dsp:sp>
    <dsp:sp modelId="{4562EAF1-2514-456B-B2FD-259F61F82D3F}">
      <dsp:nvSpPr>
        <dsp:cNvPr id="0" name=""/>
        <dsp:cNvSpPr/>
      </dsp:nvSpPr>
      <dsp:spPr>
        <a:xfrm>
          <a:off x="0" y="596274"/>
          <a:ext cx="2962656" cy="5674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1" kern="1200" dirty="0" err="1" smtClean="0"/>
            <a:t>Microbacterium</a:t>
          </a:r>
          <a:endParaRPr lang="en-US" sz="2800" i="1" kern="1200" dirty="0"/>
        </a:p>
      </dsp:txBody>
      <dsp:txXfrm>
        <a:off x="27701" y="623975"/>
        <a:ext cx="2907254" cy="512061"/>
      </dsp:txXfrm>
    </dsp:sp>
    <dsp:sp modelId="{59444195-09D2-4AA9-844D-10D2508CA3C5}">
      <dsp:nvSpPr>
        <dsp:cNvPr id="0" name=""/>
        <dsp:cNvSpPr/>
      </dsp:nvSpPr>
      <dsp:spPr>
        <a:xfrm rot="5400000">
          <a:off x="5289991" y="-1138118"/>
          <a:ext cx="601342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i="1" kern="1200" dirty="0" smtClean="0"/>
            <a:t>B. </a:t>
          </a:r>
          <a:r>
            <a:rPr lang="en-US" sz="1400" i="1" kern="1200" dirty="0" err="1" smtClean="0"/>
            <a:t>subtilis</a:t>
          </a:r>
          <a:r>
            <a:rPr lang="en-US" sz="1400" i="1" kern="1200" dirty="0" smtClean="0"/>
            <a:t>, B. cereus, B. </a:t>
          </a:r>
          <a:r>
            <a:rPr lang="en-US" sz="1400" i="1" kern="1200" dirty="0" err="1" smtClean="0"/>
            <a:t>circulans</a:t>
          </a:r>
          <a:r>
            <a:rPr lang="en-US" sz="1400" i="1" kern="1200" dirty="0" smtClean="0"/>
            <a:t>, B. </a:t>
          </a:r>
          <a:r>
            <a:rPr lang="en-US" sz="1400" i="1" kern="1200" dirty="0" err="1" smtClean="0"/>
            <a:t>polymyxa</a:t>
          </a:r>
          <a:r>
            <a:rPr lang="en-US" sz="1400" i="1" kern="1200" dirty="0" smtClean="0"/>
            <a:t> etc.</a:t>
          </a:r>
          <a:endParaRPr lang="en-US" sz="1400" i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i="1" kern="1200" dirty="0" smtClean="0"/>
            <a:t>These are aerobic </a:t>
          </a:r>
          <a:r>
            <a:rPr lang="en-US" sz="1400" kern="1200" dirty="0" err="1" smtClean="0"/>
            <a:t>sporeformers</a:t>
          </a:r>
          <a:r>
            <a:rPr lang="en-US" sz="1400" kern="1200" dirty="0" smtClean="0"/>
            <a:t> invariably present in past. Milk.</a:t>
          </a:r>
          <a:endParaRPr lang="en-US" sz="1400" kern="1200" dirty="0"/>
        </a:p>
      </dsp:txBody>
      <dsp:txXfrm rot="-5400000">
        <a:off x="2959763" y="1221465"/>
        <a:ext cx="5232445" cy="542632"/>
      </dsp:txXfrm>
    </dsp:sp>
    <dsp:sp modelId="{BFE54690-1773-4812-ABBA-76BA76AE1F10}">
      <dsp:nvSpPr>
        <dsp:cNvPr id="0" name=""/>
        <dsp:cNvSpPr/>
      </dsp:nvSpPr>
      <dsp:spPr>
        <a:xfrm>
          <a:off x="0" y="1209050"/>
          <a:ext cx="2959762" cy="5674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1" kern="1200" dirty="0" smtClean="0"/>
            <a:t>Bacillus</a:t>
          </a:r>
          <a:endParaRPr lang="en-US" sz="2800" i="1" kern="1200" dirty="0"/>
        </a:p>
      </dsp:txBody>
      <dsp:txXfrm>
        <a:off x="27701" y="1236751"/>
        <a:ext cx="2904360" cy="512061"/>
      </dsp:txXfrm>
    </dsp:sp>
    <dsp:sp modelId="{67BA0354-89DB-41FB-AA24-F7AA4BA8BE2B}">
      <dsp:nvSpPr>
        <dsp:cNvPr id="0" name=""/>
        <dsp:cNvSpPr/>
      </dsp:nvSpPr>
      <dsp:spPr>
        <a:xfrm rot="5400000">
          <a:off x="5369142" y="-527913"/>
          <a:ext cx="4539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i="1" kern="1200" dirty="0" smtClean="0"/>
            <a:t>S. </a:t>
          </a:r>
          <a:r>
            <a:rPr lang="en-US" sz="1200" i="1" kern="1200" dirty="0" err="1" smtClean="0"/>
            <a:t>thermophilus</a:t>
          </a:r>
          <a:r>
            <a:rPr lang="en-US" sz="1200" i="1" kern="1200" dirty="0" smtClean="0"/>
            <a:t>, S. </a:t>
          </a:r>
          <a:r>
            <a:rPr lang="en-US" sz="1200" i="1" kern="1200" dirty="0" err="1" smtClean="0"/>
            <a:t>faecalis</a:t>
          </a:r>
          <a:r>
            <a:rPr lang="en-US" sz="1200" i="1" kern="1200" dirty="0" smtClean="0"/>
            <a:t>, S .</a:t>
          </a:r>
          <a:r>
            <a:rPr lang="en-US" sz="1200" i="1" kern="1200" dirty="0" err="1" smtClean="0"/>
            <a:t>faecium</a:t>
          </a:r>
          <a:endParaRPr lang="en-US" sz="1200" i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Increasing pH and substituting peptone for </a:t>
          </a:r>
          <a:r>
            <a:rPr lang="en-US" sz="1200" kern="1200" dirty="0" err="1" smtClean="0"/>
            <a:t>tryptone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increses</a:t>
          </a:r>
          <a:r>
            <a:rPr lang="en-US" sz="1200" kern="1200" dirty="0" smtClean="0"/>
            <a:t> recovery of these bacteria</a:t>
          </a:r>
          <a:endParaRPr lang="en-US" sz="1200" kern="1200" dirty="0"/>
        </a:p>
      </dsp:txBody>
      <dsp:txXfrm rot="-5400000">
        <a:off x="2962656" y="1900734"/>
        <a:ext cx="5244783" cy="409648"/>
      </dsp:txXfrm>
    </dsp:sp>
    <dsp:sp modelId="{BC7265E4-CBCD-4D5F-A031-A591DAA0FDC8}">
      <dsp:nvSpPr>
        <dsp:cNvPr id="0" name=""/>
        <dsp:cNvSpPr/>
      </dsp:nvSpPr>
      <dsp:spPr>
        <a:xfrm>
          <a:off x="0" y="1821826"/>
          <a:ext cx="2962656" cy="5674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1" kern="1200" dirty="0" smtClean="0"/>
            <a:t>Streptococcus</a:t>
          </a:r>
          <a:r>
            <a:rPr lang="en-US" sz="2800" kern="1200" dirty="0" smtClean="0"/>
            <a:t> </a:t>
          </a:r>
          <a:endParaRPr lang="en-US" sz="2800" kern="1200" dirty="0"/>
        </a:p>
      </dsp:txBody>
      <dsp:txXfrm>
        <a:off x="27701" y="1849527"/>
        <a:ext cx="2907254" cy="512061"/>
      </dsp:txXfrm>
    </dsp:sp>
    <dsp:sp modelId="{464E9918-B3AE-49A4-BB67-8C23E73F91EB}">
      <dsp:nvSpPr>
        <dsp:cNvPr id="0" name=""/>
        <dsp:cNvSpPr/>
      </dsp:nvSpPr>
      <dsp:spPr>
        <a:xfrm rot="5400000">
          <a:off x="5369142" y="67922"/>
          <a:ext cx="4539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i="1" kern="1200" dirty="0" smtClean="0"/>
            <a:t>Lb. </a:t>
          </a:r>
          <a:r>
            <a:rPr lang="en-US" sz="1400" i="1" kern="1200" dirty="0" err="1" smtClean="0"/>
            <a:t>bulgaricus</a:t>
          </a:r>
          <a:r>
            <a:rPr lang="en-US" sz="1400" i="1" kern="1200" dirty="0" smtClean="0"/>
            <a:t>, Lb. </a:t>
          </a:r>
          <a:r>
            <a:rPr lang="en-US" sz="1400" i="1" kern="1200" dirty="0" err="1" smtClean="0"/>
            <a:t>lactis</a:t>
          </a:r>
          <a:endParaRPr lang="en-US" sz="1400" i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Fastidious, not encountered frequently in past. milk</a:t>
          </a:r>
          <a:endParaRPr lang="en-US" sz="1400" kern="1200" dirty="0"/>
        </a:p>
      </dsp:txBody>
      <dsp:txXfrm rot="-5400000">
        <a:off x="2962656" y="2496570"/>
        <a:ext cx="5244783" cy="409648"/>
      </dsp:txXfrm>
    </dsp:sp>
    <dsp:sp modelId="{A7AAA4C7-B616-45E8-8BBE-3D7090B41728}">
      <dsp:nvSpPr>
        <dsp:cNvPr id="0" name=""/>
        <dsp:cNvSpPr/>
      </dsp:nvSpPr>
      <dsp:spPr>
        <a:xfrm>
          <a:off x="0" y="2417662"/>
          <a:ext cx="2962656" cy="5674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1" kern="1200" dirty="0" smtClean="0"/>
            <a:t>Lactobacillus</a:t>
          </a:r>
          <a:endParaRPr lang="en-US" sz="2800" i="1" kern="1200" dirty="0"/>
        </a:p>
      </dsp:txBody>
      <dsp:txXfrm>
        <a:off x="27701" y="2445363"/>
        <a:ext cx="2907254" cy="512061"/>
      </dsp:txXfrm>
    </dsp:sp>
    <dsp:sp modelId="{3E5AB6FD-C91A-4595-9E73-D0AF1E4F6971}">
      <dsp:nvSpPr>
        <dsp:cNvPr id="0" name=""/>
        <dsp:cNvSpPr/>
      </dsp:nvSpPr>
      <dsp:spPr>
        <a:xfrm rot="5400000">
          <a:off x="5369142" y="663758"/>
          <a:ext cx="4539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i="1" kern="1200" dirty="0" err="1" smtClean="0"/>
            <a:t>Arthrobacter</a:t>
          </a:r>
          <a:r>
            <a:rPr lang="en-US" sz="1400" kern="1200" dirty="0" smtClean="0"/>
            <a:t> spp., </a:t>
          </a:r>
          <a:r>
            <a:rPr lang="en-US" sz="1400" i="1" kern="1200" dirty="0" smtClean="0"/>
            <a:t>Clostridium </a:t>
          </a:r>
          <a:r>
            <a:rPr lang="en-US" sz="1400" kern="1200" dirty="0" err="1" smtClean="0"/>
            <a:t>spp.,</a:t>
          </a:r>
          <a:r>
            <a:rPr lang="en-US" sz="1400" i="1" kern="1200" dirty="0" err="1" smtClean="0"/>
            <a:t>Streptomyces</a:t>
          </a:r>
          <a:r>
            <a:rPr lang="en-US" sz="1400" kern="1200" dirty="0" smtClean="0"/>
            <a:t> spp.</a:t>
          </a:r>
          <a:endParaRPr lang="en-US" sz="1400" kern="1200" dirty="0"/>
        </a:p>
      </dsp:txBody>
      <dsp:txXfrm rot="-5400000">
        <a:off x="2962656" y="3092406"/>
        <a:ext cx="5244783" cy="409648"/>
      </dsp:txXfrm>
    </dsp:sp>
    <dsp:sp modelId="{D03B7DCB-5B61-4FD5-B2E8-DC61513EAFCA}">
      <dsp:nvSpPr>
        <dsp:cNvPr id="0" name=""/>
        <dsp:cNvSpPr/>
      </dsp:nvSpPr>
      <dsp:spPr>
        <a:xfrm>
          <a:off x="0" y="3013498"/>
          <a:ext cx="2962656" cy="5674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0" kern="1200" dirty="0" smtClean="0"/>
            <a:t>Others</a:t>
          </a:r>
          <a:endParaRPr lang="en-US" sz="2800" i="0" kern="1200" dirty="0"/>
        </a:p>
      </dsp:txBody>
      <dsp:txXfrm>
        <a:off x="27701" y="3041199"/>
        <a:ext cx="2907254" cy="5120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64FBB-3099-4114-AB16-7DE396F76C9C}">
      <dsp:nvSpPr>
        <dsp:cNvPr id="0" name=""/>
        <dsp:cNvSpPr/>
      </dsp:nvSpPr>
      <dsp:spPr>
        <a:xfrm>
          <a:off x="0" y="228600"/>
          <a:ext cx="5791200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9461" tIns="354076" rIns="449461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Gram-positive rods and </a:t>
          </a:r>
          <a:r>
            <a:rPr lang="en-US" sz="1700" kern="1200" dirty="0" err="1" smtClean="0"/>
            <a:t>cocci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e.g. Bacillus, Clostridium and Streptococcus.</a:t>
          </a:r>
          <a:endParaRPr lang="en-US" sz="1700" kern="1200" dirty="0"/>
        </a:p>
      </dsp:txBody>
      <dsp:txXfrm>
        <a:off x="0" y="228600"/>
        <a:ext cx="5791200" cy="990675"/>
      </dsp:txXfrm>
    </dsp:sp>
    <dsp:sp modelId="{542DE8F6-95D8-4695-AA0D-4CDED1C3BAEA}">
      <dsp:nvSpPr>
        <dsp:cNvPr id="0" name=""/>
        <dsp:cNvSpPr/>
      </dsp:nvSpPr>
      <dsp:spPr>
        <a:xfrm>
          <a:off x="289560" y="39817"/>
          <a:ext cx="405384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226" tIns="0" rIns="153226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Psychrotrophic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thermoduric</a:t>
          </a:r>
          <a:r>
            <a:rPr lang="en-US" sz="1700" kern="1200" dirty="0" smtClean="0"/>
            <a:t> bacteria</a:t>
          </a:r>
          <a:endParaRPr lang="en-US" sz="1700" kern="1200" dirty="0"/>
        </a:p>
      </dsp:txBody>
      <dsp:txXfrm>
        <a:off x="314058" y="64315"/>
        <a:ext cx="4004844" cy="452844"/>
      </dsp:txXfrm>
    </dsp:sp>
    <dsp:sp modelId="{8AE9BD25-15A0-4970-AEF5-8AA4C60EC29A}">
      <dsp:nvSpPr>
        <dsp:cNvPr id="0" name=""/>
        <dsp:cNvSpPr/>
      </dsp:nvSpPr>
      <dsp:spPr>
        <a:xfrm>
          <a:off x="0" y="1624132"/>
          <a:ext cx="5791200" cy="1231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9461" tIns="354076" rIns="449461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Gram-negative rods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e.g. Pseudomonas, </a:t>
          </a:r>
          <a:r>
            <a:rPr lang="en-US" sz="1700" kern="1200" dirty="0" err="1" smtClean="0"/>
            <a:t>Flavobacterium</a:t>
          </a:r>
          <a:r>
            <a:rPr lang="en-US" sz="1700" kern="1200" dirty="0" smtClean="0"/>
            <a:t>, </a:t>
          </a:r>
          <a:r>
            <a:rPr lang="en-US" sz="1700" kern="1200" dirty="0" err="1" smtClean="0"/>
            <a:t>Alkaligenes</a:t>
          </a:r>
          <a:r>
            <a:rPr lang="en-US" sz="1700" kern="1200" dirty="0" smtClean="0"/>
            <a:t>, </a:t>
          </a:r>
          <a:r>
            <a:rPr lang="en-US" sz="1700" kern="1200" dirty="0" err="1" smtClean="0"/>
            <a:t>Achromobacter</a:t>
          </a:r>
          <a:r>
            <a:rPr lang="en-US" sz="1700" kern="1200" dirty="0" smtClean="0"/>
            <a:t>, </a:t>
          </a:r>
          <a:r>
            <a:rPr lang="en-US" sz="1700" kern="1200" dirty="0" err="1" smtClean="0"/>
            <a:t>Acinetobacter</a:t>
          </a:r>
          <a:endParaRPr lang="en-US" sz="1700" kern="1200" dirty="0"/>
        </a:p>
      </dsp:txBody>
      <dsp:txXfrm>
        <a:off x="0" y="1624132"/>
        <a:ext cx="5791200" cy="1231650"/>
      </dsp:txXfrm>
    </dsp:sp>
    <dsp:sp modelId="{EECB5446-50B6-460B-9CEA-560C5336CA2C}">
      <dsp:nvSpPr>
        <dsp:cNvPr id="0" name=""/>
        <dsp:cNvSpPr/>
      </dsp:nvSpPr>
      <dsp:spPr>
        <a:xfrm>
          <a:off x="289560" y="1373212"/>
          <a:ext cx="405384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226" tIns="0" rIns="153226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Psychrotrophic</a:t>
          </a:r>
          <a:r>
            <a:rPr lang="en-US" sz="1700" kern="1200" dirty="0" smtClean="0"/>
            <a:t> bacteria</a:t>
          </a:r>
          <a:endParaRPr lang="en-US" sz="1700" kern="1200" dirty="0"/>
        </a:p>
      </dsp:txBody>
      <dsp:txXfrm>
        <a:off x="314058" y="1397710"/>
        <a:ext cx="4004844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BD2EF-5BDA-4A6C-BC99-8587CEA93C73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103D2-CD67-4B7A-A85E-6BFE6F107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3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915400" cy="3733800"/>
          </a:xfr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6000" dirty="0" smtClean="0">
                <a:solidFill>
                  <a:schemeClr val="tx1"/>
                </a:solidFill>
                <a:latin typeface="Algerian" pitchFamily="82" charset="0"/>
              </a:rPr>
              <a:t>       Microbiology</a:t>
            </a:r>
            <a:r>
              <a:rPr lang="en-US" sz="5400" dirty="0" smtClean="0">
                <a:solidFill>
                  <a:schemeClr val="tx1"/>
                </a:solidFill>
                <a:latin typeface="Algerian" pitchFamily="82" charset="0"/>
              </a:rPr>
              <a:t/>
            </a:r>
            <a:br>
              <a:rPr lang="en-US" sz="5400" dirty="0" smtClean="0">
                <a:solidFill>
                  <a:schemeClr val="tx1"/>
                </a:solidFill>
                <a:latin typeface="Algerian" pitchFamily="82" charset="0"/>
              </a:rPr>
            </a:br>
            <a:r>
              <a:rPr lang="en-US" sz="5400" dirty="0" smtClean="0">
                <a:solidFill>
                  <a:schemeClr val="tx1"/>
                </a:solidFill>
                <a:latin typeface="Algerian" pitchFamily="82" charset="0"/>
              </a:rPr>
              <a:t>				OF </a:t>
            </a:r>
            <a:br>
              <a:rPr lang="en-US" sz="5400" dirty="0" smtClean="0">
                <a:solidFill>
                  <a:schemeClr val="tx1"/>
                </a:solidFill>
                <a:latin typeface="Algerian" pitchFamily="82" charset="0"/>
              </a:rPr>
            </a:br>
            <a:r>
              <a:rPr lang="en-US" sz="5400" dirty="0" smtClean="0">
                <a:solidFill>
                  <a:schemeClr val="tx1"/>
                </a:solidFill>
                <a:latin typeface="Algerian" pitchFamily="82" charset="0"/>
              </a:rPr>
              <a:t>		</a:t>
            </a:r>
            <a:r>
              <a:rPr lang="en-US" sz="5400" dirty="0" smtClean="0">
                <a:solidFill>
                  <a:schemeClr val="tx1"/>
                </a:solidFill>
                <a:latin typeface="Algerian" pitchFamily="82" charset="0"/>
              </a:rPr>
              <a:t>M</a:t>
            </a:r>
            <a:r>
              <a:rPr lang="en-US" sz="6000" dirty="0" smtClean="0">
                <a:solidFill>
                  <a:schemeClr val="tx1"/>
                </a:solidFill>
                <a:latin typeface="Algerian" pitchFamily="82" charset="0"/>
              </a:rPr>
              <a:t>ARKET </a:t>
            </a:r>
            <a:r>
              <a:rPr lang="en-US" sz="6000" dirty="0" smtClean="0">
                <a:solidFill>
                  <a:schemeClr val="tx1"/>
                </a:solidFill>
                <a:latin typeface="Algerian" pitchFamily="82" charset="0"/>
              </a:rPr>
              <a:t>MILK</a:t>
            </a:r>
            <a:endParaRPr lang="en-US" sz="5400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105400"/>
            <a:ext cx="4191000" cy="1524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  <a:latin typeface="Comic Sans MS" pitchFamily="66" charset="0"/>
              </a:rPr>
              <a:t>Dr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 Sanjeev Kumar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Dairy Technology</a:t>
            </a:r>
            <a:endParaRPr lang="en-US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55898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sz="4000" i="1" dirty="0" err="1" smtClean="0">
                <a:solidFill>
                  <a:schemeClr val="tx1"/>
                </a:solidFill>
              </a:rPr>
              <a:t>Microflora</a:t>
            </a:r>
            <a:r>
              <a:rPr lang="en-US" sz="4000" i="1" dirty="0" smtClean="0">
                <a:solidFill>
                  <a:schemeClr val="tx1"/>
                </a:solidFill>
              </a:rPr>
              <a:t> of Boiled Milk</a:t>
            </a:r>
            <a:endParaRPr lang="en-US" sz="4000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/>
              <a:t>In India, milk is boiled to 100°C for brief period before consumption.</a:t>
            </a:r>
          </a:p>
          <a:p>
            <a:pPr algn="just"/>
            <a:r>
              <a:rPr lang="en-US" sz="2600" dirty="0" smtClean="0"/>
              <a:t>Boiling kills vegetative forms of all microbes except heat stable </a:t>
            </a:r>
            <a:r>
              <a:rPr lang="en-US" sz="2600" dirty="0" err="1" smtClean="0"/>
              <a:t>enterotoxins</a:t>
            </a:r>
            <a:r>
              <a:rPr lang="en-US" sz="2600" dirty="0" smtClean="0"/>
              <a:t> esp. of </a:t>
            </a:r>
            <a:r>
              <a:rPr lang="en-US" sz="2600" i="1" dirty="0" smtClean="0"/>
              <a:t>Staphylococci.</a:t>
            </a:r>
          </a:p>
          <a:p>
            <a:pPr algn="just"/>
            <a:r>
              <a:rPr lang="en-US" sz="2600" dirty="0" smtClean="0">
                <a:sym typeface="Wingdings" pitchFamily="2" charset="2"/>
              </a:rPr>
              <a:t>Post pasteurization contamination can also occur due to improperly cleaned utensils and due to improperly heated portions of milk.</a:t>
            </a:r>
            <a:endParaRPr lang="en-US" sz="2600" dirty="0" smtClean="0"/>
          </a:p>
          <a:p>
            <a:pPr algn="just"/>
            <a:r>
              <a:rPr lang="en-US" sz="2600" dirty="0" smtClean="0"/>
              <a:t>Major defects--&gt;</a:t>
            </a:r>
            <a:r>
              <a:rPr lang="en-US" sz="2600" dirty="0" smtClean="0">
                <a:sym typeface="Wingdings" pitchFamily="2" charset="2"/>
              </a:rPr>
              <a:t> off-</a:t>
            </a:r>
            <a:r>
              <a:rPr lang="en-US" sz="2600" dirty="0" err="1" smtClean="0">
                <a:sym typeface="Wingdings" pitchFamily="2" charset="2"/>
              </a:rPr>
              <a:t>flavour</a:t>
            </a:r>
            <a:r>
              <a:rPr lang="en-US" sz="2600" dirty="0" smtClean="0">
                <a:sym typeface="Wingdings" pitchFamily="2" charset="2"/>
              </a:rPr>
              <a:t> (</a:t>
            </a:r>
            <a:r>
              <a:rPr lang="en-US" sz="2600" dirty="0" err="1" smtClean="0">
                <a:sym typeface="Wingdings" pitchFamily="2" charset="2"/>
              </a:rPr>
              <a:t>proteolytic</a:t>
            </a:r>
            <a:r>
              <a:rPr lang="en-US" sz="2600" dirty="0" smtClean="0">
                <a:sym typeface="Wingdings" pitchFamily="2" charset="2"/>
              </a:rPr>
              <a:t>), coagulation and gassiness.</a:t>
            </a:r>
          </a:p>
          <a:p>
            <a:pPr algn="just"/>
            <a:r>
              <a:rPr lang="en-US" sz="2600" dirty="0" smtClean="0">
                <a:sym typeface="Wingdings" pitchFamily="2" charset="2"/>
              </a:rPr>
              <a:t>Boiled milk should be utilized within 16 hrs, particularly in absence of refrigeration.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cdn5.blog.doostang.com/wp-content/uploads/2009/10/thank-y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 marL="571500" indent="-571500" algn="just">
              <a:buFont typeface="+mj-lt"/>
              <a:buAutoNum type="romanUcPeriod"/>
            </a:pPr>
            <a:r>
              <a:rPr lang="en-US" sz="2800" dirty="0" smtClean="0">
                <a:solidFill>
                  <a:schemeClr val="bg1"/>
                </a:solidFill>
              </a:rPr>
              <a:t>Microflora of Pasteurized milk</a:t>
            </a:r>
          </a:p>
          <a:p>
            <a:pPr marL="971550" lvl="1" indent="-571500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Those  surviving pasteurization temperature</a:t>
            </a:r>
          </a:p>
          <a:p>
            <a:pPr marL="971550" lvl="1" indent="-571500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Those  entering as post-pasteurization contaminants</a:t>
            </a:r>
          </a:p>
          <a:p>
            <a:pPr marL="971550" lvl="1" indent="-571500" algn="just">
              <a:buFont typeface="+mj-lt"/>
              <a:buAutoNum type="alphaUcPeriod"/>
            </a:pPr>
            <a:r>
              <a:rPr lang="en-US" sz="2400" b="1" i="1" u="sng" dirty="0" smtClean="0">
                <a:solidFill>
                  <a:srgbClr val="FF0000"/>
                </a:solidFill>
              </a:rPr>
              <a:t>Thermoduric Microflora:-</a:t>
            </a:r>
          </a:p>
          <a:p>
            <a:pPr marL="971550" lvl="1" indent="-571500" algn="just">
              <a:buNone/>
            </a:pPr>
            <a:endParaRPr lang="en-US" sz="2400" dirty="0" smtClean="0"/>
          </a:p>
          <a:p>
            <a:pPr marL="1371600" lvl="2" indent="-571500" algn="just">
              <a:buNone/>
            </a:pPr>
            <a:endParaRPr lang="en-US" sz="2000" dirty="0" smtClean="0"/>
          </a:p>
          <a:p>
            <a:pPr algn="just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sz="4000" i="1" dirty="0" err="1" smtClean="0">
                <a:solidFill>
                  <a:schemeClr val="bg1"/>
                </a:solidFill>
              </a:rPr>
              <a:t>Microflora</a:t>
            </a:r>
            <a:r>
              <a:rPr lang="en-US" sz="4000" i="1" dirty="0" smtClean="0">
                <a:solidFill>
                  <a:schemeClr val="bg1"/>
                </a:solidFill>
              </a:rPr>
              <a:t> of Market Milk</a:t>
            </a:r>
            <a:endParaRPr lang="en-US" sz="4000" i="1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533400" y="3124200"/>
          <a:ext cx="82296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lvl="1" algn="just">
              <a:buFont typeface="Arial" pitchFamily="34" charset="0"/>
              <a:buChar char="•"/>
            </a:pPr>
            <a:r>
              <a:rPr lang="en-US" sz="2400" dirty="0" smtClean="0"/>
              <a:t>Sources of </a:t>
            </a:r>
            <a:r>
              <a:rPr lang="en-US" sz="2400" dirty="0" err="1" smtClean="0"/>
              <a:t>thermoduric</a:t>
            </a:r>
            <a:r>
              <a:rPr lang="en-US" sz="2400" dirty="0" smtClean="0"/>
              <a:t> organisms: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US" sz="2000" dirty="0" smtClean="0"/>
              <a:t>Insanitary conditions of milking equipment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US" sz="2000" dirty="0" smtClean="0"/>
              <a:t>Insanitary conditions of pasteurization plant( milk stone formation and improper cleaning of rubber parts)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US" sz="2000" dirty="0" err="1" smtClean="0"/>
              <a:t>Repasteurization</a:t>
            </a:r>
            <a:r>
              <a:rPr lang="en-US" sz="2000" dirty="0" smtClean="0"/>
              <a:t> of returned pasteurized milk.</a:t>
            </a:r>
          </a:p>
          <a:p>
            <a:pPr lvl="3" algn="just">
              <a:buFont typeface="Wingdings" pitchFamily="2" charset="2"/>
              <a:buChar char="Ø"/>
            </a:pPr>
            <a:r>
              <a:rPr lang="en-US" sz="2000" dirty="0" err="1" smtClean="0"/>
              <a:t>Thermodurics</a:t>
            </a:r>
            <a:r>
              <a:rPr lang="en-US" sz="2000" dirty="0" smtClean="0"/>
              <a:t> start multiplying at warm stages during second pasteurization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400" dirty="0" smtClean="0"/>
              <a:t>Significance: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US" sz="2000" dirty="0" smtClean="0"/>
              <a:t>Due to temperature fluctuations, these organisms produce defects such as sweet curdling, gassiness, proteolysis, bitterness etc.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US" sz="2000" dirty="0" smtClean="0"/>
              <a:t>Under refrigerated storage ,</a:t>
            </a:r>
            <a:r>
              <a:rPr lang="en-US" sz="2000" dirty="0" err="1" smtClean="0"/>
              <a:t>psychrotropic</a:t>
            </a:r>
            <a:r>
              <a:rPr lang="en-US" sz="2000" dirty="0" smtClean="0"/>
              <a:t> </a:t>
            </a:r>
            <a:r>
              <a:rPr lang="en-US" sz="2000" dirty="0" err="1" smtClean="0"/>
              <a:t>thermodurics</a:t>
            </a:r>
            <a:r>
              <a:rPr lang="en-US" sz="2000" dirty="0" smtClean="0"/>
              <a:t> like </a:t>
            </a:r>
            <a:r>
              <a:rPr lang="en-US" sz="2000" i="1" dirty="0" smtClean="0"/>
              <a:t>Bacillus</a:t>
            </a:r>
            <a:r>
              <a:rPr lang="en-US" sz="2000" dirty="0" smtClean="0"/>
              <a:t> and</a:t>
            </a:r>
            <a:r>
              <a:rPr lang="en-US" sz="2000" i="1" dirty="0" smtClean="0"/>
              <a:t> Clostridium </a:t>
            </a:r>
            <a:r>
              <a:rPr lang="en-US" sz="2000" dirty="0" smtClean="0"/>
              <a:t>spp.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  <a:solidFill>
            <a:srgbClr val="7030A0"/>
          </a:solidFill>
        </p:spPr>
        <p:txBody>
          <a:bodyPr/>
          <a:lstStyle/>
          <a:p>
            <a:pPr marL="971550" lvl="1" indent="-514350" algn="just">
              <a:buAutoNum type="alphaUcPeriod" startAt="2"/>
            </a:pPr>
            <a:r>
              <a:rPr lang="en-US" b="1" i="1" u="sng" dirty="0" err="1" smtClean="0">
                <a:solidFill>
                  <a:srgbClr val="FF0000"/>
                </a:solidFill>
              </a:rPr>
              <a:t>Thermophilic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microflora</a:t>
            </a:r>
            <a:endParaRPr lang="en-US" b="1" i="1" u="sng" dirty="0" smtClean="0">
              <a:solidFill>
                <a:srgbClr val="FF0000"/>
              </a:solidFill>
            </a:endParaRPr>
          </a:p>
          <a:p>
            <a:pPr marL="1371600" lvl="2" indent="-514350" algn="just">
              <a:buFont typeface="Wingdings" pitchFamily="2" charset="2"/>
              <a:buChar char="ü"/>
            </a:pPr>
            <a:r>
              <a:rPr lang="en-US" dirty="0" smtClean="0"/>
              <a:t>They grow well during holder method of pasteurization. Their upper limit for growth is 70°C.</a:t>
            </a:r>
          </a:p>
          <a:p>
            <a:pPr marL="1371600" lvl="2" indent="-514350" algn="just">
              <a:buFont typeface="Wingdings" pitchFamily="2" charset="2"/>
              <a:buChar char="ü"/>
            </a:pPr>
            <a:r>
              <a:rPr lang="en-US" dirty="0" smtClean="0"/>
              <a:t>Types:- aerobic or facultative anaerobic </a:t>
            </a:r>
            <a:r>
              <a:rPr lang="en-US" dirty="0" err="1" smtClean="0"/>
              <a:t>sporeforming</a:t>
            </a:r>
            <a:r>
              <a:rPr lang="en-US" dirty="0" smtClean="0"/>
              <a:t> rods constitute majority of </a:t>
            </a:r>
            <a:r>
              <a:rPr lang="en-US" dirty="0" err="1" smtClean="0"/>
              <a:t>thermophilic</a:t>
            </a:r>
            <a:r>
              <a:rPr lang="en-US" dirty="0" smtClean="0"/>
              <a:t> </a:t>
            </a:r>
            <a:r>
              <a:rPr lang="en-US" dirty="0" err="1" smtClean="0"/>
              <a:t>microflora</a:t>
            </a:r>
            <a:endParaRPr lang="en-US" dirty="0" smtClean="0"/>
          </a:p>
          <a:p>
            <a:pPr marL="1828800" lvl="3" indent="-514350" algn="just">
              <a:buFont typeface="Courier New" pitchFamily="49" charset="0"/>
              <a:buChar char="o"/>
            </a:pPr>
            <a:r>
              <a:rPr lang="en-US" i="1" dirty="0" smtClean="0"/>
              <a:t>Lactobacillus</a:t>
            </a:r>
            <a:r>
              <a:rPr lang="en-US" dirty="0" smtClean="0"/>
              <a:t> </a:t>
            </a:r>
            <a:r>
              <a:rPr lang="en-US" i="1" dirty="0" err="1" smtClean="0"/>
              <a:t>thermophilus</a:t>
            </a:r>
            <a:endParaRPr lang="en-US" i="1" dirty="0" smtClean="0"/>
          </a:p>
          <a:p>
            <a:pPr marL="1828800" lvl="3" indent="-514350" algn="just">
              <a:buFont typeface="Courier New" pitchFamily="49" charset="0"/>
              <a:buChar char="o"/>
            </a:pPr>
            <a:r>
              <a:rPr lang="en-US" i="1" dirty="0" smtClean="0"/>
              <a:t>Bacillus</a:t>
            </a:r>
            <a:r>
              <a:rPr lang="en-US" dirty="0" smtClean="0"/>
              <a:t> spp. like</a:t>
            </a:r>
          </a:p>
          <a:p>
            <a:pPr marL="1828800" lvl="3" indent="-514350" algn="just">
              <a:buNone/>
            </a:pPr>
            <a:endParaRPr lang="en-US" dirty="0" smtClean="0"/>
          </a:p>
          <a:p>
            <a:pPr marL="1828800" lvl="3" indent="-514350" algn="just">
              <a:buNone/>
            </a:pPr>
            <a:endParaRPr lang="en-US" dirty="0" smtClean="0"/>
          </a:p>
          <a:p>
            <a:pPr marL="1371600" lvl="2" indent="-514350" algn="just">
              <a:buFont typeface="Wingdings" pitchFamily="2" charset="2"/>
              <a:buChar char="ü"/>
            </a:pPr>
            <a:r>
              <a:rPr lang="en-US" dirty="0" smtClean="0"/>
              <a:t>Sources: </a:t>
            </a:r>
          </a:p>
          <a:p>
            <a:pPr marL="1828800" lvl="3" indent="-514350" algn="just">
              <a:buFont typeface="Courier New" pitchFamily="49" charset="0"/>
              <a:buChar char="o"/>
            </a:pPr>
            <a:r>
              <a:rPr lang="en-US" dirty="0" smtClean="0"/>
              <a:t>Their count is less in raw milk which significantly increases during holding at high temperature</a:t>
            </a:r>
          </a:p>
          <a:p>
            <a:pPr marL="1828800" lvl="3" indent="-514350" algn="just">
              <a:buFont typeface="Courier New" pitchFamily="49" charset="0"/>
              <a:buChar char="o"/>
            </a:pPr>
            <a:r>
              <a:rPr lang="en-US" dirty="0" smtClean="0"/>
              <a:t>This group represents dairy plant rather than farm contamination</a:t>
            </a:r>
          </a:p>
          <a:p>
            <a:pPr marL="1828800" lvl="3" indent="-514350" algn="just">
              <a:buNone/>
            </a:pPr>
            <a:endParaRPr lang="en-US" dirty="0" smtClean="0"/>
          </a:p>
          <a:p>
            <a:pPr marL="971550" lvl="1" indent="-514350" algn="just">
              <a:buNone/>
            </a:pPr>
            <a:endParaRPr lang="en-US" dirty="0" smtClean="0"/>
          </a:p>
          <a:p>
            <a:pPr marL="971550" lvl="1" indent="-514350" algn="just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67200" y="2762071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B. </a:t>
            </a:r>
            <a:r>
              <a:rPr lang="en-US" i="1" dirty="0" err="1" smtClean="0"/>
              <a:t>stearothermophilus</a:t>
            </a:r>
            <a:endParaRPr lang="en-US" i="1" dirty="0" smtClean="0"/>
          </a:p>
          <a:p>
            <a:r>
              <a:rPr lang="en-US" i="1" dirty="0" smtClean="0"/>
              <a:t>B. </a:t>
            </a:r>
            <a:r>
              <a:rPr lang="en-US" i="1" dirty="0" err="1" smtClean="0"/>
              <a:t>thermoacidurans</a:t>
            </a:r>
            <a:endParaRPr lang="en-US" i="1" dirty="0" smtClean="0"/>
          </a:p>
          <a:p>
            <a:r>
              <a:rPr lang="en-US" i="1" dirty="0" smtClean="0"/>
              <a:t>B. </a:t>
            </a:r>
            <a:r>
              <a:rPr lang="en-US" i="1" dirty="0" err="1" smtClean="0"/>
              <a:t>calidolactis</a:t>
            </a:r>
            <a:endParaRPr lang="en-US" i="1" dirty="0" smtClean="0"/>
          </a:p>
          <a:p>
            <a:r>
              <a:rPr lang="en-US" i="1" dirty="0" smtClean="0"/>
              <a:t>B. </a:t>
            </a:r>
            <a:r>
              <a:rPr lang="en-US" i="1" dirty="0" err="1" smtClean="0"/>
              <a:t>coagulans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570607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Repeated use of improperly cleaned </a:t>
            </a:r>
            <a:r>
              <a:rPr lang="en-US" dirty="0" err="1" smtClean="0"/>
              <a:t>hodling</a:t>
            </a:r>
            <a:r>
              <a:rPr lang="en-US" dirty="0" smtClean="0"/>
              <a:t> vats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Residual milk foam and warm milk in dead ends/vats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Repasteurization</a:t>
            </a:r>
            <a:r>
              <a:rPr lang="en-US" dirty="0" smtClean="0"/>
              <a:t> of returned milk</a:t>
            </a:r>
          </a:p>
        </p:txBody>
      </p:sp>
      <p:sp>
        <p:nvSpPr>
          <p:cNvPr id="6" name="Right Brace 5"/>
          <p:cNvSpPr/>
          <p:nvPr/>
        </p:nvSpPr>
        <p:spPr>
          <a:xfrm>
            <a:off x="6781800" y="5791200"/>
            <a:ext cx="228600" cy="762000"/>
          </a:xfrm>
          <a:prstGeom prst="rightBrac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10400" y="58306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Increases </a:t>
            </a:r>
            <a:r>
              <a:rPr lang="en-US" dirty="0" err="1" smtClean="0"/>
              <a:t>thermophilic</a:t>
            </a:r>
            <a:r>
              <a:rPr lang="en-US" dirty="0" smtClean="0"/>
              <a:t> count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solidFill>
            <a:srgbClr val="002060"/>
          </a:solidFill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ü"/>
            </a:pPr>
            <a:r>
              <a:rPr lang="en-US" sz="2400" dirty="0" smtClean="0"/>
              <a:t>Significance: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US" sz="2000" dirty="0" smtClean="0"/>
              <a:t>Under ambient </a:t>
            </a:r>
            <a:r>
              <a:rPr lang="en-US" sz="2000" dirty="0" err="1" smtClean="0"/>
              <a:t>condtions</a:t>
            </a:r>
            <a:r>
              <a:rPr lang="en-US" sz="2000" dirty="0" smtClean="0"/>
              <a:t>, </a:t>
            </a:r>
            <a:r>
              <a:rPr lang="en-US" sz="2000" dirty="0" err="1" smtClean="0"/>
              <a:t>sporeforming</a:t>
            </a:r>
            <a:r>
              <a:rPr lang="en-US" sz="2000" dirty="0" smtClean="0"/>
              <a:t> bacilli cause spoilage problems like sweet curdling or bitty cream defects in pasteurized milk.</a:t>
            </a:r>
            <a:endParaRPr lang="en-US" dirty="0" smtClean="0"/>
          </a:p>
          <a:p>
            <a:pPr marL="971550" lvl="1" indent="-514350" algn="just">
              <a:buAutoNum type="alphaUcPeriod" startAt="3"/>
            </a:pPr>
            <a:r>
              <a:rPr lang="en-US" b="1" i="1" u="sng" dirty="0" err="1" smtClean="0">
                <a:solidFill>
                  <a:srgbClr val="FF0000"/>
                </a:solidFill>
              </a:rPr>
              <a:t>Psychrotrophic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microflora</a:t>
            </a:r>
            <a:r>
              <a:rPr lang="en-US" b="1" i="1" u="sng" dirty="0" smtClean="0">
                <a:solidFill>
                  <a:srgbClr val="FF0000"/>
                </a:solidFill>
              </a:rPr>
              <a:t>:</a:t>
            </a:r>
          </a:p>
          <a:p>
            <a:pPr marL="1371600" lvl="2" indent="-514350" algn="just">
              <a:buFont typeface="Wingdings" pitchFamily="2" charset="2"/>
              <a:buChar char="ü"/>
            </a:pPr>
            <a:r>
              <a:rPr lang="en-US" dirty="0" smtClean="0"/>
              <a:t>Grow at refrigerated temperature(2°-7°C) irrespective of their optimum growth temperature.</a:t>
            </a:r>
          </a:p>
          <a:p>
            <a:pPr marL="1371600" lvl="2" indent="-514350" algn="just">
              <a:buFont typeface="Wingdings" pitchFamily="2" charset="2"/>
              <a:buChar char="ü"/>
            </a:pPr>
            <a:r>
              <a:rPr lang="en-US" dirty="0" smtClean="0"/>
              <a:t>Most of them are </a:t>
            </a:r>
            <a:r>
              <a:rPr lang="en-US" dirty="0" err="1" smtClean="0"/>
              <a:t>mesophiles</a:t>
            </a:r>
            <a:r>
              <a:rPr lang="en-US" dirty="0" smtClean="0"/>
              <a:t>, some are </a:t>
            </a:r>
            <a:r>
              <a:rPr lang="en-US" dirty="0" err="1" smtClean="0"/>
              <a:t>psychrophilic</a:t>
            </a:r>
            <a:endParaRPr lang="en-US" dirty="0" smtClean="0"/>
          </a:p>
          <a:p>
            <a:pPr marL="1371600" lvl="2" indent="-514350" algn="just">
              <a:buFont typeface="Wingdings" pitchFamily="2" charset="2"/>
              <a:buChar char="ü"/>
            </a:pPr>
            <a:r>
              <a:rPr lang="en-US" dirty="0" smtClean="0"/>
              <a:t>Types: divided into two categories</a:t>
            </a:r>
          </a:p>
          <a:p>
            <a:pPr algn="just">
              <a:buFont typeface="Courier New" pitchFamily="49" charset="0"/>
              <a:buChar char="o"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828800" y="3962400"/>
          <a:ext cx="57912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  <a:solidFill>
            <a:srgbClr val="002060"/>
          </a:solidFill>
        </p:spPr>
        <p:txBody>
          <a:bodyPr/>
          <a:lstStyle/>
          <a:p>
            <a:pPr lvl="2" algn="just">
              <a:buFont typeface="Wingdings" pitchFamily="2" charset="2"/>
              <a:buChar char="ü"/>
            </a:pPr>
            <a:r>
              <a:rPr lang="en-US" dirty="0" smtClean="0"/>
              <a:t>    Sources:</a:t>
            </a:r>
          </a:p>
          <a:p>
            <a:pPr lvl="3" algn="just">
              <a:buFont typeface="Courier New" pitchFamily="49" charset="0"/>
              <a:buChar char="o"/>
            </a:pPr>
            <a:r>
              <a:rPr lang="en-US" dirty="0" smtClean="0"/>
              <a:t> first category --&gt; survival during pasteurization</a:t>
            </a:r>
          </a:p>
          <a:p>
            <a:pPr lvl="3" algn="just">
              <a:buFont typeface="Courier New" pitchFamily="49" charset="0"/>
              <a:buChar char="o"/>
            </a:pPr>
            <a:r>
              <a:rPr lang="en-US" dirty="0" smtClean="0"/>
              <a:t>Second category </a:t>
            </a:r>
            <a:r>
              <a:rPr lang="en-US" dirty="0" smtClean="0">
                <a:sym typeface="Wingdings" pitchFamily="2" charset="2"/>
              </a:rPr>
              <a:t>--&gt; post pasteurization contamination</a:t>
            </a:r>
          </a:p>
          <a:p>
            <a:pPr lvl="3" algn="just">
              <a:buFont typeface="Courier New" pitchFamily="49" charset="0"/>
              <a:buChar char="o"/>
            </a:pPr>
            <a:r>
              <a:rPr lang="en-US" dirty="0" smtClean="0">
                <a:sym typeface="Wingdings" pitchFamily="2" charset="2"/>
              </a:rPr>
              <a:t>Water supplies may serve as a possible source.</a:t>
            </a:r>
          </a:p>
          <a:p>
            <a:pPr lvl="2" algn="just">
              <a:buFont typeface="Wingdings" pitchFamily="2" charset="2"/>
              <a:buChar char="ü"/>
            </a:pPr>
            <a:r>
              <a:rPr lang="en-US" dirty="0" smtClean="0">
                <a:sym typeface="Wingdings" pitchFamily="2" charset="2"/>
              </a:rPr>
              <a:t>    Significance:</a:t>
            </a:r>
          </a:p>
          <a:p>
            <a:pPr lvl="3" algn="just">
              <a:buFont typeface="Courier New" pitchFamily="49" charset="0"/>
              <a:buChar char="o"/>
            </a:pPr>
            <a:r>
              <a:rPr lang="en-US" dirty="0" smtClean="0">
                <a:sym typeface="Wingdings" pitchFamily="2" charset="2"/>
              </a:rPr>
              <a:t>At </a:t>
            </a:r>
            <a:r>
              <a:rPr lang="en-US" dirty="0" err="1" smtClean="0">
                <a:sym typeface="Wingdings" pitchFamily="2" charset="2"/>
              </a:rPr>
              <a:t>referigerated</a:t>
            </a:r>
            <a:r>
              <a:rPr lang="en-US" dirty="0" smtClean="0">
                <a:sym typeface="Wingdings" pitchFamily="2" charset="2"/>
              </a:rPr>
              <a:t> storage(7.2°C or lower) --&gt; gram-negative </a:t>
            </a:r>
            <a:r>
              <a:rPr lang="en-US" dirty="0" err="1" smtClean="0">
                <a:sym typeface="Wingdings" pitchFamily="2" charset="2"/>
              </a:rPr>
              <a:t>psychrotrophs</a:t>
            </a:r>
            <a:r>
              <a:rPr lang="en-US" dirty="0" smtClean="0">
                <a:sym typeface="Wingdings" pitchFamily="2" charset="2"/>
              </a:rPr>
              <a:t> outgrow</a:t>
            </a:r>
          </a:p>
          <a:p>
            <a:pPr lvl="3" algn="just">
              <a:buFont typeface="Courier New" pitchFamily="49" charset="0"/>
              <a:buChar char="o"/>
            </a:pPr>
            <a:r>
              <a:rPr lang="en-US" dirty="0" smtClean="0">
                <a:sym typeface="Wingdings" pitchFamily="2" charset="2"/>
              </a:rPr>
              <a:t> At 10°C or above --&gt; </a:t>
            </a:r>
            <a:r>
              <a:rPr lang="en-US" dirty="0" err="1" smtClean="0">
                <a:sym typeface="Wingdings" pitchFamily="2" charset="2"/>
              </a:rPr>
              <a:t>thermoduric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psychrotrophs</a:t>
            </a:r>
            <a:r>
              <a:rPr lang="en-US" dirty="0" smtClean="0">
                <a:sym typeface="Wingdings" pitchFamily="2" charset="2"/>
              </a:rPr>
              <a:t> tend to outgrow</a:t>
            </a:r>
          </a:p>
          <a:p>
            <a:pPr lvl="3" algn="just">
              <a:buFont typeface="Courier New" pitchFamily="49" charset="0"/>
              <a:buChar char="o"/>
            </a:pPr>
            <a:r>
              <a:rPr lang="en-US" dirty="0" smtClean="0">
                <a:sym typeface="Wingdings" pitchFamily="2" charset="2"/>
              </a:rPr>
              <a:t>Importance of gram-negative </a:t>
            </a:r>
            <a:r>
              <a:rPr lang="en-US" dirty="0" err="1" smtClean="0">
                <a:sym typeface="Wingdings" pitchFamily="2" charset="2"/>
              </a:rPr>
              <a:t>psychrotrophs</a:t>
            </a:r>
            <a:r>
              <a:rPr lang="en-US" dirty="0" smtClean="0">
                <a:sym typeface="Wingdings" pitchFamily="2" charset="2"/>
              </a:rPr>
              <a:t> --&gt;  cause number of defects like fruity, rancid, bitter , putrid, </a:t>
            </a:r>
            <a:r>
              <a:rPr lang="en-US" dirty="0" err="1" smtClean="0">
                <a:sym typeface="Wingdings" pitchFamily="2" charset="2"/>
              </a:rPr>
              <a:t>roppiness</a:t>
            </a:r>
            <a:r>
              <a:rPr lang="en-US" dirty="0" smtClean="0">
                <a:sym typeface="Wingdings" pitchFamily="2" charset="2"/>
              </a:rPr>
              <a:t> and discoloration etc.</a:t>
            </a:r>
          </a:p>
          <a:p>
            <a:pPr lvl="3" algn="just">
              <a:buFont typeface="Courier New" pitchFamily="49" charset="0"/>
              <a:buChar char="o"/>
            </a:pPr>
            <a:r>
              <a:rPr lang="en-US" dirty="0" smtClean="0">
                <a:sym typeface="Wingdings" pitchFamily="2" charset="2"/>
              </a:rPr>
              <a:t>Minimum population required to produce defects are 10</a:t>
            </a:r>
            <a:r>
              <a:rPr lang="en-US" baseline="30000" dirty="0" smtClean="0">
                <a:sym typeface="Wingdings" pitchFamily="2" charset="2"/>
              </a:rPr>
              <a:t>7</a:t>
            </a:r>
            <a:r>
              <a:rPr lang="en-US" dirty="0" smtClean="0">
                <a:sym typeface="Wingdings" pitchFamily="2" charset="2"/>
              </a:rPr>
              <a:t>/ml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001000" cy="6096000"/>
          </a:xfrm>
        </p:spPr>
        <p:txBody>
          <a:bodyPr/>
          <a:lstStyle/>
          <a:p>
            <a:pPr marL="971550" lvl="1" indent="-514350" algn="just">
              <a:buAutoNum type="alphaUcPeriod" startAt="4"/>
            </a:pPr>
            <a:r>
              <a:rPr lang="en-US" b="1" i="1" u="sng" dirty="0" err="1" smtClean="0">
                <a:solidFill>
                  <a:srgbClr val="FF0000"/>
                </a:solidFill>
              </a:rPr>
              <a:t>Coliform</a:t>
            </a:r>
            <a:r>
              <a:rPr lang="en-US" b="1" i="1" u="sng" dirty="0" smtClean="0">
                <a:solidFill>
                  <a:srgbClr val="FF0000"/>
                </a:solidFill>
              </a:rPr>
              <a:t> bacteria</a:t>
            </a:r>
          </a:p>
          <a:p>
            <a:pPr marL="1371600" lvl="2" indent="-514350" algn="just">
              <a:buFont typeface="Wingdings" pitchFamily="2" charset="2"/>
              <a:buChar char="ü"/>
            </a:pPr>
            <a:r>
              <a:rPr lang="en-US" dirty="0" smtClean="0"/>
              <a:t>This group of organisms refer to  aerobic and </a:t>
            </a:r>
            <a:r>
              <a:rPr lang="en-US" dirty="0" err="1" smtClean="0"/>
              <a:t>facultatively</a:t>
            </a:r>
            <a:r>
              <a:rPr lang="en-US" dirty="0" smtClean="0"/>
              <a:t> anaerobic, Gram-negative, non-</a:t>
            </a:r>
            <a:r>
              <a:rPr lang="en-US" dirty="0" err="1" smtClean="0"/>
              <a:t>sporeforming</a:t>
            </a:r>
            <a:r>
              <a:rPr lang="en-US" dirty="0" smtClean="0"/>
              <a:t> rods which ferment lactose into acid and gas at32°C within 48hrs in presence of bile salts and dye.</a:t>
            </a:r>
          </a:p>
          <a:p>
            <a:pPr marL="1371600" lvl="2" indent="-514350" algn="just">
              <a:buFont typeface="Wingdings" pitchFamily="2" charset="2"/>
              <a:buChar char="ü"/>
            </a:pPr>
            <a:r>
              <a:rPr lang="en-US" dirty="0" smtClean="0"/>
              <a:t>Types: </a:t>
            </a:r>
            <a:r>
              <a:rPr lang="en-US" i="1" dirty="0" smtClean="0"/>
              <a:t>Escherichia, </a:t>
            </a:r>
            <a:r>
              <a:rPr lang="en-US" i="1" dirty="0" err="1" smtClean="0"/>
              <a:t>Enterobacter</a:t>
            </a:r>
            <a:r>
              <a:rPr lang="en-US" i="1" dirty="0" smtClean="0"/>
              <a:t>, </a:t>
            </a:r>
            <a:r>
              <a:rPr lang="en-US" i="1" dirty="0" err="1" smtClean="0"/>
              <a:t>Klebsiella</a:t>
            </a:r>
            <a:r>
              <a:rPr lang="en-US" i="1" dirty="0" smtClean="0"/>
              <a:t> and </a:t>
            </a:r>
            <a:r>
              <a:rPr lang="en-US" i="1" dirty="0" err="1" smtClean="0"/>
              <a:t>Citrobacter</a:t>
            </a:r>
            <a:endParaRPr lang="en-US" i="1" dirty="0" smtClean="0"/>
          </a:p>
          <a:p>
            <a:pPr marL="1371600" lvl="2" indent="-514350" algn="just">
              <a:buFont typeface="Wingdings" pitchFamily="2" charset="2"/>
              <a:buChar char="ü"/>
            </a:pPr>
            <a:r>
              <a:rPr lang="en-US" dirty="0" smtClean="0"/>
              <a:t>Source:</a:t>
            </a:r>
          </a:p>
          <a:p>
            <a:pPr marL="1828800" lvl="3" indent="-514350" algn="just">
              <a:buFont typeface="Courier New" pitchFamily="49" charset="0"/>
              <a:buChar char="o"/>
            </a:pPr>
            <a:r>
              <a:rPr lang="en-US" dirty="0" smtClean="0"/>
              <a:t>Destroyed during pasteurization.</a:t>
            </a:r>
          </a:p>
          <a:p>
            <a:pPr marL="1828800" lvl="3" indent="-514350" algn="just">
              <a:buFont typeface="Courier New" pitchFamily="49" charset="0"/>
              <a:buChar char="o"/>
            </a:pPr>
            <a:r>
              <a:rPr lang="en-US" dirty="0" smtClean="0"/>
              <a:t>Post-pasteurization contamination.</a:t>
            </a:r>
          </a:p>
          <a:p>
            <a:pPr marL="1828800" lvl="3" indent="-514350" algn="just">
              <a:buFont typeface="Courier New" pitchFamily="49" charset="0"/>
              <a:buChar char="o"/>
            </a:pPr>
            <a:r>
              <a:rPr lang="en-US" dirty="0" smtClean="0"/>
              <a:t>Improper cleaning/sanitization</a:t>
            </a:r>
          </a:p>
          <a:p>
            <a:pPr marL="1828800" lvl="3" indent="-514350" algn="just">
              <a:buFont typeface="Courier New" pitchFamily="49" charset="0"/>
              <a:buChar char="o"/>
            </a:pPr>
            <a:r>
              <a:rPr lang="en-US" dirty="0" smtClean="0"/>
              <a:t>Unhygienic handling </a:t>
            </a:r>
            <a:r>
              <a:rPr lang="en-US" dirty="0" err="1" smtClean="0"/>
              <a:t>practises</a:t>
            </a:r>
            <a:endParaRPr lang="en-US" dirty="0" smtClean="0"/>
          </a:p>
          <a:p>
            <a:pPr marL="1828800" lvl="3" indent="-514350" algn="just">
              <a:buFont typeface="Courier New" pitchFamily="49" charset="0"/>
              <a:buChar char="o"/>
            </a:pPr>
            <a:r>
              <a:rPr lang="en-US" dirty="0" smtClean="0"/>
              <a:t>Water supplies 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6019800" y="3429000"/>
            <a:ext cx="304800" cy="1828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40780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Major sources of contamination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001000" cy="5821363"/>
          </a:xfrm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lvl="2" algn="just">
              <a:buFont typeface="Wingdings" pitchFamily="2" charset="2"/>
              <a:buChar char="ü"/>
            </a:pPr>
            <a:r>
              <a:rPr lang="en-US" sz="2600" dirty="0" smtClean="0"/>
              <a:t>Significance:</a:t>
            </a:r>
          </a:p>
          <a:p>
            <a:pPr lvl="3" algn="just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Unlike water supplies, where their detection is taken as index of </a:t>
            </a:r>
            <a:r>
              <a:rPr lang="en-US" dirty="0" err="1" smtClean="0">
                <a:solidFill>
                  <a:schemeClr val="tx1"/>
                </a:solidFill>
                <a:latin typeface="Cambria" pitchFamily="18" charset="0"/>
              </a:rPr>
              <a:t>faecal</a:t>
            </a:r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 contamination, </a:t>
            </a:r>
            <a:r>
              <a:rPr lang="en-US" dirty="0" err="1" smtClean="0">
                <a:solidFill>
                  <a:schemeClr val="tx1"/>
                </a:solidFill>
                <a:latin typeface="Cambria" pitchFamily="18" charset="0"/>
              </a:rPr>
              <a:t>coliform</a:t>
            </a:r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 detection in </a:t>
            </a:r>
            <a:r>
              <a:rPr lang="en-US" dirty="0" err="1" smtClean="0">
                <a:solidFill>
                  <a:schemeClr val="tx1"/>
                </a:solidFill>
                <a:latin typeface="Cambria" pitchFamily="18" charset="0"/>
              </a:rPr>
              <a:t>pasterurized</a:t>
            </a:r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 milk is taken as index of post-</a:t>
            </a:r>
            <a:r>
              <a:rPr lang="en-US" dirty="0" err="1" smtClean="0">
                <a:solidFill>
                  <a:schemeClr val="tx1"/>
                </a:solidFill>
                <a:latin typeface="Cambria" pitchFamily="18" charset="0"/>
              </a:rPr>
              <a:t>pasteurizartion</a:t>
            </a:r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 contamination.</a:t>
            </a:r>
          </a:p>
          <a:p>
            <a:pPr lvl="3" algn="just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 This group is usually traced to dairy plant.</a:t>
            </a:r>
          </a:p>
          <a:p>
            <a:pPr lvl="3" algn="just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Above 7.2°C, they cause defects like </a:t>
            </a:r>
            <a:r>
              <a:rPr lang="en-US" dirty="0" err="1" smtClean="0">
                <a:solidFill>
                  <a:schemeClr val="tx1"/>
                </a:solidFill>
                <a:latin typeface="Cambria" pitchFamily="18" charset="0"/>
              </a:rPr>
              <a:t>roppiness</a:t>
            </a:r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, gassiness, unclean and medicinal off-</a:t>
            </a:r>
            <a:r>
              <a:rPr lang="en-US" dirty="0" err="1" smtClean="0">
                <a:solidFill>
                  <a:schemeClr val="tx1"/>
                </a:solidFill>
                <a:latin typeface="Cambria" pitchFamily="18" charset="0"/>
              </a:rPr>
              <a:t>flavours</a:t>
            </a:r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 and bitterness.</a:t>
            </a:r>
          </a:p>
          <a:p>
            <a:pPr marL="971550" lvl="1" indent="-514350" algn="just">
              <a:buAutoNum type="alphaUcPeriod" startAt="5"/>
            </a:pPr>
            <a:r>
              <a:rPr lang="en-US" b="1" i="1" u="sng" dirty="0" smtClean="0">
                <a:solidFill>
                  <a:srgbClr val="FF0000"/>
                </a:solidFill>
                <a:latin typeface="Cambria" pitchFamily="18" charset="0"/>
              </a:rPr>
              <a:t>Pathogenic microorganisms</a:t>
            </a:r>
          </a:p>
          <a:p>
            <a:pPr marL="1371600" lvl="2" indent="-514350" algn="just">
              <a:buFont typeface="Wingdings" pitchFamily="2" charset="2"/>
              <a:buChar char="ü"/>
            </a:pPr>
            <a:r>
              <a:rPr lang="en-US" sz="2200" dirty="0" smtClean="0">
                <a:latin typeface="Cambria" pitchFamily="18" charset="0"/>
              </a:rPr>
              <a:t>That survive pasteurization --&gt; </a:t>
            </a:r>
            <a:r>
              <a:rPr lang="en-US" sz="2200" i="1" dirty="0" smtClean="0">
                <a:latin typeface="Cambria" pitchFamily="18" charset="0"/>
              </a:rPr>
              <a:t>B. cereus, Cl. </a:t>
            </a:r>
            <a:r>
              <a:rPr lang="en-US" sz="2200" i="1" dirty="0" err="1" smtClean="0">
                <a:latin typeface="Cambria" pitchFamily="18" charset="0"/>
              </a:rPr>
              <a:t>Perfringens</a:t>
            </a:r>
            <a:r>
              <a:rPr lang="en-US" sz="2200" i="1" dirty="0" smtClean="0">
                <a:latin typeface="Cambria" pitchFamily="18" charset="0"/>
              </a:rPr>
              <a:t>, </a:t>
            </a:r>
            <a:r>
              <a:rPr lang="en-US" sz="2200" i="1" dirty="0" err="1" smtClean="0">
                <a:latin typeface="Cambria" pitchFamily="18" charset="0"/>
              </a:rPr>
              <a:t>haemolytic</a:t>
            </a:r>
            <a:r>
              <a:rPr lang="en-US" sz="2200" i="1" dirty="0" smtClean="0">
                <a:latin typeface="Cambria" pitchFamily="18" charset="0"/>
              </a:rPr>
              <a:t> streptococci </a:t>
            </a:r>
            <a:r>
              <a:rPr lang="en-US" sz="2200" dirty="0" smtClean="0">
                <a:latin typeface="Cambria" pitchFamily="18" charset="0"/>
              </a:rPr>
              <a:t>and some viruses</a:t>
            </a:r>
          </a:p>
          <a:p>
            <a:pPr marL="1371600" lvl="2" indent="-514350" algn="just">
              <a:buFont typeface="Wingdings" pitchFamily="2" charset="2"/>
              <a:buChar char="ü"/>
            </a:pPr>
            <a:r>
              <a:rPr lang="en-US" sz="2200" dirty="0" smtClean="0">
                <a:latin typeface="Cambria" pitchFamily="18" charset="0"/>
              </a:rPr>
              <a:t>Through post-pasteurization contamination --&gt; dirty habits of handlers( </a:t>
            </a:r>
            <a:r>
              <a:rPr lang="en-US" sz="2200" i="1" dirty="0" err="1" smtClean="0">
                <a:latin typeface="Cambria" pitchFamily="18" charset="0"/>
              </a:rPr>
              <a:t>E.coli</a:t>
            </a:r>
            <a:r>
              <a:rPr lang="en-US" sz="2200" i="1" dirty="0" smtClean="0">
                <a:latin typeface="Cambria" pitchFamily="18" charset="0"/>
              </a:rPr>
              <a:t>, </a:t>
            </a:r>
            <a:r>
              <a:rPr lang="en-US" sz="2200" i="1" dirty="0" err="1" smtClean="0">
                <a:latin typeface="Cambria" pitchFamily="18" charset="0"/>
              </a:rPr>
              <a:t>Salomella</a:t>
            </a:r>
            <a:r>
              <a:rPr lang="en-US" sz="2200" dirty="0" smtClean="0">
                <a:latin typeface="Cambria" pitchFamily="18" charset="0"/>
              </a:rPr>
              <a:t>) or those carried by an unhealthy handler.</a:t>
            </a:r>
          </a:p>
          <a:p>
            <a:pPr marL="1371600" lvl="2" indent="-514350" algn="just">
              <a:buFont typeface="Wingdings" pitchFamily="2" charset="2"/>
              <a:buChar char="ü"/>
            </a:pPr>
            <a:r>
              <a:rPr lang="en-US" sz="2200" i="1" dirty="0" smtClean="0">
                <a:latin typeface="Cambria" pitchFamily="18" charset="0"/>
              </a:rPr>
              <a:t>L. </a:t>
            </a:r>
            <a:r>
              <a:rPr lang="en-US" sz="2200" i="1" dirty="0" err="1" smtClean="0">
                <a:latin typeface="Cambria" pitchFamily="18" charset="0"/>
              </a:rPr>
              <a:t>monoctogenes</a:t>
            </a:r>
            <a:r>
              <a:rPr lang="en-US" sz="2200" i="1" dirty="0" smtClean="0">
                <a:latin typeface="Cambria" pitchFamily="18" charset="0"/>
              </a:rPr>
              <a:t> </a:t>
            </a:r>
            <a:r>
              <a:rPr lang="en-US" sz="2200" dirty="0" smtClean="0">
                <a:latin typeface="Cambria" pitchFamily="18" charset="0"/>
              </a:rPr>
              <a:t>and </a:t>
            </a:r>
            <a:r>
              <a:rPr lang="en-US" sz="2200" i="1" dirty="0" smtClean="0">
                <a:latin typeface="Cambria" pitchFamily="18" charset="0"/>
              </a:rPr>
              <a:t>Y. </a:t>
            </a:r>
            <a:r>
              <a:rPr lang="en-US" sz="2200" i="1" dirty="0" err="1" smtClean="0">
                <a:latin typeface="Cambria" pitchFamily="18" charset="0"/>
              </a:rPr>
              <a:t>enterocolitica</a:t>
            </a:r>
            <a:r>
              <a:rPr lang="en-US" sz="2200" i="1" dirty="0" smtClean="0">
                <a:latin typeface="Cambria" pitchFamily="18" charset="0"/>
              </a:rPr>
              <a:t> </a:t>
            </a:r>
            <a:r>
              <a:rPr lang="en-US" sz="2200" dirty="0" smtClean="0">
                <a:latin typeface="Cambria" pitchFamily="18" charset="0"/>
              </a:rPr>
              <a:t>can multiply even below 7.2°C but these species are heat labile.</a:t>
            </a:r>
          </a:p>
          <a:p>
            <a:pPr marL="1371600" lvl="2" indent="-514350" algn="just">
              <a:buFont typeface="Wingdings" pitchFamily="2" charset="2"/>
              <a:buChar char="ü"/>
            </a:pPr>
            <a:r>
              <a:rPr lang="en-US" sz="2200" dirty="0" smtClean="0">
                <a:latin typeface="Cambria" pitchFamily="18" charset="0"/>
              </a:rPr>
              <a:t>Improper storage of loose milk after such contamination  is equally hazardous.</a:t>
            </a:r>
          </a:p>
          <a:p>
            <a:pPr marL="1371600" lvl="2" indent="-514350" algn="just"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1447800"/>
            <a:ext cx="2971800" cy="4191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sz="4000" i="1" smtClean="0"/>
              <a:t>Microflora of UHT milk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5867400" cy="4953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600" dirty="0" smtClean="0"/>
              <a:t>Ultra-high temperature is carried out at 135°-150°C coupled with aseptic packaging.</a:t>
            </a:r>
          </a:p>
          <a:p>
            <a:pPr algn="just"/>
            <a:r>
              <a:rPr lang="en-US" sz="2600" dirty="0" smtClean="0"/>
              <a:t>The only </a:t>
            </a:r>
            <a:r>
              <a:rPr lang="en-US" sz="2600" dirty="0" err="1" smtClean="0"/>
              <a:t>microflora</a:t>
            </a:r>
            <a:r>
              <a:rPr lang="en-US" sz="2600" dirty="0" smtClean="0"/>
              <a:t> survive UHT treatment are bacterial spore of </a:t>
            </a:r>
            <a:r>
              <a:rPr lang="en-US" sz="2600" dirty="0" err="1" smtClean="0"/>
              <a:t>thermophlic</a:t>
            </a:r>
            <a:r>
              <a:rPr lang="en-US" sz="2600" dirty="0" smtClean="0"/>
              <a:t> bacilli( </a:t>
            </a:r>
            <a:r>
              <a:rPr lang="en-US" sz="2600" i="1" dirty="0" smtClean="0"/>
              <a:t>B. </a:t>
            </a:r>
            <a:r>
              <a:rPr lang="en-US" sz="2600" i="1" dirty="0" err="1" smtClean="0"/>
              <a:t>stearothermophilus</a:t>
            </a:r>
            <a:r>
              <a:rPr lang="en-US" sz="2600" dirty="0" smtClean="0"/>
              <a:t>)  and sometimes to </a:t>
            </a:r>
            <a:r>
              <a:rPr lang="en-US" sz="2600" dirty="0" err="1" smtClean="0"/>
              <a:t>mesophilic</a:t>
            </a:r>
            <a:r>
              <a:rPr lang="en-US" sz="2600" dirty="0" smtClean="0"/>
              <a:t> bacilli and clostridia.</a:t>
            </a:r>
          </a:p>
          <a:p>
            <a:pPr algn="just"/>
            <a:r>
              <a:rPr lang="en-US" sz="2600" dirty="0" smtClean="0"/>
              <a:t>Major spoilage organisms in heat processed milk are, </a:t>
            </a:r>
            <a:r>
              <a:rPr lang="en-US" sz="2600" i="1" dirty="0" smtClean="0"/>
              <a:t>B. </a:t>
            </a:r>
            <a:r>
              <a:rPr lang="en-US" sz="2600" i="1" dirty="0" err="1" smtClean="0"/>
              <a:t>megaterium</a:t>
            </a:r>
            <a:r>
              <a:rPr lang="en-US" sz="2600" dirty="0" smtClean="0"/>
              <a:t>( main cause), </a:t>
            </a:r>
            <a:r>
              <a:rPr lang="en-US" sz="2600" i="1" dirty="0" smtClean="0"/>
              <a:t>B. </a:t>
            </a:r>
            <a:r>
              <a:rPr lang="en-US" sz="2600" i="1" dirty="0" err="1" smtClean="0"/>
              <a:t>firmus</a:t>
            </a:r>
            <a:r>
              <a:rPr lang="en-US" sz="2600" i="1" dirty="0" smtClean="0"/>
              <a:t>, B. </a:t>
            </a:r>
            <a:r>
              <a:rPr lang="en-US" sz="2600" i="1" dirty="0" err="1" smtClean="0"/>
              <a:t>polymyxa</a:t>
            </a:r>
            <a:r>
              <a:rPr lang="en-US" sz="2600" i="1" dirty="0" smtClean="0"/>
              <a:t>, B. </a:t>
            </a:r>
            <a:r>
              <a:rPr lang="en-US" sz="2600" i="1" dirty="0" err="1" smtClean="0"/>
              <a:t>coagulans</a:t>
            </a:r>
            <a:r>
              <a:rPr lang="en-US" sz="2600" i="1" dirty="0" smtClean="0"/>
              <a:t> </a:t>
            </a:r>
            <a:r>
              <a:rPr lang="en-US" sz="2600" dirty="0" smtClean="0"/>
              <a:t>and </a:t>
            </a:r>
            <a:r>
              <a:rPr lang="en-US" sz="2600" i="1" dirty="0" smtClean="0"/>
              <a:t>Clostridium</a:t>
            </a:r>
            <a:r>
              <a:rPr lang="en-US" sz="2600" dirty="0" smtClean="0"/>
              <a:t> spp.</a:t>
            </a:r>
          </a:p>
          <a:p>
            <a:pPr algn="just"/>
            <a:r>
              <a:rPr lang="en-US" sz="2600" dirty="0" smtClean="0"/>
              <a:t>Microorganisms entering through faulty packaging practices are usually associated with stagnant water  on dairy floors ( </a:t>
            </a:r>
            <a:r>
              <a:rPr lang="en-US" sz="2600" i="1" dirty="0" smtClean="0"/>
              <a:t>Pseudomonas, </a:t>
            </a:r>
            <a:r>
              <a:rPr lang="en-US" sz="2600" i="1" dirty="0" err="1" smtClean="0"/>
              <a:t>Coryneform</a:t>
            </a:r>
            <a:r>
              <a:rPr lang="en-US" sz="2600" i="1" dirty="0" smtClean="0"/>
              <a:t>, </a:t>
            </a:r>
            <a:r>
              <a:rPr lang="en-US" sz="2600" i="1" dirty="0" err="1" smtClean="0"/>
              <a:t>Micrococci</a:t>
            </a:r>
            <a:r>
              <a:rPr lang="en-US" sz="2600" i="1" dirty="0" smtClean="0"/>
              <a:t> </a:t>
            </a:r>
            <a:r>
              <a:rPr lang="en-US" sz="2600" dirty="0" smtClean="0"/>
              <a:t>etc).</a:t>
            </a:r>
          </a:p>
          <a:p>
            <a:pPr algn="just"/>
            <a:r>
              <a:rPr lang="en-US" sz="2600" dirty="0" smtClean="0"/>
              <a:t>Major defects </a:t>
            </a:r>
            <a:r>
              <a:rPr lang="en-US" sz="2600" dirty="0" smtClean="0">
                <a:sym typeface="Wingdings" pitchFamily="2" charset="2"/>
              </a:rPr>
              <a:t>--&gt; coagulation, bitterness and gassiness.</a:t>
            </a:r>
            <a:endParaRPr lang="en-US" sz="2600" dirty="0" smtClean="0"/>
          </a:p>
          <a:p>
            <a:pPr algn="just"/>
            <a:endParaRPr lang="en-US" sz="28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581</TotalTime>
  <Words>856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32" baseType="lpstr">
      <vt:lpstr>Algerian</vt:lpstr>
      <vt:lpstr>Arial</vt:lpstr>
      <vt:lpstr>Calibri</vt:lpstr>
      <vt:lpstr>Cambria</vt:lpstr>
      <vt:lpstr>Century Schoolbook</vt:lpstr>
      <vt:lpstr>Comic Sans MS</vt:lpstr>
      <vt:lpstr>Constantia</vt:lpstr>
      <vt:lpstr>Courier New</vt:lpstr>
      <vt:lpstr>Georgia</vt:lpstr>
      <vt:lpstr>Gill Sans MT</vt:lpstr>
      <vt:lpstr>Trebuchet MS</vt:lpstr>
      <vt:lpstr>Verdana</vt:lpstr>
      <vt:lpstr>Wingdings</vt:lpstr>
      <vt:lpstr>Wingdings 2</vt:lpstr>
      <vt:lpstr>Wingdings 3</vt:lpstr>
      <vt:lpstr>Oriel</vt:lpstr>
      <vt:lpstr>Metro</vt:lpstr>
      <vt:lpstr>Solstice</vt:lpstr>
      <vt:lpstr>Opulent</vt:lpstr>
      <vt:lpstr>Paper</vt:lpstr>
      <vt:lpstr>Civic</vt:lpstr>
      <vt:lpstr>       Microbiology     OF    MARKET MILK</vt:lpstr>
      <vt:lpstr>Microflora of Market Milk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Microflora of UHT milk</vt:lpstr>
      <vt:lpstr>Microflora of Boiled Milk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Aarav</dc:creator>
  <cp:lastModifiedBy>sanjeev</cp:lastModifiedBy>
  <cp:revision>121</cp:revision>
  <dcterms:created xsi:type="dcterms:W3CDTF">2006-08-16T00:00:00Z</dcterms:created>
  <dcterms:modified xsi:type="dcterms:W3CDTF">2020-08-03T10:03:20Z</dcterms:modified>
</cp:coreProperties>
</file>