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60" r:id="rId5"/>
    <p:sldId id="261" r:id="rId6"/>
    <p:sldId id="270" r:id="rId7"/>
    <p:sldId id="286" r:id="rId8"/>
    <p:sldId id="271" r:id="rId9"/>
    <p:sldId id="272" r:id="rId10"/>
    <p:sldId id="274" r:id="rId11"/>
    <p:sldId id="276" r:id="rId12"/>
    <p:sldId id="277" r:id="rId13"/>
    <p:sldId id="278" r:id="rId14"/>
    <p:sldId id="288" r:id="rId15"/>
    <p:sldId id="279" r:id="rId16"/>
    <p:sldId id="289" r:id="rId17"/>
    <p:sldId id="273"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EB89CE-6F2A-40F0-8D5C-2B7067744FD8}" type="datetimeFigureOut">
              <a:rPr lang="en-IN" smtClean="0"/>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345720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EB89CE-6F2A-40F0-8D5C-2B7067744FD8}" type="datetimeFigureOut">
              <a:rPr lang="en-IN" smtClean="0"/>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289699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EB89CE-6F2A-40F0-8D5C-2B7067744FD8}" type="datetimeFigureOut">
              <a:rPr lang="en-IN" smtClean="0"/>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256126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EB89CE-6F2A-40F0-8D5C-2B7067744FD8}" type="datetimeFigureOut">
              <a:rPr lang="en-IN" smtClean="0"/>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86382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EB89CE-6F2A-40F0-8D5C-2B7067744FD8}" type="datetimeFigureOut">
              <a:rPr lang="en-IN" smtClean="0"/>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200794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EB89CE-6F2A-40F0-8D5C-2B7067744FD8}" type="datetimeFigureOut">
              <a:rPr lang="en-IN" smtClean="0"/>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150893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EB89CE-6F2A-40F0-8D5C-2B7067744FD8}" type="datetimeFigureOut">
              <a:rPr lang="en-IN" smtClean="0"/>
              <a:t>11-08-2020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5424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EB89CE-6F2A-40F0-8D5C-2B7067744FD8}" type="datetimeFigureOut">
              <a:rPr lang="en-IN" smtClean="0"/>
              <a:t>11-08-2020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339707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B89CE-6F2A-40F0-8D5C-2B7067744FD8}" type="datetimeFigureOut">
              <a:rPr lang="en-IN" smtClean="0"/>
              <a:t>11-08-2020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361764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EB89CE-6F2A-40F0-8D5C-2B7067744FD8}" type="datetimeFigureOut">
              <a:rPr lang="en-IN" smtClean="0"/>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54018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EB89CE-6F2A-40F0-8D5C-2B7067744FD8}" type="datetimeFigureOut">
              <a:rPr lang="en-IN" smtClean="0"/>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0A3213-4827-4310-9791-F0D317626A95}" type="slidenum">
              <a:rPr lang="en-IN" smtClean="0"/>
              <a:t>‹#›</a:t>
            </a:fld>
            <a:endParaRPr lang="en-IN"/>
          </a:p>
        </p:txBody>
      </p:sp>
    </p:spTree>
    <p:extLst>
      <p:ext uri="{BB962C8B-B14F-4D97-AF65-F5344CB8AC3E}">
        <p14:creationId xmlns:p14="http://schemas.microsoft.com/office/powerpoint/2010/main" val="201607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B89CE-6F2A-40F0-8D5C-2B7067744FD8}" type="datetimeFigureOut">
              <a:rPr lang="en-IN" smtClean="0"/>
              <a:t>11-08-2020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A3213-4827-4310-9791-F0D317626A95}" type="slidenum">
              <a:rPr lang="en-IN" smtClean="0"/>
              <a:t>‹#›</a:t>
            </a:fld>
            <a:endParaRPr lang="en-IN"/>
          </a:p>
        </p:txBody>
      </p:sp>
    </p:spTree>
    <p:extLst>
      <p:ext uri="{BB962C8B-B14F-4D97-AF65-F5344CB8AC3E}">
        <p14:creationId xmlns:p14="http://schemas.microsoft.com/office/powerpoint/2010/main" val="3168780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5178"/>
            <a:ext cx="9144000" cy="1174169"/>
          </a:xfrm>
        </p:spPr>
        <p:txBody>
          <a:bodyPr>
            <a:noAutofit/>
          </a:bodyPr>
          <a:lstStyle/>
          <a:p>
            <a:r>
              <a:rPr lang="en-US" sz="4400" b="1" dirty="0">
                <a:solidFill>
                  <a:srgbClr val="FF0000"/>
                </a:solidFill>
              </a:rPr>
              <a:t>MODIFIED ATMOSPHERE </a:t>
            </a:r>
            <a:r>
              <a:rPr lang="en-IN" sz="4400" dirty="0">
                <a:solidFill>
                  <a:srgbClr val="FF0000"/>
                </a:solidFill>
              </a:rPr>
              <a:t/>
            </a:r>
            <a:br>
              <a:rPr lang="en-IN" sz="4400" dirty="0">
                <a:solidFill>
                  <a:srgbClr val="FF0000"/>
                </a:solidFill>
              </a:rPr>
            </a:br>
            <a:r>
              <a:rPr lang="en-US" sz="4400" b="1" dirty="0">
                <a:solidFill>
                  <a:srgbClr val="FF0000"/>
                </a:solidFill>
              </a:rPr>
              <a:t>PACKAGING</a:t>
            </a:r>
            <a:endParaRPr lang="en-IN" sz="4400" dirty="0">
              <a:solidFill>
                <a:srgbClr val="FF0000"/>
              </a:solidFill>
            </a:endParaRPr>
          </a:p>
        </p:txBody>
      </p:sp>
      <p:sp>
        <p:nvSpPr>
          <p:cNvPr id="3" name="Subtitle 2"/>
          <p:cNvSpPr>
            <a:spLocks noGrp="1"/>
          </p:cNvSpPr>
          <p:nvPr>
            <p:ph type="subTitle" idx="1"/>
          </p:nvPr>
        </p:nvSpPr>
        <p:spPr>
          <a:xfrm>
            <a:off x="1524000" y="4353476"/>
            <a:ext cx="9144000" cy="1655762"/>
          </a:xfrm>
        </p:spPr>
        <p:txBody>
          <a:bodyPr>
            <a:normAutofit fontScale="77500" lnSpcReduction="20000"/>
          </a:bodyPr>
          <a:lstStyle/>
          <a:p>
            <a:r>
              <a:rPr lang="en-IN" dirty="0" smtClean="0"/>
              <a:t>By </a:t>
            </a:r>
          </a:p>
          <a:p>
            <a:r>
              <a:rPr lang="en-IN" dirty="0" smtClean="0"/>
              <a:t>Dr. Abhishek Thakur</a:t>
            </a:r>
          </a:p>
          <a:p>
            <a:r>
              <a:rPr lang="en-IN" dirty="0" smtClean="0"/>
              <a:t>(Assistant Professor)</a:t>
            </a:r>
          </a:p>
          <a:p>
            <a:r>
              <a:rPr lang="en-IN" dirty="0" smtClean="0"/>
              <a:t>College of Fisheries, Kishanganj</a:t>
            </a:r>
          </a:p>
          <a:p>
            <a:r>
              <a:rPr lang="en-IN" dirty="0" smtClean="0"/>
              <a:t>BASU, Patna</a:t>
            </a:r>
          </a:p>
          <a:p>
            <a:endParaRPr lang="en-IN"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0586" y="442646"/>
            <a:ext cx="1436443" cy="101923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519224" y="442646"/>
            <a:ext cx="1377029" cy="1196031"/>
          </a:xfrm>
          <a:prstGeom prst="rect">
            <a:avLst/>
          </a:prstGeom>
        </p:spPr>
      </p:pic>
      <p:sp>
        <p:nvSpPr>
          <p:cNvPr id="6" name="TextBox 5"/>
          <p:cNvSpPr txBox="1"/>
          <p:nvPr/>
        </p:nvSpPr>
        <p:spPr>
          <a:xfrm>
            <a:off x="3612333" y="2713801"/>
            <a:ext cx="5468293" cy="954107"/>
          </a:xfrm>
          <a:prstGeom prst="rect">
            <a:avLst/>
          </a:prstGeom>
          <a:noFill/>
        </p:spPr>
        <p:txBody>
          <a:bodyPr wrap="square" rtlCol="0">
            <a:spAutoFit/>
          </a:bodyPr>
          <a:lstStyle/>
          <a:p>
            <a:r>
              <a:rPr lang="en-IN" sz="2800" dirty="0" smtClean="0">
                <a:solidFill>
                  <a:srgbClr val="FF0000"/>
                </a:solidFill>
              </a:rPr>
              <a:t>Subject: Fish Packaging Technology</a:t>
            </a:r>
          </a:p>
          <a:p>
            <a:r>
              <a:rPr lang="en-IN" sz="2800" dirty="0" smtClean="0">
                <a:solidFill>
                  <a:srgbClr val="FF0000"/>
                </a:solidFill>
              </a:rPr>
              <a:t>Date of Lecture: 27.07.2020</a:t>
            </a:r>
            <a:endParaRPr lang="en-IN" sz="2800" dirty="0">
              <a:solidFill>
                <a:srgbClr val="FF0000"/>
              </a:solidFill>
            </a:endParaRPr>
          </a:p>
        </p:txBody>
      </p:sp>
      <p:pic>
        <p:nvPicPr>
          <p:cNvPr id="1026" name="Picture 2" descr="Fish and fish product packaging Freshpack Solu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43151"/>
            <a:ext cx="4504255" cy="17516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dified Atmosphere Packaging"/>
          <p:cNvPicPr>
            <a:picLocks noChangeAspect="1" noChangeArrowheads="1"/>
          </p:cNvPicPr>
          <p:nvPr/>
        </p:nvPicPr>
        <p:blipFill rotWithShape="1">
          <a:blip r:embed="rId5">
            <a:extLst>
              <a:ext uri="{28A0092B-C50C-407E-A947-70E740481C1C}">
                <a14:useLocalDpi xmlns:a14="http://schemas.microsoft.com/office/drawing/2010/main" val="0"/>
              </a:ext>
            </a:extLst>
          </a:blip>
          <a:srcRect t="31496"/>
          <a:stretch/>
        </p:blipFill>
        <p:spPr bwMode="auto">
          <a:xfrm>
            <a:off x="7840301" y="4943151"/>
            <a:ext cx="4264904" cy="164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12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Role of Gases in Shelf Life Extension</a:t>
            </a:r>
          </a:p>
          <a:p>
            <a:pPr marL="514350" indent="-514350">
              <a:buAutoNum type="arabicPeriod"/>
            </a:pPr>
            <a:r>
              <a:rPr lang="en-US" b="1" dirty="0" smtClean="0"/>
              <a:t>Carbon </a:t>
            </a:r>
            <a:r>
              <a:rPr lang="en-US" b="1" dirty="0"/>
              <a:t>dioxide </a:t>
            </a:r>
            <a:endParaRPr lang="en-US" b="1" dirty="0" smtClean="0"/>
          </a:p>
          <a:p>
            <a:pPr lvl="1" algn="just"/>
            <a:r>
              <a:rPr lang="en-US" dirty="0" smtClean="0"/>
              <a:t>It is </a:t>
            </a:r>
            <a:r>
              <a:rPr lang="en-US" dirty="0"/>
              <a:t>the </a:t>
            </a:r>
            <a:r>
              <a:rPr lang="en-US" dirty="0">
                <a:solidFill>
                  <a:srgbClr val="FF0000"/>
                </a:solidFill>
              </a:rPr>
              <a:t>major gas employed </a:t>
            </a:r>
            <a:r>
              <a:rPr lang="en-US" dirty="0"/>
              <a:t>in the modified atmosphere packaging of fish and fishery products. </a:t>
            </a:r>
            <a:endParaRPr lang="en-US" dirty="0" smtClean="0"/>
          </a:p>
          <a:p>
            <a:pPr lvl="1" algn="just"/>
            <a:endParaRPr lang="en-US" dirty="0" smtClean="0"/>
          </a:p>
          <a:p>
            <a:pPr lvl="1" algn="just"/>
            <a:r>
              <a:rPr lang="en-US" dirty="0" smtClean="0"/>
              <a:t>It </a:t>
            </a:r>
            <a:r>
              <a:rPr lang="en-US" dirty="0"/>
              <a:t>has </a:t>
            </a:r>
            <a:r>
              <a:rPr lang="en-US" dirty="0">
                <a:solidFill>
                  <a:srgbClr val="FF0000"/>
                </a:solidFill>
              </a:rPr>
              <a:t>powerful inhibitory effect </a:t>
            </a:r>
            <a:r>
              <a:rPr lang="en-US" dirty="0"/>
              <a:t>on the growth of bacteria and </a:t>
            </a:r>
            <a:r>
              <a:rPr lang="en-US" dirty="0" err="1"/>
              <a:t>mould</a:t>
            </a:r>
            <a:r>
              <a:rPr lang="en-US" dirty="0"/>
              <a:t> when present at or above 20 per cent. </a:t>
            </a:r>
            <a:endParaRPr lang="en-US" dirty="0" smtClean="0"/>
          </a:p>
          <a:p>
            <a:pPr lvl="1" algn="just"/>
            <a:endParaRPr lang="en-US" dirty="0" smtClean="0"/>
          </a:p>
          <a:p>
            <a:pPr lvl="1" algn="just"/>
            <a:r>
              <a:rPr lang="en-US" dirty="0" smtClean="0"/>
              <a:t>Some </a:t>
            </a:r>
            <a:r>
              <a:rPr lang="en-US" dirty="0">
                <a:solidFill>
                  <a:srgbClr val="FF0000"/>
                </a:solidFill>
              </a:rPr>
              <a:t>anaerobic and facultative bacteria </a:t>
            </a:r>
            <a:r>
              <a:rPr lang="en-US" dirty="0"/>
              <a:t>also </a:t>
            </a:r>
            <a:r>
              <a:rPr lang="en-US" dirty="0" smtClean="0"/>
              <a:t>inhibited </a:t>
            </a:r>
            <a:r>
              <a:rPr lang="en-US" dirty="0"/>
              <a:t>by carbon </a:t>
            </a:r>
            <a:r>
              <a:rPr lang="en-US" dirty="0" smtClean="0"/>
              <a:t>dioxide.</a:t>
            </a:r>
            <a:endParaRPr lang="en-IN" dirty="0" smtClean="0"/>
          </a:p>
          <a:p>
            <a:pPr algn="just"/>
            <a:endParaRPr lang="en-IN" dirty="0"/>
          </a:p>
        </p:txBody>
      </p:sp>
    </p:spTree>
    <p:extLst>
      <p:ext uri="{BB962C8B-B14F-4D97-AF65-F5344CB8AC3E}">
        <p14:creationId xmlns:p14="http://schemas.microsoft.com/office/powerpoint/2010/main" val="1081395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Role of Gases in Shelf Life Extension</a:t>
            </a:r>
          </a:p>
          <a:p>
            <a:pPr marL="514350" indent="-514350">
              <a:buAutoNum type="arabicPeriod"/>
            </a:pPr>
            <a:r>
              <a:rPr lang="en-US" b="1" dirty="0" smtClean="0"/>
              <a:t>Carbon </a:t>
            </a:r>
            <a:r>
              <a:rPr lang="en-US" b="1" dirty="0"/>
              <a:t>dioxide </a:t>
            </a:r>
            <a:endParaRPr lang="en-US" b="1" dirty="0" smtClean="0"/>
          </a:p>
          <a:p>
            <a:pPr lvl="1" algn="just"/>
            <a:r>
              <a:rPr lang="en-US" dirty="0"/>
              <a:t>Carbon dioxide is </a:t>
            </a:r>
            <a:r>
              <a:rPr lang="en-US" dirty="0">
                <a:solidFill>
                  <a:srgbClr val="FF0000"/>
                </a:solidFill>
              </a:rPr>
              <a:t>soluble in lipids and water</a:t>
            </a:r>
            <a:r>
              <a:rPr lang="en-US" dirty="0"/>
              <a:t>. </a:t>
            </a:r>
            <a:endParaRPr lang="en-US" dirty="0" smtClean="0"/>
          </a:p>
          <a:p>
            <a:pPr lvl="1" algn="just"/>
            <a:endParaRPr lang="en-US" dirty="0" smtClean="0"/>
          </a:p>
          <a:p>
            <a:pPr lvl="1" algn="just"/>
            <a:r>
              <a:rPr lang="en-US" dirty="0" smtClean="0"/>
              <a:t>High </a:t>
            </a:r>
            <a:r>
              <a:rPr lang="en-US" dirty="0"/>
              <a:t>concentration of carbon dioxide may lead to the </a:t>
            </a:r>
            <a:r>
              <a:rPr lang="en-US" dirty="0">
                <a:solidFill>
                  <a:srgbClr val="FF0000"/>
                </a:solidFill>
              </a:rPr>
              <a:t>production of carbonic acid</a:t>
            </a:r>
            <a:r>
              <a:rPr lang="en-US" dirty="0"/>
              <a:t> in the fish and this will lower the pH of the muscle, produce </a:t>
            </a:r>
            <a:r>
              <a:rPr lang="en-US" dirty="0" smtClean="0"/>
              <a:t>an </a:t>
            </a:r>
            <a:r>
              <a:rPr lang="en-US" dirty="0">
                <a:solidFill>
                  <a:srgbClr val="FF0000"/>
                </a:solidFill>
              </a:rPr>
              <a:t>acid taste</a:t>
            </a:r>
            <a:r>
              <a:rPr lang="en-US" dirty="0"/>
              <a:t>, reduce the water holding capacity of the proteins and hence, may result in the formation of </a:t>
            </a:r>
            <a:r>
              <a:rPr lang="en-US" dirty="0">
                <a:solidFill>
                  <a:srgbClr val="FF0000"/>
                </a:solidFill>
              </a:rPr>
              <a:t>drip</a:t>
            </a:r>
            <a:r>
              <a:rPr lang="en-US" dirty="0"/>
              <a:t> in the pack. </a:t>
            </a:r>
            <a:endParaRPr lang="en-IN" dirty="0"/>
          </a:p>
        </p:txBody>
      </p:sp>
      <p:pic>
        <p:nvPicPr>
          <p:cNvPr id="1026" name="Picture 2" descr="Seafood packaging tray | 2019-04-22 | Refrigerated &amp; Frozen Foo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282" y="4773765"/>
            <a:ext cx="3503692" cy="214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4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Role of Gases in Shelf Life Extension</a:t>
            </a:r>
          </a:p>
          <a:p>
            <a:pPr marL="514350" indent="-514350">
              <a:buAutoNum type="arabicPeriod"/>
            </a:pPr>
            <a:r>
              <a:rPr lang="en-US" b="1" dirty="0" smtClean="0"/>
              <a:t>Carbon </a:t>
            </a:r>
            <a:r>
              <a:rPr lang="en-US" b="1" dirty="0"/>
              <a:t>dioxide </a:t>
            </a:r>
            <a:endParaRPr lang="en-US" b="1" dirty="0" smtClean="0"/>
          </a:p>
          <a:p>
            <a:pPr lvl="1" algn="just"/>
            <a:r>
              <a:rPr lang="en-US" dirty="0" smtClean="0"/>
              <a:t>High concentrations of carbon dioxide also produce organoleptic changes coarsening of the </a:t>
            </a:r>
            <a:r>
              <a:rPr lang="en-US" dirty="0" smtClean="0">
                <a:solidFill>
                  <a:srgbClr val="FF0000"/>
                </a:solidFill>
              </a:rPr>
              <a:t>texture and alteration of the </a:t>
            </a:r>
            <a:r>
              <a:rPr lang="en-US" dirty="0" err="1" smtClean="0">
                <a:solidFill>
                  <a:srgbClr val="FF0000"/>
                </a:solidFill>
              </a:rPr>
              <a:t>colour</a:t>
            </a:r>
            <a:r>
              <a:rPr lang="en-US" dirty="0" smtClean="0">
                <a:solidFill>
                  <a:srgbClr val="FF0000"/>
                </a:solidFill>
              </a:rPr>
              <a:t> </a:t>
            </a:r>
            <a:r>
              <a:rPr lang="en-US" dirty="0" smtClean="0"/>
              <a:t>of the belly flaps, cornea and skin of the fish. </a:t>
            </a:r>
          </a:p>
          <a:p>
            <a:pPr lvl="1" algn="just"/>
            <a:endParaRPr lang="en-US" dirty="0" smtClean="0"/>
          </a:p>
          <a:p>
            <a:pPr lvl="1" algn="just"/>
            <a:r>
              <a:rPr lang="en-US" dirty="0" smtClean="0">
                <a:solidFill>
                  <a:srgbClr val="FF0000"/>
                </a:solidFill>
              </a:rPr>
              <a:t>Excessive absorption </a:t>
            </a:r>
            <a:r>
              <a:rPr lang="en-US" dirty="0" smtClean="0"/>
              <a:t>of carbon dioxide by high moisture/high fat foods like fish or meat will lead to </a:t>
            </a:r>
            <a:r>
              <a:rPr lang="en-US" dirty="0" smtClean="0">
                <a:solidFill>
                  <a:srgbClr val="FF0000"/>
                </a:solidFill>
              </a:rPr>
              <a:t>lowering of internal pressure </a:t>
            </a:r>
            <a:r>
              <a:rPr lang="en-US" dirty="0" smtClean="0"/>
              <a:t>in the pack and becomes a potential reason for the phenomenon known as ‘</a:t>
            </a:r>
            <a:r>
              <a:rPr lang="en-US" dirty="0" smtClean="0">
                <a:solidFill>
                  <a:srgbClr val="FF0000"/>
                </a:solidFill>
              </a:rPr>
              <a:t>pack collapse</a:t>
            </a:r>
            <a:r>
              <a:rPr lang="en-US" dirty="0" smtClean="0"/>
              <a:t>’. </a:t>
            </a:r>
          </a:p>
        </p:txBody>
      </p:sp>
    </p:spTree>
    <p:extLst>
      <p:ext uri="{BB962C8B-B14F-4D97-AF65-F5344CB8AC3E}">
        <p14:creationId xmlns:p14="http://schemas.microsoft.com/office/powerpoint/2010/main" val="3666592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Role of Gases in Shelf Life Extension</a:t>
            </a:r>
          </a:p>
          <a:p>
            <a:pPr marL="0" indent="0">
              <a:buNone/>
            </a:pPr>
            <a:r>
              <a:rPr lang="en-US" b="1" dirty="0" smtClean="0"/>
              <a:t>2. Nitrogen </a:t>
            </a:r>
          </a:p>
          <a:p>
            <a:pPr lvl="1" algn="just"/>
            <a:r>
              <a:rPr lang="en-US" dirty="0"/>
              <a:t>Nitrogen is an </a:t>
            </a:r>
            <a:r>
              <a:rPr lang="en-US" dirty="0">
                <a:solidFill>
                  <a:srgbClr val="FF0000"/>
                </a:solidFill>
              </a:rPr>
              <a:t>inert, tasteless gas with low solubility </a:t>
            </a:r>
            <a:r>
              <a:rPr lang="en-US" dirty="0"/>
              <a:t>in lipids and water. </a:t>
            </a:r>
            <a:endParaRPr lang="en-US" dirty="0" smtClean="0"/>
          </a:p>
          <a:p>
            <a:pPr lvl="1" algn="just"/>
            <a:endParaRPr lang="en-US" dirty="0" smtClean="0"/>
          </a:p>
          <a:p>
            <a:pPr lvl="1" algn="just"/>
            <a:r>
              <a:rPr lang="en-US" dirty="0" smtClean="0"/>
              <a:t>It </a:t>
            </a:r>
            <a:r>
              <a:rPr lang="en-US" dirty="0"/>
              <a:t>is mainly used </a:t>
            </a:r>
            <a:r>
              <a:rPr lang="en-US" dirty="0">
                <a:solidFill>
                  <a:srgbClr val="FF0000"/>
                </a:solidFill>
              </a:rPr>
              <a:t>to displace oxygen </a:t>
            </a:r>
            <a:r>
              <a:rPr lang="en-US" dirty="0"/>
              <a:t>in the packs so that the onset of oxidative rancidity can be delayed and inhibit the growth of aerobic microorganisms. </a:t>
            </a:r>
            <a:endParaRPr lang="en-US" dirty="0" smtClean="0"/>
          </a:p>
          <a:p>
            <a:pPr lvl="1" algn="just"/>
            <a:endParaRPr lang="en-US" dirty="0" smtClean="0"/>
          </a:p>
        </p:txBody>
      </p:sp>
      <p:pic>
        <p:nvPicPr>
          <p:cNvPr id="2052" name="Picture 4" descr="Modified Atmosphere Packaging - Leybold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763" y="4072692"/>
            <a:ext cx="5551818" cy="287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64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Role of Gases in Shelf Life Extension</a:t>
            </a:r>
          </a:p>
          <a:p>
            <a:pPr marL="0" indent="0">
              <a:buNone/>
            </a:pPr>
            <a:r>
              <a:rPr lang="en-US" b="1" dirty="0" smtClean="0"/>
              <a:t>2. Nitrogen </a:t>
            </a:r>
          </a:p>
          <a:p>
            <a:pPr lvl="1" algn="just"/>
            <a:r>
              <a:rPr lang="en-US" dirty="0" smtClean="0"/>
              <a:t>It </a:t>
            </a:r>
            <a:r>
              <a:rPr lang="en-US" dirty="0"/>
              <a:t>can also be </a:t>
            </a:r>
            <a:r>
              <a:rPr lang="en-US" dirty="0">
                <a:solidFill>
                  <a:srgbClr val="FF0000"/>
                </a:solidFill>
              </a:rPr>
              <a:t>used as a filler gas </a:t>
            </a:r>
            <a:r>
              <a:rPr lang="en-US" dirty="0"/>
              <a:t>to prevent any likely pack collapse in packs with high concentrations of carbon dioxide. </a:t>
            </a:r>
            <a:endParaRPr lang="en-US" dirty="0" smtClean="0"/>
          </a:p>
          <a:p>
            <a:pPr lvl="1" algn="just"/>
            <a:endParaRPr lang="en-US" dirty="0" smtClean="0"/>
          </a:p>
          <a:p>
            <a:pPr lvl="1" algn="just"/>
            <a:r>
              <a:rPr lang="en-US" dirty="0" smtClean="0"/>
              <a:t>Nitrogen </a:t>
            </a:r>
            <a:r>
              <a:rPr lang="en-US" dirty="0"/>
              <a:t>also helps </a:t>
            </a:r>
            <a:r>
              <a:rPr lang="en-US" dirty="0">
                <a:solidFill>
                  <a:srgbClr val="FF0000"/>
                </a:solidFill>
              </a:rPr>
              <a:t>to prevent </a:t>
            </a:r>
            <a:r>
              <a:rPr lang="en-US" dirty="0" err="1">
                <a:solidFill>
                  <a:srgbClr val="FF0000"/>
                </a:solidFill>
              </a:rPr>
              <a:t>mould</a:t>
            </a:r>
            <a:r>
              <a:rPr lang="en-US" dirty="0">
                <a:solidFill>
                  <a:srgbClr val="FF0000"/>
                </a:solidFill>
              </a:rPr>
              <a:t> growth and insect attacks</a:t>
            </a:r>
            <a:r>
              <a:rPr lang="en-US" dirty="0"/>
              <a:t>. </a:t>
            </a:r>
            <a:endParaRPr lang="en-US" dirty="0" smtClean="0"/>
          </a:p>
        </p:txBody>
      </p:sp>
      <p:pic>
        <p:nvPicPr>
          <p:cNvPr id="2052" name="Picture 4" descr="Modified Atmosphere Packaging - Leybold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973" y="4730812"/>
            <a:ext cx="47625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4370749"/>
            <a:ext cx="1790700" cy="2552700"/>
          </a:xfrm>
          <a:prstGeom prst="rect">
            <a:avLst/>
          </a:prstGeom>
        </p:spPr>
      </p:pic>
    </p:spTree>
    <p:extLst>
      <p:ext uri="{BB962C8B-B14F-4D97-AF65-F5344CB8AC3E}">
        <p14:creationId xmlns:p14="http://schemas.microsoft.com/office/powerpoint/2010/main" val="1774848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Role of Gases in Shelf Life Extension</a:t>
            </a:r>
          </a:p>
          <a:p>
            <a:pPr marL="0" indent="0">
              <a:buNone/>
            </a:pPr>
            <a:r>
              <a:rPr lang="en-US" b="1" dirty="0" smtClean="0"/>
              <a:t>3. </a:t>
            </a:r>
            <a:r>
              <a:rPr lang="en-US" b="1" dirty="0"/>
              <a:t>Oxygen</a:t>
            </a:r>
            <a:endParaRPr lang="en-IN" dirty="0"/>
          </a:p>
          <a:p>
            <a:pPr lvl="1" algn="just"/>
            <a:r>
              <a:rPr lang="en-US" dirty="0"/>
              <a:t>Oxygen will </a:t>
            </a:r>
            <a:r>
              <a:rPr lang="en-US" dirty="0">
                <a:solidFill>
                  <a:srgbClr val="FF0000"/>
                </a:solidFill>
              </a:rPr>
              <a:t>inhibit </a:t>
            </a:r>
            <a:r>
              <a:rPr lang="en-US" dirty="0"/>
              <a:t>the growth of strictly anaerobic bacteria, but will stimulate the growth of aerobic bacteria. </a:t>
            </a:r>
            <a:endParaRPr lang="en-US" dirty="0" smtClean="0"/>
          </a:p>
          <a:p>
            <a:pPr lvl="1" algn="just"/>
            <a:endParaRPr lang="en-US" dirty="0" smtClean="0"/>
          </a:p>
          <a:p>
            <a:pPr lvl="1" algn="just"/>
            <a:r>
              <a:rPr lang="en-US" dirty="0" smtClean="0"/>
              <a:t>Oxygen </a:t>
            </a:r>
            <a:r>
              <a:rPr lang="en-US" dirty="0"/>
              <a:t>is usually </a:t>
            </a:r>
            <a:r>
              <a:rPr lang="en-US" dirty="0">
                <a:solidFill>
                  <a:srgbClr val="FF0000"/>
                </a:solidFill>
              </a:rPr>
              <a:t>excluded </a:t>
            </a:r>
            <a:r>
              <a:rPr lang="en-US" dirty="0"/>
              <a:t>from the atmospheres used for fatty fish. </a:t>
            </a:r>
            <a:endParaRPr lang="en-US" dirty="0" smtClean="0"/>
          </a:p>
        </p:txBody>
      </p:sp>
      <p:pic>
        <p:nvPicPr>
          <p:cNvPr id="4100" name="Picture 4" descr="Modified atmosphere packaging of processed meat | Call us 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516" y="4428398"/>
            <a:ext cx="2107791" cy="228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49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Role of Gases in Shelf Life Extension</a:t>
            </a:r>
          </a:p>
          <a:p>
            <a:pPr marL="0" indent="0">
              <a:buNone/>
            </a:pPr>
            <a:r>
              <a:rPr lang="en-US" b="1" dirty="0" smtClean="0"/>
              <a:t>3. </a:t>
            </a:r>
            <a:r>
              <a:rPr lang="en-US" b="1" dirty="0"/>
              <a:t>Oxygen</a:t>
            </a:r>
            <a:endParaRPr lang="en-IN" dirty="0"/>
          </a:p>
          <a:p>
            <a:pPr lvl="1" algn="just"/>
            <a:r>
              <a:rPr lang="en-US" dirty="0" smtClean="0"/>
              <a:t>Oxygen </a:t>
            </a:r>
            <a:r>
              <a:rPr lang="en-US" dirty="0"/>
              <a:t>may be included for lean fish </a:t>
            </a:r>
            <a:r>
              <a:rPr lang="en-US" dirty="0" smtClean="0"/>
              <a:t>packs. </a:t>
            </a:r>
          </a:p>
          <a:p>
            <a:pPr lvl="1" algn="just"/>
            <a:r>
              <a:rPr lang="en-US" dirty="0" smtClean="0"/>
              <a:t>For </a:t>
            </a:r>
            <a:r>
              <a:rPr lang="en-US" dirty="0" smtClean="0">
                <a:solidFill>
                  <a:srgbClr val="FF0000"/>
                </a:solidFill>
              </a:rPr>
              <a:t>respiring </a:t>
            </a:r>
            <a:r>
              <a:rPr lang="en-US" dirty="0">
                <a:solidFill>
                  <a:srgbClr val="FF0000"/>
                </a:solidFill>
              </a:rPr>
              <a:t>fruits </a:t>
            </a:r>
            <a:r>
              <a:rPr lang="en-US" dirty="0"/>
              <a:t>inclusion of oxygen in the atmosphere is necessary for the basic metabolism</a:t>
            </a:r>
            <a:r>
              <a:rPr lang="en-US" dirty="0" smtClean="0"/>
              <a:t>.</a:t>
            </a:r>
          </a:p>
          <a:p>
            <a:pPr lvl="1" algn="just"/>
            <a:r>
              <a:rPr lang="en-US" dirty="0" smtClean="0"/>
              <a:t>If </a:t>
            </a:r>
            <a:r>
              <a:rPr lang="en-US" dirty="0"/>
              <a:t>the level of oxygen is maintained below 2 per cent in the atmosphere, the development of rancid </a:t>
            </a:r>
            <a:r>
              <a:rPr lang="en-US" dirty="0" err="1"/>
              <a:t>odours</a:t>
            </a:r>
            <a:r>
              <a:rPr lang="en-US" dirty="0"/>
              <a:t> and </a:t>
            </a:r>
            <a:r>
              <a:rPr lang="en-US" dirty="0" err="1"/>
              <a:t>flavours</a:t>
            </a:r>
            <a:r>
              <a:rPr lang="en-US" dirty="0"/>
              <a:t> can be greatly retarded. </a:t>
            </a:r>
            <a:endParaRPr lang="en-IN" dirty="0"/>
          </a:p>
        </p:txBody>
      </p:sp>
      <p:pic>
        <p:nvPicPr>
          <p:cNvPr id="5" name="Picture 4"/>
          <p:cNvPicPr>
            <a:picLocks noChangeAspect="1"/>
          </p:cNvPicPr>
          <p:nvPr/>
        </p:nvPicPr>
        <p:blipFill>
          <a:blip r:embed="rId2"/>
          <a:stretch>
            <a:fillRect/>
          </a:stretch>
        </p:blipFill>
        <p:spPr>
          <a:xfrm>
            <a:off x="3171354" y="4696661"/>
            <a:ext cx="5447546" cy="2086411"/>
          </a:xfrm>
          <a:prstGeom prst="rect">
            <a:avLst/>
          </a:prstGeom>
        </p:spPr>
      </p:pic>
    </p:spTree>
    <p:extLst>
      <p:ext uri="{BB962C8B-B14F-4D97-AF65-F5344CB8AC3E}">
        <p14:creationId xmlns:p14="http://schemas.microsoft.com/office/powerpoint/2010/main" val="2116388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marL="0" indent="0" algn="just">
              <a:buNone/>
            </a:pPr>
            <a:r>
              <a:rPr lang="en-US" b="1" dirty="0"/>
              <a:t>Composition of Gas </a:t>
            </a:r>
            <a:r>
              <a:rPr lang="en-US" b="1" dirty="0" smtClean="0"/>
              <a:t>Mixture:</a:t>
            </a:r>
          </a:p>
          <a:p>
            <a:pPr lvl="1" algn="just"/>
            <a:r>
              <a:rPr lang="en-US" dirty="0" smtClean="0"/>
              <a:t>For </a:t>
            </a:r>
            <a:r>
              <a:rPr lang="en-US" dirty="0">
                <a:solidFill>
                  <a:srgbClr val="FF0000"/>
                </a:solidFill>
              </a:rPr>
              <a:t>lean fish</a:t>
            </a:r>
            <a:r>
              <a:rPr lang="en-US" dirty="0"/>
              <a:t> is 40 per cent carbon dioxide, 30 per cent nitrogen and 30 per cent oxygen. </a:t>
            </a:r>
            <a:endParaRPr lang="en-US" dirty="0" smtClean="0"/>
          </a:p>
          <a:p>
            <a:pPr lvl="1" algn="just"/>
            <a:r>
              <a:rPr lang="en-US" dirty="0" smtClean="0"/>
              <a:t>For </a:t>
            </a:r>
            <a:r>
              <a:rPr lang="en-US" dirty="0">
                <a:solidFill>
                  <a:srgbClr val="FF0000"/>
                </a:solidFill>
              </a:rPr>
              <a:t>fatty fish</a:t>
            </a:r>
            <a:r>
              <a:rPr lang="en-US" dirty="0"/>
              <a:t>, a combination of 60 per cent carbon dioxide and 40 per cent nitrogen has been found most suitable</a:t>
            </a:r>
            <a:r>
              <a:rPr lang="en-US" dirty="0" smtClean="0"/>
              <a:t>.</a:t>
            </a:r>
          </a:p>
          <a:p>
            <a:pPr lvl="1" algn="just"/>
            <a:endParaRPr lang="en-US" dirty="0"/>
          </a:p>
          <a:p>
            <a:pPr lvl="1" algn="just"/>
            <a:r>
              <a:rPr lang="en-US" dirty="0" smtClean="0"/>
              <a:t>Extension </a:t>
            </a:r>
            <a:r>
              <a:rPr lang="en-US" dirty="0"/>
              <a:t>of shelf life </a:t>
            </a:r>
            <a:r>
              <a:rPr lang="en-US" dirty="0" smtClean="0"/>
              <a:t>may achieved </a:t>
            </a:r>
            <a:r>
              <a:rPr lang="en-US" dirty="0"/>
              <a:t>at </a:t>
            </a:r>
            <a:r>
              <a:rPr lang="en-US" dirty="0" smtClean="0"/>
              <a:t>0˚C </a:t>
            </a:r>
            <a:r>
              <a:rPr lang="en-US" dirty="0"/>
              <a:t>is up to nine days for lean fish, whereas at </a:t>
            </a:r>
            <a:r>
              <a:rPr lang="en-US" dirty="0" smtClean="0"/>
              <a:t>2˚C </a:t>
            </a:r>
            <a:r>
              <a:rPr lang="en-US" dirty="0"/>
              <a:t>it is only five days.</a:t>
            </a:r>
            <a:endParaRPr lang="en-IN" dirty="0"/>
          </a:p>
        </p:txBody>
      </p:sp>
      <p:pic>
        <p:nvPicPr>
          <p:cNvPr id="5" name="Picture 4"/>
          <p:cNvPicPr>
            <a:picLocks noChangeAspect="1"/>
          </p:cNvPicPr>
          <p:nvPr/>
        </p:nvPicPr>
        <p:blipFill rotWithShape="1">
          <a:blip r:embed="rId2"/>
          <a:srcRect t="39299"/>
          <a:stretch/>
        </p:blipFill>
        <p:spPr>
          <a:xfrm>
            <a:off x="2863912" y="4851261"/>
            <a:ext cx="5863628" cy="2006739"/>
          </a:xfrm>
          <a:prstGeom prst="rect">
            <a:avLst/>
          </a:prstGeom>
        </p:spPr>
      </p:pic>
    </p:spTree>
    <p:extLst>
      <p:ext uri="{BB962C8B-B14F-4D97-AF65-F5344CB8AC3E}">
        <p14:creationId xmlns:p14="http://schemas.microsoft.com/office/powerpoint/2010/main" val="3517717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gn="ctr">
              <a:buNone/>
            </a:pPr>
            <a:endParaRPr lang="en-IN" dirty="0" smtClean="0"/>
          </a:p>
          <a:p>
            <a:pPr marL="0" indent="0" algn="ctr">
              <a:buNone/>
            </a:pPr>
            <a:endParaRPr lang="en-IN" dirty="0"/>
          </a:p>
          <a:p>
            <a:pPr marL="0" indent="0" algn="ctr">
              <a:buNone/>
            </a:pPr>
            <a:r>
              <a:rPr lang="en-IN" sz="5400" dirty="0" smtClean="0"/>
              <a:t>Thank You</a:t>
            </a:r>
            <a:endParaRPr lang="en-IN" sz="5400" dirty="0"/>
          </a:p>
        </p:txBody>
      </p:sp>
    </p:spTree>
    <p:extLst>
      <p:ext uri="{BB962C8B-B14F-4D97-AF65-F5344CB8AC3E}">
        <p14:creationId xmlns:p14="http://schemas.microsoft.com/office/powerpoint/2010/main" val="1578906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00"/>
                </a:solidFill>
              </a:rPr>
              <a:t>Background</a:t>
            </a:r>
            <a:endParaRPr lang="en-IN" b="1" dirty="0">
              <a:solidFill>
                <a:srgbClr val="FF0000"/>
              </a:solidFill>
            </a:endParaRPr>
          </a:p>
        </p:txBody>
      </p:sp>
      <p:sp>
        <p:nvSpPr>
          <p:cNvPr id="3" name="Content Placeholder 2"/>
          <p:cNvSpPr>
            <a:spLocks noGrp="1"/>
          </p:cNvSpPr>
          <p:nvPr>
            <p:ph idx="1"/>
          </p:nvPr>
        </p:nvSpPr>
        <p:spPr/>
        <p:txBody>
          <a:bodyPr/>
          <a:lstStyle/>
          <a:p>
            <a:pPr algn="just"/>
            <a:r>
              <a:rPr lang="en-US" dirty="0" smtClean="0">
                <a:solidFill>
                  <a:srgbClr val="FF0000"/>
                </a:solidFill>
              </a:rPr>
              <a:t>Consumers </a:t>
            </a:r>
            <a:r>
              <a:rPr lang="en-US" dirty="0">
                <a:solidFill>
                  <a:srgbClr val="FF0000"/>
                </a:solidFill>
              </a:rPr>
              <a:t>always prefer fresh fish </a:t>
            </a:r>
            <a:r>
              <a:rPr lang="en-US" dirty="0"/>
              <a:t>to preserved/processed </a:t>
            </a:r>
            <a:r>
              <a:rPr lang="en-US" dirty="0" smtClean="0"/>
              <a:t>fish if the former is readily </a:t>
            </a:r>
            <a:r>
              <a:rPr lang="en-US" dirty="0"/>
              <a:t>available. </a:t>
            </a:r>
            <a:endParaRPr lang="en-US" dirty="0" smtClean="0"/>
          </a:p>
          <a:p>
            <a:pPr algn="just"/>
            <a:endParaRPr lang="en-US" dirty="0" smtClean="0"/>
          </a:p>
          <a:p>
            <a:pPr algn="just"/>
            <a:r>
              <a:rPr lang="en-US" dirty="0" smtClean="0">
                <a:solidFill>
                  <a:srgbClr val="FF0000"/>
                </a:solidFill>
              </a:rPr>
              <a:t>Chilling</a:t>
            </a:r>
            <a:r>
              <a:rPr lang="en-US" dirty="0" smtClean="0"/>
              <a:t> </a:t>
            </a:r>
            <a:r>
              <a:rPr lang="en-US" dirty="0"/>
              <a:t>and </a:t>
            </a:r>
            <a:r>
              <a:rPr lang="en-US" dirty="0" smtClean="0">
                <a:solidFill>
                  <a:srgbClr val="FF0000"/>
                </a:solidFill>
              </a:rPr>
              <a:t>freezing</a:t>
            </a:r>
            <a:r>
              <a:rPr lang="en-US" dirty="0" smtClean="0"/>
              <a:t> bring least </a:t>
            </a:r>
            <a:r>
              <a:rPr lang="en-US" dirty="0"/>
              <a:t>changes in the intrinsic qualities of fish and </a:t>
            </a:r>
            <a:r>
              <a:rPr lang="en-US" dirty="0" smtClean="0"/>
              <a:t>the </a:t>
            </a:r>
            <a:r>
              <a:rPr lang="en-US" dirty="0"/>
              <a:t>product is nearest to fresh fish in </a:t>
            </a:r>
            <a:r>
              <a:rPr lang="en-US" dirty="0" smtClean="0"/>
              <a:t>characteristics</a:t>
            </a:r>
            <a:r>
              <a:rPr lang="en-US" dirty="0"/>
              <a:t>.</a:t>
            </a:r>
            <a:endParaRPr lang="en-IN" dirty="0"/>
          </a:p>
        </p:txBody>
      </p:sp>
      <p:pic>
        <p:nvPicPr>
          <p:cNvPr id="2052" name="Picture 4" descr="Fresh Fish And Other Seafood Isolated On White Stock Phot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095" y="4279110"/>
            <a:ext cx="3100719" cy="24424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y are sales of fresh fish and seafood floundering in 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843" y="4279109"/>
            <a:ext cx="3756634" cy="2506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9517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00"/>
                </a:solidFill>
              </a:rPr>
              <a:t>Background</a:t>
            </a:r>
            <a:endParaRPr lang="en-IN" dirty="0"/>
          </a:p>
        </p:txBody>
      </p:sp>
      <p:sp>
        <p:nvSpPr>
          <p:cNvPr id="3" name="Content Placeholder 2"/>
          <p:cNvSpPr>
            <a:spLocks noGrp="1"/>
          </p:cNvSpPr>
          <p:nvPr>
            <p:ph idx="1"/>
          </p:nvPr>
        </p:nvSpPr>
        <p:spPr/>
        <p:txBody>
          <a:bodyPr/>
          <a:lstStyle/>
          <a:p>
            <a:r>
              <a:rPr lang="en-US" dirty="0" smtClean="0"/>
              <a:t>Demand </a:t>
            </a:r>
            <a:r>
              <a:rPr lang="en-US" dirty="0"/>
              <a:t>for fresh and chilled ‘convenience foods’ containing few or no </a:t>
            </a:r>
            <a:r>
              <a:rPr lang="en-US" dirty="0" smtClean="0"/>
              <a:t>preservatives are increasing day by day. </a:t>
            </a:r>
          </a:p>
          <a:p>
            <a:endParaRPr lang="en-US" dirty="0" smtClean="0"/>
          </a:p>
          <a:p>
            <a:r>
              <a:rPr lang="en-US" dirty="0"/>
              <a:t>A method of extending the shelf life of foods that can more or less meet the above demands of the consumers is packaging them in modified atmosphere.</a:t>
            </a:r>
            <a:endParaRPr lang="en-IN" dirty="0"/>
          </a:p>
        </p:txBody>
      </p:sp>
      <p:pic>
        <p:nvPicPr>
          <p:cNvPr id="3074" name="Picture 2" descr="MAP Packaging - Food Product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319" y="4071750"/>
            <a:ext cx="5088838" cy="265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62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Methods of Modifying Atmosphere </a:t>
            </a:r>
            <a:r>
              <a:rPr lang="en-US" b="1" dirty="0">
                <a:solidFill>
                  <a:srgbClr val="FF0000"/>
                </a:solidFill>
              </a:rPr>
              <a:t>f</a:t>
            </a:r>
            <a:r>
              <a:rPr lang="en-US" b="1" dirty="0" smtClean="0">
                <a:solidFill>
                  <a:srgbClr val="FF0000"/>
                </a:solidFill>
              </a:rPr>
              <a:t>or Packaging</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dirty="0" smtClean="0"/>
              <a:t>The </a:t>
            </a:r>
            <a:r>
              <a:rPr lang="en-US" dirty="0"/>
              <a:t>types of modifications that are generally </a:t>
            </a:r>
            <a:r>
              <a:rPr lang="en-US" dirty="0" smtClean="0"/>
              <a:t>brought </a:t>
            </a:r>
            <a:r>
              <a:rPr lang="en-US" dirty="0"/>
              <a:t>about in the packaging of foods, particularly fish and fish </a:t>
            </a:r>
            <a:r>
              <a:rPr lang="en-US" dirty="0" smtClean="0"/>
              <a:t>products </a:t>
            </a:r>
            <a:r>
              <a:rPr lang="en-US" dirty="0"/>
              <a:t>are</a:t>
            </a:r>
            <a:r>
              <a:rPr lang="en-US" dirty="0" smtClean="0"/>
              <a:t>:</a:t>
            </a:r>
          </a:p>
          <a:p>
            <a:pPr algn="just"/>
            <a:endParaRPr lang="en-IN" dirty="0"/>
          </a:p>
          <a:p>
            <a:pPr marL="971550" lvl="1" indent="-514350" algn="just">
              <a:lnSpc>
                <a:spcPct val="150000"/>
              </a:lnSpc>
              <a:buFont typeface="+mj-lt"/>
              <a:buAutoNum type="arabicPeriod"/>
            </a:pPr>
            <a:r>
              <a:rPr lang="en-US" dirty="0" smtClean="0"/>
              <a:t>Modified Atmosphere Packaging (MAP). </a:t>
            </a:r>
            <a:endParaRPr lang="en-IN" dirty="0"/>
          </a:p>
          <a:p>
            <a:pPr marL="971550" lvl="1" indent="-514350" algn="just">
              <a:lnSpc>
                <a:spcPct val="150000"/>
              </a:lnSpc>
              <a:buFont typeface="+mj-lt"/>
              <a:buAutoNum type="arabicPeriod"/>
            </a:pPr>
            <a:r>
              <a:rPr lang="en-US" dirty="0" smtClean="0"/>
              <a:t>Controlled Atmosphere Packaging (CAP).</a:t>
            </a:r>
            <a:endParaRPr lang="en-IN" dirty="0"/>
          </a:p>
          <a:p>
            <a:pPr marL="971550" lvl="1" indent="-514350" algn="just">
              <a:lnSpc>
                <a:spcPct val="150000"/>
              </a:lnSpc>
              <a:buFont typeface="+mj-lt"/>
              <a:buAutoNum type="arabicPeriod"/>
            </a:pPr>
            <a:r>
              <a:rPr lang="en-US" dirty="0" smtClean="0"/>
              <a:t>Vacuum </a:t>
            </a:r>
            <a:r>
              <a:rPr lang="en-US" dirty="0"/>
              <a:t>packaging </a:t>
            </a:r>
            <a:r>
              <a:rPr lang="en-US" dirty="0" smtClean="0"/>
              <a:t>(Hypobaric </a:t>
            </a:r>
            <a:r>
              <a:rPr lang="en-US" dirty="0"/>
              <a:t>storage).</a:t>
            </a:r>
            <a:endParaRPr lang="en-IN" dirty="0"/>
          </a:p>
          <a:p>
            <a:pPr marL="971550" lvl="1" indent="-514350" algn="just">
              <a:lnSpc>
                <a:spcPct val="150000"/>
              </a:lnSpc>
              <a:buFont typeface="+mj-lt"/>
              <a:buAutoNum type="arabicPeriod"/>
            </a:pPr>
            <a:r>
              <a:rPr lang="en-US" dirty="0" smtClean="0"/>
              <a:t>Hyperbaric </a:t>
            </a:r>
            <a:r>
              <a:rPr lang="en-US" dirty="0"/>
              <a:t>storage. </a:t>
            </a:r>
            <a:endParaRPr lang="en-IN" dirty="0"/>
          </a:p>
          <a:p>
            <a:pPr algn="just">
              <a:lnSpc>
                <a:spcPct val="150000"/>
              </a:lnSpc>
            </a:pPr>
            <a:endParaRPr lang="en-IN" dirty="0"/>
          </a:p>
        </p:txBody>
      </p:sp>
      <p:pic>
        <p:nvPicPr>
          <p:cNvPr id="1026" name="Picture 2" descr="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604" y="4608213"/>
            <a:ext cx="5318915" cy="2127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22541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dirty="0" smtClean="0"/>
              <a:t>Mostly </a:t>
            </a:r>
            <a:r>
              <a:rPr lang="en-US" dirty="0"/>
              <a:t>employed </a:t>
            </a:r>
            <a:r>
              <a:rPr lang="en-US" dirty="0" smtClean="0"/>
              <a:t>in case </a:t>
            </a:r>
            <a:r>
              <a:rPr lang="en-US" dirty="0"/>
              <a:t>of no-respiring products, e.g., meat, cheese, fish, baked goods etc</a:t>
            </a:r>
            <a:r>
              <a:rPr lang="en-US" dirty="0" smtClean="0"/>
              <a:t>.</a:t>
            </a:r>
          </a:p>
          <a:p>
            <a:pPr algn="just"/>
            <a:endParaRPr lang="en-IN" dirty="0"/>
          </a:p>
        </p:txBody>
      </p:sp>
      <p:pic>
        <p:nvPicPr>
          <p:cNvPr id="5" name="Picture 4"/>
          <p:cNvPicPr>
            <a:picLocks noChangeAspect="1"/>
          </p:cNvPicPr>
          <p:nvPr/>
        </p:nvPicPr>
        <p:blipFill>
          <a:blip r:embed="rId2"/>
          <a:stretch>
            <a:fillRect/>
          </a:stretch>
        </p:blipFill>
        <p:spPr>
          <a:xfrm>
            <a:off x="64556" y="4001294"/>
            <a:ext cx="3012903" cy="3012903"/>
          </a:xfrm>
          <a:prstGeom prst="rect">
            <a:avLst/>
          </a:prstGeom>
        </p:spPr>
      </p:pic>
      <p:pic>
        <p:nvPicPr>
          <p:cNvPr id="4100" name="Picture 4" descr="Meat Extract Market Size, Share &amp; Trends Analysis Report By Typ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826" y="3536302"/>
            <a:ext cx="4543174" cy="31961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ow cheddar cheese took over the world | CNN Trav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738" y="4467608"/>
            <a:ext cx="3687900" cy="2074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07098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dirty="0" smtClean="0"/>
              <a:t>It is a form of packaging involving the removal of air from the pack and the replacement with single gas or mixture of gases (Parry,1993)</a:t>
            </a:r>
            <a:endParaRPr lang="en-IN" dirty="0"/>
          </a:p>
        </p:txBody>
      </p:sp>
      <p:pic>
        <p:nvPicPr>
          <p:cNvPr id="8194" name="Picture 2" descr="Set of seafood in packaging |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58" y="3356431"/>
            <a:ext cx="5962650" cy="339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Modified atmosphere packaging of fish and seafood|Contact us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879" y="3382921"/>
            <a:ext cx="4807390" cy="333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20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endParaRPr lang="en-IN" dirty="0"/>
          </a:p>
        </p:txBody>
      </p:sp>
      <p:pic>
        <p:nvPicPr>
          <p:cNvPr id="2050" name="Picture 2" descr="Modified atmosphere packaging (MAP) and vacuum packaging (VP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907" t="23584" r="2145"/>
          <a:stretch/>
        </p:blipFill>
        <p:spPr bwMode="auto">
          <a:xfrm>
            <a:off x="1647729" y="1846984"/>
            <a:ext cx="7776927" cy="501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571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dirty="0">
                <a:solidFill>
                  <a:srgbClr val="FF0000"/>
                </a:solidFill>
              </a:rPr>
              <a:t>Carbon dioxide, nitrogen and oxygen </a:t>
            </a:r>
            <a:r>
              <a:rPr lang="en-US" dirty="0"/>
              <a:t>are the gases generally used in modifying the atmosphere</a:t>
            </a:r>
            <a:r>
              <a:rPr lang="en-US" dirty="0" smtClean="0"/>
              <a:t>.</a:t>
            </a:r>
          </a:p>
          <a:p>
            <a:pPr algn="just"/>
            <a:r>
              <a:rPr lang="en-US" dirty="0" smtClean="0">
                <a:solidFill>
                  <a:srgbClr val="FF0000"/>
                </a:solidFill>
              </a:rPr>
              <a:t>Composition </a:t>
            </a:r>
            <a:r>
              <a:rPr lang="en-US" dirty="0">
                <a:solidFill>
                  <a:srgbClr val="FF0000"/>
                </a:solidFill>
              </a:rPr>
              <a:t>of the gases will vary </a:t>
            </a:r>
            <a:r>
              <a:rPr lang="en-US" dirty="0"/>
              <a:t>depending on the nature of the product. </a:t>
            </a:r>
            <a:endParaRPr lang="en-US" dirty="0" smtClean="0"/>
          </a:p>
          <a:p>
            <a:pPr algn="just"/>
            <a:r>
              <a:rPr lang="en-US" dirty="0"/>
              <a:t>The </a:t>
            </a:r>
            <a:r>
              <a:rPr lang="en-US" dirty="0">
                <a:solidFill>
                  <a:srgbClr val="FF0000"/>
                </a:solidFill>
              </a:rPr>
              <a:t>proportion of each component gas </a:t>
            </a:r>
            <a:r>
              <a:rPr lang="en-US" dirty="0"/>
              <a:t>will be no further control of any sort on the composition of the gases. </a:t>
            </a:r>
            <a:endParaRPr lang="en-US" dirty="0" smtClean="0"/>
          </a:p>
          <a:p>
            <a:pPr algn="just"/>
            <a:r>
              <a:rPr lang="en-US" dirty="0" smtClean="0"/>
              <a:t>It </a:t>
            </a:r>
            <a:r>
              <a:rPr lang="en-US" dirty="0"/>
              <a:t>cannot be expected that the composition of the atmosphere at the time of sealing will be maintained throughout the storage period even if the packaging film is intact and properly sealed.</a:t>
            </a:r>
            <a:endParaRPr lang="en-IN" dirty="0"/>
          </a:p>
        </p:txBody>
      </p:sp>
    </p:spTree>
    <p:extLst>
      <p:ext uri="{BB962C8B-B14F-4D97-AF65-F5344CB8AC3E}">
        <p14:creationId xmlns:p14="http://schemas.microsoft.com/office/powerpoint/2010/main" val="225996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Modified Atmosphere Packaging (MAP</a:t>
            </a:r>
            <a:r>
              <a:rPr lang="en-US"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dirty="0"/>
              <a:t>The gas mixture may undergo through changes during the period of </a:t>
            </a:r>
            <a:r>
              <a:rPr lang="en-US" dirty="0" smtClean="0"/>
              <a:t>storage.</a:t>
            </a:r>
          </a:p>
          <a:p>
            <a:pPr algn="just"/>
            <a:r>
              <a:rPr lang="en-US" dirty="0"/>
              <a:t>Biochemical activity also may modify the atmosphere. </a:t>
            </a:r>
            <a:endParaRPr lang="en-IN" dirty="0"/>
          </a:p>
          <a:p>
            <a:pPr algn="just"/>
            <a:endParaRPr lang="en-IN" dirty="0"/>
          </a:p>
        </p:txBody>
      </p:sp>
      <p:pic>
        <p:nvPicPr>
          <p:cNvPr id="3076" name="Picture 4" descr="MAP modified atmosphere packaging for food packages | KANGBEI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99" y="3546835"/>
            <a:ext cx="5308480" cy="3311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MAP equipment Modified Atmosphere Packaging Semi Automatic Machi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08" y="3546835"/>
            <a:ext cx="5692422" cy="3201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91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883</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MODIFIED ATMOSPHERE  PACKAGING</vt:lpstr>
      <vt:lpstr>Background</vt:lpstr>
      <vt:lpstr>Background</vt:lpstr>
      <vt:lpstr>Methods of Modifying Atmosphere for Packaging</vt:lpstr>
      <vt:lpstr>Modified Atmosphere Packaging (MAP)</vt:lpstr>
      <vt:lpstr>Modified Atmosphere Packaging (MAP)</vt:lpstr>
      <vt:lpstr>Modified Atmosphere Packaging (MAP)</vt:lpstr>
      <vt:lpstr>Modified Atmosphere Packaging (MAP)</vt:lpstr>
      <vt:lpstr>Modified Atmosphere Packaging (MAP)</vt:lpstr>
      <vt:lpstr>Modified Atmosphere Packaging (MAP)</vt:lpstr>
      <vt:lpstr>Modified Atmosphere Packaging (MAP)</vt:lpstr>
      <vt:lpstr>Modified Atmosphere Packaging (MAP)</vt:lpstr>
      <vt:lpstr>Modified Atmosphere Packaging (MAP)</vt:lpstr>
      <vt:lpstr>Modified Atmosphere Packaging (MAP)</vt:lpstr>
      <vt:lpstr>Modified Atmosphere Packaging (MAP)</vt:lpstr>
      <vt:lpstr>Modified Atmosphere Packaging (MAP)</vt:lpstr>
      <vt:lpstr>Modified Atmosphere Packaging (MAP)</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MODIFIED ATMOSPHERE  PACKAGING</dc:title>
  <dc:creator>HP</dc:creator>
  <cp:lastModifiedBy>HP</cp:lastModifiedBy>
  <cp:revision>25</cp:revision>
  <dcterms:created xsi:type="dcterms:W3CDTF">2020-07-22T07:11:36Z</dcterms:created>
  <dcterms:modified xsi:type="dcterms:W3CDTF">2020-08-11T08:31:44Z</dcterms:modified>
</cp:coreProperties>
</file>