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6CFD6B-CE1F-4A6D-B13F-90AA1FA04B67}"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326133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CFD6B-CE1F-4A6D-B13F-90AA1FA04B67}"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296848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CFD6B-CE1F-4A6D-B13F-90AA1FA04B67}"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85391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80658350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13729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5" name="Footer Placeholder 4"/>
          <p:cNvSpPr>
            <a:spLocks noGrp="1"/>
          </p:cNvSpPr>
          <p:nvPr>
            <p:ph type="ftr" sz="quarter" idx="11"/>
          </p:nvPr>
        </p:nvSpPr>
        <p:spPr>
          <a:xfrm>
            <a:off x="1066800" y="6172200"/>
            <a:ext cx="5334000" cy="457200"/>
          </a:xfrm>
        </p:spPr>
        <p:txBody>
          <a:bodyPr/>
          <a:lstStyle/>
          <a:p>
            <a:endParaRPr lang="en-US">
              <a:solidFill>
                <a:srgbClr val="696464"/>
              </a:solidFill>
            </a:endParaRP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95072" y="6208776"/>
            <a:ext cx="609600" cy="457200"/>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296196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94818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49166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1581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80347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2689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CFD6B-CE1F-4A6D-B13F-90AA1FA04B67}"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4061754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6" name="Footer Placeholder 5"/>
          <p:cNvSpPr>
            <a:spLocks noGrp="1"/>
          </p:cNvSpPr>
          <p:nvPr>
            <p:ph type="ftr" sz="quarter" idx="11"/>
          </p:nvPr>
        </p:nvSpPr>
        <p:spPr>
          <a:xfrm>
            <a:off x="1219200" y="6172200"/>
            <a:ext cx="51816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95072" y="6208776"/>
            <a:ext cx="609600" cy="457200"/>
          </a:xfrm>
        </p:spPr>
        <p:txBody>
          <a:bodyPr/>
          <a:lstStyle/>
          <a:p>
            <a:fld id="{B6F15528-21DE-4FAA-801E-634DDDAF4B2B}"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781185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33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8335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5CA44CF-264D-49EF-B576-5A0F2E0298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42475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E73AE03-5522-4265-92EC-06C8D812EDC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50401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7D09AA6-4BE3-47CC-BD0C-F165A87A8DA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44928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05AF26D-5964-4C95-9092-6B185724972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2173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3A0D751-80B8-45C6-8960-5D481CFD20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629169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971F5B6-EFF0-48E1-A16B-3E94DCEB2A0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658245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0E196B1-AFE4-47CF-A67F-8EA53345312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9355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CFD6B-CE1F-4A6D-B13F-90AA1FA04B67}"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9574010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E491850-68C0-4A8B-B7C5-34148D2A4BE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05483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A1B6962-629F-4015-93BC-1AF5D1251D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959728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F7FC06A-FCB5-4586-B35D-A6CD9A0D84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326844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84ECEA9-56D6-4EA0-B5AA-E0014805955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386962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IN"/>
          </a:p>
        </p:txBody>
      </p:sp>
      <p:sp>
        <p:nvSpPr>
          <p:cNvPr id="3" name="SmartArt Placeholder 2"/>
          <p:cNvSpPr>
            <a:spLocks noGrp="1"/>
          </p:cNvSpPr>
          <p:nvPr>
            <p:ph type="dgm" idx="1"/>
          </p:nvPr>
        </p:nvSpPr>
        <p:spPr>
          <a:xfrm>
            <a:off x="609600" y="1600201"/>
            <a:ext cx="10972800" cy="4525963"/>
          </a:xfrm>
        </p:spPr>
        <p:txBody>
          <a:bodyPr/>
          <a:lstStyle/>
          <a:p>
            <a:pPr lvl="0"/>
            <a:endParaRPr lang="en-IN"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5BC92A4-F3FC-43B1-A955-582F5A9488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160702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10363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559984" y="1946275"/>
            <a:ext cx="5080000" cy="4114800"/>
          </a:xfrm>
        </p:spPr>
        <p:txBody>
          <a:bodyPr rtlCol="0">
            <a:normAutofit/>
          </a:bodyPr>
          <a:lstStyle/>
          <a:p>
            <a:pPr lvl="0"/>
            <a:endParaRPr lang="en-US" noProof="0" dirty="0" smtClean="0"/>
          </a:p>
        </p:txBody>
      </p:sp>
      <p:sp>
        <p:nvSpPr>
          <p:cNvPr id="4" name="Text Placeholder 3"/>
          <p:cNvSpPr>
            <a:spLocks noGrp="1"/>
          </p:cNvSpPr>
          <p:nvPr>
            <p:ph type="body" sz="half" idx="2"/>
          </p:nvPr>
        </p:nvSpPr>
        <p:spPr>
          <a:xfrm>
            <a:off x="6843184" y="1946275"/>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36"/>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
        <p:nvSpPr>
          <p:cNvPr id="7" name="Rectangle 37"/>
          <p:cNvSpPr>
            <a:spLocks noGrp="1" noChangeArrowheads="1"/>
          </p:cNvSpPr>
          <p:nvPr>
            <p:ph type="sldNum" sz="quarter" idx="12"/>
          </p:nvPr>
        </p:nvSpPr>
        <p:spPr/>
        <p:txBody>
          <a:bodyPr/>
          <a:lstStyle>
            <a:lvl1pPr>
              <a:defRPr/>
            </a:lvl1pPr>
          </a:lstStyle>
          <a:p>
            <a:fld id="{EACB2B8F-DC7A-4E31-A302-E271CA94C21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81819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6CFD6B-CE1F-4A6D-B13F-90AA1FA04B67}"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420578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6CFD6B-CE1F-4A6D-B13F-90AA1FA04B67}" type="datetimeFigureOut">
              <a:rPr lang="en-US" smtClean="0"/>
              <a:t>7/25/2020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94956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CFD6B-CE1F-4A6D-B13F-90AA1FA04B67}" type="datetimeFigureOut">
              <a:rPr lang="en-US" smtClean="0"/>
              <a:t>7/25/2020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403310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CFD6B-CE1F-4A6D-B13F-90AA1FA04B67}" type="datetimeFigureOut">
              <a:rPr lang="en-US" smtClean="0"/>
              <a:t>7/25/2020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205403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CFD6B-CE1F-4A6D-B13F-90AA1FA04B67}"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223316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CFD6B-CE1F-4A6D-B13F-90AA1FA04B67}"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88D32-06AF-4C6E-A2CB-36E59166BA96}" type="slidenum">
              <a:rPr lang="en-US" smtClean="0"/>
              <a:t>‹#›</a:t>
            </a:fld>
            <a:endParaRPr lang="en-US"/>
          </a:p>
        </p:txBody>
      </p:sp>
    </p:spTree>
    <p:extLst>
      <p:ext uri="{BB962C8B-B14F-4D97-AF65-F5344CB8AC3E}">
        <p14:creationId xmlns:p14="http://schemas.microsoft.com/office/powerpoint/2010/main" val="401165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CFD6B-CE1F-4A6D-B13F-90AA1FA04B67}" type="datetimeFigureOut">
              <a:rPr lang="en-US" smtClean="0"/>
              <a:t>7/25/2020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88D32-06AF-4C6E-A2CB-36E59166BA96}" type="slidenum">
              <a:rPr lang="en-US" smtClean="0"/>
              <a:t>‹#›</a:t>
            </a:fld>
            <a:endParaRPr lang="en-US"/>
          </a:p>
        </p:txBody>
      </p:sp>
    </p:spTree>
    <p:extLst>
      <p:ext uri="{BB962C8B-B14F-4D97-AF65-F5344CB8AC3E}">
        <p14:creationId xmlns:p14="http://schemas.microsoft.com/office/powerpoint/2010/main" val="3112585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solidFill>
                  <a:srgbClr val="696464"/>
                </a:solidFill>
              </a:rPr>
              <a:pPr/>
              <a:t>7/25/2020</a:t>
            </a:fld>
            <a:endParaRPr lang="en-US">
              <a:solidFill>
                <a:srgbClr val="696464"/>
              </a:solidFill>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26070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94F5720B-AC96-4F34-8F02-FEAD9614CCDC}" type="slidenum">
              <a:rPr lang="en-US" smtClean="0">
                <a:solidFill>
                  <a:srgbClr val="000000"/>
                </a:solidFill>
                <a:cs typeface="Arial" panose="020B0604020202020204" pitchFamily="34" charset="0"/>
              </a:rPr>
              <a:pPr fontAlgn="base">
                <a:spcBef>
                  <a:spcPct val="0"/>
                </a:spcBef>
                <a:spcAft>
                  <a:spcPct val="0"/>
                </a:spcAft>
              </a:pPr>
              <a:t>‹#›</a:t>
            </a:fld>
            <a:endParaRPr lang="en-US" smtClean="0">
              <a:solidFill>
                <a:srgbClr val="000000"/>
              </a:solidFill>
              <a:cs typeface="Arial" panose="020B0604020202020204" pitchFamily="34" charset="0"/>
            </a:endParaRPr>
          </a:p>
        </p:txBody>
      </p:sp>
    </p:spTree>
    <p:extLst>
      <p:ext uri="{BB962C8B-B14F-4D97-AF65-F5344CB8AC3E}">
        <p14:creationId xmlns:p14="http://schemas.microsoft.com/office/powerpoint/2010/main" val="26576137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685801"/>
            <a:ext cx="8610600" cy="4431983"/>
          </a:xfrm>
          <a:prstGeom prst="rect">
            <a:avLst/>
          </a:prstGeom>
          <a:noFill/>
        </p:spPr>
        <p:txBody>
          <a:bodyPr wrap="square" rtlCol="0">
            <a:spAutoFit/>
          </a:bodyPr>
          <a:lstStyle/>
          <a:p>
            <a:pPr algn="r"/>
            <a:r>
              <a:rPr lang="en-US" b="1" dirty="0">
                <a:solidFill>
                  <a:srgbClr val="FF0000"/>
                </a:solidFill>
              </a:rPr>
              <a:t>Class Lecture</a:t>
            </a:r>
          </a:p>
          <a:p>
            <a:pPr algn="r"/>
            <a:endParaRPr lang="en-US" b="1" dirty="0">
              <a:solidFill>
                <a:srgbClr val="FF0000"/>
              </a:solidFill>
            </a:endParaRPr>
          </a:p>
          <a:p>
            <a:pPr algn="ctr"/>
            <a:endParaRPr lang="en-US" sz="5400" b="1" dirty="0">
              <a:solidFill>
                <a:srgbClr val="FF0000"/>
              </a:solidFill>
            </a:endParaRPr>
          </a:p>
          <a:p>
            <a:pPr algn="ctr"/>
            <a:r>
              <a:rPr lang="en-US" sz="2400" b="1" dirty="0">
                <a:solidFill>
                  <a:srgbClr val="FF0000"/>
                </a:solidFill>
                <a:latin typeface="Arial" panose="020B0604020202020204" pitchFamily="34" charset="0"/>
                <a:cs typeface="Arial" panose="020B0604020202020204" pitchFamily="34" charset="0"/>
              </a:rPr>
              <a:t>PRINCIPLE AND METHODS OF PASTEURIZATION</a:t>
            </a:r>
            <a:endParaRPr lang="en-US" sz="2400" dirty="0">
              <a:solidFill>
                <a:srgbClr val="FF0000"/>
              </a:solidFill>
              <a:latin typeface="Arial" panose="020B0604020202020204" pitchFamily="34" charset="0"/>
              <a:cs typeface="Arial" panose="020B0604020202020204" pitchFamily="34" charset="0"/>
            </a:endParaRPr>
          </a:p>
          <a:p>
            <a:pPr algn="ctr"/>
            <a:endParaRPr lang="en-US" sz="2200" b="1" dirty="0" smtClean="0">
              <a:solidFill>
                <a:srgbClr val="0070C0"/>
              </a:solidFill>
            </a:endParaRPr>
          </a:p>
          <a:p>
            <a:pPr algn="ctr"/>
            <a:endParaRPr lang="en-US" sz="2200" b="1" dirty="0">
              <a:solidFill>
                <a:srgbClr val="0070C0"/>
              </a:solidFill>
            </a:endParaRPr>
          </a:p>
          <a:p>
            <a:pPr algn="ctr"/>
            <a:r>
              <a:rPr lang="en-US" sz="2200" b="1" dirty="0" smtClean="0">
                <a:solidFill>
                  <a:srgbClr val="0070C0"/>
                </a:solidFill>
                <a:latin typeface="Arial" panose="020B0604020202020204" pitchFamily="34" charset="0"/>
                <a:cs typeface="Arial" panose="020B0604020202020204" pitchFamily="34" charset="0"/>
              </a:rPr>
              <a:t>Dr</a:t>
            </a:r>
            <a:r>
              <a:rPr lang="en-US" sz="2200" b="1" dirty="0">
                <a:solidFill>
                  <a:srgbClr val="0070C0"/>
                </a:solidFill>
                <a:latin typeface="Arial" panose="020B0604020202020204" pitchFamily="34" charset="0"/>
                <a:cs typeface="Arial" panose="020B0604020202020204" pitchFamily="34" charset="0"/>
              </a:rPr>
              <a:t>. </a:t>
            </a:r>
            <a:r>
              <a:rPr lang="en-US" sz="2200" b="1" dirty="0" err="1">
                <a:solidFill>
                  <a:srgbClr val="0070C0"/>
                </a:solidFill>
                <a:latin typeface="Arial" panose="020B0604020202020204" pitchFamily="34" charset="0"/>
                <a:cs typeface="Arial" panose="020B0604020202020204" pitchFamily="34" charset="0"/>
              </a:rPr>
              <a:t>Sanjeev</a:t>
            </a:r>
            <a:r>
              <a:rPr lang="en-US" sz="2200" b="1" dirty="0">
                <a:solidFill>
                  <a:srgbClr val="0070C0"/>
                </a:solidFill>
                <a:latin typeface="Arial" panose="020B0604020202020204" pitchFamily="34" charset="0"/>
                <a:cs typeface="Arial" panose="020B0604020202020204" pitchFamily="34" charset="0"/>
              </a:rPr>
              <a:t> Kumar</a:t>
            </a:r>
          </a:p>
          <a:p>
            <a:pPr algn="ctr"/>
            <a:r>
              <a:rPr lang="en-US" sz="2200" dirty="0">
                <a:solidFill>
                  <a:srgbClr val="0070C0"/>
                </a:solidFill>
                <a:latin typeface="Arial" panose="020B0604020202020204" pitchFamily="34" charset="0"/>
                <a:cs typeface="Arial" panose="020B0604020202020204" pitchFamily="34" charset="0"/>
              </a:rPr>
              <a:t>Associate </a:t>
            </a:r>
            <a:r>
              <a:rPr lang="en-US" sz="2200" dirty="0" smtClean="0">
                <a:solidFill>
                  <a:srgbClr val="0070C0"/>
                </a:solidFill>
                <a:latin typeface="Arial" panose="020B0604020202020204" pitchFamily="34" charset="0"/>
                <a:cs typeface="Arial" panose="020B0604020202020204" pitchFamily="34" charset="0"/>
              </a:rPr>
              <a:t>Professor &amp; Head</a:t>
            </a:r>
            <a:endParaRPr lang="en-US" sz="2200" dirty="0">
              <a:solidFill>
                <a:srgbClr val="0070C0"/>
              </a:solidFill>
              <a:latin typeface="Arial" panose="020B0604020202020204" pitchFamily="34" charset="0"/>
              <a:cs typeface="Arial" panose="020B0604020202020204" pitchFamily="34" charset="0"/>
            </a:endParaRPr>
          </a:p>
          <a:p>
            <a:pPr algn="ctr"/>
            <a:r>
              <a:rPr lang="en-US" sz="2200" dirty="0">
                <a:solidFill>
                  <a:srgbClr val="0070C0"/>
                </a:solidFill>
                <a:latin typeface="Arial" panose="020B0604020202020204" pitchFamily="34" charset="0"/>
                <a:cs typeface="Arial" panose="020B0604020202020204" pitchFamily="34" charset="0"/>
              </a:rPr>
              <a:t>Department of Dairy Technology</a:t>
            </a:r>
          </a:p>
          <a:p>
            <a:pPr algn="ctr"/>
            <a:r>
              <a:rPr lang="en-US" sz="2200" dirty="0">
                <a:solidFill>
                  <a:srgbClr val="0070C0"/>
                </a:solidFill>
                <a:latin typeface="Arial" panose="020B0604020202020204" pitchFamily="34" charset="0"/>
                <a:cs typeface="Arial" panose="020B0604020202020204" pitchFamily="34" charset="0"/>
              </a:rPr>
              <a:t>SGIDT, Patna-14</a:t>
            </a:r>
          </a:p>
          <a:p>
            <a:pPr algn="r"/>
            <a:endParaRPr lang="en-US" b="1" dirty="0">
              <a:solidFill>
                <a:srgbClr val="FF0000"/>
              </a:solidFill>
            </a:endParaRPr>
          </a:p>
          <a:p>
            <a:pPr algn="r"/>
            <a:endParaRPr lang="en-IN" b="1" dirty="0">
              <a:solidFill>
                <a:srgbClr val="FF0000"/>
              </a:solidFill>
            </a:endParaRPr>
          </a:p>
        </p:txBody>
      </p:sp>
    </p:spTree>
    <p:extLst>
      <p:ext uri="{BB962C8B-B14F-4D97-AF65-F5344CB8AC3E}">
        <p14:creationId xmlns:p14="http://schemas.microsoft.com/office/powerpoint/2010/main" val="168526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Font typeface="Wingdings" panose="05000000000000000000" pitchFamily="2" charset="2"/>
              <a:buChar char="q"/>
            </a:pPr>
            <a:r>
              <a:rPr lang="en-US" b="1" dirty="0"/>
              <a:t>Testing of Holding </a:t>
            </a:r>
            <a:r>
              <a:rPr lang="en-US" b="1" dirty="0" smtClean="0"/>
              <a:t>Time</a:t>
            </a:r>
          </a:p>
          <a:p>
            <a:r>
              <a:rPr lang="en-US" dirty="0" smtClean="0"/>
              <a:t>Holding </a:t>
            </a:r>
            <a:r>
              <a:rPr lang="en-US" dirty="0"/>
              <a:t>time </a:t>
            </a:r>
            <a:r>
              <a:rPr lang="en-US" dirty="0" smtClean="0"/>
              <a:t>-- </a:t>
            </a:r>
            <a:r>
              <a:rPr lang="en-US" dirty="0"/>
              <a:t>calculated between the points at which the heated milk leaves the heating section and reaches the </a:t>
            </a:r>
            <a:r>
              <a:rPr lang="en-US" dirty="0" smtClean="0"/>
              <a:t>FDV</a:t>
            </a:r>
          </a:p>
          <a:p>
            <a:r>
              <a:rPr lang="en-US" dirty="0" smtClean="0"/>
              <a:t>Efficiency </a:t>
            </a:r>
            <a:r>
              <a:rPr lang="en-US" dirty="0"/>
              <a:t>of pasteurization in the HTST system depends on attaining the requisite temperature along with the desired holding </a:t>
            </a:r>
            <a:r>
              <a:rPr lang="en-US" dirty="0" smtClean="0"/>
              <a:t>time</a:t>
            </a:r>
          </a:p>
          <a:p>
            <a:pPr>
              <a:buFont typeface="Wingdings" panose="05000000000000000000" pitchFamily="2" charset="2"/>
              <a:buChar char="q"/>
            </a:pPr>
            <a:r>
              <a:rPr lang="en-US" dirty="0"/>
              <a:t>M</a:t>
            </a:r>
            <a:r>
              <a:rPr lang="en-US" dirty="0" smtClean="0"/>
              <a:t>ethods - </a:t>
            </a:r>
            <a:r>
              <a:rPr lang="en-US" dirty="0"/>
              <a:t>used for determining the holding </a:t>
            </a:r>
            <a:r>
              <a:rPr lang="en-US" dirty="0" smtClean="0"/>
              <a:t>time</a:t>
            </a:r>
          </a:p>
          <a:p>
            <a:endParaRPr lang="en-US" dirty="0" smtClean="0"/>
          </a:p>
          <a:p>
            <a:pPr>
              <a:buFont typeface="Wingdings" panose="05000000000000000000" pitchFamily="2" charset="2"/>
              <a:buChar char="Ø"/>
            </a:pPr>
            <a:r>
              <a:rPr lang="en-US" dirty="0" smtClean="0"/>
              <a:t>Electrical </a:t>
            </a:r>
            <a:r>
              <a:rPr lang="en-US" dirty="0"/>
              <a:t>conductivity method (of a salt solution); </a:t>
            </a:r>
            <a:endParaRPr lang="en-US" dirty="0" smtClean="0"/>
          </a:p>
          <a:p>
            <a:pPr>
              <a:buFont typeface="Wingdings" panose="05000000000000000000" pitchFamily="2" charset="2"/>
              <a:buChar char="Ø"/>
            </a:pPr>
            <a:r>
              <a:rPr lang="en-US" dirty="0" smtClean="0"/>
              <a:t>Dye </a:t>
            </a:r>
            <a:r>
              <a:rPr lang="en-US" dirty="0"/>
              <a:t>injection method</a:t>
            </a:r>
            <a:r>
              <a:rPr lang="en-US" dirty="0" smtClean="0"/>
              <a:t>;</a:t>
            </a:r>
          </a:p>
          <a:p>
            <a:pPr>
              <a:buFont typeface="Wingdings" panose="05000000000000000000" pitchFamily="2" charset="2"/>
              <a:buChar char="Ø"/>
            </a:pPr>
            <a:r>
              <a:rPr lang="en-US" dirty="0" smtClean="0"/>
              <a:t> Electronic </a:t>
            </a:r>
            <a:r>
              <a:rPr lang="en-US" dirty="0"/>
              <a:t>timer </a:t>
            </a:r>
            <a:r>
              <a:rPr lang="en-US" dirty="0" smtClean="0"/>
              <a:t>method</a:t>
            </a:r>
          </a:p>
          <a:p>
            <a:endParaRPr lang="en-US" dirty="0"/>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b="1" dirty="0" smtClean="0">
                <a:solidFill>
                  <a:schemeClr val="bg1"/>
                </a:solidFill>
                <a:latin typeface="Arial" panose="020B0604020202020204" pitchFamily="34" charset="0"/>
                <a:cs typeface="Arial" panose="020B0604020202020204" pitchFamily="34" charset="0"/>
              </a:rPr>
              <a:t>Conti---</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480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27726" y="4230232"/>
            <a:ext cx="3392275" cy="1015663"/>
          </a:xfrm>
          <a:prstGeom prst="rect">
            <a:avLst/>
          </a:prstGeom>
          <a:noFill/>
        </p:spPr>
        <p:txBody>
          <a:bodyPr wrap="none">
            <a:spAutoFit/>
          </a:bodyPr>
          <a:lstStyle/>
          <a:p>
            <a:pPr algn="ctr" fontAlgn="base">
              <a:spcBef>
                <a:spcPct val="0"/>
              </a:spcBef>
              <a:spcAft>
                <a:spcPct val="0"/>
              </a:spcAft>
              <a:defRPr/>
            </a:pPr>
            <a:r>
              <a:rPr lang="en-US" sz="6000" b="1" cap="all" dirty="0">
                <a:ln w="9000" cmpd="sng">
                  <a:solidFill>
                    <a:srgbClr val="000000">
                      <a:shade val="50000"/>
                      <a:satMod val="120000"/>
                    </a:srgbClr>
                  </a:solidFill>
                  <a:prstDash val="solid"/>
                </a:ln>
                <a:solidFill>
                  <a:srgbClr val="333399">
                    <a:lumMod val="60000"/>
                    <a:lumOff val="40000"/>
                  </a:srgbClr>
                </a:solidFill>
                <a:effectLst>
                  <a:outerShdw blurRad="38100" dist="38100" dir="2700000" algn="tl">
                    <a:srgbClr val="000000">
                      <a:alpha val="43137"/>
                    </a:srgbClr>
                  </a:outerShdw>
                  <a:reflection blurRad="12700" stA="28000" endPos="45000" dist="1000" dir="5400000" sy="-100000" algn="bl" rotWithShape="0"/>
                </a:effectLst>
                <a:cs typeface="Arial" charset="0"/>
              </a:rPr>
              <a:t>THANKs</a:t>
            </a:r>
          </a:p>
        </p:txBody>
      </p:sp>
      <p:pic>
        <p:nvPicPr>
          <p:cNvPr id="63491" name="Picture 3" descr="C:\Users\KVK - Main\Desktop\Annual Report Photo\100_01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76200"/>
            <a:ext cx="4087812"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2" name="Picture 4" descr="C:\Users\KVK - Main\Desktop\Annual Report Photo\100_024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0988" y="76200"/>
            <a:ext cx="4316412"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5" descr="C:\Users\KVK - Main\Desktop\Annual Report Photo\100_01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9788" y="76200"/>
            <a:ext cx="4672012"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ECDBD5D-CD76-4D48-8D98-515D33B58CF3}" type="slidenum">
              <a:rPr lang="en-US">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3055186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withEffect">
                                  <p:stCondLst>
                                    <p:cond delay="0"/>
                                  </p:stCondLst>
                                  <p:childTnLst>
                                    <p:animEffect transition="out" filter="fade">
                                      <p:cBhvr>
                                        <p:cTn id="6" dur="5000"/>
                                        <p:tgtEl>
                                          <p:spTgt spid="3"/>
                                        </p:tgtEl>
                                      </p:cBhvr>
                                    </p:animEffect>
                                    <p:set>
                                      <p:cBhvr>
                                        <p:cTn id="7" dur="1" fill="hold">
                                          <p:stCondLst>
                                            <p:cond delay="4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latin typeface="Arial" panose="020B0604020202020204" pitchFamily="34" charset="0"/>
                <a:cs typeface="Arial" panose="020B0604020202020204" pitchFamily="34" charset="0"/>
              </a:rPr>
              <a:t>                                                                                   Conti---</a:t>
            </a:r>
            <a:endParaRPr lang="en-US" sz="28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92500" lnSpcReduction="20000"/>
          </a:bodyPr>
          <a:lstStyle/>
          <a:p>
            <a:r>
              <a:rPr lang="en-US" dirty="0">
                <a:solidFill>
                  <a:srgbClr val="002060"/>
                </a:solidFill>
              </a:rPr>
              <a:t>W</a:t>
            </a:r>
            <a:r>
              <a:rPr lang="en-US" dirty="0" smtClean="0">
                <a:solidFill>
                  <a:srgbClr val="002060"/>
                </a:solidFill>
              </a:rPr>
              <a:t>ord </a:t>
            </a:r>
            <a:r>
              <a:rPr lang="en-US" dirty="0">
                <a:solidFill>
                  <a:srgbClr val="002060"/>
                </a:solidFill>
              </a:rPr>
              <a:t>pasteurization is derived from the name of an eminent French scientist Louis Pasteur (1860</a:t>
            </a:r>
            <a:r>
              <a:rPr lang="en-US" dirty="0" smtClean="0">
                <a:solidFill>
                  <a:srgbClr val="002060"/>
                </a:solidFill>
              </a:rPr>
              <a:t>)</a:t>
            </a:r>
          </a:p>
          <a:p>
            <a:r>
              <a:rPr lang="en-US" dirty="0">
                <a:solidFill>
                  <a:srgbClr val="002060"/>
                </a:solidFill>
              </a:rPr>
              <a:t>Pasteurization came into use on a commercial scale in the dairy industry shortly after 1880 in Germany and </a:t>
            </a:r>
            <a:r>
              <a:rPr lang="en-US" dirty="0" smtClean="0">
                <a:solidFill>
                  <a:srgbClr val="002060"/>
                </a:solidFill>
              </a:rPr>
              <a:t>Denmark</a:t>
            </a:r>
          </a:p>
          <a:p>
            <a:r>
              <a:rPr lang="en-US" b="1" dirty="0" smtClean="0">
                <a:solidFill>
                  <a:srgbClr val="C00000"/>
                </a:solidFill>
              </a:rPr>
              <a:t>Definition</a:t>
            </a:r>
          </a:p>
          <a:p>
            <a:pPr algn="just"/>
            <a:r>
              <a:rPr lang="en-US" dirty="0" smtClean="0"/>
              <a:t>According </a:t>
            </a:r>
            <a:r>
              <a:rPr lang="en-US" dirty="0"/>
              <a:t>to International Dairy Federation (IDF), </a:t>
            </a:r>
            <a:r>
              <a:rPr lang="en-US" dirty="0" smtClean="0"/>
              <a:t>:  ‘</a:t>
            </a:r>
            <a:r>
              <a:rPr lang="en-US" dirty="0" smtClean="0">
                <a:solidFill>
                  <a:srgbClr val="002060"/>
                </a:solidFill>
              </a:rPr>
              <a:t>A </a:t>
            </a:r>
            <a:r>
              <a:rPr lang="en-US" dirty="0">
                <a:solidFill>
                  <a:srgbClr val="002060"/>
                </a:solidFill>
              </a:rPr>
              <a:t>process applied to a product with the object of minimizing possible health hazards arising from pathogenic microorganisms associated with milk by heat treatment, which is consistent with minimal chemical, physical and sensory changes in the product</a:t>
            </a:r>
            <a:r>
              <a:rPr lang="en-US" dirty="0"/>
              <a:t>’.</a:t>
            </a:r>
            <a:br>
              <a:rPr lang="en-US" dirty="0"/>
            </a:br>
            <a:r>
              <a:rPr lang="en-US" dirty="0"/>
              <a:t/>
            </a:r>
            <a:br>
              <a:rPr lang="en-US" dirty="0"/>
            </a:br>
            <a:r>
              <a:rPr lang="en-US" dirty="0"/>
              <a:t>In general, the term pasteurization as applied to market milk refers to the process of heating every particle of milk to at least 63°C for 30 min or 72°C for 15s or to any temperature-time combination which is equally efficient, in a properly operated equipment. After pasteurization, the milk is immediately cooled to 5°C or below.</a:t>
            </a:r>
            <a:endParaRPr lang="en-US" dirty="0" smtClean="0"/>
          </a:p>
          <a:p>
            <a:endParaRPr lang="en-US" dirty="0"/>
          </a:p>
        </p:txBody>
      </p:sp>
      <p:sp>
        <p:nvSpPr>
          <p:cNvPr id="4" name="Rectangle 3"/>
          <p:cNvSpPr/>
          <p:nvPr/>
        </p:nvSpPr>
        <p:spPr>
          <a:xfrm>
            <a:off x="1219200" y="763386"/>
            <a:ext cx="10590663" cy="544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b="1" dirty="0" smtClean="0">
                <a:solidFill>
                  <a:schemeClr val="bg1"/>
                </a:solidFill>
                <a:latin typeface="Arial" panose="020B0604020202020204" pitchFamily="34" charset="0"/>
                <a:cs typeface="Arial" panose="020B0604020202020204" pitchFamily="34" charset="0"/>
              </a:rPr>
              <a:t>Conti---</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904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pPr>
              <a:buFont typeface="Wingdings" panose="05000000000000000000" pitchFamily="2" charset="2"/>
              <a:buChar char="q"/>
            </a:pPr>
            <a:r>
              <a:rPr lang="en-US" b="1" dirty="0">
                <a:solidFill>
                  <a:srgbClr val="0070C0"/>
                </a:solidFill>
                <a:latin typeface="Arial" panose="020B0604020202020204" pitchFamily="34" charset="0"/>
                <a:cs typeface="Arial" panose="020B0604020202020204" pitchFamily="34" charset="0"/>
              </a:rPr>
              <a:t>Importance of Pasteurization</a:t>
            </a:r>
            <a:r>
              <a:rPr lang="en-US" dirty="0">
                <a:solidFill>
                  <a:srgbClr val="0070C0"/>
                </a:solidFill>
                <a:latin typeface="Arial" panose="020B0604020202020204" pitchFamily="34" charset="0"/>
                <a:cs typeface="Arial" panose="020B0604020202020204" pitchFamily="34" charset="0"/>
              </a:rPr>
              <a:t/>
            </a:r>
            <a:br>
              <a:rPr lang="en-US" dirty="0">
                <a:solidFill>
                  <a:srgbClr val="0070C0"/>
                </a:solidFill>
                <a:latin typeface="Arial" panose="020B0604020202020204" pitchFamily="34" charset="0"/>
                <a:cs typeface="Arial" panose="020B0604020202020204" pitchFamily="34" charset="0"/>
              </a:rPr>
            </a:br>
            <a:r>
              <a:rPr lang="en-US" dirty="0" smtClean="0"/>
              <a:t>  </a:t>
            </a:r>
          </a:p>
          <a:p>
            <a:pPr>
              <a:buFont typeface="Wingdings" panose="05000000000000000000" pitchFamily="2" charset="2"/>
              <a:buChar char="ü"/>
            </a:pPr>
            <a:r>
              <a:rPr lang="en-US" dirty="0"/>
              <a:t> </a:t>
            </a:r>
            <a:r>
              <a:rPr lang="en-US" dirty="0" smtClean="0"/>
              <a:t>     </a:t>
            </a:r>
            <a:r>
              <a:rPr lang="en-US" dirty="0" smtClean="0">
                <a:solidFill>
                  <a:srgbClr val="002060"/>
                </a:solidFill>
              </a:rPr>
              <a:t>To </a:t>
            </a:r>
            <a:r>
              <a:rPr lang="en-US" dirty="0">
                <a:solidFill>
                  <a:srgbClr val="002060"/>
                </a:solidFill>
              </a:rPr>
              <a:t>render milk safe for human consumption by destroying all the pathogenic microorganisms.</a:t>
            </a:r>
            <a:br>
              <a:rPr lang="en-US" dirty="0">
                <a:solidFill>
                  <a:srgbClr val="002060"/>
                </a:solidFill>
              </a:rPr>
            </a:br>
            <a:r>
              <a:rPr lang="en-US" dirty="0">
                <a:solidFill>
                  <a:srgbClr val="002060"/>
                </a:solidFill>
              </a:rPr>
              <a:t/>
            </a:r>
            <a:br>
              <a:rPr lang="en-US" dirty="0">
                <a:solidFill>
                  <a:srgbClr val="002060"/>
                </a:solidFill>
              </a:rPr>
            </a:br>
            <a:r>
              <a:rPr lang="en-US" dirty="0" smtClean="0">
                <a:solidFill>
                  <a:srgbClr val="002060"/>
                </a:solidFill>
              </a:rPr>
              <a:t>      </a:t>
            </a:r>
          </a:p>
          <a:p>
            <a:pPr>
              <a:buFont typeface="Wingdings" panose="05000000000000000000" pitchFamily="2" charset="2"/>
              <a:buChar char="ü"/>
            </a:pPr>
            <a:r>
              <a:rPr lang="en-US" dirty="0">
                <a:solidFill>
                  <a:srgbClr val="002060"/>
                </a:solidFill>
              </a:rPr>
              <a:t> </a:t>
            </a:r>
            <a:r>
              <a:rPr lang="en-US" dirty="0" smtClean="0">
                <a:solidFill>
                  <a:srgbClr val="002060"/>
                </a:solidFill>
              </a:rPr>
              <a:t>      To </a:t>
            </a:r>
            <a:r>
              <a:rPr lang="en-US" dirty="0">
                <a:solidFill>
                  <a:srgbClr val="002060"/>
                </a:solidFill>
              </a:rPr>
              <a:t>improve the keeping quality of milk by killing almost all spoilage organisms (88-99</a:t>
            </a:r>
            <a:r>
              <a:rPr lang="en-US" dirty="0" smtClean="0">
                <a:solidFill>
                  <a:srgbClr val="002060"/>
                </a:solidFill>
              </a:rPr>
              <a:t>%)</a:t>
            </a:r>
            <a:r>
              <a:rPr lang="en-US" dirty="0">
                <a:solidFill>
                  <a:srgbClr val="002060"/>
                </a:solidFill>
              </a:rPr>
              <a:t/>
            </a:r>
            <a:br>
              <a:rPr lang="en-US" dirty="0">
                <a:solidFill>
                  <a:srgbClr val="002060"/>
                </a:solidFill>
              </a:rPr>
            </a:br>
            <a:endParaRPr lang="en-US" dirty="0">
              <a:solidFill>
                <a:srgbClr val="002060"/>
              </a:solidFill>
            </a:endParaRPr>
          </a:p>
          <a:p>
            <a:r>
              <a:rPr lang="en-US" dirty="0">
                <a:solidFill>
                  <a:srgbClr val="0070C0"/>
                </a:solidFill>
                <a:latin typeface="Arial" panose="020B0604020202020204" pitchFamily="34" charset="0"/>
                <a:cs typeface="Arial" panose="020B0604020202020204" pitchFamily="34" charset="0"/>
              </a:rPr>
              <a:t>Time-Temperature Combination for Specific </a:t>
            </a:r>
            <a:r>
              <a:rPr lang="en-US" dirty="0" smtClean="0">
                <a:solidFill>
                  <a:srgbClr val="0070C0"/>
                </a:solidFill>
                <a:latin typeface="Arial" panose="020B0604020202020204" pitchFamily="34" charset="0"/>
                <a:cs typeface="Arial" panose="020B0604020202020204" pitchFamily="34" charset="0"/>
              </a:rPr>
              <a:t>Requirements</a:t>
            </a:r>
          </a:p>
          <a:p>
            <a:pPr>
              <a:buFont typeface="Wingdings" panose="05000000000000000000" pitchFamily="2" charset="2"/>
              <a:buChar char="Ø"/>
            </a:pPr>
            <a:r>
              <a:rPr lang="en-US" dirty="0">
                <a:solidFill>
                  <a:srgbClr val="002060"/>
                </a:solidFill>
              </a:rPr>
              <a:t>All pathogenic organisms </a:t>
            </a:r>
            <a:r>
              <a:rPr lang="en-US" dirty="0" smtClean="0">
                <a:solidFill>
                  <a:srgbClr val="002060"/>
                </a:solidFill>
              </a:rPr>
              <a:t>---- </a:t>
            </a:r>
            <a:r>
              <a:rPr lang="en-US" dirty="0">
                <a:solidFill>
                  <a:srgbClr val="002060"/>
                </a:solidFill>
              </a:rPr>
              <a:t>destroyed by pasteurization, except spore forming organisms. </a:t>
            </a:r>
            <a:endParaRPr lang="en-US" dirty="0" smtClean="0">
              <a:solidFill>
                <a:srgbClr val="002060"/>
              </a:solidFill>
            </a:endParaRPr>
          </a:p>
          <a:p>
            <a:pPr>
              <a:buFont typeface="Wingdings" panose="05000000000000000000" pitchFamily="2" charset="2"/>
              <a:buChar char="Ø"/>
            </a:pPr>
            <a:r>
              <a:rPr lang="en-US" dirty="0" smtClean="0">
                <a:solidFill>
                  <a:srgbClr val="002060"/>
                </a:solidFill>
              </a:rPr>
              <a:t>The </a:t>
            </a:r>
            <a:r>
              <a:rPr lang="en-US" dirty="0">
                <a:solidFill>
                  <a:srgbClr val="002060"/>
                </a:solidFill>
              </a:rPr>
              <a:t>thermal death point of tuberculosis germs (Mycobacterium tuberculosis) </a:t>
            </a:r>
            <a:r>
              <a:rPr lang="en-US" dirty="0" smtClean="0">
                <a:solidFill>
                  <a:srgbClr val="002060"/>
                </a:solidFill>
              </a:rPr>
              <a:t>--- </a:t>
            </a:r>
            <a:r>
              <a:rPr lang="en-US" dirty="0">
                <a:solidFill>
                  <a:srgbClr val="002060"/>
                </a:solidFill>
              </a:rPr>
              <a:t>slightly higher than that for inactivation of phosphatase enzyme. </a:t>
            </a:r>
            <a:endParaRPr lang="en-US" dirty="0" smtClean="0">
              <a:solidFill>
                <a:srgbClr val="002060"/>
              </a:solidFill>
            </a:endParaRPr>
          </a:p>
          <a:p>
            <a:pPr>
              <a:buFont typeface="Wingdings" panose="05000000000000000000" pitchFamily="2" charset="2"/>
              <a:buChar char="Ø"/>
            </a:pPr>
            <a:r>
              <a:rPr lang="en-US" dirty="0" smtClean="0">
                <a:solidFill>
                  <a:srgbClr val="002060"/>
                </a:solidFill>
              </a:rPr>
              <a:t>Pasteurization --- </a:t>
            </a:r>
            <a:r>
              <a:rPr lang="en-US" dirty="0">
                <a:solidFill>
                  <a:srgbClr val="002060"/>
                </a:solidFill>
              </a:rPr>
              <a:t>carried out at a heat treatment temperature above that for phosphatase inactivation and yet below that for cream line reduction</a:t>
            </a:r>
            <a:r>
              <a:rPr lang="en-US" dirty="0" smtClean="0">
                <a:solidFill>
                  <a:srgbClr val="002060"/>
                </a:solidFill>
              </a:rPr>
              <a:t>.</a:t>
            </a:r>
          </a:p>
          <a:p>
            <a:pPr>
              <a:buFont typeface="Wingdings" panose="05000000000000000000" pitchFamily="2" charset="2"/>
              <a:buChar char="Ø"/>
            </a:pPr>
            <a:r>
              <a:rPr lang="en-US" dirty="0" smtClean="0">
                <a:solidFill>
                  <a:srgbClr val="002060"/>
                </a:solidFill>
              </a:rPr>
              <a:t> </a:t>
            </a:r>
            <a:r>
              <a:rPr lang="en-US" dirty="0">
                <a:solidFill>
                  <a:srgbClr val="002060"/>
                </a:solidFill>
              </a:rPr>
              <a:t>The pasteurization ensures complete destruction of pathogens, a negative alkaline phosphatase test and least damage to the cream line</a:t>
            </a:r>
            <a:br>
              <a:rPr lang="en-US" dirty="0">
                <a:solidFill>
                  <a:srgbClr val="002060"/>
                </a:solidFill>
              </a:rPr>
            </a:br>
            <a:endParaRPr lang="en-US" dirty="0">
              <a:solidFill>
                <a:srgbClr val="002060"/>
              </a:solidFill>
            </a:endParaRPr>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b="1" dirty="0" smtClean="0">
                <a:solidFill>
                  <a:schemeClr val="bg1"/>
                </a:solidFill>
                <a:latin typeface="Arial" panose="020B0604020202020204" pitchFamily="34" charset="0"/>
                <a:cs typeface="Arial" panose="020B0604020202020204" pitchFamily="34" charset="0"/>
              </a:rPr>
              <a:t>Conti---</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11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pPr algn="ctr"/>
            <a:r>
              <a:rPr lang="en-US" sz="2800" b="1" dirty="0" smtClean="0">
                <a:solidFill>
                  <a:schemeClr val="bg1"/>
                </a:solidFill>
                <a:latin typeface="Arial" panose="020B0604020202020204" pitchFamily="34" charset="0"/>
                <a:cs typeface="Arial" panose="020B0604020202020204" pitchFamily="34" charset="0"/>
              </a:rPr>
              <a:t>Limitations </a:t>
            </a:r>
            <a:r>
              <a:rPr lang="en-US" sz="2800" b="1" dirty="0">
                <a:solidFill>
                  <a:schemeClr val="bg1"/>
                </a:solidFill>
                <a:latin typeface="Arial" panose="020B0604020202020204" pitchFamily="34" charset="0"/>
                <a:cs typeface="Arial" panose="020B0604020202020204" pitchFamily="34" charset="0"/>
              </a:rPr>
              <a:t>of Pasteurization</a:t>
            </a:r>
            <a:endParaRPr lang="en-US" sz="28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r>
              <a:rPr lang="en-US" dirty="0" smtClean="0"/>
              <a:t>Encourage </a:t>
            </a:r>
            <a:r>
              <a:rPr lang="en-US" dirty="0"/>
              <a:t>slackening of efforts for hygienic milk production and may mask low quality milk.</a:t>
            </a:r>
            <a:br>
              <a:rPr lang="en-US" dirty="0"/>
            </a:br>
            <a:r>
              <a:rPr lang="en-US" dirty="0"/>
              <a:t/>
            </a:r>
            <a:br>
              <a:rPr lang="en-US" dirty="0"/>
            </a:br>
            <a:r>
              <a:rPr lang="en-US" dirty="0"/>
              <a:t>• </a:t>
            </a:r>
            <a:r>
              <a:rPr lang="en-US" dirty="0" smtClean="0"/>
              <a:t> </a:t>
            </a:r>
            <a:r>
              <a:rPr lang="en-US" dirty="0"/>
              <a:t>D</a:t>
            </a:r>
            <a:r>
              <a:rPr lang="en-US" dirty="0" smtClean="0"/>
              <a:t>iminishes </a:t>
            </a:r>
            <a:r>
              <a:rPr lang="en-US" dirty="0"/>
              <a:t>the cream line or cream volume.</a:t>
            </a:r>
            <a:br>
              <a:rPr lang="en-US" dirty="0"/>
            </a:br>
            <a:r>
              <a:rPr lang="en-US" dirty="0"/>
              <a:t/>
            </a:r>
            <a:br>
              <a:rPr lang="en-US" dirty="0"/>
            </a:br>
            <a:r>
              <a:rPr lang="en-US" dirty="0"/>
              <a:t>• Pasteurized </a:t>
            </a:r>
            <a:r>
              <a:rPr lang="en-US" dirty="0" smtClean="0"/>
              <a:t>milk---- </a:t>
            </a:r>
            <a:r>
              <a:rPr lang="en-US" dirty="0"/>
              <a:t>increase the </a:t>
            </a:r>
            <a:r>
              <a:rPr lang="en-US" dirty="0" err="1"/>
              <a:t>renneting</a:t>
            </a:r>
            <a:r>
              <a:rPr lang="en-US" dirty="0"/>
              <a:t> time.</a:t>
            </a:r>
            <a:br>
              <a:rPr lang="en-US" dirty="0"/>
            </a:br>
            <a:r>
              <a:rPr lang="en-US" dirty="0"/>
              <a:t/>
            </a:r>
            <a:br>
              <a:rPr lang="en-US" dirty="0"/>
            </a:br>
            <a:r>
              <a:rPr lang="en-US" dirty="0"/>
              <a:t>• </a:t>
            </a:r>
            <a:r>
              <a:rPr lang="en-US" dirty="0" smtClean="0"/>
              <a:t>Fails </a:t>
            </a:r>
            <a:r>
              <a:rPr lang="en-US" dirty="0"/>
              <a:t>to destroy bacterial toxins</a:t>
            </a:r>
            <a:br>
              <a:rPr lang="en-US" dirty="0"/>
            </a:br>
            <a:r>
              <a:rPr lang="en-US" dirty="0"/>
              <a:t/>
            </a:r>
            <a:br>
              <a:rPr lang="en-US" dirty="0"/>
            </a:br>
            <a:r>
              <a:rPr lang="en-US" dirty="0"/>
              <a:t>• In India, pasteurization </a:t>
            </a:r>
            <a:r>
              <a:rPr lang="en-US" dirty="0" smtClean="0"/>
              <a:t>-- </a:t>
            </a:r>
            <a:r>
              <a:rPr lang="en-US" dirty="0"/>
              <a:t>not necessary as milk is invariably boiled </a:t>
            </a:r>
            <a:r>
              <a:rPr lang="en-US" dirty="0" smtClean="0"/>
              <a:t>by </a:t>
            </a:r>
            <a:r>
              <a:rPr lang="en-US" dirty="0"/>
              <a:t>the </a:t>
            </a:r>
            <a:r>
              <a:rPr lang="en-US" dirty="0" smtClean="0"/>
              <a:t>consumers</a:t>
            </a:r>
            <a:endParaRPr lang="en-US" dirty="0"/>
          </a:p>
        </p:txBody>
      </p:sp>
    </p:spTree>
    <p:extLst>
      <p:ext uri="{BB962C8B-B14F-4D97-AF65-F5344CB8AC3E}">
        <p14:creationId xmlns:p14="http://schemas.microsoft.com/office/powerpoint/2010/main" val="308049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60990"/>
            <a:ext cx="10363200" cy="1143000"/>
          </a:xfrm>
          <a:solidFill>
            <a:srgbClr val="002060"/>
          </a:solidFill>
        </p:spPr>
        <p:txBody>
          <a:bodyPr>
            <a:normAutofit/>
          </a:bodyPr>
          <a:lstStyle/>
          <a:p>
            <a:r>
              <a:rPr lang="en-US" sz="2800" b="1" dirty="0" smtClean="0">
                <a:solidFill>
                  <a:schemeClr val="bg1"/>
                </a:solidFill>
                <a:latin typeface="Arial" panose="020B0604020202020204" pitchFamily="34" charset="0"/>
                <a:cs typeface="Arial" panose="020B0604020202020204" pitchFamily="34" charset="0"/>
              </a:rPr>
              <a:t>                      Methods </a:t>
            </a:r>
            <a:r>
              <a:rPr lang="en-US" sz="2800" b="1" dirty="0">
                <a:solidFill>
                  <a:schemeClr val="bg1"/>
                </a:solidFill>
                <a:latin typeface="Arial" panose="020B0604020202020204" pitchFamily="34" charset="0"/>
                <a:cs typeface="Arial" panose="020B0604020202020204" pitchFamily="34" charset="0"/>
              </a:rPr>
              <a:t>of Pasteurization</a:t>
            </a:r>
            <a:endParaRPr lang="en-US" sz="28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r>
              <a:rPr lang="en-US" b="1" dirty="0"/>
              <a:t>Low-temperature long-time (LTLT)/Batch pasteurization</a:t>
            </a:r>
            <a:r>
              <a:rPr lang="en-US" dirty="0"/>
              <a:t/>
            </a:r>
            <a:br>
              <a:rPr lang="en-US" dirty="0"/>
            </a:br>
            <a:r>
              <a:rPr lang="en-US" dirty="0" smtClean="0"/>
              <a:t>Milk --- </a:t>
            </a:r>
            <a:r>
              <a:rPr lang="en-US" dirty="0"/>
              <a:t>heated to a minimum of 62.7°C and held at this temperature for minimum 30 min. It is then cooled as rapidly as possible to </a:t>
            </a:r>
            <a:r>
              <a:rPr lang="en-US" dirty="0" smtClean="0"/>
              <a:t>4°C</a:t>
            </a:r>
          </a:p>
          <a:p>
            <a:pPr>
              <a:buFont typeface="Wingdings" panose="05000000000000000000" pitchFamily="2" charset="2"/>
              <a:buChar char="Ø"/>
            </a:pPr>
            <a:r>
              <a:rPr lang="en-US" b="1" dirty="0">
                <a:solidFill>
                  <a:srgbClr val="002060"/>
                </a:solidFill>
              </a:rPr>
              <a:t>LTLT </a:t>
            </a:r>
            <a:r>
              <a:rPr lang="en-US" b="1" dirty="0" smtClean="0">
                <a:solidFill>
                  <a:srgbClr val="002060"/>
                </a:solidFill>
              </a:rPr>
              <a:t>pasteurizer </a:t>
            </a:r>
            <a:r>
              <a:rPr lang="en-US" b="1" dirty="0">
                <a:solidFill>
                  <a:srgbClr val="002060"/>
                </a:solidFill>
              </a:rPr>
              <a:t>of three types</a:t>
            </a:r>
            <a:r>
              <a:rPr lang="en-US" dirty="0">
                <a:solidFill>
                  <a:srgbClr val="002060"/>
                </a:solidFill>
              </a:rPr>
              <a:t/>
            </a:r>
            <a:br>
              <a:rPr lang="en-US" dirty="0">
                <a:solidFill>
                  <a:srgbClr val="002060"/>
                </a:solidFill>
              </a:rPr>
            </a:br>
            <a:endParaRPr lang="en-US" dirty="0" smtClean="0">
              <a:solidFill>
                <a:srgbClr val="002060"/>
              </a:solidFill>
            </a:endParaRPr>
          </a:p>
          <a:p>
            <a:r>
              <a:rPr lang="en-US" b="1" i="1" dirty="0" smtClean="0"/>
              <a:t>Water </a:t>
            </a:r>
            <a:r>
              <a:rPr lang="en-US" b="1" i="1" dirty="0"/>
              <a:t>– jacketed </a:t>
            </a:r>
            <a:r>
              <a:rPr lang="en-US" b="1" i="1" dirty="0" smtClean="0"/>
              <a:t>vat</a:t>
            </a:r>
          </a:p>
          <a:p>
            <a:r>
              <a:rPr lang="en-US" b="1" i="1" dirty="0"/>
              <a:t>Water–spray </a:t>
            </a:r>
            <a:r>
              <a:rPr lang="en-US" b="1" i="1" dirty="0" smtClean="0"/>
              <a:t>type</a:t>
            </a:r>
          </a:p>
          <a:p>
            <a:r>
              <a:rPr lang="en-US" b="1" i="1" dirty="0" smtClean="0"/>
              <a:t>Coil-vat </a:t>
            </a:r>
            <a:r>
              <a:rPr lang="en-US" b="1" i="1" dirty="0"/>
              <a:t>type</a:t>
            </a:r>
            <a:endParaRPr lang="en-US" b="1" i="1" dirty="0" smtClean="0"/>
          </a:p>
          <a:p>
            <a:endParaRPr lang="en-US" b="1" i="1" dirty="0" smtClean="0"/>
          </a:p>
          <a:p>
            <a:endParaRPr lang="en-US" b="1" i="1" dirty="0" smtClean="0"/>
          </a:p>
          <a:p>
            <a:endParaRPr lang="en-US" b="1" i="1" dirty="0" smtClean="0"/>
          </a:p>
          <a:p>
            <a:endParaRPr lang="en-US" dirty="0"/>
          </a:p>
        </p:txBody>
      </p:sp>
    </p:spTree>
    <p:extLst>
      <p:ext uri="{BB962C8B-B14F-4D97-AF65-F5344CB8AC3E}">
        <p14:creationId xmlns:p14="http://schemas.microsoft.com/office/powerpoint/2010/main" val="246273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sz="2800" b="1" dirty="0">
                <a:solidFill>
                  <a:schemeClr val="bg1"/>
                </a:solidFill>
                <a:latin typeface="Arial" panose="020B0604020202020204" pitchFamily="34" charset="0"/>
                <a:cs typeface="Arial" panose="020B0604020202020204" pitchFamily="34" charset="0"/>
              </a:rPr>
              <a:t>High-Temperature Short-Time (HTST) Pasteurization</a:t>
            </a:r>
            <a:endParaRPr lang="en-US" sz="28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r>
              <a:rPr lang="en-US" sz="2400" dirty="0">
                <a:latin typeface="Arial" panose="020B0604020202020204" pitchFamily="34" charset="0"/>
                <a:cs typeface="Arial" panose="020B0604020202020204" pitchFamily="34" charset="0"/>
              </a:rPr>
              <a:t>F</a:t>
            </a:r>
            <a:r>
              <a:rPr lang="en-US" sz="2400" dirty="0" smtClean="0">
                <a:latin typeface="Arial" panose="020B0604020202020204" pitchFamily="34" charset="0"/>
                <a:cs typeface="Arial" panose="020B0604020202020204" pitchFamily="34" charset="0"/>
              </a:rPr>
              <a:t>irst </a:t>
            </a:r>
            <a:r>
              <a:rPr lang="en-US" sz="2400" dirty="0">
                <a:latin typeface="Arial" panose="020B0604020202020204" pitchFamily="34" charset="0"/>
                <a:cs typeface="Arial" panose="020B0604020202020204" pitchFamily="34" charset="0"/>
              </a:rPr>
              <a:t>developed </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A.P.V. Co. in the United Kingdom in </a:t>
            </a:r>
            <a:r>
              <a:rPr lang="en-US" sz="2400" dirty="0" smtClean="0">
                <a:latin typeface="Arial" panose="020B0604020202020204" pitchFamily="34" charset="0"/>
                <a:cs typeface="Arial" panose="020B0604020202020204" pitchFamily="34" charset="0"/>
              </a:rPr>
              <a:t>1922</a:t>
            </a:r>
          </a:p>
          <a:p>
            <a:r>
              <a:rPr lang="en-US" sz="2400" dirty="0">
                <a:latin typeface="Arial" panose="020B0604020202020204" pitchFamily="34" charset="0"/>
                <a:cs typeface="Arial" panose="020B0604020202020204" pitchFamily="34" charset="0"/>
              </a:rPr>
              <a:t>M</a:t>
            </a:r>
            <a:r>
              <a:rPr lang="en-US" sz="2400" dirty="0" smtClean="0">
                <a:latin typeface="Arial" panose="020B0604020202020204" pitchFamily="34" charset="0"/>
                <a:cs typeface="Arial" panose="020B0604020202020204" pitchFamily="34" charset="0"/>
              </a:rPr>
              <a:t>odern </a:t>
            </a:r>
            <a:r>
              <a:rPr lang="en-US" sz="2400" dirty="0">
                <a:latin typeface="Arial" panose="020B0604020202020204" pitchFamily="34" charset="0"/>
                <a:cs typeface="Arial" panose="020B0604020202020204" pitchFamily="34" charset="0"/>
              </a:rPr>
              <a:t>method of pasteurizing milk </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invariably used where large volumes of milk </a:t>
            </a:r>
            <a:r>
              <a:rPr lang="en-US" sz="2400" dirty="0" smtClean="0">
                <a:latin typeface="Arial" panose="020B0604020202020204" pitchFamily="34" charset="0"/>
                <a:cs typeface="Arial" panose="020B0604020202020204" pitchFamily="34" charset="0"/>
              </a:rPr>
              <a:t>. </a:t>
            </a:r>
          </a:p>
          <a:p>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HTST pasteurizer gives a continuous flow of milk </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heated to </a:t>
            </a:r>
            <a:r>
              <a:rPr lang="en-US" sz="2400" dirty="0" smtClean="0">
                <a:latin typeface="Arial" panose="020B0604020202020204" pitchFamily="34" charset="0"/>
                <a:cs typeface="Arial" panose="020B0604020202020204" pitchFamily="34" charset="0"/>
              </a:rPr>
              <a:t>72°C/15s followed by promptly </a:t>
            </a:r>
            <a:r>
              <a:rPr lang="en-US" sz="2400" dirty="0">
                <a:latin typeface="Arial" panose="020B0604020202020204" pitchFamily="34" charset="0"/>
                <a:cs typeface="Arial" panose="020B0604020202020204" pitchFamily="34" charset="0"/>
              </a:rPr>
              <a:t>cooled to 5°C or below.</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715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912717"/>
          </a:xfrm>
          <a:solidFill>
            <a:srgbClr val="002060"/>
          </a:solidFill>
        </p:spPr>
        <p:txBody>
          <a:bodyPr/>
          <a:lstStyle/>
          <a:p>
            <a:pPr algn="ctr"/>
            <a:r>
              <a:rPr lang="en-US" b="1" dirty="0">
                <a:solidFill>
                  <a:schemeClr val="bg1"/>
                </a:solidFill>
              </a:rPr>
              <a:t>Advantages</a:t>
            </a:r>
            <a:endParaRPr lang="en-US" dirty="0">
              <a:solidFill>
                <a:schemeClr val="bg1"/>
              </a:solidFill>
            </a:endParaRPr>
          </a:p>
        </p:txBody>
      </p:sp>
      <p:sp>
        <p:nvSpPr>
          <p:cNvPr id="3" name="Content Placeholder 2"/>
          <p:cNvSpPr>
            <a:spLocks noGrp="1"/>
          </p:cNvSpPr>
          <p:nvPr>
            <p:ph sz="quarter" idx="1"/>
          </p:nvPr>
        </p:nvSpPr>
        <p:spPr>
          <a:xfrm>
            <a:off x="1219200" y="1447799"/>
            <a:ext cx="10363200" cy="5212307"/>
          </a:xfrm>
        </p:spPr>
        <p:txBody>
          <a:bodyPr>
            <a:normAutofit fontScale="25000" lnSpcReduction="20000"/>
          </a:bodyPr>
          <a:lstStyle/>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Capacity to heat treat milk quickly and adequately, while maintaining rigid quality control </a:t>
            </a:r>
            <a:endParaRPr lang="en-US" sz="8000" dirty="0" smtClean="0">
              <a:solidFill>
                <a:srgbClr val="002060"/>
              </a:solidFill>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 Less floor space </a:t>
            </a:r>
            <a:r>
              <a:rPr lang="en-US" sz="8000" dirty="0" smtClean="0">
                <a:solidFill>
                  <a:srgbClr val="002060"/>
                </a:solidFill>
                <a:latin typeface="Arial" panose="020B0604020202020204" pitchFamily="34" charset="0"/>
                <a:cs typeface="Arial" panose="020B0604020202020204" pitchFamily="34" charset="0"/>
              </a:rPr>
              <a:t>required</a:t>
            </a: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Lower initial </a:t>
            </a:r>
            <a:r>
              <a:rPr lang="en-US" sz="8000" dirty="0" smtClean="0">
                <a:solidFill>
                  <a:srgbClr val="002060"/>
                </a:solidFill>
                <a:latin typeface="Arial" panose="020B0604020202020204" pitchFamily="34" charset="0"/>
                <a:cs typeface="Arial" panose="020B0604020202020204" pitchFamily="34" charset="0"/>
              </a:rPr>
              <a:t>cost</a:t>
            </a: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Milk packaging can start as soon as milk is </a:t>
            </a:r>
            <a:r>
              <a:rPr lang="en-US" sz="8000" dirty="0" smtClean="0">
                <a:solidFill>
                  <a:srgbClr val="002060"/>
                </a:solidFill>
                <a:latin typeface="Arial" panose="020B0604020202020204" pitchFamily="34" charset="0"/>
                <a:cs typeface="Arial" panose="020B0604020202020204" pitchFamily="34" charset="0"/>
              </a:rPr>
              <a:t>pasteurized</a:t>
            </a: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Easily cleaned and sanitized (system adapts itself to CIP</a:t>
            </a:r>
            <a:r>
              <a:rPr lang="en-US" sz="8000" dirty="0" smtClean="0">
                <a:solidFill>
                  <a:srgbClr val="002060"/>
                </a:solidFill>
                <a:latin typeface="Arial" panose="020B0604020202020204" pitchFamily="34" charset="0"/>
                <a:cs typeface="Arial" panose="020B0604020202020204" pitchFamily="34" charset="0"/>
              </a:rPr>
              <a:t>)</a:t>
            </a: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Lower operating cost (due to regeneration system</a:t>
            </a:r>
            <a:r>
              <a:rPr lang="en-US" sz="8000" dirty="0" smtClean="0">
                <a:solidFill>
                  <a:srgbClr val="002060"/>
                </a:solidFill>
                <a:latin typeface="Arial" panose="020B0604020202020204" pitchFamily="34" charset="0"/>
                <a:cs typeface="Arial" panose="020B0604020202020204" pitchFamily="34" charset="0"/>
              </a:rPr>
              <a:t>)</a:t>
            </a: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Reduced milk </a:t>
            </a:r>
            <a:r>
              <a:rPr lang="en-US" sz="8000" dirty="0" smtClean="0">
                <a:solidFill>
                  <a:srgbClr val="002060"/>
                </a:solidFill>
                <a:latin typeface="Arial" panose="020B0604020202020204" pitchFamily="34" charset="0"/>
                <a:cs typeface="Arial" panose="020B0604020202020204" pitchFamily="34" charset="0"/>
              </a:rPr>
              <a:t>losses</a:t>
            </a: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Development of thermophiles is not a </a:t>
            </a:r>
            <a:r>
              <a:rPr lang="en-US" sz="8000" dirty="0" smtClean="0">
                <a:solidFill>
                  <a:srgbClr val="002060"/>
                </a:solidFill>
                <a:latin typeface="Arial" panose="020B0604020202020204" pitchFamily="34" charset="0"/>
                <a:cs typeface="Arial" panose="020B0604020202020204" pitchFamily="34" charset="0"/>
              </a:rPr>
              <a:t>problem</a:t>
            </a:r>
          </a:p>
          <a:p>
            <a:pPr>
              <a:lnSpc>
                <a:spcPct val="170000"/>
              </a:lnSpc>
              <a:buFont typeface="Wingdings" panose="05000000000000000000" pitchFamily="2" charset="2"/>
              <a:buChar char="ü"/>
            </a:pPr>
            <a:r>
              <a:rPr lang="en-US" sz="8000" dirty="0">
                <a:solidFill>
                  <a:srgbClr val="002060"/>
                </a:solidFill>
                <a:latin typeface="Arial" panose="020B0604020202020204" pitchFamily="34" charset="0"/>
                <a:cs typeface="Arial" panose="020B0604020202020204" pitchFamily="34" charset="0"/>
              </a:rPr>
              <a:t>Automatic precision controls ensure proper pasteurization</a:t>
            </a:r>
            <a:br>
              <a:rPr lang="en-US" sz="8000" dirty="0">
                <a:solidFill>
                  <a:srgbClr val="002060"/>
                </a:solidFill>
                <a:latin typeface="Arial" panose="020B0604020202020204" pitchFamily="34" charset="0"/>
                <a:cs typeface="Arial" panose="020B0604020202020204" pitchFamily="34" charset="0"/>
              </a:rPr>
            </a:br>
            <a:r>
              <a:rPr lang="en-US" sz="8000" dirty="0">
                <a:solidFill>
                  <a:srgbClr val="002060"/>
                </a:solidFill>
                <a:latin typeface="Arial" panose="020B0604020202020204" pitchFamily="34" charset="0"/>
                <a:cs typeface="Arial" panose="020B0604020202020204" pitchFamily="34" charset="0"/>
              </a:rPr>
              <a:t/>
            </a:r>
            <a:br>
              <a:rPr lang="en-US" sz="8000" dirty="0">
                <a:solidFill>
                  <a:srgbClr val="002060"/>
                </a:solidFill>
                <a:latin typeface="Arial" panose="020B0604020202020204" pitchFamily="34" charset="0"/>
                <a:cs typeface="Arial" panose="020B0604020202020204" pitchFamily="34" charset="0"/>
              </a:rPr>
            </a:br>
            <a:r>
              <a:rPr lang="en-US" sz="8000" dirty="0"/>
              <a:t/>
            </a:r>
            <a:br>
              <a:rPr lang="en-US" sz="8000" dirty="0"/>
            </a:br>
            <a:r>
              <a:rPr lang="en-US" sz="8000" dirty="0"/>
              <a:t/>
            </a:r>
            <a:br>
              <a:rPr lang="en-US" sz="8000"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82416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fontScale="90000"/>
          </a:bodyPr>
          <a:lstStyle/>
          <a:p>
            <a:pPr algn="ctr"/>
            <a:r>
              <a:rPr lang="en-US" b="1" dirty="0">
                <a:solidFill>
                  <a:schemeClr val="bg1"/>
                </a:solidFill>
              </a:rPr>
              <a:t>Disadvantages</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sz="quarter" idx="1"/>
          </p:nvPr>
        </p:nvSpPr>
        <p:spPr/>
        <p:txBody>
          <a:bodyPr>
            <a:normAutofit fontScale="40000" lnSpcReduction="20000"/>
          </a:bodyPr>
          <a:lstStyle/>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system </a:t>
            </a:r>
            <a:r>
              <a:rPr lang="en-US" sz="3800" dirty="0" smtClean="0">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not well-adapted to handling small quantities of liquid milk products</a:t>
            </a:r>
            <a:br>
              <a:rPr lang="en-US" sz="3800" dirty="0">
                <a:latin typeface="Arial" panose="020B0604020202020204" pitchFamily="34" charset="0"/>
                <a:cs typeface="Arial" panose="020B0604020202020204" pitchFamily="34" charset="0"/>
              </a:rPr>
            </a:br>
            <a:r>
              <a:rPr lang="en-US" sz="3800" dirty="0">
                <a:latin typeface="Arial" panose="020B0604020202020204" pitchFamily="34" charset="0"/>
                <a:cs typeface="Arial" panose="020B0604020202020204" pitchFamily="34" charset="0"/>
              </a:rPr>
              <a:t/>
            </a:r>
            <a:br>
              <a:rPr lang="en-US" sz="3800" dirty="0">
                <a:latin typeface="Arial" panose="020B0604020202020204" pitchFamily="34" charset="0"/>
                <a:cs typeface="Arial" panose="020B0604020202020204" pitchFamily="34" charset="0"/>
              </a:rPr>
            </a:br>
            <a:endParaRPr lang="en-US" sz="3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3800" dirty="0" smtClean="0">
                <a:latin typeface="Arial" panose="020B0604020202020204" pitchFamily="34" charset="0"/>
                <a:cs typeface="Arial" panose="020B0604020202020204" pitchFamily="34" charset="0"/>
              </a:rPr>
              <a:t>Gaskets require constant attention for possible damage </a:t>
            </a:r>
            <a:r>
              <a:rPr lang="en-US" sz="3800" dirty="0">
                <a:latin typeface="Arial" panose="020B0604020202020204" pitchFamily="34" charset="0"/>
                <a:cs typeface="Arial" panose="020B0604020202020204" pitchFamily="34" charset="0"/>
              </a:rPr>
              <a:t>and lack of sanitation</a:t>
            </a:r>
            <a:br>
              <a:rPr lang="en-US" sz="3800" dirty="0">
                <a:latin typeface="Arial" panose="020B0604020202020204" pitchFamily="34" charset="0"/>
                <a:cs typeface="Arial" panose="020B0604020202020204" pitchFamily="34" charset="0"/>
              </a:rPr>
            </a:br>
            <a:r>
              <a:rPr lang="en-US" sz="3800" dirty="0">
                <a:latin typeface="Arial" panose="020B0604020202020204" pitchFamily="34" charset="0"/>
                <a:cs typeface="Arial" panose="020B0604020202020204" pitchFamily="34" charset="0"/>
              </a:rPr>
              <a:t/>
            </a:r>
            <a:br>
              <a:rPr lang="en-US" sz="3800" dirty="0">
                <a:latin typeface="Arial" panose="020B0604020202020204" pitchFamily="34" charset="0"/>
                <a:cs typeface="Arial" panose="020B0604020202020204" pitchFamily="34" charset="0"/>
              </a:rPr>
            </a:br>
            <a:r>
              <a:rPr lang="en-US" sz="38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3800" dirty="0" smtClean="0">
                <a:latin typeface="Arial" panose="020B0604020202020204" pitchFamily="34" charset="0"/>
                <a:cs typeface="Arial" panose="020B0604020202020204" pitchFamily="34" charset="0"/>
              </a:rPr>
              <a:t>Complete </a:t>
            </a:r>
            <a:r>
              <a:rPr lang="en-US" sz="3800" dirty="0">
                <a:latin typeface="Arial" panose="020B0604020202020204" pitchFamily="34" charset="0"/>
                <a:cs typeface="Arial" panose="020B0604020202020204" pitchFamily="34" charset="0"/>
              </a:rPr>
              <a:t>drainage </a:t>
            </a:r>
            <a:r>
              <a:rPr lang="en-US" sz="3800" dirty="0" smtClean="0">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not possible (without losses exceeding those from the holder system)</a:t>
            </a:r>
            <a:br>
              <a:rPr lang="en-US" sz="3800" dirty="0">
                <a:latin typeface="Arial" panose="020B0604020202020204" pitchFamily="34" charset="0"/>
                <a:cs typeface="Arial" panose="020B0604020202020204" pitchFamily="34" charset="0"/>
              </a:rPr>
            </a:br>
            <a:r>
              <a:rPr lang="en-US" sz="3800" dirty="0">
                <a:latin typeface="Arial" panose="020B0604020202020204" pitchFamily="34" charset="0"/>
                <a:cs typeface="Arial" panose="020B0604020202020204" pitchFamily="34" charset="0"/>
              </a:rPr>
              <a:t/>
            </a:r>
            <a:br>
              <a:rPr lang="en-US" sz="3800" dirty="0">
                <a:latin typeface="Arial" panose="020B0604020202020204" pitchFamily="34" charset="0"/>
                <a:cs typeface="Arial" panose="020B0604020202020204" pitchFamily="34" charset="0"/>
              </a:rPr>
            </a:br>
            <a:endParaRPr lang="en-US" sz="3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3800" dirty="0" smtClean="0">
                <a:latin typeface="Arial" panose="020B0604020202020204" pitchFamily="34" charset="0"/>
                <a:cs typeface="Arial" panose="020B0604020202020204" pitchFamily="34" charset="0"/>
              </a:rPr>
              <a:t>Margin </a:t>
            </a:r>
            <a:r>
              <a:rPr lang="en-US" sz="3800" dirty="0">
                <a:latin typeface="Arial" panose="020B0604020202020204" pitchFamily="34" charset="0"/>
                <a:cs typeface="Arial" panose="020B0604020202020204" pitchFamily="34" charset="0"/>
              </a:rPr>
              <a:t>of safety in product sanitary control </a:t>
            </a:r>
            <a:r>
              <a:rPr lang="en-US" sz="3800" dirty="0" smtClean="0">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so narrow that automatic control precision instruments </a:t>
            </a:r>
            <a:r>
              <a:rPr lang="en-US" sz="3800" dirty="0" smtClean="0">
                <a:latin typeface="Arial" panose="020B0604020202020204" pitchFamily="34" charset="0"/>
                <a:cs typeface="Arial" panose="020B0604020202020204" pitchFamily="34" charset="0"/>
              </a:rPr>
              <a:t>required </a:t>
            </a:r>
            <a:r>
              <a:rPr lang="en-US" sz="3800" dirty="0">
                <a:latin typeface="Arial" panose="020B0604020202020204" pitchFamily="34" charset="0"/>
                <a:cs typeface="Arial" panose="020B0604020202020204" pitchFamily="34" charset="0"/>
              </a:rPr>
              <a:t>in its </a:t>
            </a:r>
            <a:r>
              <a:rPr lang="en-US" sz="3800" dirty="0" smtClean="0">
                <a:latin typeface="Arial" panose="020B0604020202020204" pitchFamily="34" charset="0"/>
                <a:cs typeface="Arial" panose="020B0604020202020204" pitchFamily="34" charset="0"/>
              </a:rPr>
              <a:t>operation</a:t>
            </a:r>
          </a:p>
          <a:p>
            <a:pPr marL="0" indent="0">
              <a:buNone/>
            </a:pPr>
            <a:endParaRPr lang="en-US" sz="3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3800" dirty="0">
                <a:latin typeface="Arial" panose="020B0604020202020204" pitchFamily="34" charset="0"/>
                <a:cs typeface="Arial" panose="020B0604020202020204" pitchFamily="34" charset="0"/>
              </a:rPr>
              <a:t>Lethal effect on high-thermoduric bacteria in raw milk is not as great as compared to LTLT </a:t>
            </a:r>
            <a:r>
              <a:rPr lang="en-US" sz="3800" dirty="0" smtClean="0">
                <a:latin typeface="Arial" panose="020B0604020202020204" pitchFamily="34" charset="0"/>
                <a:cs typeface="Arial" panose="020B0604020202020204" pitchFamily="34" charset="0"/>
              </a:rPr>
              <a:t>system</a:t>
            </a:r>
          </a:p>
          <a:p>
            <a:pPr marL="0" indent="0">
              <a:buNone/>
            </a:pPr>
            <a:endParaRPr lang="en-US" sz="3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3800" dirty="0">
                <a:latin typeface="Arial" panose="020B0604020202020204" pitchFamily="34" charset="0"/>
                <a:cs typeface="Arial" panose="020B0604020202020204" pitchFamily="34" charset="0"/>
              </a:rPr>
              <a:t> Accumulation of milk-stone in the heating section.</a:t>
            </a:r>
            <a:br>
              <a:rPr lang="en-US" sz="3800" dirty="0">
                <a:latin typeface="Arial" panose="020B0604020202020204" pitchFamily="34" charset="0"/>
                <a:cs typeface="Arial" panose="020B0604020202020204" pitchFamily="34" charset="0"/>
              </a:rPr>
            </a:br>
            <a:r>
              <a:rPr lang="en-US" sz="3800" dirty="0">
                <a:latin typeface="Arial" panose="020B0604020202020204" pitchFamily="34" charset="0"/>
                <a:cs typeface="Arial" panose="020B0604020202020204" pitchFamily="34" charset="0"/>
              </a:rPr>
              <a:t/>
            </a:r>
            <a:br>
              <a:rPr lang="en-US" sz="38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dirty="0" smtClean="0"/>
              <a:t>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6475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25000" lnSpcReduction="20000"/>
          </a:bodyPr>
          <a:lstStyle/>
          <a:p>
            <a:pPr>
              <a:buFont typeface="Wingdings" panose="05000000000000000000" pitchFamily="2" charset="2"/>
              <a:buChar char="Ø"/>
            </a:pPr>
            <a:r>
              <a:rPr lang="en-US" sz="9600" dirty="0" smtClean="0">
                <a:latin typeface="Arial" panose="020B0604020202020204" pitchFamily="34" charset="0"/>
                <a:cs typeface="Arial" panose="020B0604020202020204" pitchFamily="34" charset="0"/>
              </a:rPr>
              <a:t>Steps </a:t>
            </a:r>
            <a:r>
              <a:rPr lang="en-US" sz="9600" dirty="0">
                <a:latin typeface="Arial" panose="020B0604020202020204" pitchFamily="34" charset="0"/>
                <a:cs typeface="Arial" panose="020B0604020202020204" pitchFamily="34" charset="0"/>
              </a:rPr>
              <a:t>or stages </a:t>
            </a:r>
            <a:r>
              <a:rPr lang="en-US" sz="9600" dirty="0" smtClean="0">
                <a:latin typeface="Arial" panose="020B0604020202020204" pitchFamily="34" charset="0"/>
                <a:cs typeface="Arial" panose="020B0604020202020204" pitchFamily="34" charset="0"/>
              </a:rPr>
              <a:t>-- </a:t>
            </a:r>
            <a:r>
              <a:rPr lang="en-US" sz="9600" dirty="0">
                <a:latin typeface="Arial" panose="020B0604020202020204" pitchFamily="34" charset="0"/>
                <a:cs typeface="Arial" panose="020B0604020202020204" pitchFamily="34" charset="0"/>
              </a:rPr>
              <a:t>involved as milk passes through the HTST pasteurizer</a:t>
            </a:r>
            <a:r>
              <a:rPr lang="en-US" sz="96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sz="9600" dirty="0" smtClean="0">
                <a:latin typeface="Arial" panose="020B0604020202020204" pitchFamily="34" charset="0"/>
                <a:cs typeface="Arial" panose="020B0604020202020204" pitchFamily="34" charset="0"/>
              </a:rPr>
              <a:t>Balance tank</a:t>
            </a:r>
          </a:p>
          <a:p>
            <a:pPr>
              <a:buFont typeface="Wingdings" panose="05000000000000000000" pitchFamily="2" charset="2"/>
              <a:buChar char="Ø"/>
            </a:pPr>
            <a:r>
              <a:rPr lang="en-US" sz="9600" dirty="0" smtClean="0">
                <a:latin typeface="Arial" panose="020B0604020202020204" pitchFamily="34" charset="0"/>
                <a:cs typeface="Arial" panose="020B0604020202020204" pitchFamily="34" charset="0"/>
              </a:rPr>
              <a:t>Pump</a:t>
            </a:r>
          </a:p>
          <a:p>
            <a:pPr>
              <a:buFont typeface="Wingdings" panose="05000000000000000000" pitchFamily="2" charset="2"/>
              <a:buChar char="Ø"/>
            </a:pPr>
            <a:r>
              <a:rPr lang="en-US" sz="9600" dirty="0">
                <a:latin typeface="Arial" panose="020B0604020202020204" pitchFamily="34" charset="0"/>
                <a:cs typeface="Arial" panose="020B0604020202020204" pitchFamily="34" charset="0"/>
              </a:rPr>
              <a:t>Regenerative </a:t>
            </a:r>
            <a:r>
              <a:rPr lang="en-US" sz="9600" dirty="0" smtClean="0">
                <a:latin typeface="Arial" panose="020B0604020202020204" pitchFamily="34" charset="0"/>
                <a:cs typeface="Arial" panose="020B0604020202020204" pitchFamily="34" charset="0"/>
              </a:rPr>
              <a:t>heating</a:t>
            </a:r>
          </a:p>
          <a:p>
            <a:pPr>
              <a:buFont typeface="Wingdings" panose="05000000000000000000" pitchFamily="2" charset="2"/>
              <a:buChar char="Ø"/>
            </a:pPr>
            <a:r>
              <a:rPr lang="en-US" sz="9600" dirty="0" smtClean="0">
                <a:latin typeface="Arial" panose="020B0604020202020204" pitchFamily="34" charset="0"/>
                <a:cs typeface="Arial" panose="020B0604020202020204" pitchFamily="34" charset="0"/>
              </a:rPr>
              <a:t>Holding</a:t>
            </a:r>
          </a:p>
          <a:p>
            <a:pPr>
              <a:buFont typeface="Wingdings" panose="05000000000000000000" pitchFamily="2" charset="2"/>
              <a:buChar char="Ø"/>
            </a:pPr>
            <a:r>
              <a:rPr lang="en-US" sz="9600" dirty="0">
                <a:latin typeface="Arial" panose="020B0604020202020204" pitchFamily="34" charset="0"/>
                <a:cs typeface="Arial" panose="020B0604020202020204" pitchFamily="34" charset="0"/>
              </a:rPr>
              <a:t>Flow diversion valve (FDV</a:t>
            </a:r>
            <a:r>
              <a:rPr lang="en-US" sz="96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sz="9600" dirty="0">
                <a:latin typeface="Arial" panose="020B0604020202020204" pitchFamily="34" charset="0"/>
                <a:cs typeface="Arial" panose="020B0604020202020204" pitchFamily="34" charset="0"/>
              </a:rPr>
              <a:t>Regenerative </a:t>
            </a:r>
            <a:r>
              <a:rPr lang="en-US" sz="9600" dirty="0" smtClean="0">
                <a:latin typeface="Arial" panose="020B0604020202020204" pitchFamily="34" charset="0"/>
                <a:cs typeface="Arial" panose="020B0604020202020204" pitchFamily="34" charset="0"/>
              </a:rPr>
              <a:t>cooling</a:t>
            </a:r>
          </a:p>
          <a:p>
            <a:pPr>
              <a:buFont typeface="Wingdings" panose="05000000000000000000" pitchFamily="2" charset="2"/>
              <a:buChar char="Ø"/>
            </a:pPr>
            <a:r>
              <a:rPr lang="en-US" sz="9600" dirty="0">
                <a:latin typeface="Arial" panose="020B0604020202020204" pitchFamily="34" charset="0"/>
                <a:cs typeface="Arial" panose="020B0604020202020204" pitchFamily="34" charset="0"/>
              </a:rPr>
              <a:t>Cooling by chilled water or </a:t>
            </a:r>
            <a:r>
              <a:rPr lang="en-US" sz="9600" dirty="0" smtClean="0">
                <a:latin typeface="Arial" panose="020B0604020202020204" pitchFamily="34" charset="0"/>
                <a:cs typeface="Arial" panose="020B0604020202020204" pitchFamily="34" charset="0"/>
              </a:rPr>
              <a:t>brine</a:t>
            </a:r>
          </a:p>
          <a:p>
            <a:pPr>
              <a:buFont typeface="Wingdings" panose="05000000000000000000" pitchFamily="2" charset="2"/>
              <a:buChar char="Ø"/>
            </a:pPr>
            <a:r>
              <a:rPr lang="en-US" sz="9600" dirty="0" smtClean="0">
                <a:latin typeface="Arial" panose="020B0604020202020204" pitchFamily="34" charset="0"/>
                <a:cs typeface="Arial" panose="020B0604020202020204" pitchFamily="34" charset="0"/>
              </a:rPr>
              <a:t>An </a:t>
            </a:r>
            <a:r>
              <a:rPr lang="en-US" sz="9600" dirty="0">
                <a:latin typeface="Arial" panose="020B0604020202020204" pitchFamily="34" charset="0"/>
                <a:cs typeface="Arial" panose="020B0604020202020204" pitchFamily="34" charset="0"/>
              </a:rPr>
              <a:t>arrangement for incorporation of the filter/clarifier, homogenizer, etc., in the circuit </a:t>
            </a:r>
            <a:r>
              <a:rPr lang="en-US" sz="9600" dirty="0" smtClean="0">
                <a:latin typeface="Arial" panose="020B0604020202020204" pitchFamily="34" charset="0"/>
                <a:cs typeface="Arial" panose="020B0604020202020204" pitchFamily="34" charset="0"/>
              </a:rPr>
              <a:t>--- </a:t>
            </a:r>
            <a:r>
              <a:rPr lang="en-US" sz="9600" dirty="0">
                <a:latin typeface="Arial" panose="020B0604020202020204" pitchFamily="34" charset="0"/>
                <a:cs typeface="Arial" panose="020B0604020202020204" pitchFamily="34" charset="0"/>
              </a:rPr>
              <a:t>also made possible</a:t>
            </a:r>
          </a:p>
          <a:p>
            <a:endParaRPr lang="en-US" sz="9600" dirty="0">
              <a:latin typeface="Arial" panose="020B0604020202020204" pitchFamily="34" charset="0"/>
              <a:cs typeface="Arial" panose="020B0604020202020204" pitchFamily="34" charset="0"/>
            </a:endParaRPr>
          </a:p>
          <a:p>
            <a:pPr marL="0" indent="0">
              <a:buNone/>
            </a:pP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sz="9600" dirty="0">
                <a:latin typeface="Arial" panose="020B0604020202020204" pitchFamily="34" charset="0"/>
                <a:cs typeface="Arial" panose="020B0604020202020204" pitchFamily="34" charset="0"/>
              </a:rPr>
              <a:t/>
            </a:r>
            <a:br>
              <a:rPr lang="en-US" sz="9600" dirty="0">
                <a:latin typeface="Arial" panose="020B0604020202020204" pitchFamily="34" charset="0"/>
                <a:cs typeface="Arial" panose="020B0604020202020204" pitchFamily="34" charset="0"/>
              </a:rPr>
            </a:br>
            <a:r>
              <a:rPr lang="en-US" dirty="0"/>
              <a:t>2. </a:t>
            </a:r>
            <a:br>
              <a:rPr lang="en-US" dirty="0"/>
            </a:br>
            <a:r>
              <a:rPr lang="en-US" dirty="0"/>
              <a:t/>
            </a:r>
            <a:br>
              <a:rPr lang="en-US" dirty="0"/>
            </a:br>
            <a:r>
              <a:rPr lang="en-US" dirty="0"/>
              <a:t>3. </a:t>
            </a:r>
            <a:br>
              <a:rPr lang="en-US" dirty="0"/>
            </a:br>
            <a:r>
              <a:rPr lang="en-US" dirty="0"/>
              <a:t>4. </a:t>
            </a:r>
            <a:br>
              <a:rPr lang="en-US" dirty="0"/>
            </a:br>
            <a:r>
              <a:rPr lang="en-US" dirty="0"/>
              <a:t/>
            </a:r>
            <a:br>
              <a:rPr lang="en-US" dirty="0"/>
            </a:br>
            <a:r>
              <a:rPr lang="en-US" dirty="0"/>
              <a:t>5. </a:t>
            </a:r>
            <a:br>
              <a:rPr lang="en-US" dirty="0"/>
            </a:br>
            <a:r>
              <a:rPr lang="en-US" dirty="0"/>
              <a:t/>
            </a:r>
            <a:br>
              <a:rPr lang="en-US" dirty="0"/>
            </a:br>
            <a:r>
              <a:rPr lang="en-US" dirty="0"/>
              <a:t>6. </a:t>
            </a:r>
            <a:r>
              <a:rPr lang="en-US" dirty="0" smtClean="0"/>
              <a:t>7</a:t>
            </a:r>
            <a:r>
              <a:rPr lang="en-US" dirty="0"/>
              <a:t>. </a:t>
            </a:r>
            <a:br>
              <a:rPr lang="en-US" dirty="0"/>
            </a:br>
            <a:r>
              <a:rPr lang="en-US" dirty="0" smtClean="0"/>
              <a:t> </a:t>
            </a:r>
            <a:endParaRPr lang="en-US" dirty="0"/>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b="1" dirty="0" smtClean="0">
                <a:solidFill>
                  <a:schemeClr val="bg1"/>
                </a:solidFill>
                <a:latin typeface="Arial" panose="020B0604020202020204" pitchFamily="34" charset="0"/>
                <a:cs typeface="Arial" panose="020B0604020202020204" pitchFamily="34" charset="0"/>
              </a:rPr>
              <a:t>Conti---</a:t>
            </a:r>
            <a:endParaRPr lang="en-US" sz="2400" b="1" dirty="0">
              <a:solidFill>
                <a:schemeClr val="bg1"/>
              </a:solidFill>
              <a:latin typeface="Arial" panose="020B0604020202020204" pitchFamily="34" charset="0"/>
              <a:cs typeface="Arial" panose="020B0604020202020204" pitchFamily="34" charset="0"/>
            </a:endParaRPr>
          </a:p>
        </p:txBody>
      </p:sp>
      <p:sp>
        <p:nvSpPr>
          <p:cNvPr id="6" name="Title 3"/>
          <p:cNvSpPr txBox="1">
            <a:spLocks/>
          </p:cNvSpPr>
          <p:nvPr/>
        </p:nvSpPr>
        <p:spPr>
          <a:xfrm>
            <a:off x="1219200" y="304800"/>
            <a:ext cx="10363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norm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a:r>
              <a:rPr lang="en-GB" sz="2400" b="1" smtClean="0">
                <a:solidFill>
                  <a:schemeClr val="bg1"/>
                </a:solidFill>
                <a:latin typeface="Arial" panose="020B0604020202020204" pitchFamily="34" charset="0"/>
                <a:cs typeface="Arial" panose="020B0604020202020204" pitchFamily="34" charset="0"/>
              </a:rPr>
              <a:t>Conti---</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62189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101</TotalTime>
  <Words>414</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Arial</vt:lpstr>
      <vt:lpstr>Calibri</vt:lpstr>
      <vt:lpstr>Calibri Light</vt:lpstr>
      <vt:lpstr>Franklin Gothic Book</vt:lpstr>
      <vt:lpstr>Perpetua</vt:lpstr>
      <vt:lpstr>Wingdings</vt:lpstr>
      <vt:lpstr>Wingdings 2</vt:lpstr>
      <vt:lpstr>Office Theme</vt:lpstr>
      <vt:lpstr>Equity</vt:lpstr>
      <vt:lpstr>Default Design</vt:lpstr>
      <vt:lpstr>PowerPoint Presentation</vt:lpstr>
      <vt:lpstr>                                                                                   Conti---</vt:lpstr>
      <vt:lpstr>Conti---</vt:lpstr>
      <vt:lpstr>Limitations of Pasteurization</vt:lpstr>
      <vt:lpstr>                      Methods of Pasteurization</vt:lpstr>
      <vt:lpstr>High-Temperature Short-Time (HTST) Pasteurization</vt:lpstr>
      <vt:lpstr>Advantages</vt:lpstr>
      <vt:lpstr>Disadvantages </vt:lpstr>
      <vt:lpstr>Conti---</vt:lpstr>
      <vt:lpstr>Conti---</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sanjeev</dc:creator>
  <cp:lastModifiedBy>sanjeev</cp:lastModifiedBy>
  <cp:revision>16</cp:revision>
  <dcterms:created xsi:type="dcterms:W3CDTF">2020-07-18T07:16:53Z</dcterms:created>
  <dcterms:modified xsi:type="dcterms:W3CDTF">2020-07-25T06:34:42Z</dcterms:modified>
</cp:coreProperties>
</file>