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Default Extension="jpg" ContentType="image/jpeg"/>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Lst>
  <p:notesMasterIdLst>
    <p:notesMasterId r:id="rId18"/>
  </p:notesMasterIdLst>
  <p:sldIdLst>
    <p:sldId id="286" r:id="rId2"/>
    <p:sldId id="291" r:id="rId3"/>
    <p:sldId id="257" r:id="rId4"/>
    <p:sldId id="258" r:id="rId5"/>
    <p:sldId id="259" r:id="rId6"/>
    <p:sldId id="260" r:id="rId7"/>
    <p:sldId id="261" r:id="rId8"/>
    <p:sldId id="262" r:id="rId9"/>
    <p:sldId id="287" r:id="rId10"/>
    <p:sldId id="288" r:id="rId11"/>
    <p:sldId id="289" r:id="rId12"/>
    <p:sldId id="290" r:id="rId13"/>
    <p:sldId id="263" r:id="rId14"/>
    <p:sldId id="264" r:id="rId15"/>
    <p:sldId id="265" r:id="rId16"/>
    <p:sldId id="266" r:id="rId17"/>
  </p:sldIdLst>
  <p:sldSz cx="12192000" cy="6858000"/>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15620"/>
    <p:restoredTop sz="94660"/>
  </p:normalViewPr>
  <p:slideViewPr>
    <p:cSldViewPr snapToGrid="0">
      <p:cViewPr varScale="1">
        <p:scale>
          <a:sx n="106" d="100"/>
          <a:sy n="106" d="100"/>
        </p:scale>
        <p:origin x="672" y="96"/>
      </p:cViewPr>
      <p:guideLst/>
    </p:cSldViewPr>
  </p:slideViewPr>
  <p:notesTextViewPr>
    <p:cViewPr>
      <p:scale>
        <a:sx n="1" d="1"/>
        <a:sy n="1" d="1"/>
      </p:scale>
      <p:origin x="0" y="0"/>
    </p:cViewPr>
  </p:notesTextViewPr>
  <p:gridSpacing cx="72008" cy="72008"/>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notesMaster" Target="notesMasters/notesMaster1.xml"/><Relationship Id="rId3" Type="http://schemas.openxmlformats.org/officeDocument/2006/relationships/slide" Target="slides/slide2.xml"/><Relationship Id="rId21" Type="http://schemas.openxmlformats.org/officeDocument/2006/relationships/theme" Target="theme/theme1.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viewProps" Target="viewProps.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5" Type="http://schemas.openxmlformats.org/officeDocument/2006/relationships/slide" Target="slides/slide4.xml"/><Relationship Id="rId15" Type="http://schemas.openxmlformats.org/officeDocument/2006/relationships/slide" Target="slides/slide14.xml"/><Relationship Id="rId10" Type="http://schemas.openxmlformats.org/officeDocument/2006/relationships/slide" Target="slides/slide9.xml"/><Relationship Id="rId19" Type="http://schemas.openxmlformats.org/officeDocument/2006/relationships/presProps" Target="presProps.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tableStyles" Target="tableStyles.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IN"/>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D99D284E-77E3-4B15-9A9E-2869DFC4D344}" type="datetimeFigureOut">
              <a:rPr lang="en-IN" smtClean="0"/>
              <a:t>06-07-2020</a:t>
            </a:fld>
            <a:endParaRPr lang="en-IN"/>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n-IN"/>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IN"/>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IN"/>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C7213442-B47C-41DC-91B2-63568F1E6246}" type="slidenum">
              <a:rPr lang="en-IN" smtClean="0"/>
              <a:t>‹#›</a:t>
            </a:fld>
            <a:endParaRPr lang="en-IN"/>
          </a:p>
        </p:txBody>
      </p:sp>
    </p:spTree>
    <p:extLst>
      <p:ext uri="{BB962C8B-B14F-4D97-AF65-F5344CB8AC3E}">
        <p14:creationId xmlns:p14="http://schemas.microsoft.com/office/powerpoint/2010/main" val="1111590472"/>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IN" dirty="0"/>
          </a:p>
        </p:txBody>
      </p:sp>
      <p:sp>
        <p:nvSpPr>
          <p:cNvPr id="4" name="Slide Number Placeholder 3"/>
          <p:cNvSpPr>
            <a:spLocks noGrp="1"/>
          </p:cNvSpPr>
          <p:nvPr>
            <p:ph type="sldNum" sz="quarter" idx="10"/>
          </p:nvPr>
        </p:nvSpPr>
        <p:spPr/>
        <p:txBody>
          <a:bodyPr/>
          <a:lstStyle/>
          <a:p>
            <a:fld id="{DDEC1BEA-2131-4C9A-AFC3-12AFD19F5496}" type="slidenum">
              <a:rPr lang="en-IN" smtClean="0"/>
              <a:t>11</a:t>
            </a:fld>
            <a:endParaRPr lang="en-IN"/>
          </a:p>
        </p:txBody>
      </p:sp>
    </p:spTree>
    <p:extLst>
      <p:ext uri="{BB962C8B-B14F-4D97-AF65-F5344CB8AC3E}">
        <p14:creationId xmlns:p14="http://schemas.microsoft.com/office/powerpoint/2010/main" val="3784842238"/>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1524000" y="1122363"/>
            <a:ext cx="9144000" cy="2387600"/>
          </a:xfrm>
        </p:spPr>
        <p:txBody>
          <a:bodyPr anchor="b"/>
          <a:lstStyle>
            <a:lvl1pPr algn="ctr">
              <a:defRPr sz="6000"/>
            </a:lvl1pPr>
          </a:lstStyle>
          <a:p>
            <a:r>
              <a:rPr lang="en-US" smtClean="0"/>
              <a:t>Click to edit Master title style</a:t>
            </a:r>
            <a:endParaRPr lang="en-IN"/>
          </a:p>
        </p:txBody>
      </p:sp>
      <p:sp>
        <p:nvSpPr>
          <p:cNvPr id="3" name="Subtitle 2"/>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smtClean="0"/>
              <a:t>Click to edit Master subtitle style</a:t>
            </a:r>
            <a:endParaRPr lang="en-IN"/>
          </a:p>
        </p:txBody>
      </p:sp>
      <p:sp>
        <p:nvSpPr>
          <p:cNvPr id="4" name="Date Placeholder 3"/>
          <p:cNvSpPr>
            <a:spLocks noGrp="1"/>
          </p:cNvSpPr>
          <p:nvPr>
            <p:ph type="dt" sz="half" idx="10"/>
          </p:nvPr>
        </p:nvSpPr>
        <p:spPr/>
        <p:txBody>
          <a:bodyPr/>
          <a:lstStyle/>
          <a:p>
            <a:fld id="{0077A3B7-F0EA-4A01-BDA4-F6C35E36305E}" type="datetimeFigureOut">
              <a:rPr lang="en-IN" smtClean="0"/>
              <a:t>06-07-2020</a:t>
            </a:fld>
            <a:endParaRPr lang="en-IN"/>
          </a:p>
        </p:txBody>
      </p:sp>
      <p:sp>
        <p:nvSpPr>
          <p:cNvPr id="5" name="Footer Placeholder 4"/>
          <p:cNvSpPr>
            <a:spLocks noGrp="1"/>
          </p:cNvSpPr>
          <p:nvPr>
            <p:ph type="ftr" sz="quarter" idx="11"/>
          </p:nvPr>
        </p:nvSpPr>
        <p:spPr/>
        <p:txBody>
          <a:bodyPr/>
          <a:lstStyle/>
          <a:p>
            <a:endParaRPr lang="en-IN"/>
          </a:p>
        </p:txBody>
      </p:sp>
      <p:sp>
        <p:nvSpPr>
          <p:cNvPr id="6" name="Slide Number Placeholder 5"/>
          <p:cNvSpPr>
            <a:spLocks noGrp="1"/>
          </p:cNvSpPr>
          <p:nvPr>
            <p:ph type="sldNum" sz="quarter" idx="12"/>
          </p:nvPr>
        </p:nvSpPr>
        <p:spPr/>
        <p:txBody>
          <a:bodyPr/>
          <a:lstStyle/>
          <a:p>
            <a:fld id="{95A4D9E5-D08A-46AB-B20B-9A8ADD394374}" type="slidenum">
              <a:rPr lang="en-IN" smtClean="0"/>
              <a:t>‹#›</a:t>
            </a:fld>
            <a:endParaRPr lang="en-IN"/>
          </a:p>
        </p:txBody>
      </p:sp>
    </p:spTree>
    <p:extLst>
      <p:ext uri="{BB962C8B-B14F-4D97-AF65-F5344CB8AC3E}">
        <p14:creationId xmlns:p14="http://schemas.microsoft.com/office/powerpoint/2010/main" val="3535513358"/>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IN"/>
          </a:p>
        </p:txBody>
      </p:sp>
      <p:sp>
        <p:nvSpPr>
          <p:cNvPr id="3" name="Content Placeholder 2"/>
          <p:cNvSpPr>
            <a:spLocks noGrp="1"/>
          </p:cNvSpPr>
          <p:nvPr>
            <p:ph idx="1"/>
          </p:nvPr>
        </p:nvSpPr>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IN"/>
          </a:p>
        </p:txBody>
      </p:sp>
      <p:sp>
        <p:nvSpPr>
          <p:cNvPr id="4" name="Date Placeholder 3"/>
          <p:cNvSpPr>
            <a:spLocks noGrp="1"/>
          </p:cNvSpPr>
          <p:nvPr>
            <p:ph type="dt" sz="half" idx="10"/>
          </p:nvPr>
        </p:nvSpPr>
        <p:spPr/>
        <p:txBody>
          <a:bodyPr/>
          <a:lstStyle/>
          <a:p>
            <a:fld id="{0077A3B7-F0EA-4A01-BDA4-F6C35E36305E}" type="datetimeFigureOut">
              <a:rPr lang="en-IN" smtClean="0"/>
              <a:t>06-07-2020</a:t>
            </a:fld>
            <a:endParaRPr lang="en-IN"/>
          </a:p>
        </p:txBody>
      </p:sp>
      <p:sp>
        <p:nvSpPr>
          <p:cNvPr id="5" name="Footer Placeholder 4"/>
          <p:cNvSpPr>
            <a:spLocks noGrp="1"/>
          </p:cNvSpPr>
          <p:nvPr>
            <p:ph type="ftr" sz="quarter" idx="11"/>
          </p:nvPr>
        </p:nvSpPr>
        <p:spPr/>
        <p:txBody>
          <a:bodyPr/>
          <a:lstStyle/>
          <a:p>
            <a:endParaRPr lang="en-IN"/>
          </a:p>
        </p:txBody>
      </p:sp>
      <p:sp>
        <p:nvSpPr>
          <p:cNvPr id="6" name="Slide Number Placeholder 5"/>
          <p:cNvSpPr>
            <a:spLocks noGrp="1"/>
          </p:cNvSpPr>
          <p:nvPr>
            <p:ph type="sldNum" sz="quarter" idx="12"/>
          </p:nvPr>
        </p:nvSpPr>
        <p:spPr/>
        <p:txBody>
          <a:bodyPr/>
          <a:lstStyle/>
          <a:p>
            <a:fld id="{95A4D9E5-D08A-46AB-B20B-9A8ADD394374}" type="slidenum">
              <a:rPr lang="en-IN" smtClean="0"/>
              <a:t>‹#›</a:t>
            </a:fld>
            <a:endParaRPr lang="en-IN"/>
          </a:p>
        </p:txBody>
      </p:sp>
    </p:spTree>
    <p:extLst>
      <p:ext uri="{BB962C8B-B14F-4D97-AF65-F5344CB8AC3E}">
        <p14:creationId xmlns:p14="http://schemas.microsoft.com/office/powerpoint/2010/main" val="4179870039"/>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831850" y="1709738"/>
            <a:ext cx="10515600" cy="2852737"/>
          </a:xfrm>
        </p:spPr>
        <p:txBody>
          <a:bodyPr anchor="b"/>
          <a:lstStyle>
            <a:lvl1pPr>
              <a:defRPr sz="6000"/>
            </a:lvl1pPr>
          </a:lstStyle>
          <a:p>
            <a:r>
              <a:rPr lang="en-US" smtClean="0"/>
              <a:t>Click to edit Master title style</a:t>
            </a:r>
            <a:endParaRPr lang="en-IN"/>
          </a:p>
        </p:txBody>
      </p:sp>
      <p:sp>
        <p:nvSpPr>
          <p:cNvPr id="3" name="Text Placeholder 2"/>
          <p:cNvSpPr>
            <a:spLocks noGrp="1"/>
          </p:cNvSpPr>
          <p:nvPr>
            <p:ph type="body" idx="1"/>
          </p:nvPr>
        </p:nvSpPr>
        <p:spPr>
          <a:xfrm>
            <a:off x="831850" y="4589463"/>
            <a:ext cx="10515600" cy="1500187"/>
          </a:xfr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smtClean="0"/>
              <a:t>Edit Master text styles</a:t>
            </a:r>
          </a:p>
        </p:txBody>
      </p:sp>
      <p:sp>
        <p:nvSpPr>
          <p:cNvPr id="4" name="Date Placeholder 3"/>
          <p:cNvSpPr>
            <a:spLocks noGrp="1"/>
          </p:cNvSpPr>
          <p:nvPr>
            <p:ph type="dt" sz="half" idx="10"/>
          </p:nvPr>
        </p:nvSpPr>
        <p:spPr/>
        <p:txBody>
          <a:bodyPr/>
          <a:lstStyle/>
          <a:p>
            <a:fld id="{0077A3B7-F0EA-4A01-BDA4-F6C35E36305E}" type="datetimeFigureOut">
              <a:rPr lang="en-IN" smtClean="0"/>
              <a:t>06-07-2020</a:t>
            </a:fld>
            <a:endParaRPr lang="en-IN"/>
          </a:p>
        </p:txBody>
      </p:sp>
      <p:sp>
        <p:nvSpPr>
          <p:cNvPr id="5" name="Footer Placeholder 4"/>
          <p:cNvSpPr>
            <a:spLocks noGrp="1"/>
          </p:cNvSpPr>
          <p:nvPr>
            <p:ph type="ftr" sz="quarter" idx="11"/>
          </p:nvPr>
        </p:nvSpPr>
        <p:spPr/>
        <p:txBody>
          <a:bodyPr/>
          <a:lstStyle/>
          <a:p>
            <a:endParaRPr lang="en-IN"/>
          </a:p>
        </p:txBody>
      </p:sp>
      <p:sp>
        <p:nvSpPr>
          <p:cNvPr id="6" name="Slide Number Placeholder 5"/>
          <p:cNvSpPr>
            <a:spLocks noGrp="1"/>
          </p:cNvSpPr>
          <p:nvPr>
            <p:ph type="sldNum" sz="quarter" idx="12"/>
          </p:nvPr>
        </p:nvSpPr>
        <p:spPr/>
        <p:txBody>
          <a:bodyPr/>
          <a:lstStyle/>
          <a:p>
            <a:fld id="{95A4D9E5-D08A-46AB-B20B-9A8ADD394374}" type="slidenum">
              <a:rPr lang="en-IN" smtClean="0"/>
              <a:t>‹#›</a:t>
            </a:fld>
            <a:endParaRPr lang="en-IN"/>
          </a:p>
        </p:txBody>
      </p:sp>
    </p:spTree>
    <p:extLst>
      <p:ext uri="{BB962C8B-B14F-4D97-AF65-F5344CB8AC3E}">
        <p14:creationId xmlns:p14="http://schemas.microsoft.com/office/powerpoint/2010/main" val="3198059499"/>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IN"/>
          </a:p>
        </p:txBody>
      </p:sp>
      <p:sp>
        <p:nvSpPr>
          <p:cNvPr id="3" name="Content Placeholder 2"/>
          <p:cNvSpPr>
            <a:spLocks noGrp="1"/>
          </p:cNvSpPr>
          <p:nvPr>
            <p:ph sz="half" idx="1"/>
          </p:nvPr>
        </p:nvSpPr>
        <p:spPr>
          <a:xfrm>
            <a:off x="838200" y="1825625"/>
            <a:ext cx="5181600" cy="4351338"/>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IN"/>
          </a:p>
        </p:txBody>
      </p:sp>
      <p:sp>
        <p:nvSpPr>
          <p:cNvPr id="4" name="Content Placeholder 3"/>
          <p:cNvSpPr>
            <a:spLocks noGrp="1"/>
          </p:cNvSpPr>
          <p:nvPr>
            <p:ph sz="half" idx="2"/>
          </p:nvPr>
        </p:nvSpPr>
        <p:spPr>
          <a:xfrm>
            <a:off x="6172200" y="1825625"/>
            <a:ext cx="5181600" cy="4351338"/>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IN"/>
          </a:p>
        </p:txBody>
      </p:sp>
      <p:sp>
        <p:nvSpPr>
          <p:cNvPr id="5" name="Date Placeholder 4"/>
          <p:cNvSpPr>
            <a:spLocks noGrp="1"/>
          </p:cNvSpPr>
          <p:nvPr>
            <p:ph type="dt" sz="half" idx="10"/>
          </p:nvPr>
        </p:nvSpPr>
        <p:spPr/>
        <p:txBody>
          <a:bodyPr/>
          <a:lstStyle/>
          <a:p>
            <a:fld id="{0077A3B7-F0EA-4A01-BDA4-F6C35E36305E}" type="datetimeFigureOut">
              <a:rPr lang="en-IN" smtClean="0"/>
              <a:t>06-07-2020</a:t>
            </a:fld>
            <a:endParaRPr lang="en-IN"/>
          </a:p>
        </p:txBody>
      </p:sp>
      <p:sp>
        <p:nvSpPr>
          <p:cNvPr id="6" name="Footer Placeholder 5"/>
          <p:cNvSpPr>
            <a:spLocks noGrp="1"/>
          </p:cNvSpPr>
          <p:nvPr>
            <p:ph type="ftr" sz="quarter" idx="11"/>
          </p:nvPr>
        </p:nvSpPr>
        <p:spPr/>
        <p:txBody>
          <a:bodyPr/>
          <a:lstStyle/>
          <a:p>
            <a:endParaRPr lang="en-IN"/>
          </a:p>
        </p:txBody>
      </p:sp>
      <p:sp>
        <p:nvSpPr>
          <p:cNvPr id="7" name="Slide Number Placeholder 6"/>
          <p:cNvSpPr>
            <a:spLocks noGrp="1"/>
          </p:cNvSpPr>
          <p:nvPr>
            <p:ph type="sldNum" sz="quarter" idx="12"/>
          </p:nvPr>
        </p:nvSpPr>
        <p:spPr/>
        <p:txBody>
          <a:bodyPr/>
          <a:lstStyle/>
          <a:p>
            <a:fld id="{95A4D9E5-D08A-46AB-B20B-9A8ADD394374}" type="slidenum">
              <a:rPr lang="en-IN" smtClean="0"/>
              <a:t>‹#›</a:t>
            </a:fld>
            <a:endParaRPr lang="en-IN"/>
          </a:p>
        </p:txBody>
      </p:sp>
    </p:spTree>
    <p:extLst>
      <p:ext uri="{BB962C8B-B14F-4D97-AF65-F5344CB8AC3E}">
        <p14:creationId xmlns:p14="http://schemas.microsoft.com/office/powerpoint/2010/main" val="4047702788"/>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839788" y="365125"/>
            <a:ext cx="10515600" cy="1325563"/>
          </a:xfrm>
        </p:spPr>
        <p:txBody>
          <a:bodyPr/>
          <a:lstStyle/>
          <a:p>
            <a:r>
              <a:rPr lang="en-US" smtClean="0"/>
              <a:t>Click to edit Master title style</a:t>
            </a:r>
            <a:endParaRPr lang="en-IN"/>
          </a:p>
        </p:txBody>
      </p:sp>
      <p:sp>
        <p:nvSpPr>
          <p:cNvPr id="3" name="Text Placeholder 2"/>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Edit Master text styles</a:t>
            </a:r>
          </a:p>
        </p:txBody>
      </p:sp>
      <p:sp>
        <p:nvSpPr>
          <p:cNvPr id="4" name="Content Placeholder 3"/>
          <p:cNvSpPr>
            <a:spLocks noGrp="1"/>
          </p:cNvSpPr>
          <p:nvPr>
            <p:ph sz="half" idx="2"/>
          </p:nvPr>
        </p:nvSpPr>
        <p:spPr>
          <a:xfrm>
            <a:off x="839788" y="2505075"/>
            <a:ext cx="5157787" cy="3684588"/>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IN"/>
          </a:p>
        </p:txBody>
      </p:sp>
      <p:sp>
        <p:nvSpPr>
          <p:cNvPr id="5" name="Text Placeholder 4"/>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Edit Master text styles</a:t>
            </a:r>
          </a:p>
        </p:txBody>
      </p:sp>
      <p:sp>
        <p:nvSpPr>
          <p:cNvPr id="6" name="Content Placeholder 5"/>
          <p:cNvSpPr>
            <a:spLocks noGrp="1"/>
          </p:cNvSpPr>
          <p:nvPr>
            <p:ph sz="quarter" idx="4"/>
          </p:nvPr>
        </p:nvSpPr>
        <p:spPr>
          <a:xfrm>
            <a:off x="6172200" y="2505075"/>
            <a:ext cx="5183188" cy="3684588"/>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IN"/>
          </a:p>
        </p:txBody>
      </p:sp>
      <p:sp>
        <p:nvSpPr>
          <p:cNvPr id="7" name="Date Placeholder 6"/>
          <p:cNvSpPr>
            <a:spLocks noGrp="1"/>
          </p:cNvSpPr>
          <p:nvPr>
            <p:ph type="dt" sz="half" idx="10"/>
          </p:nvPr>
        </p:nvSpPr>
        <p:spPr/>
        <p:txBody>
          <a:bodyPr/>
          <a:lstStyle/>
          <a:p>
            <a:fld id="{0077A3B7-F0EA-4A01-BDA4-F6C35E36305E}" type="datetimeFigureOut">
              <a:rPr lang="en-IN" smtClean="0"/>
              <a:t>06-07-2020</a:t>
            </a:fld>
            <a:endParaRPr lang="en-IN"/>
          </a:p>
        </p:txBody>
      </p:sp>
      <p:sp>
        <p:nvSpPr>
          <p:cNvPr id="8" name="Footer Placeholder 7"/>
          <p:cNvSpPr>
            <a:spLocks noGrp="1"/>
          </p:cNvSpPr>
          <p:nvPr>
            <p:ph type="ftr" sz="quarter" idx="11"/>
          </p:nvPr>
        </p:nvSpPr>
        <p:spPr/>
        <p:txBody>
          <a:bodyPr/>
          <a:lstStyle/>
          <a:p>
            <a:endParaRPr lang="en-IN"/>
          </a:p>
        </p:txBody>
      </p:sp>
      <p:sp>
        <p:nvSpPr>
          <p:cNvPr id="9" name="Slide Number Placeholder 8"/>
          <p:cNvSpPr>
            <a:spLocks noGrp="1"/>
          </p:cNvSpPr>
          <p:nvPr>
            <p:ph type="sldNum" sz="quarter" idx="12"/>
          </p:nvPr>
        </p:nvSpPr>
        <p:spPr/>
        <p:txBody>
          <a:bodyPr/>
          <a:lstStyle/>
          <a:p>
            <a:fld id="{95A4D9E5-D08A-46AB-B20B-9A8ADD394374}" type="slidenum">
              <a:rPr lang="en-IN" smtClean="0"/>
              <a:t>‹#›</a:t>
            </a:fld>
            <a:endParaRPr lang="en-IN"/>
          </a:p>
        </p:txBody>
      </p:sp>
    </p:spTree>
    <p:extLst>
      <p:ext uri="{BB962C8B-B14F-4D97-AF65-F5344CB8AC3E}">
        <p14:creationId xmlns:p14="http://schemas.microsoft.com/office/powerpoint/2010/main" val="4266433970"/>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IN"/>
          </a:p>
        </p:txBody>
      </p:sp>
      <p:sp>
        <p:nvSpPr>
          <p:cNvPr id="3" name="Date Placeholder 2"/>
          <p:cNvSpPr>
            <a:spLocks noGrp="1"/>
          </p:cNvSpPr>
          <p:nvPr>
            <p:ph type="dt" sz="half" idx="10"/>
          </p:nvPr>
        </p:nvSpPr>
        <p:spPr/>
        <p:txBody>
          <a:bodyPr/>
          <a:lstStyle/>
          <a:p>
            <a:fld id="{0077A3B7-F0EA-4A01-BDA4-F6C35E36305E}" type="datetimeFigureOut">
              <a:rPr lang="en-IN" smtClean="0"/>
              <a:t>06-07-2020</a:t>
            </a:fld>
            <a:endParaRPr lang="en-IN"/>
          </a:p>
        </p:txBody>
      </p:sp>
      <p:sp>
        <p:nvSpPr>
          <p:cNvPr id="4" name="Footer Placeholder 3"/>
          <p:cNvSpPr>
            <a:spLocks noGrp="1"/>
          </p:cNvSpPr>
          <p:nvPr>
            <p:ph type="ftr" sz="quarter" idx="11"/>
          </p:nvPr>
        </p:nvSpPr>
        <p:spPr/>
        <p:txBody>
          <a:bodyPr/>
          <a:lstStyle/>
          <a:p>
            <a:endParaRPr lang="en-IN"/>
          </a:p>
        </p:txBody>
      </p:sp>
      <p:sp>
        <p:nvSpPr>
          <p:cNvPr id="5" name="Slide Number Placeholder 4"/>
          <p:cNvSpPr>
            <a:spLocks noGrp="1"/>
          </p:cNvSpPr>
          <p:nvPr>
            <p:ph type="sldNum" sz="quarter" idx="12"/>
          </p:nvPr>
        </p:nvSpPr>
        <p:spPr/>
        <p:txBody>
          <a:bodyPr/>
          <a:lstStyle/>
          <a:p>
            <a:fld id="{95A4D9E5-D08A-46AB-B20B-9A8ADD394374}" type="slidenum">
              <a:rPr lang="en-IN" smtClean="0"/>
              <a:t>‹#›</a:t>
            </a:fld>
            <a:endParaRPr lang="en-IN"/>
          </a:p>
        </p:txBody>
      </p:sp>
    </p:spTree>
    <p:extLst>
      <p:ext uri="{BB962C8B-B14F-4D97-AF65-F5344CB8AC3E}">
        <p14:creationId xmlns:p14="http://schemas.microsoft.com/office/powerpoint/2010/main" val="1553048855"/>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0077A3B7-F0EA-4A01-BDA4-F6C35E36305E}" type="datetimeFigureOut">
              <a:rPr lang="en-IN" smtClean="0"/>
              <a:t>06-07-2020</a:t>
            </a:fld>
            <a:endParaRPr lang="en-IN"/>
          </a:p>
        </p:txBody>
      </p:sp>
      <p:sp>
        <p:nvSpPr>
          <p:cNvPr id="3" name="Footer Placeholder 2"/>
          <p:cNvSpPr>
            <a:spLocks noGrp="1"/>
          </p:cNvSpPr>
          <p:nvPr>
            <p:ph type="ftr" sz="quarter" idx="11"/>
          </p:nvPr>
        </p:nvSpPr>
        <p:spPr/>
        <p:txBody>
          <a:bodyPr/>
          <a:lstStyle/>
          <a:p>
            <a:endParaRPr lang="en-IN"/>
          </a:p>
        </p:txBody>
      </p:sp>
      <p:sp>
        <p:nvSpPr>
          <p:cNvPr id="4" name="Slide Number Placeholder 3"/>
          <p:cNvSpPr>
            <a:spLocks noGrp="1"/>
          </p:cNvSpPr>
          <p:nvPr>
            <p:ph type="sldNum" sz="quarter" idx="12"/>
          </p:nvPr>
        </p:nvSpPr>
        <p:spPr/>
        <p:txBody>
          <a:bodyPr/>
          <a:lstStyle/>
          <a:p>
            <a:fld id="{95A4D9E5-D08A-46AB-B20B-9A8ADD394374}" type="slidenum">
              <a:rPr lang="en-IN" smtClean="0"/>
              <a:t>‹#›</a:t>
            </a:fld>
            <a:endParaRPr lang="en-IN"/>
          </a:p>
        </p:txBody>
      </p:sp>
    </p:spTree>
    <p:extLst>
      <p:ext uri="{BB962C8B-B14F-4D97-AF65-F5344CB8AC3E}">
        <p14:creationId xmlns:p14="http://schemas.microsoft.com/office/powerpoint/2010/main" val="1932087247"/>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smtClean="0"/>
              <a:t>Click to edit Master title style</a:t>
            </a:r>
            <a:endParaRPr lang="en-IN"/>
          </a:p>
        </p:txBody>
      </p:sp>
      <p:sp>
        <p:nvSpPr>
          <p:cNvPr id="3" name="Content Placeholder 2"/>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IN"/>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smtClean="0"/>
              <a:t>Edit Master text styles</a:t>
            </a:r>
          </a:p>
        </p:txBody>
      </p:sp>
      <p:sp>
        <p:nvSpPr>
          <p:cNvPr id="5" name="Date Placeholder 4"/>
          <p:cNvSpPr>
            <a:spLocks noGrp="1"/>
          </p:cNvSpPr>
          <p:nvPr>
            <p:ph type="dt" sz="half" idx="10"/>
          </p:nvPr>
        </p:nvSpPr>
        <p:spPr/>
        <p:txBody>
          <a:bodyPr/>
          <a:lstStyle/>
          <a:p>
            <a:fld id="{0077A3B7-F0EA-4A01-BDA4-F6C35E36305E}" type="datetimeFigureOut">
              <a:rPr lang="en-IN" smtClean="0"/>
              <a:t>06-07-2020</a:t>
            </a:fld>
            <a:endParaRPr lang="en-IN"/>
          </a:p>
        </p:txBody>
      </p:sp>
      <p:sp>
        <p:nvSpPr>
          <p:cNvPr id="6" name="Footer Placeholder 5"/>
          <p:cNvSpPr>
            <a:spLocks noGrp="1"/>
          </p:cNvSpPr>
          <p:nvPr>
            <p:ph type="ftr" sz="quarter" idx="11"/>
          </p:nvPr>
        </p:nvSpPr>
        <p:spPr/>
        <p:txBody>
          <a:bodyPr/>
          <a:lstStyle/>
          <a:p>
            <a:endParaRPr lang="en-IN"/>
          </a:p>
        </p:txBody>
      </p:sp>
      <p:sp>
        <p:nvSpPr>
          <p:cNvPr id="7" name="Slide Number Placeholder 6"/>
          <p:cNvSpPr>
            <a:spLocks noGrp="1"/>
          </p:cNvSpPr>
          <p:nvPr>
            <p:ph type="sldNum" sz="quarter" idx="12"/>
          </p:nvPr>
        </p:nvSpPr>
        <p:spPr/>
        <p:txBody>
          <a:bodyPr/>
          <a:lstStyle/>
          <a:p>
            <a:fld id="{95A4D9E5-D08A-46AB-B20B-9A8ADD394374}" type="slidenum">
              <a:rPr lang="en-IN" smtClean="0"/>
              <a:t>‹#›</a:t>
            </a:fld>
            <a:endParaRPr lang="en-IN"/>
          </a:p>
        </p:txBody>
      </p:sp>
    </p:spTree>
    <p:extLst>
      <p:ext uri="{BB962C8B-B14F-4D97-AF65-F5344CB8AC3E}">
        <p14:creationId xmlns:p14="http://schemas.microsoft.com/office/powerpoint/2010/main" val="3550203463"/>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smtClean="0"/>
              <a:t>Click to edit Master title style</a:t>
            </a:r>
            <a:endParaRPr lang="en-IN"/>
          </a:p>
        </p:txBody>
      </p:sp>
      <p:sp>
        <p:nvSpPr>
          <p:cNvPr id="3" name="Picture Placeholder 2"/>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IN"/>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smtClean="0"/>
              <a:t>Edit Master text styles</a:t>
            </a:r>
          </a:p>
        </p:txBody>
      </p:sp>
      <p:sp>
        <p:nvSpPr>
          <p:cNvPr id="5" name="Date Placeholder 4"/>
          <p:cNvSpPr>
            <a:spLocks noGrp="1"/>
          </p:cNvSpPr>
          <p:nvPr>
            <p:ph type="dt" sz="half" idx="10"/>
          </p:nvPr>
        </p:nvSpPr>
        <p:spPr/>
        <p:txBody>
          <a:bodyPr/>
          <a:lstStyle/>
          <a:p>
            <a:fld id="{0077A3B7-F0EA-4A01-BDA4-F6C35E36305E}" type="datetimeFigureOut">
              <a:rPr lang="en-IN" smtClean="0"/>
              <a:t>06-07-2020</a:t>
            </a:fld>
            <a:endParaRPr lang="en-IN"/>
          </a:p>
        </p:txBody>
      </p:sp>
      <p:sp>
        <p:nvSpPr>
          <p:cNvPr id="6" name="Footer Placeholder 5"/>
          <p:cNvSpPr>
            <a:spLocks noGrp="1"/>
          </p:cNvSpPr>
          <p:nvPr>
            <p:ph type="ftr" sz="quarter" idx="11"/>
          </p:nvPr>
        </p:nvSpPr>
        <p:spPr/>
        <p:txBody>
          <a:bodyPr/>
          <a:lstStyle/>
          <a:p>
            <a:endParaRPr lang="en-IN"/>
          </a:p>
        </p:txBody>
      </p:sp>
      <p:sp>
        <p:nvSpPr>
          <p:cNvPr id="7" name="Slide Number Placeholder 6"/>
          <p:cNvSpPr>
            <a:spLocks noGrp="1"/>
          </p:cNvSpPr>
          <p:nvPr>
            <p:ph type="sldNum" sz="quarter" idx="12"/>
          </p:nvPr>
        </p:nvSpPr>
        <p:spPr/>
        <p:txBody>
          <a:bodyPr/>
          <a:lstStyle/>
          <a:p>
            <a:fld id="{95A4D9E5-D08A-46AB-B20B-9A8ADD394374}" type="slidenum">
              <a:rPr lang="en-IN" smtClean="0"/>
              <a:t>‹#›</a:t>
            </a:fld>
            <a:endParaRPr lang="en-IN"/>
          </a:p>
        </p:txBody>
      </p:sp>
    </p:spTree>
    <p:extLst>
      <p:ext uri="{BB962C8B-B14F-4D97-AF65-F5344CB8AC3E}">
        <p14:creationId xmlns:p14="http://schemas.microsoft.com/office/powerpoint/2010/main" val="3208540568"/>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IN"/>
          </a:p>
        </p:txBody>
      </p:sp>
      <p:sp>
        <p:nvSpPr>
          <p:cNvPr id="3" name="Vertical Text Placeholder 2"/>
          <p:cNvSpPr>
            <a:spLocks noGrp="1"/>
          </p:cNvSpPr>
          <p:nvPr>
            <p:ph type="body" orient="vert" idx="1"/>
          </p:nvPr>
        </p:nvSpPr>
        <p:spPr/>
        <p:txBody>
          <a:bodyPr vert="eaVert"/>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IN"/>
          </a:p>
        </p:txBody>
      </p:sp>
      <p:sp>
        <p:nvSpPr>
          <p:cNvPr id="4" name="Date Placeholder 3"/>
          <p:cNvSpPr>
            <a:spLocks noGrp="1"/>
          </p:cNvSpPr>
          <p:nvPr>
            <p:ph type="dt" sz="half" idx="10"/>
          </p:nvPr>
        </p:nvSpPr>
        <p:spPr/>
        <p:txBody>
          <a:bodyPr/>
          <a:lstStyle/>
          <a:p>
            <a:fld id="{0077A3B7-F0EA-4A01-BDA4-F6C35E36305E}" type="datetimeFigureOut">
              <a:rPr lang="en-IN" smtClean="0"/>
              <a:t>06-07-2020</a:t>
            </a:fld>
            <a:endParaRPr lang="en-IN"/>
          </a:p>
        </p:txBody>
      </p:sp>
      <p:sp>
        <p:nvSpPr>
          <p:cNvPr id="5" name="Footer Placeholder 4"/>
          <p:cNvSpPr>
            <a:spLocks noGrp="1"/>
          </p:cNvSpPr>
          <p:nvPr>
            <p:ph type="ftr" sz="quarter" idx="11"/>
          </p:nvPr>
        </p:nvSpPr>
        <p:spPr/>
        <p:txBody>
          <a:bodyPr/>
          <a:lstStyle/>
          <a:p>
            <a:endParaRPr lang="en-IN"/>
          </a:p>
        </p:txBody>
      </p:sp>
      <p:sp>
        <p:nvSpPr>
          <p:cNvPr id="6" name="Slide Number Placeholder 5"/>
          <p:cNvSpPr>
            <a:spLocks noGrp="1"/>
          </p:cNvSpPr>
          <p:nvPr>
            <p:ph type="sldNum" sz="quarter" idx="12"/>
          </p:nvPr>
        </p:nvSpPr>
        <p:spPr/>
        <p:txBody>
          <a:bodyPr/>
          <a:lstStyle/>
          <a:p>
            <a:fld id="{95A4D9E5-D08A-46AB-B20B-9A8ADD394374}" type="slidenum">
              <a:rPr lang="en-IN" smtClean="0"/>
              <a:t>‹#›</a:t>
            </a:fld>
            <a:endParaRPr lang="en-IN"/>
          </a:p>
        </p:txBody>
      </p:sp>
    </p:spTree>
    <p:extLst>
      <p:ext uri="{BB962C8B-B14F-4D97-AF65-F5344CB8AC3E}">
        <p14:creationId xmlns:p14="http://schemas.microsoft.com/office/powerpoint/2010/main" val="281418111"/>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724900" y="365125"/>
            <a:ext cx="2628900" cy="5811838"/>
          </a:xfrm>
        </p:spPr>
        <p:txBody>
          <a:bodyPr vert="eaVert"/>
          <a:lstStyle/>
          <a:p>
            <a:r>
              <a:rPr lang="en-US" smtClean="0"/>
              <a:t>Click to edit Master title style</a:t>
            </a:r>
            <a:endParaRPr lang="en-IN"/>
          </a:p>
        </p:txBody>
      </p:sp>
      <p:sp>
        <p:nvSpPr>
          <p:cNvPr id="3" name="Vertical Text Placeholder 2"/>
          <p:cNvSpPr>
            <a:spLocks noGrp="1"/>
          </p:cNvSpPr>
          <p:nvPr>
            <p:ph type="body" orient="vert" idx="1"/>
          </p:nvPr>
        </p:nvSpPr>
        <p:spPr>
          <a:xfrm>
            <a:off x="838200" y="365125"/>
            <a:ext cx="7734300" cy="5811838"/>
          </a:xfrm>
        </p:spPr>
        <p:txBody>
          <a:bodyPr vert="eaVert"/>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IN"/>
          </a:p>
        </p:txBody>
      </p:sp>
      <p:sp>
        <p:nvSpPr>
          <p:cNvPr id="4" name="Date Placeholder 3"/>
          <p:cNvSpPr>
            <a:spLocks noGrp="1"/>
          </p:cNvSpPr>
          <p:nvPr>
            <p:ph type="dt" sz="half" idx="10"/>
          </p:nvPr>
        </p:nvSpPr>
        <p:spPr/>
        <p:txBody>
          <a:bodyPr/>
          <a:lstStyle/>
          <a:p>
            <a:fld id="{0077A3B7-F0EA-4A01-BDA4-F6C35E36305E}" type="datetimeFigureOut">
              <a:rPr lang="en-IN" smtClean="0"/>
              <a:t>06-07-2020</a:t>
            </a:fld>
            <a:endParaRPr lang="en-IN"/>
          </a:p>
        </p:txBody>
      </p:sp>
      <p:sp>
        <p:nvSpPr>
          <p:cNvPr id="5" name="Footer Placeholder 4"/>
          <p:cNvSpPr>
            <a:spLocks noGrp="1"/>
          </p:cNvSpPr>
          <p:nvPr>
            <p:ph type="ftr" sz="quarter" idx="11"/>
          </p:nvPr>
        </p:nvSpPr>
        <p:spPr/>
        <p:txBody>
          <a:bodyPr/>
          <a:lstStyle/>
          <a:p>
            <a:endParaRPr lang="en-IN"/>
          </a:p>
        </p:txBody>
      </p:sp>
      <p:sp>
        <p:nvSpPr>
          <p:cNvPr id="6" name="Slide Number Placeholder 5"/>
          <p:cNvSpPr>
            <a:spLocks noGrp="1"/>
          </p:cNvSpPr>
          <p:nvPr>
            <p:ph type="sldNum" sz="quarter" idx="12"/>
          </p:nvPr>
        </p:nvSpPr>
        <p:spPr/>
        <p:txBody>
          <a:bodyPr/>
          <a:lstStyle/>
          <a:p>
            <a:fld id="{95A4D9E5-D08A-46AB-B20B-9A8ADD394374}" type="slidenum">
              <a:rPr lang="en-IN" smtClean="0"/>
              <a:t>‹#›</a:t>
            </a:fld>
            <a:endParaRPr lang="en-IN"/>
          </a:p>
        </p:txBody>
      </p:sp>
    </p:spTree>
    <p:extLst>
      <p:ext uri="{BB962C8B-B14F-4D97-AF65-F5344CB8AC3E}">
        <p14:creationId xmlns:p14="http://schemas.microsoft.com/office/powerpoint/2010/main" val="2614728026"/>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smtClean="0"/>
              <a:t>Click to edit Master title style</a:t>
            </a:r>
            <a:endParaRPr lang="en-IN"/>
          </a:p>
        </p:txBody>
      </p:sp>
      <p:sp>
        <p:nvSpPr>
          <p:cNvPr id="3" name="Text Placeholder 2"/>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IN"/>
          </a:p>
        </p:txBody>
      </p:sp>
      <p:sp>
        <p:nvSpPr>
          <p:cNvPr id="4" name="Date Placeholder 3"/>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0077A3B7-F0EA-4A01-BDA4-F6C35E36305E}" type="datetimeFigureOut">
              <a:rPr lang="en-IN" smtClean="0"/>
              <a:t>06-07-2020</a:t>
            </a:fld>
            <a:endParaRPr lang="en-IN"/>
          </a:p>
        </p:txBody>
      </p:sp>
      <p:sp>
        <p:nvSpPr>
          <p:cNvPr id="5" name="Footer Placeholder 4"/>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IN"/>
          </a:p>
        </p:txBody>
      </p:sp>
      <p:sp>
        <p:nvSpPr>
          <p:cNvPr id="6" name="Slide Number Placeholder 5"/>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95A4D9E5-D08A-46AB-B20B-9A8ADD394374}" type="slidenum">
              <a:rPr lang="en-IN" smtClean="0"/>
              <a:t>‹#›</a:t>
            </a:fld>
            <a:endParaRPr lang="en-IN"/>
          </a:p>
        </p:txBody>
      </p:sp>
    </p:spTree>
    <p:extLst>
      <p:ext uri="{BB962C8B-B14F-4D97-AF65-F5344CB8AC3E}">
        <p14:creationId xmlns:p14="http://schemas.microsoft.com/office/powerpoint/2010/main" val="3516183240"/>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2.jpg"/><Relationship Id="rId2" Type="http://schemas.openxmlformats.org/officeDocument/2006/relationships/image" Target="../media/image1.jpg"/><Relationship Id="rId1" Type="http://schemas.openxmlformats.org/officeDocument/2006/relationships/slideLayout" Target="../slideLayouts/slideLayout1.xml"/><Relationship Id="rId5" Type="http://schemas.openxmlformats.org/officeDocument/2006/relationships/image" Target="../media/image4.png"/><Relationship Id="rId4" Type="http://schemas.openxmlformats.org/officeDocument/2006/relationships/image" Target="../media/image3.png"/></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2" Type="http://schemas.openxmlformats.org/officeDocument/2006/relationships/image" Target="../media/image5.jpeg"/><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2" Type="http://schemas.openxmlformats.org/officeDocument/2006/relationships/image" Target="../media/image6.jpeg"/><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3" Type="http://schemas.openxmlformats.org/officeDocument/2006/relationships/image" Target="../media/image7.jpeg"/><Relationship Id="rId2" Type="http://schemas.openxmlformats.org/officeDocument/2006/relationships/notesSlide" Target="../notesSlides/notesSlide1.xml"/><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2" Type="http://schemas.openxmlformats.org/officeDocument/2006/relationships/image" Target="../media/image8.jpeg"/><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a:xfrm>
            <a:off x="1234289" y="1160464"/>
            <a:ext cx="9144000" cy="599646"/>
          </a:xfrm>
        </p:spPr>
        <p:txBody>
          <a:bodyPr>
            <a:normAutofit/>
          </a:bodyPr>
          <a:lstStyle/>
          <a:p>
            <a:r>
              <a:rPr lang="en-IN" sz="3600" b="1" dirty="0" smtClean="0">
                <a:solidFill>
                  <a:srgbClr val="FF0000"/>
                </a:solidFill>
              </a:rPr>
              <a:t>Spoilage of Canned Foods</a:t>
            </a:r>
            <a:endParaRPr lang="en-IN" sz="3600" b="1" dirty="0">
              <a:solidFill>
                <a:srgbClr val="FF0000"/>
              </a:solidFill>
            </a:endParaRPr>
          </a:p>
        </p:txBody>
      </p:sp>
      <p:sp>
        <p:nvSpPr>
          <p:cNvPr id="3" name="Subtitle 2"/>
          <p:cNvSpPr>
            <a:spLocks noGrp="1"/>
          </p:cNvSpPr>
          <p:nvPr>
            <p:ph type="subTitle" idx="1"/>
          </p:nvPr>
        </p:nvSpPr>
        <p:spPr/>
        <p:txBody>
          <a:bodyPr>
            <a:normAutofit fontScale="77500" lnSpcReduction="20000"/>
          </a:bodyPr>
          <a:lstStyle/>
          <a:p>
            <a:r>
              <a:rPr lang="en-IN" dirty="0" smtClean="0"/>
              <a:t>By </a:t>
            </a:r>
          </a:p>
          <a:p>
            <a:r>
              <a:rPr lang="en-IN" dirty="0" smtClean="0"/>
              <a:t>Dr. Abhishek Thakur</a:t>
            </a:r>
          </a:p>
          <a:p>
            <a:r>
              <a:rPr lang="en-IN" dirty="0" smtClean="0"/>
              <a:t>(Assistant Professor)</a:t>
            </a:r>
          </a:p>
          <a:p>
            <a:r>
              <a:rPr lang="en-IN" dirty="0" smtClean="0"/>
              <a:t>College of Fisheries, Kishanganj</a:t>
            </a:r>
          </a:p>
          <a:p>
            <a:r>
              <a:rPr lang="en-IN" dirty="0" smtClean="0"/>
              <a:t>BASU, Patna</a:t>
            </a:r>
            <a:endParaRPr lang="en-IN" dirty="0"/>
          </a:p>
        </p:txBody>
      </p:sp>
      <p:pic>
        <p:nvPicPr>
          <p:cNvPr id="6" name="Picture 5"/>
          <p:cNvPicPr/>
          <p:nvPr/>
        </p:nvPicPr>
        <p:blipFill>
          <a:blip r:embed="rId2">
            <a:extLst>
              <a:ext uri="{28A0092B-C50C-407E-A947-70E740481C1C}">
                <a14:useLocalDpi xmlns:a14="http://schemas.microsoft.com/office/drawing/2010/main" val="0"/>
              </a:ext>
            </a:extLst>
          </a:blip>
          <a:stretch>
            <a:fillRect/>
          </a:stretch>
        </p:blipFill>
        <p:spPr>
          <a:xfrm>
            <a:off x="230736" y="452927"/>
            <a:ext cx="1332607" cy="992675"/>
          </a:xfrm>
          <a:prstGeom prst="rect">
            <a:avLst/>
          </a:prstGeom>
        </p:spPr>
      </p:pic>
      <p:pic>
        <p:nvPicPr>
          <p:cNvPr id="7" name="Picture 6"/>
          <p:cNvPicPr/>
          <p:nvPr/>
        </p:nvPicPr>
        <p:blipFill>
          <a:blip r:embed="rId3">
            <a:extLst>
              <a:ext uri="{28A0092B-C50C-407E-A947-70E740481C1C}">
                <a14:useLocalDpi xmlns:a14="http://schemas.microsoft.com/office/drawing/2010/main" val="0"/>
              </a:ext>
            </a:extLst>
          </a:blip>
          <a:stretch>
            <a:fillRect/>
          </a:stretch>
        </p:blipFill>
        <p:spPr>
          <a:xfrm>
            <a:off x="10511327" y="521293"/>
            <a:ext cx="1185810" cy="1050674"/>
          </a:xfrm>
          <a:prstGeom prst="rect">
            <a:avLst/>
          </a:prstGeom>
        </p:spPr>
      </p:pic>
      <p:pic>
        <p:nvPicPr>
          <p:cNvPr id="5" name="Picture 4"/>
          <p:cNvPicPr>
            <a:picLocks noChangeAspect="1"/>
          </p:cNvPicPr>
          <p:nvPr/>
        </p:nvPicPr>
        <p:blipFill>
          <a:blip r:embed="rId4"/>
          <a:stretch>
            <a:fillRect/>
          </a:stretch>
        </p:blipFill>
        <p:spPr>
          <a:xfrm>
            <a:off x="9258629" y="2747964"/>
            <a:ext cx="2924064" cy="2627956"/>
          </a:xfrm>
          <a:prstGeom prst="rect">
            <a:avLst/>
          </a:prstGeom>
        </p:spPr>
      </p:pic>
      <p:pic>
        <p:nvPicPr>
          <p:cNvPr id="9" name="Picture 8"/>
          <p:cNvPicPr>
            <a:picLocks noChangeAspect="1"/>
          </p:cNvPicPr>
          <p:nvPr/>
        </p:nvPicPr>
        <p:blipFill>
          <a:blip r:embed="rId5"/>
          <a:stretch>
            <a:fillRect/>
          </a:stretch>
        </p:blipFill>
        <p:spPr>
          <a:xfrm>
            <a:off x="230736" y="3485584"/>
            <a:ext cx="3545796" cy="2029580"/>
          </a:xfrm>
          <a:prstGeom prst="rect">
            <a:avLst/>
          </a:prstGeom>
        </p:spPr>
      </p:pic>
      <p:sp>
        <p:nvSpPr>
          <p:cNvPr id="8" name="TextBox 7"/>
          <p:cNvSpPr txBox="1"/>
          <p:nvPr/>
        </p:nvSpPr>
        <p:spPr>
          <a:xfrm>
            <a:off x="2525918" y="2467647"/>
            <a:ext cx="6376656" cy="954107"/>
          </a:xfrm>
          <a:prstGeom prst="rect">
            <a:avLst/>
          </a:prstGeom>
          <a:noFill/>
        </p:spPr>
        <p:txBody>
          <a:bodyPr wrap="square" rtlCol="0">
            <a:spAutoFit/>
          </a:bodyPr>
          <a:lstStyle/>
          <a:p>
            <a:r>
              <a:rPr lang="en-IN" sz="2800" dirty="0" smtClean="0">
                <a:solidFill>
                  <a:srgbClr val="FF0000"/>
                </a:solidFill>
              </a:rPr>
              <a:t>Subject: Fish Canning Technology</a:t>
            </a:r>
          </a:p>
          <a:p>
            <a:r>
              <a:rPr lang="en-IN" sz="2800" dirty="0" smtClean="0">
                <a:solidFill>
                  <a:srgbClr val="FF0000"/>
                </a:solidFill>
              </a:rPr>
              <a:t>Date of Lecture: </a:t>
            </a:r>
            <a:r>
              <a:rPr lang="en-IN" sz="2800" dirty="0" smtClean="0">
                <a:solidFill>
                  <a:srgbClr val="FF0000"/>
                </a:solidFill>
              </a:rPr>
              <a:t>22.06.2020 &amp; 06.07.2020</a:t>
            </a:r>
            <a:endParaRPr lang="en-IN" sz="2800" dirty="0">
              <a:solidFill>
                <a:srgbClr val="FF0000"/>
              </a:solidFill>
            </a:endParaRPr>
          </a:p>
        </p:txBody>
      </p:sp>
    </p:spTree>
    <p:extLst>
      <p:ext uri="{BB962C8B-B14F-4D97-AF65-F5344CB8AC3E}">
        <p14:creationId xmlns:p14="http://schemas.microsoft.com/office/powerpoint/2010/main" val="1745446944"/>
      </p:ext>
    </p:extLst>
  </p:cSld>
  <p:clrMapOvr>
    <a:masterClrMapping/>
  </p:clrMapOvr>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IN" b="1" dirty="0" smtClean="0">
                <a:solidFill>
                  <a:srgbClr val="FF0000"/>
                </a:solidFill>
              </a:rPr>
              <a:t>Food Spoilage</a:t>
            </a:r>
            <a:endParaRPr lang="en-IN" b="1" dirty="0">
              <a:solidFill>
                <a:srgbClr val="FF0000"/>
              </a:solidFill>
            </a:endParaRPr>
          </a:p>
        </p:txBody>
      </p:sp>
      <p:sp>
        <p:nvSpPr>
          <p:cNvPr id="3" name="Content Placeholder 2"/>
          <p:cNvSpPr>
            <a:spLocks noGrp="1"/>
          </p:cNvSpPr>
          <p:nvPr>
            <p:ph idx="1"/>
          </p:nvPr>
        </p:nvSpPr>
        <p:spPr/>
        <p:txBody>
          <a:bodyPr/>
          <a:lstStyle/>
          <a:p>
            <a:pPr algn="just">
              <a:defRPr/>
            </a:pPr>
            <a:r>
              <a:rPr lang="en-US" dirty="0"/>
              <a:t>Food spoilage can be defined as </a:t>
            </a:r>
            <a:r>
              <a:rPr lang="en-US" dirty="0">
                <a:solidFill>
                  <a:srgbClr val="FF0000"/>
                </a:solidFill>
              </a:rPr>
              <a:t>any decay or undesirable decomposition of constituents</a:t>
            </a:r>
            <a:r>
              <a:rPr lang="en-US" dirty="0"/>
              <a:t> by excessive growth of micro organism or by other physical &amp; chemical causes</a:t>
            </a:r>
            <a:r>
              <a:rPr lang="en-US" dirty="0" smtClean="0"/>
              <a:t>.</a:t>
            </a:r>
          </a:p>
          <a:p>
            <a:pPr algn="just">
              <a:defRPr/>
            </a:pPr>
            <a:endParaRPr lang="en-US" dirty="0"/>
          </a:p>
          <a:p>
            <a:pPr algn="just">
              <a:defRPr/>
            </a:pPr>
            <a:r>
              <a:rPr lang="en-US" dirty="0" smtClean="0">
                <a:solidFill>
                  <a:srgbClr val="FF0000"/>
                </a:solidFill>
              </a:rPr>
              <a:t>Foods </a:t>
            </a:r>
            <a:r>
              <a:rPr lang="en-US" dirty="0">
                <a:solidFill>
                  <a:srgbClr val="FF0000"/>
                </a:solidFill>
              </a:rPr>
              <a:t>are unfit for human consumption</a:t>
            </a:r>
            <a:r>
              <a:rPr lang="en-US" dirty="0" smtClean="0"/>
              <a:t>.</a:t>
            </a:r>
          </a:p>
          <a:p>
            <a:pPr algn="just">
              <a:defRPr/>
            </a:pPr>
            <a:endParaRPr lang="en-US" dirty="0"/>
          </a:p>
          <a:p>
            <a:pPr algn="just"/>
            <a:endParaRPr lang="en-IN" dirty="0"/>
          </a:p>
        </p:txBody>
      </p:sp>
    </p:spTree>
    <p:extLst>
      <p:ext uri="{BB962C8B-B14F-4D97-AF65-F5344CB8AC3E}">
        <p14:creationId xmlns:p14="http://schemas.microsoft.com/office/powerpoint/2010/main" val="586937030"/>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IN" b="1" dirty="0">
                <a:solidFill>
                  <a:srgbClr val="FF0000"/>
                </a:solidFill>
              </a:rPr>
              <a:t>Spoilage </a:t>
            </a:r>
            <a:r>
              <a:rPr lang="en-IN" b="1" dirty="0" smtClean="0">
                <a:solidFill>
                  <a:srgbClr val="FF0000"/>
                </a:solidFill>
              </a:rPr>
              <a:t>of </a:t>
            </a:r>
            <a:r>
              <a:rPr lang="en-IN" b="1" dirty="0">
                <a:solidFill>
                  <a:srgbClr val="FF0000"/>
                </a:solidFill>
              </a:rPr>
              <a:t>Canned </a:t>
            </a:r>
            <a:r>
              <a:rPr lang="en-IN" b="1" dirty="0" smtClean="0">
                <a:solidFill>
                  <a:srgbClr val="FF0000"/>
                </a:solidFill>
              </a:rPr>
              <a:t>Foods</a:t>
            </a:r>
            <a:endParaRPr lang="en-IN" dirty="0"/>
          </a:p>
        </p:txBody>
      </p:sp>
      <p:sp>
        <p:nvSpPr>
          <p:cNvPr id="3" name="Content Placeholder 2"/>
          <p:cNvSpPr>
            <a:spLocks noGrp="1"/>
          </p:cNvSpPr>
          <p:nvPr>
            <p:ph idx="1"/>
          </p:nvPr>
        </p:nvSpPr>
        <p:spPr/>
        <p:txBody>
          <a:bodyPr/>
          <a:lstStyle/>
          <a:p>
            <a:r>
              <a:rPr lang="en-IN" dirty="0" smtClean="0"/>
              <a:t>Spoilage in Canned foods is </a:t>
            </a:r>
            <a:r>
              <a:rPr lang="en-IN" dirty="0" smtClean="0">
                <a:solidFill>
                  <a:srgbClr val="FF0000"/>
                </a:solidFill>
              </a:rPr>
              <a:t>quite unique</a:t>
            </a:r>
            <a:r>
              <a:rPr lang="en-IN" dirty="0" smtClean="0"/>
              <a:t>.</a:t>
            </a:r>
          </a:p>
          <a:p>
            <a:r>
              <a:rPr lang="en-IN" dirty="0" smtClean="0"/>
              <a:t>Even a defect like dent or rusting on the surface may be accounted for as </a:t>
            </a:r>
            <a:r>
              <a:rPr lang="en-IN" dirty="0" smtClean="0">
                <a:solidFill>
                  <a:srgbClr val="FF0000"/>
                </a:solidFill>
              </a:rPr>
              <a:t>spoilage</a:t>
            </a:r>
            <a:r>
              <a:rPr lang="en-IN" dirty="0" smtClean="0"/>
              <a:t>.</a:t>
            </a:r>
          </a:p>
          <a:p>
            <a:r>
              <a:rPr lang="en-IN" dirty="0" smtClean="0"/>
              <a:t>All swelled can pass through the stages _ </a:t>
            </a:r>
            <a:r>
              <a:rPr lang="en-IN" dirty="0" smtClean="0">
                <a:solidFill>
                  <a:srgbClr val="FF0000"/>
                </a:solidFill>
              </a:rPr>
              <a:t>Flipper, Springer, Soft Swell &amp; Hard Swell</a:t>
            </a:r>
            <a:r>
              <a:rPr lang="en-IN" dirty="0" smtClean="0"/>
              <a:t>.</a:t>
            </a:r>
          </a:p>
          <a:p>
            <a:r>
              <a:rPr lang="en-IN" dirty="0" smtClean="0"/>
              <a:t>Main Cause of spoilage in canned food can be classified as:</a:t>
            </a:r>
          </a:p>
          <a:p>
            <a:pPr marL="914400" lvl="1" indent="-457200">
              <a:buFont typeface="+mj-lt"/>
              <a:buAutoNum type="arabicPeriod"/>
            </a:pPr>
            <a:r>
              <a:rPr lang="en-IN" dirty="0" smtClean="0"/>
              <a:t>Microbial Spoilage</a:t>
            </a:r>
          </a:p>
          <a:p>
            <a:pPr marL="914400" lvl="1" indent="-457200">
              <a:buFont typeface="+mj-lt"/>
              <a:buAutoNum type="arabicPeriod"/>
            </a:pPr>
            <a:r>
              <a:rPr lang="en-IN" dirty="0" smtClean="0"/>
              <a:t>Chemical Spoilage </a:t>
            </a:r>
          </a:p>
          <a:p>
            <a:pPr marL="914400" lvl="1" indent="-457200">
              <a:buFont typeface="+mj-lt"/>
              <a:buAutoNum type="arabicPeriod"/>
            </a:pPr>
            <a:r>
              <a:rPr lang="en-IN" dirty="0" smtClean="0"/>
              <a:t>Physical Spoilage</a:t>
            </a:r>
            <a:endParaRPr lang="en-IN" dirty="0"/>
          </a:p>
        </p:txBody>
      </p:sp>
    </p:spTree>
    <p:extLst>
      <p:ext uri="{BB962C8B-B14F-4D97-AF65-F5344CB8AC3E}">
        <p14:creationId xmlns:p14="http://schemas.microsoft.com/office/powerpoint/2010/main" val="2514129296"/>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IN" b="1" dirty="0" smtClean="0">
                <a:solidFill>
                  <a:srgbClr val="FF0000"/>
                </a:solidFill>
              </a:rPr>
              <a:t>Microbial Spoilage of Canned Foods</a:t>
            </a:r>
            <a:endParaRPr lang="en-IN" b="1" dirty="0">
              <a:solidFill>
                <a:srgbClr val="FF0000"/>
              </a:solidFill>
            </a:endParaRPr>
          </a:p>
        </p:txBody>
      </p:sp>
      <p:sp>
        <p:nvSpPr>
          <p:cNvPr id="3" name="Content Placeholder 2"/>
          <p:cNvSpPr>
            <a:spLocks noGrp="1"/>
          </p:cNvSpPr>
          <p:nvPr>
            <p:ph idx="1"/>
          </p:nvPr>
        </p:nvSpPr>
        <p:spPr/>
        <p:txBody>
          <a:bodyPr/>
          <a:lstStyle/>
          <a:p>
            <a:pPr marL="514350" indent="-514350" algn="just">
              <a:buFont typeface="+mj-lt"/>
              <a:buAutoNum type="arabicPeriod"/>
            </a:pPr>
            <a:r>
              <a:rPr lang="en-IN" dirty="0" smtClean="0"/>
              <a:t>Under Processing:</a:t>
            </a:r>
          </a:p>
          <a:p>
            <a:pPr lvl="1" algn="just"/>
            <a:r>
              <a:rPr lang="en-IN" dirty="0" smtClean="0"/>
              <a:t>A canned food spoilage </a:t>
            </a:r>
            <a:r>
              <a:rPr lang="en-IN" dirty="0" smtClean="0">
                <a:solidFill>
                  <a:srgbClr val="FF0000"/>
                </a:solidFill>
              </a:rPr>
              <a:t>due to the survival growth of bacteria </a:t>
            </a:r>
            <a:r>
              <a:rPr lang="en-IN" dirty="0" smtClean="0"/>
              <a:t>is generally considered under processed.</a:t>
            </a:r>
          </a:p>
          <a:p>
            <a:pPr lvl="1" algn="just"/>
            <a:endParaRPr lang="en-IN" dirty="0" smtClean="0"/>
          </a:p>
          <a:p>
            <a:pPr lvl="1" algn="just"/>
            <a:r>
              <a:rPr lang="en-IN" dirty="0" smtClean="0"/>
              <a:t>The spoilage is </a:t>
            </a:r>
            <a:r>
              <a:rPr lang="en-IN" dirty="0" smtClean="0">
                <a:solidFill>
                  <a:srgbClr val="FF0000"/>
                </a:solidFill>
              </a:rPr>
              <a:t>indicated by “Swell” </a:t>
            </a:r>
            <a:r>
              <a:rPr lang="en-IN" dirty="0" smtClean="0"/>
              <a:t>due to the production of </a:t>
            </a:r>
            <a:r>
              <a:rPr lang="en-IN" dirty="0" smtClean="0">
                <a:solidFill>
                  <a:srgbClr val="FF0000"/>
                </a:solidFill>
              </a:rPr>
              <a:t>acid &amp; gas </a:t>
            </a:r>
            <a:r>
              <a:rPr lang="en-IN" dirty="0" smtClean="0"/>
              <a:t>by mesophilic thermophiles of </a:t>
            </a:r>
            <a:r>
              <a:rPr lang="en-IN" i="1" dirty="0" smtClean="0"/>
              <a:t>Clostridium Spp.</a:t>
            </a:r>
          </a:p>
          <a:p>
            <a:pPr lvl="1" algn="just"/>
            <a:endParaRPr lang="en-IN" i="1" dirty="0" smtClean="0"/>
          </a:p>
          <a:p>
            <a:pPr lvl="1" algn="just"/>
            <a:r>
              <a:rPr lang="en-IN" dirty="0" smtClean="0"/>
              <a:t>They decompose protein &amp; produce </a:t>
            </a:r>
            <a:r>
              <a:rPr lang="en-IN" dirty="0" smtClean="0">
                <a:solidFill>
                  <a:srgbClr val="FF0000"/>
                </a:solidFill>
              </a:rPr>
              <a:t>H2S, ammonia, indole, </a:t>
            </a:r>
            <a:r>
              <a:rPr lang="en-IN" dirty="0" err="1" smtClean="0">
                <a:solidFill>
                  <a:srgbClr val="FF0000"/>
                </a:solidFill>
              </a:rPr>
              <a:t>skatole</a:t>
            </a:r>
            <a:r>
              <a:rPr lang="en-IN" dirty="0" smtClean="0">
                <a:solidFill>
                  <a:srgbClr val="FF0000"/>
                </a:solidFill>
              </a:rPr>
              <a:t> </a:t>
            </a:r>
            <a:r>
              <a:rPr lang="en-IN" dirty="0" smtClean="0"/>
              <a:t>etc. </a:t>
            </a:r>
          </a:p>
          <a:p>
            <a:pPr lvl="1" algn="just"/>
            <a:endParaRPr lang="en-IN" dirty="0" smtClean="0"/>
          </a:p>
          <a:p>
            <a:pPr lvl="1" algn="just"/>
            <a:r>
              <a:rPr lang="en-IN" dirty="0" smtClean="0"/>
              <a:t>Another one is </a:t>
            </a:r>
            <a:r>
              <a:rPr lang="en-IN" dirty="0" smtClean="0">
                <a:solidFill>
                  <a:srgbClr val="FF0000"/>
                </a:solidFill>
              </a:rPr>
              <a:t>“flat sour spoilage ”</a:t>
            </a:r>
            <a:r>
              <a:rPr lang="en-IN" dirty="0" smtClean="0"/>
              <a:t>where contents of the can may be </a:t>
            </a:r>
            <a:r>
              <a:rPr lang="en-IN" dirty="0" smtClean="0">
                <a:solidFill>
                  <a:srgbClr val="FF0000"/>
                </a:solidFill>
              </a:rPr>
              <a:t>acidified &amp; liquefied without any gas </a:t>
            </a:r>
            <a:r>
              <a:rPr lang="en-IN" dirty="0" smtClean="0"/>
              <a:t>production by </a:t>
            </a:r>
            <a:r>
              <a:rPr lang="en-IN" i="1" dirty="0" smtClean="0"/>
              <a:t>Bacillus </a:t>
            </a:r>
            <a:r>
              <a:rPr lang="en-IN" i="1" dirty="0" err="1"/>
              <a:t>s</a:t>
            </a:r>
            <a:r>
              <a:rPr lang="en-IN" i="1" dirty="0" err="1" smtClean="0"/>
              <a:t>tearothermophilus</a:t>
            </a:r>
            <a:r>
              <a:rPr lang="en-IN" dirty="0" smtClean="0"/>
              <a:t>. </a:t>
            </a:r>
            <a:endParaRPr lang="en-IN" dirty="0"/>
          </a:p>
        </p:txBody>
      </p:sp>
    </p:spTree>
    <p:extLst>
      <p:ext uri="{BB962C8B-B14F-4D97-AF65-F5344CB8AC3E}">
        <p14:creationId xmlns:p14="http://schemas.microsoft.com/office/powerpoint/2010/main" val="1641040531"/>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IN" b="1" dirty="0" smtClean="0">
                <a:solidFill>
                  <a:srgbClr val="FF0000"/>
                </a:solidFill>
              </a:rPr>
              <a:t>Microbial Spoilage of Canned Foods</a:t>
            </a:r>
            <a:endParaRPr lang="en-IN" dirty="0"/>
          </a:p>
        </p:txBody>
      </p:sp>
      <p:sp>
        <p:nvSpPr>
          <p:cNvPr id="3" name="Content Placeholder 2"/>
          <p:cNvSpPr>
            <a:spLocks noGrp="1"/>
          </p:cNvSpPr>
          <p:nvPr>
            <p:ph idx="1"/>
          </p:nvPr>
        </p:nvSpPr>
        <p:spPr/>
        <p:txBody>
          <a:bodyPr/>
          <a:lstStyle/>
          <a:p>
            <a:pPr marL="0" indent="0">
              <a:buNone/>
            </a:pPr>
            <a:r>
              <a:rPr lang="en-IN" dirty="0" smtClean="0"/>
              <a:t>2. Inadequate Cooling:</a:t>
            </a:r>
          </a:p>
          <a:p>
            <a:pPr marL="0" indent="0">
              <a:buNone/>
            </a:pPr>
            <a:endParaRPr lang="en-IN" dirty="0" smtClean="0"/>
          </a:p>
          <a:p>
            <a:pPr lvl="1"/>
            <a:r>
              <a:rPr lang="en-IN" dirty="0" smtClean="0"/>
              <a:t>Results in </a:t>
            </a:r>
            <a:r>
              <a:rPr lang="en-IN" dirty="0" smtClean="0">
                <a:solidFill>
                  <a:srgbClr val="FF0000"/>
                </a:solidFill>
              </a:rPr>
              <a:t>flat sour </a:t>
            </a:r>
            <a:r>
              <a:rPr lang="en-IN" dirty="0" smtClean="0"/>
              <a:t>due to </a:t>
            </a:r>
            <a:r>
              <a:rPr lang="en-IN" i="1" dirty="0" smtClean="0"/>
              <a:t>Bacillus </a:t>
            </a:r>
            <a:r>
              <a:rPr lang="en-IN" i="1" dirty="0" err="1" smtClean="0"/>
              <a:t>Stearothermophilus</a:t>
            </a:r>
            <a:r>
              <a:rPr lang="en-IN" dirty="0" smtClean="0"/>
              <a:t> which </a:t>
            </a:r>
            <a:r>
              <a:rPr lang="en-IN" dirty="0" smtClean="0">
                <a:solidFill>
                  <a:srgbClr val="FF0000"/>
                </a:solidFill>
              </a:rPr>
              <a:t>multiply rapidly in 48 - 70˚C</a:t>
            </a:r>
            <a:r>
              <a:rPr lang="en-IN" dirty="0" smtClean="0"/>
              <a:t>. </a:t>
            </a:r>
          </a:p>
          <a:p>
            <a:pPr lvl="1"/>
            <a:endParaRPr lang="en-IN" dirty="0"/>
          </a:p>
          <a:p>
            <a:pPr lvl="1"/>
            <a:r>
              <a:rPr lang="en-IN" dirty="0" smtClean="0"/>
              <a:t>Therefore </a:t>
            </a:r>
            <a:r>
              <a:rPr lang="en-IN" dirty="0" smtClean="0">
                <a:solidFill>
                  <a:srgbClr val="FF0000"/>
                </a:solidFill>
              </a:rPr>
              <a:t>cans are cooled rapidly to about 35˚c </a:t>
            </a:r>
            <a:r>
              <a:rPr lang="en-IN" dirty="0" smtClean="0"/>
              <a:t>after processing.</a:t>
            </a:r>
            <a:endParaRPr lang="en-IN" dirty="0"/>
          </a:p>
        </p:txBody>
      </p:sp>
    </p:spTree>
    <p:extLst>
      <p:ext uri="{BB962C8B-B14F-4D97-AF65-F5344CB8AC3E}">
        <p14:creationId xmlns:p14="http://schemas.microsoft.com/office/powerpoint/2010/main" val="2408197183"/>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IN" b="1" dirty="0" smtClean="0">
                <a:solidFill>
                  <a:srgbClr val="FF0000"/>
                </a:solidFill>
              </a:rPr>
              <a:t>Microbial Spoilage of Canned Foods</a:t>
            </a:r>
            <a:endParaRPr lang="en-IN" dirty="0"/>
          </a:p>
        </p:txBody>
      </p:sp>
      <p:sp>
        <p:nvSpPr>
          <p:cNvPr id="3" name="Content Placeholder 2"/>
          <p:cNvSpPr>
            <a:spLocks noGrp="1"/>
          </p:cNvSpPr>
          <p:nvPr>
            <p:ph idx="1"/>
          </p:nvPr>
        </p:nvSpPr>
        <p:spPr/>
        <p:txBody>
          <a:bodyPr/>
          <a:lstStyle/>
          <a:p>
            <a:pPr marL="0" indent="0">
              <a:buNone/>
            </a:pPr>
            <a:r>
              <a:rPr lang="en-IN" dirty="0" smtClean="0"/>
              <a:t>3.Leakage through Seams:</a:t>
            </a:r>
          </a:p>
          <a:p>
            <a:pPr marL="0" indent="0">
              <a:buNone/>
            </a:pPr>
            <a:endParaRPr lang="en-IN" dirty="0" smtClean="0"/>
          </a:p>
          <a:p>
            <a:pPr lvl="1"/>
            <a:r>
              <a:rPr lang="en-IN" dirty="0" smtClean="0"/>
              <a:t>Which </a:t>
            </a:r>
            <a:r>
              <a:rPr lang="en-IN" dirty="0" smtClean="0">
                <a:solidFill>
                  <a:srgbClr val="FF0000"/>
                </a:solidFill>
              </a:rPr>
              <a:t>occurs during cooling </a:t>
            </a:r>
            <a:r>
              <a:rPr lang="en-IN" dirty="0" smtClean="0"/>
              <a:t>after thermal processing. The </a:t>
            </a:r>
            <a:r>
              <a:rPr lang="en-IN" dirty="0" smtClean="0">
                <a:solidFill>
                  <a:srgbClr val="FF0000"/>
                </a:solidFill>
              </a:rPr>
              <a:t>main source </a:t>
            </a:r>
            <a:r>
              <a:rPr lang="en-IN" dirty="0" smtClean="0"/>
              <a:t>of organisms is the </a:t>
            </a:r>
            <a:r>
              <a:rPr lang="en-IN" dirty="0" smtClean="0">
                <a:solidFill>
                  <a:srgbClr val="FF0000"/>
                </a:solidFill>
              </a:rPr>
              <a:t>cooling water. </a:t>
            </a:r>
          </a:p>
          <a:p>
            <a:pPr marL="457200" lvl="1" indent="0">
              <a:buNone/>
            </a:pPr>
            <a:endParaRPr lang="en-IN" dirty="0" smtClean="0">
              <a:solidFill>
                <a:srgbClr val="FF0000"/>
              </a:solidFill>
            </a:endParaRPr>
          </a:p>
          <a:p>
            <a:pPr lvl="1"/>
            <a:r>
              <a:rPr lang="en-IN" dirty="0" smtClean="0"/>
              <a:t>Results </a:t>
            </a:r>
            <a:r>
              <a:rPr lang="en-IN" dirty="0" smtClean="0">
                <a:solidFill>
                  <a:srgbClr val="FF0000"/>
                </a:solidFill>
              </a:rPr>
              <a:t>in swell, flat sour spoilage, gas production &amp; acidification</a:t>
            </a:r>
            <a:r>
              <a:rPr lang="en-IN" dirty="0" smtClean="0"/>
              <a:t>.</a:t>
            </a:r>
          </a:p>
        </p:txBody>
      </p:sp>
    </p:spTree>
    <p:extLst>
      <p:ext uri="{BB962C8B-B14F-4D97-AF65-F5344CB8AC3E}">
        <p14:creationId xmlns:p14="http://schemas.microsoft.com/office/powerpoint/2010/main" val="200784861"/>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IN" b="1" dirty="0" smtClean="0">
                <a:solidFill>
                  <a:srgbClr val="FF0000"/>
                </a:solidFill>
              </a:rPr>
              <a:t>Microbial Spoilage of Canned Foods</a:t>
            </a:r>
            <a:endParaRPr lang="en-IN" dirty="0"/>
          </a:p>
        </p:txBody>
      </p:sp>
      <p:sp>
        <p:nvSpPr>
          <p:cNvPr id="3" name="Content Placeholder 2"/>
          <p:cNvSpPr>
            <a:spLocks noGrp="1"/>
          </p:cNvSpPr>
          <p:nvPr>
            <p:ph idx="1"/>
          </p:nvPr>
        </p:nvSpPr>
        <p:spPr/>
        <p:txBody>
          <a:bodyPr/>
          <a:lstStyle/>
          <a:p>
            <a:pPr marL="0" lvl="1" indent="0">
              <a:spcBef>
                <a:spcPts val="1000"/>
              </a:spcBef>
              <a:buNone/>
            </a:pPr>
            <a:r>
              <a:rPr lang="en-IN" dirty="0" smtClean="0"/>
              <a:t>4. Pre-process Spoilage:</a:t>
            </a:r>
          </a:p>
          <a:p>
            <a:pPr marL="0" lvl="1" indent="0">
              <a:spcBef>
                <a:spcPts val="1000"/>
              </a:spcBef>
              <a:buNone/>
            </a:pPr>
            <a:endParaRPr lang="en-IN" dirty="0" smtClean="0"/>
          </a:p>
          <a:p>
            <a:pPr marL="800100" lvl="2" indent="-342900">
              <a:spcBef>
                <a:spcPts val="1000"/>
              </a:spcBef>
            </a:pPr>
            <a:r>
              <a:rPr lang="en-IN" dirty="0" smtClean="0"/>
              <a:t>Results in </a:t>
            </a:r>
            <a:r>
              <a:rPr lang="en-IN" dirty="0" smtClean="0">
                <a:solidFill>
                  <a:srgbClr val="FF0000"/>
                </a:solidFill>
              </a:rPr>
              <a:t>swelling or flipping </a:t>
            </a:r>
            <a:r>
              <a:rPr lang="en-IN" dirty="0" smtClean="0"/>
              <a:t>due to growth of bacteria because of any delay between processing steps.</a:t>
            </a:r>
          </a:p>
          <a:p>
            <a:pPr marL="0" indent="0">
              <a:buNone/>
            </a:pPr>
            <a:endParaRPr lang="en-IN" dirty="0"/>
          </a:p>
        </p:txBody>
      </p:sp>
    </p:spTree>
    <p:extLst>
      <p:ext uri="{BB962C8B-B14F-4D97-AF65-F5344CB8AC3E}">
        <p14:creationId xmlns:p14="http://schemas.microsoft.com/office/powerpoint/2010/main" val="615756123"/>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IN" b="1" dirty="0" smtClean="0">
                <a:solidFill>
                  <a:srgbClr val="FF0000"/>
                </a:solidFill>
              </a:rPr>
              <a:t>Chemical Spoilage of Canned Foods</a:t>
            </a:r>
            <a:endParaRPr lang="en-IN" dirty="0"/>
          </a:p>
        </p:txBody>
      </p:sp>
      <p:sp>
        <p:nvSpPr>
          <p:cNvPr id="3" name="Content Placeholder 2"/>
          <p:cNvSpPr>
            <a:spLocks noGrp="1"/>
          </p:cNvSpPr>
          <p:nvPr>
            <p:ph idx="1"/>
          </p:nvPr>
        </p:nvSpPr>
        <p:spPr/>
        <p:txBody>
          <a:bodyPr/>
          <a:lstStyle/>
          <a:p>
            <a:r>
              <a:rPr lang="en-IN" dirty="0" smtClean="0"/>
              <a:t>Can which </a:t>
            </a:r>
            <a:r>
              <a:rPr lang="en-IN" dirty="0" smtClean="0">
                <a:solidFill>
                  <a:srgbClr val="FF0000"/>
                </a:solidFill>
              </a:rPr>
              <a:t>swell as a result of hydrogen </a:t>
            </a:r>
            <a:r>
              <a:rPr lang="en-IN" dirty="0" smtClean="0"/>
              <a:t>produced </a:t>
            </a:r>
            <a:r>
              <a:rPr lang="en-IN" dirty="0" smtClean="0">
                <a:solidFill>
                  <a:srgbClr val="FF0000"/>
                </a:solidFill>
              </a:rPr>
              <a:t>due to the internal corrosion of the cans</a:t>
            </a:r>
            <a:r>
              <a:rPr lang="en-IN" dirty="0" smtClean="0"/>
              <a:t> is known as hydrogen swell.</a:t>
            </a:r>
          </a:p>
          <a:p>
            <a:endParaRPr lang="en-IN" dirty="0" smtClean="0"/>
          </a:p>
          <a:p>
            <a:r>
              <a:rPr lang="en-IN" dirty="0" smtClean="0"/>
              <a:t>Bulging may be range from </a:t>
            </a:r>
            <a:r>
              <a:rPr lang="en-IN" dirty="0" smtClean="0">
                <a:solidFill>
                  <a:srgbClr val="FF0000"/>
                </a:solidFill>
              </a:rPr>
              <a:t>flipper to hard swell</a:t>
            </a:r>
            <a:r>
              <a:rPr lang="en-IN" dirty="0" smtClean="0"/>
              <a:t>.</a:t>
            </a:r>
          </a:p>
          <a:p>
            <a:endParaRPr lang="en-IN" dirty="0" smtClean="0"/>
          </a:p>
          <a:p>
            <a:r>
              <a:rPr lang="en-IN" dirty="0" smtClean="0"/>
              <a:t>Normally hydrogen swells do not occur until nearly all the available tin has been consumed.</a:t>
            </a:r>
            <a:endParaRPr lang="en-IN" dirty="0"/>
          </a:p>
        </p:txBody>
      </p:sp>
    </p:spTree>
    <p:extLst>
      <p:ext uri="{BB962C8B-B14F-4D97-AF65-F5344CB8AC3E}">
        <p14:creationId xmlns:p14="http://schemas.microsoft.com/office/powerpoint/2010/main" val="2027330412"/>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US" dirty="0" smtClean="0">
                <a:solidFill>
                  <a:srgbClr val="FF0000"/>
                </a:solidFill>
                <a:latin typeface="Arial" panose="020B0604020202020204" pitchFamily="34" charset="0"/>
                <a:ea typeface="Times New Roman" panose="02020603050405020304" pitchFamily="18" charset="0"/>
                <a:cs typeface="Times New Roman" panose="02020603050405020304" pitchFamily="18" charset="0"/>
              </a:rPr>
              <a:t>Flipper</a:t>
            </a:r>
            <a:endParaRPr lang="en-IN" dirty="0"/>
          </a:p>
        </p:txBody>
      </p:sp>
      <p:sp>
        <p:nvSpPr>
          <p:cNvPr id="3" name="Content Placeholder 2"/>
          <p:cNvSpPr>
            <a:spLocks noGrp="1"/>
          </p:cNvSpPr>
          <p:nvPr>
            <p:ph idx="1"/>
          </p:nvPr>
        </p:nvSpPr>
        <p:spPr/>
        <p:txBody>
          <a:bodyPr/>
          <a:lstStyle/>
          <a:p>
            <a:pPr algn="just">
              <a:lnSpc>
                <a:spcPct val="115000"/>
              </a:lnSpc>
              <a:spcAft>
                <a:spcPts val="1000"/>
              </a:spcAft>
            </a:pPr>
            <a:r>
              <a:rPr lang="en-US" dirty="0" smtClean="0">
                <a:solidFill>
                  <a:srgbClr val="000000"/>
                </a:solidFill>
                <a:latin typeface="Arial" panose="020B0604020202020204" pitchFamily="34" charset="0"/>
                <a:ea typeface="Times New Roman" panose="02020603050405020304" pitchFamily="18" charset="0"/>
                <a:cs typeface="Times New Roman" panose="02020603050405020304" pitchFamily="18" charset="0"/>
              </a:rPr>
              <a:t>When a </a:t>
            </a:r>
            <a:r>
              <a:rPr lang="en-US" dirty="0">
                <a:solidFill>
                  <a:srgbClr val="000000"/>
                </a:solidFill>
                <a:latin typeface="Arial" panose="020B0604020202020204" pitchFamily="34" charset="0"/>
                <a:ea typeface="Times New Roman" panose="02020603050405020304" pitchFamily="18" charset="0"/>
                <a:cs typeface="Times New Roman" panose="02020603050405020304" pitchFamily="18" charset="0"/>
              </a:rPr>
              <a:t>can is hit on the table, the </a:t>
            </a:r>
            <a:r>
              <a:rPr lang="en-US" dirty="0">
                <a:solidFill>
                  <a:srgbClr val="FF0000"/>
                </a:solidFill>
                <a:latin typeface="Arial" panose="020B0604020202020204" pitchFamily="34" charset="0"/>
                <a:ea typeface="Times New Roman" panose="02020603050405020304" pitchFamily="18" charset="0"/>
                <a:cs typeface="Times New Roman" panose="02020603050405020304" pitchFamily="18" charset="0"/>
              </a:rPr>
              <a:t>can end flips out and becomes convex.</a:t>
            </a:r>
            <a:r>
              <a:rPr lang="en-US" dirty="0">
                <a:solidFill>
                  <a:srgbClr val="000000"/>
                </a:solidFill>
                <a:latin typeface="Arial" panose="020B0604020202020204" pitchFamily="34" charset="0"/>
                <a:ea typeface="Times New Roman" panose="02020603050405020304" pitchFamily="18" charset="0"/>
                <a:cs typeface="Times New Roman" panose="02020603050405020304" pitchFamily="18" charset="0"/>
              </a:rPr>
              <a:t> Where the convex end is pressed it becomes flat again</a:t>
            </a:r>
            <a:r>
              <a:rPr lang="en-US" dirty="0" smtClean="0">
                <a:solidFill>
                  <a:srgbClr val="000000"/>
                </a:solidFill>
                <a:latin typeface="Arial" panose="020B0604020202020204" pitchFamily="34" charset="0"/>
                <a:ea typeface="Times New Roman" panose="02020603050405020304" pitchFamily="18" charset="0"/>
                <a:cs typeface="Times New Roman" panose="02020603050405020304" pitchFamily="18" charset="0"/>
              </a:rPr>
              <a:t>.</a:t>
            </a:r>
          </a:p>
          <a:p>
            <a:pPr algn="just">
              <a:lnSpc>
                <a:spcPct val="115000"/>
              </a:lnSpc>
              <a:spcAft>
                <a:spcPts val="1000"/>
              </a:spcAft>
            </a:pPr>
            <a:r>
              <a:rPr lang="en-US" dirty="0" smtClean="0">
                <a:solidFill>
                  <a:srgbClr val="000000"/>
                </a:solidFill>
                <a:latin typeface="Arial" panose="020B0604020202020204" pitchFamily="34" charset="0"/>
                <a:ea typeface="Times New Roman" panose="02020603050405020304" pitchFamily="18" charset="0"/>
                <a:cs typeface="Times New Roman" panose="02020603050405020304" pitchFamily="18" charset="0"/>
              </a:rPr>
              <a:t>A </a:t>
            </a:r>
            <a:r>
              <a:rPr lang="en-US" dirty="0" smtClean="0">
                <a:solidFill>
                  <a:srgbClr val="FF0000"/>
                </a:solidFill>
                <a:latin typeface="Arial" panose="020B0604020202020204" pitchFamily="34" charset="0"/>
                <a:ea typeface="Times New Roman" panose="02020603050405020304" pitchFamily="18" charset="0"/>
                <a:cs typeface="Times New Roman" panose="02020603050405020304" pitchFamily="18" charset="0"/>
              </a:rPr>
              <a:t>flipper </a:t>
            </a:r>
            <a:r>
              <a:rPr lang="en-US" dirty="0" smtClean="0">
                <a:solidFill>
                  <a:srgbClr val="000000"/>
                </a:solidFill>
                <a:latin typeface="Arial" panose="020B0604020202020204" pitchFamily="34" charset="0"/>
                <a:ea typeface="Times New Roman" panose="02020603050405020304" pitchFamily="18" charset="0"/>
                <a:cs typeface="Times New Roman" panose="02020603050405020304" pitchFamily="18" charset="0"/>
              </a:rPr>
              <a:t>is a can of normal appearance, but on striking against a solid object, one end flips out. </a:t>
            </a:r>
            <a:endParaRPr lang="en-IN" dirty="0"/>
          </a:p>
        </p:txBody>
      </p:sp>
      <p:sp>
        <p:nvSpPr>
          <p:cNvPr id="4" name="Rectangle 3"/>
          <p:cNvSpPr/>
          <p:nvPr/>
        </p:nvSpPr>
        <p:spPr>
          <a:xfrm>
            <a:off x="3048000" y="2458222"/>
            <a:ext cx="6096000" cy="392159"/>
          </a:xfrm>
          <a:prstGeom prst="rect">
            <a:avLst/>
          </a:prstGeom>
        </p:spPr>
        <p:txBody>
          <a:bodyPr>
            <a:spAutoFit/>
          </a:bodyPr>
          <a:lstStyle/>
          <a:p>
            <a:pPr>
              <a:lnSpc>
                <a:spcPct val="115000"/>
              </a:lnSpc>
              <a:spcAft>
                <a:spcPts val="1000"/>
              </a:spcAft>
            </a:pPr>
            <a:endParaRPr lang="en-IN"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p:txBody>
      </p:sp>
      <p:pic>
        <p:nvPicPr>
          <p:cNvPr id="5" name="Picture 4" descr="a.jpg"/>
          <p:cNvPicPr/>
          <p:nvPr/>
        </p:nvPicPr>
        <p:blipFill>
          <a:blip r:embed="rId2" cstate="print"/>
          <a:stretch>
            <a:fillRect/>
          </a:stretch>
        </p:blipFill>
        <p:spPr>
          <a:xfrm>
            <a:off x="6614436" y="4455355"/>
            <a:ext cx="3125336" cy="2256599"/>
          </a:xfrm>
          <a:prstGeom prst="rect">
            <a:avLst/>
          </a:prstGeom>
        </p:spPr>
      </p:pic>
    </p:spTree>
    <p:extLst>
      <p:ext uri="{BB962C8B-B14F-4D97-AF65-F5344CB8AC3E}">
        <p14:creationId xmlns:p14="http://schemas.microsoft.com/office/powerpoint/2010/main" val="1581925999"/>
      </p:ext>
    </p:extLst>
  </p:cSld>
  <p:clrMapOvr>
    <a:masterClrMapping/>
  </p:clrMapOvr>
  <p:timing>
    <p:tnLst>
      <p:par>
        <p:cTn id="1" dur="indefinite" restart="never" nodeType="tmRoot"/>
      </p:par>
    </p:tn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838200" y="365126"/>
            <a:ext cx="10515600" cy="931412"/>
          </a:xfrm>
        </p:spPr>
        <p:txBody>
          <a:bodyPr/>
          <a:lstStyle/>
          <a:p>
            <a:pPr algn="ctr"/>
            <a:r>
              <a:rPr lang="en-US" b="1" dirty="0">
                <a:solidFill>
                  <a:srgbClr val="FF0000"/>
                </a:solidFill>
                <a:latin typeface="Aharoni" panose="02010803020104030203" pitchFamily="2" charset="-79"/>
                <a:cs typeface="Aharoni" panose="02010803020104030203" pitchFamily="2" charset="-79"/>
              </a:rPr>
              <a:t>Springer</a:t>
            </a:r>
            <a:r>
              <a:rPr lang="en-US" b="1" dirty="0"/>
              <a:t> </a:t>
            </a:r>
            <a:endParaRPr lang="en-IN" dirty="0"/>
          </a:p>
        </p:txBody>
      </p:sp>
      <p:sp>
        <p:nvSpPr>
          <p:cNvPr id="3" name="Content Placeholder 2"/>
          <p:cNvSpPr>
            <a:spLocks noGrp="1"/>
          </p:cNvSpPr>
          <p:nvPr>
            <p:ph idx="1"/>
          </p:nvPr>
        </p:nvSpPr>
        <p:spPr/>
        <p:txBody>
          <a:bodyPr/>
          <a:lstStyle/>
          <a:p>
            <a:pPr algn="just"/>
            <a:r>
              <a:rPr lang="en-US" dirty="0">
                <a:solidFill>
                  <a:srgbClr val="000000"/>
                </a:solidFill>
                <a:latin typeface="Arial" panose="020B0604020202020204" pitchFamily="34" charset="0"/>
                <a:ea typeface="Calibri" panose="020F0502020204030204" pitchFamily="34" charset="0"/>
              </a:rPr>
              <a:t>If the inside pressure is more than in the case of flipper, one end of the can remains permanently convex and if this end is pressed down, the other end flips out. </a:t>
            </a:r>
            <a:endParaRPr lang="en-US" dirty="0" smtClean="0">
              <a:solidFill>
                <a:srgbClr val="000000"/>
              </a:solidFill>
              <a:latin typeface="Arial" panose="020B0604020202020204" pitchFamily="34" charset="0"/>
              <a:ea typeface="Calibri" panose="020F0502020204030204" pitchFamily="34" charset="0"/>
            </a:endParaRPr>
          </a:p>
          <a:p>
            <a:pPr algn="just"/>
            <a:r>
              <a:rPr lang="en-US" dirty="0" smtClean="0">
                <a:solidFill>
                  <a:srgbClr val="000000"/>
                </a:solidFill>
                <a:latin typeface="Arial" panose="020B0604020202020204" pitchFamily="34" charset="0"/>
              </a:rPr>
              <a:t>A can in which one end is bulged but can be forced back to the normal position whereupon opposite end bulges is called a </a:t>
            </a:r>
            <a:r>
              <a:rPr lang="en-US" dirty="0" smtClean="0">
                <a:solidFill>
                  <a:srgbClr val="FF0000"/>
                </a:solidFill>
                <a:latin typeface="Arial" panose="020B0604020202020204" pitchFamily="34" charset="0"/>
              </a:rPr>
              <a:t>“springer”</a:t>
            </a:r>
            <a:endParaRPr lang="en-IN" dirty="0">
              <a:solidFill>
                <a:srgbClr val="FF0000"/>
              </a:solidFill>
            </a:endParaRPr>
          </a:p>
          <a:p>
            <a:pPr algn="just"/>
            <a:endParaRPr lang="en-IN" dirty="0"/>
          </a:p>
        </p:txBody>
      </p:sp>
      <p:pic>
        <p:nvPicPr>
          <p:cNvPr id="5" name="Picture 4" descr="b.jpg"/>
          <p:cNvPicPr/>
          <p:nvPr/>
        </p:nvPicPr>
        <p:blipFill>
          <a:blip r:embed="rId2" cstate="print"/>
          <a:stretch>
            <a:fillRect/>
          </a:stretch>
        </p:blipFill>
        <p:spPr>
          <a:xfrm>
            <a:off x="8186221" y="3907283"/>
            <a:ext cx="3908804" cy="2798767"/>
          </a:xfrm>
          <a:prstGeom prst="rect">
            <a:avLst/>
          </a:prstGeom>
        </p:spPr>
      </p:pic>
    </p:spTree>
    <p:extLst>
      <p:ext uri="{BB962C8B-B14F-4D97-AF65-F5344CB8AC3E}">
        <p14:creationId xmlns:p14="http://schemas.microsoft.com/office/powerpoint/2010/main" val="455433714"/>
      </p:ext>
    </p:extLst>
  </p:cSld>
  <p:clrMapOvr>
    <a:masterClrMapping/>
  </p:clrMapOvr>
  <p:timing>
    <p:tnLst>
      <p:par>
        <p:cTn id="1" dur="indefinite" restart="never" nodeType="tmRoot"/>
      </p:par>
    </p:tn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838200" y="187705"/>
            <a:ext cx="10515600" cy="1177072"/>
          </a:xfrm>
        </p:spPr>
        <p:txBody>
          <a:bodyPr/>
          <a:lstStyle/>
          <a:p>
            <a:pPr algn="ctr"/>
            <a:r>
              <a:rPr lang="en-IN" dirty="0" smtClean="0">
                <a:solidFill>
                  <a:srgbClr val="FF0000"/>
                </a:solidFill>
                <a:latin typeface="Aharoni" panose="02010803020104030203" pitchFamily="2" charset="-79"/>
                <a:cs typeface="Aharoni" panose="02010803020104030203" pitchFamily="2" charset="-79"/>
              </a:rPr>
              <a:t>Soft swell</a:t>
            </a:r>
            <a:endParaRPr lang="en-IN" dirty="0">
              <a:solidFill>
                <a:srgbClr val="FF0000"/>
              </a:solidFill>
              <a:latin typeface="Aharoni" panose="02010803020104030203" pitchFamily="2" charset="-79"/>
              <a:cs typeface="Aharoni" panose="02010803020104030203" pitchFamily="2" charset="-79"/>
            </a:endParaRPr>
          </a:p>
        </p:txBody>
      </p:sp>
      <p:sp>
        <p:nvSpPr>
          <p:cNvPr id="3" name="Content Placeholder 2"/>
          <p:cNvSpPr>
            <a:spLocks noGrp="1"/>
          </p:cNvSpPr>
          <p:nvPr>
            <p:ph idx="1"/>
          </p:nvPr>
        </p:nvSpPr>
        <p:spPr/>
        <p:txBody>
          <a:bodyPr>
            <a:normAutofit/>
          </a:bodyPr>
          <a:lstStyle/>
          <a:p>
            <a:pPr algn="just"/>
            <a:r>
              <a:rPr lang="en-US" sz="3200" dirty="0"/>
              <a:t>Permanently convex can ends but when pressed by finger it get depressed but when the pressure is removed it regains original </a:t>
            </a:r>
            <a:r>
              <a:rPr lang="en-US" sz="3200" dirty="0" smtClean="0"/>
              <a:t>bulge.</a:t>
            </a:r>
          </a:p>
          <a:p>
            <a:pPr algn="just"/>
            <a:r>
              <a:rPr lang="en-US" sz="3200" dirty="0"/>
              <a:t> </a:t>
            </a:r>
            <a:r>
              <a:rPr lang="en-US" sz="3200" dirty="0" smtClean="0"/>
              <a:t>A </a:t>
            </a:r>
            <a:r>
              <a:rPr lang="en-US" sz="3200" dirty="0" smtClean="0">
                <a:solidFill>
                  <a:srgbClr val="FF0000"/>
                </a:solidFill>
              </a:rPr>
              <a:t>soft swell </a:t>
            </a:r>
            <a:r>
              <a:rPr lang="en-US" sz="3200" dirty="0" smtClean="0"/>
              <a:t>is one in which the bulged end can be moved by thumb pressure, but can not be moved back to the normal position.</a:t>
            </a:r>
            <a:endParaRPr lang="en-IN" sz="3200" dirty="0"/>
          </a:p>
        </p:txBody>
      </p:sp>
      <p:pic>
        <p:nvPicPr>
          <p:cNvPr id="4" name="Picture 3" descr="c.jpg"/>
          <p:cNvPicPr/>
          <p:nvPr/>
        </p:nvPicPr>
        <p:blipFill>
          <a:blip r:embed="rId3" cstate="print"/>
          <a:stretch>
            <a:fillRect/>
          </a:stretch>
        </p:blipFill>
        <p:spPr>
          <a:xfrm>
            <a:off x="7737966" y="4170946"/>
            <a:ext cx="4517408" cy="2893324"/>
          </a:xfrm>
          <a:prstGeom prst="rect">
            <a:avLst/>
          </a:prstGeom>
        </p:spPr>
      </p:pic>
    </p:spTree>
    <p:extLst>
      <p:ext uri="{BB962C8B-B14F-4D97-AF65-F5344CB8AC3E}">
        <p14:creationId xmlns:p14="http://schemas.microsoft.com/office/powerpoint/2010/main" val="3726441351"/>
      </p:ext>
    </p:extLst>
  </p:cSld>
  <p:clrMapOvr>
    <a:masterClrMapping/>
  </p:clrMapOvr>
  <p:timing>
    <p:tnLst>
      <p:par>
        <p:cTn id="1" dur="indefinite" restart="never" nodeType="tmRoot"/>
      </p:par>
    </p:tn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IN" dirty="0" smtClean="0">
                <a:solidFill>
                  <a:srgbClr val="FF0000"/>
                </a:solidFill>
                <a:latin typeface="Aharoni" panose="02010803020104030203" pitchFamily="2" charset="-79"/>
                <a:cs typeface="Aharoni" panose="02010803020104030203" pitchFamily="2" charset="-79"/>
              </a:rPr>
              <a:t>Hard swell</a:t>
            </a:r>
            <a:endParaRPr lang="en-IN" dirty="0">
              <a:solidFill>
                <a:srgbClr val="FF0000"/>
              </a:solidFill>
              <a:latin typeface="Aharoni" panose="02010803020104030203" pitchFamily="2" charset="-79"/>
              <a:cs typeface="Aharoni" panose="02010803020104030203" pitchFamily="2" charset="-79"/>
            </a:endParaRPr>
          </a:p>
        </p:txBody>
      </p:sp>
      <p:sp>
        <p:nvSpPr>
          <p:cNvPr id="3" name="Content Placeholder 2"/>
          <p:cNvSpPr>
            <a:spLocks noGrp="1"/>
          </p:cNvSpPr>
          <p:nvPr>
            <p:ph idx="1"/>
          </p:nvPr>
        </p:nvSpPr>
        <p:spPr/>
        <p:txBody>
          <a:bodyPr>
            <a:normAutofit/>
          </a:bodyPr>
          <a:lstStyle/>
          <a:p>
            <a:pPr algn="just"/>
            <a:r>
              <a:rPr lang="en-US" sz="3200" dirty="0">
                <a:solidFill>
                  <a:srgbClr val="FF0000"/>
                </a:solidFill>
              </a:rPr>
              <a:t>Permanently convex ends </a:t>
            </a:r>
            <a:r>
              <a:rPr lang="en-US" sz="3200" dirty="0"/>
              <a:t>and do not get depressed due to pressure by fingers. </a:t>
            </a:r>
            <a:endParaRPr lang="en-US" sz="3200" dirty="0" smtClean="0"/>
          </a:p>
          <a:p>
            <a:pPr algn="just"/>
            <a:r>
              <a:rPr lang="en-US" sz="3200" dirty="0" smtClean="0"/>
              <a:t>Soft </a:t>
            </a:r>
            <a:r>
              <a:rPr lang="en-US" sz="3200" dirty="0"/>
              <a:t>and hard swell are </a:t>
            </a:r>
            <a:r>
              <a:rPr lang="en-US" sz="3200" dirty="0">
                <a:solidFill>
                  <a:srgbClr val="FF0000"/>
                </a:solidFill>
              </a:rPr>
              <a:t>due to high pressure gases, more hydrogen production or advance bacterial reaction</a:t>
            </a:r>
            <a:endParaRPr lang="en-IN" sz="3200" dirty="0">
              <a:solidFill>
                <a:srgbClr val="FF0000"/>
              </a:solidFill>
            </a:endParaRPr>
          </a:p>
        </p:txBody>
      </p:sp>
      <p:pic>
        <p:nvPicPr>
          <p:cNvPr id="4" name="Picture 3" descr="d.jpg"/>
          <p:cNvPicPr/>
          <p:nvPr/>
        </p:nvPicPr>
        <p:blipFill>
          <a:blip r:embed="rId2" cstate="print"/>
          <a:stretch>
            <a:fillRect/>
          </a:stretch>
        </p:blipFill>
        <p:spPr>
          <a:xfrm>
            <a:off x="7869053" y="3972731"/>
            <a:ext cx="3484747" cy="2339169"/>
          </a:xfrm>
          <a:prstGeom prst="rect">
            <a:avLst/>
          </a:prstGeom>
        </p:spPr>
      </p:pic>
    </p:spTree>
    <p:extLst>
      <p:ext uri="{BB962C8B-B14F-4D97-AF65-F5344CB8AC3E}">
        <p14:creationId xmlns:p14="http://schemas.microsoft.com/office/powerpoint/2010/main" val="3117399419"/>
      </p:ext>
    </p:extLst>
  </p:cSld>
  <p:clrMapOvr>
    <a:masterClrMapping/>
  </p:clrMapOvr>
  <p:timing>
    <p:tnLst>
      <p:par>
        <p:cTn id="1" dur="indefinite" restart="never" nodeType="tmRoot"/>
      </p:par>
    </p:tn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IN" b="1" dirty="0" smtClean="0">
                <a:solidFill>
                  <a:srgbClr val="FF0000"/>
                </a:solidFill>
              </a:rPr>
              <a:t>Physical Spoilage of Canned Foods</a:t>
            </a:r>
            <a:endParaRPr lang="en-IN" dirty="0"/>
          </a:p>
        </p:txBody>
      </p:sp>
      <p:sp>
        <p:nvSpPr>
          <p:cNvPr id="3" name="Content Placeholder 2"/>
          <p:cNvSpPr>
            <a:spLocks noGrp="1"/>
          </p:cNvSpPr>
          <p:nvPr>
            <p:ph idx="1"/>
          </p:nvPr>
        </p:nvSpPr>
        <p:spPr/>
        <p:txBody>
          <a:bodyPr/>
          <a:lstStyle/>
          <a:p>
            <a:pPr marL="514350" indent="-514350">
              <a:buAutoNum type="arabicPeriod"/>
            </a:pPr>
            <a:r>
              <a:rPr lang="en-IN" dirty="0" smtClean="0"/>
              <a:t>Faulty retort operation:</a:t>
            </a:r>
          </a:p>
          <a:p>
            <a:pPr lvl="1" algn="just"/>
            <a:r>
              <a:rPr lang="en-IN" dirty="0" smtClean="0"/>
              <a:t>If the steam pressure is reduced too rapidly  at the end of thermal processing, high pressure will be set up inside the container which may cause severe strain &amp; distortion of the can ends results in swell &amp; peaking due to abnormal strain.</a:t>
            </a:r>
            <a:endParaRPr lang="en-IN" dirty="0"/>
          </a:p>
        </p:txBody>
      </p:sp>
    </p:spTree>
    <p:extLst>
      <p:ext uri="{BB962C8B-B14F-4D97-AF65-F5344CB8AC3E}">
        <p14:creationId xmlns:p14="http://schemas.microsoft.com/office/powerpoint/2010/main" val="1212560277"/>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IN" b="1" dirty="0" smtClean="0">
                <a:solidFill>
                  <a:srgbClr val="FF0000"/>
                </a:solidFill>
              </a:rPr>
              <a:t>Physical Spoilage of Canned Foods</a:t>
            </a:r>
            <a:endParaRPr lang="en-IN" dirty="0"/>
          </a:p>
        </p:txBody>
      </p:sp>
      <p:sp>
        <p:nvSpPr>
          <p:cNvPr id="3" name="Content Placeholder 2"/>
          <p:cNvSpPr>
            <a:spLocks noGrp="1"/>
          </p:cNvSpPr>
          <p:nvPr>
            <p:ph idx="1"/>
          </p:nvPr>
        </p:nvSpPr>
        <p:spPr/>
        <p:txBody>
          <a:bodyPr/>
          <a:lstStyle/>
          <a:p>
            <a:pPr marL="0" indent="0">
              <a:buNone/>
            </a:pPr>
            <a:r>
              <a:rPr lang="en-IN" dirty="0" smtClean="0"/>
              <a:t>2. Under Exhausting:</a:t>
            </a:r>
          </a:p>
          <a:p>
            <a:pPr lvl="1"/>
            <a:r>
              <a:rPr lang="en-IN" dirty="0" smtClean="0"/>
              <a:t>Similar </a:t>
            </a:r>
            <a:r>
              <a:rPr lang="en-IN" dirty="0" err="1" smtClean="0"/>
              <a:t>distorations</a:t>
            </a:r>
            <a:r>
              <a:rPr lang="en-IN" dirty="0" smtClean="0"/>
              <a:t> due to abnormal strain.</a:t>
            </a:r>
          </a:p>
          <a:p>
            <a:pPr marL="0" indent="0">
              <a:buNone/>
            </a:pPr>
            <a:r>
              <a:rPr lang="en-IN" dirty="0" smtClean="0"/>
              <a:t>3. Over filling: </a:t>
            </a:r>
          </a:p>
          <a:p>
            <a:pPr lvl="1"/>
            <a:r>
              <a:rPr lang="en-IN" dirty="0" smtClean="0"/>
              <a:t>Also results in similar condition.</a:t>
            </a:r>
          </a:p>
          <a:p>
            <a:pPr marL="0" indent="0">
              <a:buNone/>
            </a:pPr>
            <a:r>
              <a:rPr lang="en-IN" dirty="0" smtClean="0"/>
              <a:t>4. Panelling:</a:t>
            </a:r>
          </a:p>
          <a:p>
            <a:pPr lvl="1"/>
            <a:r>
              <a:rPr lang="en-IN" dirty="0" smtClean="0"/>
              <a:t>Due to high vacuum inside where the can body is forced inward by the atmospheric pressure.</a:t>
            </a:r>
            <a:endParaRPr lang="en-IN" dirty="0"/>
          </a:p>
        </p:txBody>
      </p:sp>
    </p:spTree>
    <p:extLst>
      <p:ext uri="{BB962C8B-B14F-4D97-AF65-F5344CB8AC3E}">
        <p14:creationId xmlns:p14="http://schemas.microsoft.com/office/powerpoint/2010/main" val="1132289937"/>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IN" b="1" dirty="0" smtClean="0">
                <a:solidFill>
                  <a:srgbClr val="FF0000"/>
                </a:solidFill>
              </a:rPr>
              <a:t>Physical Spoilage of Canned Foods</a:t>
            </a:r>
            <a:endParaRPr lang="en-IN" dirty="0"/>
          </a:p>
        </p:txBody>
      </p:sp>
      <p:sp>
        <p:nvSpPr>
          <p:cNvPr id="3" name="Content Placeholder 2"/>
          <p:cNvSpPr>
            <a:spLocks noGrp="1"/>
          </p:cNvSpPr>
          <p:nvPr>
            <p:ph idx="1"/>
          </p:nvPr>
        </p:nvSpPr>
        <p:spPr/>
        <p:txBody>
          <a:bodyPr/>
          <a:lstStyle/>
          <a:p>
            <a:pPr marL="0" indent="0">
              <a:buNone/>
            </a:pPr>
            <a:r>
              <a:rPr lang="en-IN" dirty="0" smtClean="0"/>
              <a:t>5. Miscellaneous:</a:t>
            </a:r>
          </a:p>
          <a:p>
            <a:pPr lvl="1"/>
            <a:r>
              <a:rPr lang="en-IN" dirty="0" smtClean="0"/>
              <a:t>Eternally rusted cans, damaged cans, deformation on the seam, dents etc.</a:t>
            </a:r>
            <a:endParaRPr lang="en-IN" dirty="0"/>
          </a:p>
        </p:txBody>
      </p:sp>
    </p:spTree>
    <p:extLst>
      <p:ext uri="{BB962C8B-B14F-4D97-AF65-F5344CB8AC3E}">
        <p14:creationId xmlns:p14="http://schemas.microsoft.com/office/powerpoint/2010/main" val="730971248"/>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IN"/>
          </a:p>
        </p:txBody>
      </p:sp>
      <p:sp>
        <p:nvSpPr>
          <p:cNvPr id="3" name="Content Placeholder 2"/>
          <p:cNvSpPr>
            <a:spLocks noGrp="1"/>
          </p:cNvSpPr>
          <p:nvPr>
            <p:ph idx="1"/>
          </p:nvPr>
        </p:nvSpPr>
        <p:spPr/>
        <p:txBody>
          <a:bodyPr/>
          <a:lstStyle/>
          <a:p>
            <a:endParaRPr lang="en-IN" dirty="0" smtClean="0"/>
          </a:p>
          <a:p>
            <a:endParaRPr lang="en-IN" dirty="0"/>
          </a:p>
          <a:p>
            <a:pPr algn="ctr"/>
            <a:r>
              <a:rPr lang="en-IN" dirty="0" smtClean="0"/>
              <a:t>Thank You</a:t>
            </a:r>
            <a:endParaRPr lang="en-IN" dirty="0"/>
          </a:p>
        </p:txBody>
      </p:sp>
    </p:spTree>
    <p:extLst>
      <p:ext uri="{BB962C8B-B14F-4D97-AF65-F5344CB8AC3E}">
        <p14:creationId xmlns:p14="http://schemas.microsoft.com/office/powerpoint/2010/main" val="2784468240"/>
      </p:ext>
    </p:extLst>
  </p:cSld>
  <p:clrMapOvr>
    <a:masterClrMapping/>
  </p:clrMapOvr>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otalTime>387</TotalTime>
  <Words>718</Words>
  <Application>Microsoft Office PowerPoint</Application>
  <PresentationFormat>Widescreen</PresentationFormat>
  <Paragraphs>80</Paragraphs>
  <Slides>16</Slides>
  <Notes>1</Notes>
  <HiddenSlides>0</HiddenSlides>
  <MMClips>0</MMClips>
  <ScaleCrop>false</ScaleCrop>
  <HeadingPairs>
    <vt:vector size="6" baseType="variant">
      <vt:variant>
        <vt:lpstr>Fonts Used</vt:lpstr>
      </vt:variant>
      <vt:variant>
        <vt:i4>5</vt:i4>
      </vt:variant>
      <vt:variant>
        <vt:lpstr>Theme</vt:lpstr>
      </vt:variant>
      <vt:variant>
        <vt:i4>1</vt:i4>
      </vt:variant>
      <vt:variant>
        <vt:lpstr>Slide Titles</vt:lpstr>
      </vt:variant>
      <vt:variant>
        <vt:i4>16</vt:i4>
      </vt:variant>
    </vt:vector>
  </HeadingPairs>
  <TitlesOfParts>
    <vt:vector size="22" baseType="lpstr">
      <vt:lpstr>Aharoni</vt:lpstr>
      <vt:lpstr>Arial</vt:lpstr>
      <vt:lpstr>Calibri</vt:lpstr>
      <vt:lpstr>Calibri Light</vt:lpstr>
      <vt:lpstr>Times New Roman</vt:lpstr>
      <vt:lpstr>Office Theme</vt:lpstr>
      <vt:lpstr>Spoilage of Canned Foods</vt:lpstr>
      <vt:lpstr>Food Spoilage</vt:lpstr>
      <vt:lpstr>Spoilage of Canned Foods</vt:lpstr>
      <vt:lpstr>Microbial Spoilage of Canned Foods</vt:lpstr>
      <vt:lpstr>Microbial Spoilage of Canned Foods</vt:lpstr>
      <vt:lpstr>Microbial Spoilage of Canned Foods</vt:lpstr>
      <vt:lpstr>Microbial Spoilage of Canned Foods</vt:lpstr>
      <vt:lpstr>Chemical Spoilage of Canned Foods</vt:lpstr>
      <vt:lpstr>Flipper</vt:lpstr>
      <vt:lpstr>Springer </vt:lpstr>
      <vt:lpstr>Soft swell</vt:lpstr>
      <vt:lpstr>Hard swell</vt:lpstr>
      <vt:lpstr>Physical Spoilage of Canned Foods</vt:lpstr>
      <vt:lpstr>Physical Spoilage of Canned Foods</vt:lpstr>
      <vt:lpstr>Physical Spoilage of Canned Foods</vt:lpstr>
      <vt:lpstr>PowerPoint Presentation</vt:lpstr>
    </vt:vector>
  </TitlesOfParts>
  <Company>HP</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Spoilage of Canned Foods</dc:title>
  <dc:creator>HP</dc:creator>
  <cp:lastModifiedBy>HP</cp:lastModifiedBy>
  <cp:revision>16</cp:revision>
  <dcterms:created xsi:type="dcterms:W3CDTF">2020-06-11T06:04:00Z</dcterms:created>
  <dcterms:modified xsi:type="dcterms:W3CDTF">2020-07-06T04:38:52Z</dcterms:modified>
</cp:coreProperties>
</file>