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8" r:id="rId10"/>
    <p:sldId id="266" r:id="rId11"/>
    <p:sldId id="261" r:id="rId12"/>
    <p:sldId id="262" r:id="rId13"/>
    <p:sldId id="263" r:id="rId14"/>
    <p:sldId id="264" r:id="rId15"/>
    <p:sldId id="265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0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5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7597166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0842757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437246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033228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4205799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247846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4943013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2102866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10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56546740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5967811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7453488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41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06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85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8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26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82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2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1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60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14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70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23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61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97925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312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9544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49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779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89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92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518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61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776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8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6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4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7FB0-E653-4DBC-BE3F-3A960672A19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761A-89AA-4D34-A710-B0914AF3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C93C3D-4C05-44E1-AF50-EA29A2DE2EBE}" type="datetimeFigureOut">
              <a:rPr lang="en-US" smtClean="0">
                <a:solidFill>
                  <a:srgbClr val="696464"/>
                </a:solidFill>
              </a:rPr>
              <a:pPr/>
              <a:t>8/5/2020</a:t>
            </a:fld>
            <a:endParaRPr lang="en-IN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EFB4B6-9F77-4B2B-9CAC-73551450C2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9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8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EFAC9"/>
                </a:solidFill>
              </a:rPr>
              <a:pPr/>
              <a:t>8/5/2020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9103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PowerPoint_Presentation1.ppt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Sanjeev Kumar</a:t>
            </a:r>
          </a:p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&amp; Head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Dairy Technology,</a:t>
            </a:r>
          </a:p>
          <a:p>
            <a:r>
              <a:rPr lang="en-IN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SGIDT,Patna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(BASU, Patna)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/>
              <a:t>STANDARDIZATION OF MILK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432650"/>
      </p:ext>
    </p:extLst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60990"/>
            <a:ext cx="10363200" cy="1143000"/>
          </a:xfrm>
          <a:solidFill>
            <a:srgbClr val="002060"/>
          </a:solidFill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Conti---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r>
              <a:rPr lang="en-US" dirty="0"/>
              <a:t>Prepare 500 kg milk testing 3.0% fat and 8.5% SNF. You are provided with whole milk </a:t>
            </a:r>
            <a:r>
              <a:rPr lang="en-US" dirty="0" smtClean="0"/>
              <a:t>having 5.0</a:t>
            </a:r>
            <a:r>
              <a:rPr lang="en-US" dirty="0"/>
              <a:t>% fat and 9.0% SNF and skim milk powder having 0.5% fat and 96.0% SNF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Solution:</a:t>
            </a:r>
            <a:endParaRPr lang="en-US" dirty="0"/>
          </a:p>
          <a:p>
            <a:r>
              <a:rPr lang="en-US" dirty="0"/>
              <a:t>Let the quantity of the whole milk = X kg</a:t>
            </a:r>
          </a:p>
          <a:p>
            <a:r>
              <a:rPr lang="en-US" dirty="0"/>
              <a:t>Quantity of SMP = Y kg</a:t>
            </a:r>
          </a:p>
          <a:p>
            <a:r>
              <a:rPr lang="en-US" dirty="0"/>
              <a:t>Quantity of water = Z </a:t>
            </a:r>
            <a:r>
              <a:rPr lang="en-US" dirty="0" smtClean="0"/>
              <a:t>kg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Fat equation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SNF equation: </a:t>
            </a:r>
          </a:p>
          <a:p>
            <a:pPr marL="0" indent="0">
              <a:buNone/>
            </a:pPr>
            <a:r>
              <a:rPr lang="en-US" dirty="0" smtClean="0"/>
              <a:t>      X </a:t>
            </a:r>
            <a:r>
              <a:rPr lang="en-US" dirty="0"/>
              <a:t>+ Y + Z = 500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99953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of 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Batch </a:t>
            </a:r>
            <a:r>
              <a:rPr lang="en-US" sz="9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rocess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most commonly used in the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dairies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The demerits of batch standardization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--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the time taken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for agitation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testing and final mixing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9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standardization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Employs an inline sampler in association with a testing device, which samples, </a:t>
            </a:r>
          </a:p>
          <a:p>
            <a:pPr marL="0" indent="0">
              <a:buNone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measures and displays the fat content every 20 seconds.</a:t>
            </a:r>
          </a:p>
          <a:p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</a:t>
            </a:r>
            <a:r>
              <a:rPr lang="en-US" sz="9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extension of the continuous process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The separator is replaced by a microprocessor/controller unit linked to the sampler/tester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The merits of this automatic process are time and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savings and ensure more accurate standardization than other methods</a:t>
            </a: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97799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D34817"/>
              </a:buClr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Tri-Process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</a:p>
          <a:p>
            <a:pPr marL="0" lvl="0" indent="0">
              <a:buClr>
                <a:srgbClr val="D34817"/>
              </a:buClr>
              <a:buNone/>
            </a:pP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Tri-process machine - designed to clarify, separate, standardize milk in a single unit. </a:t>
            </a: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general construction -- similar to that of standard cream separator. </a:t>
            </a: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tri-process separator --- external valves in the discharge lines of cream and skim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</a:t>
            </a: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precise needle valve is fixed in the outlet for cream, which controls the cream flow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is a bypass line connected from the cream discharge line to the skim milk discharge line.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D34817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r"/>
            <a:r>
              <a:rPr lang="en-GB" smtClean="0">
                <a:solidFill>
                  <a:schemeClr val="bg1"/>
                </a:solidFill>
              </a:rPr>
              <a:t>Conti-</a:t>
            </a:r>
            <a:r>
              <a:rPr lang="en-GB" dirty="0" smtClean="0">
                <a:solidFill>
                  <a:schemeClr val="bg1"/>
                </a:solidFill>
              </a:rPr>
              <a:t>--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98603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5.blog.doostang.com/wp-content/uploads/2009/10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55072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Defined </a:t>
            </a:r>
            <a:r>
              <a:rPr lang="en-US" dirty="0"/>
              <a:t>as the adjustment of one or more of the milk constituents </a:t>
            </a:r>
            <a:r>
              <a:rPr lang="en-US" dirty="0" smtClean="0"/>
              <a:t>to meet the   legal requirement or nominated </a:t>
            </a:r>
            <a:r>
              <a:rPr lang="en-US" dirty="0"/>
              <a:t>level.</a:t>
            </a:r>
          </a:p>
          <a:p>
            <a:r>
              <a:rPr lang="en-US" dirty="0"/>
              <a:t>In market milk industry, </a:t>
            </a:r>
            <a:r>
              <a:rPr lang="en-US" dirty="0" smtClean="0"/>
              <a:t> </a:t>
            </a:r>
            <a:r>
              <a:rPr lang="en-US" dirty="0"/>
              <a:t>normally involves reducing the butterfat content by addition of </a:t>
            </a:r>
            <a:r>
              <a:rPr lang="en-US" dirty="0" smtClean="0"/>
              <a:t>skim milk or</a:t>
            </a:r>
            <a:endParaRPr lang="en-US" dirty="0"/>
          </a:p>
          <a:p>
            <a:r>
              <a:rPr lang="en-US" dirty="0" smtClean="0"/>
              <a:t> Through </a:t>
            </a:r>
            <a:r>
              <a:rPr lang="en-US" dirty="0"/>
              <a:t>the removal of cream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67333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comply with the legal requirements for particular milk/dairy products.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provide the consumer with a uniform product.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ensure economics in production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 of skim milk increases the volume of milk available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emoval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cream allows the production of other value added dairy products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s/a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table cream, butter or other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Dairy products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64881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of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standardization of milk or cream for product manufacture, usually the proportions of the various ingredients of known composition to be mixed, </a:t>
            </a:r>
            <a:r>
              <a:rPr lang="en-US" dirty="0" smtClean="0"/>
              <a:t>-- </a:t>
            </a:r>
            <a:r>
              <a:rPr lang="en-US" dirty="0"/>
              <a:t>required to be estimated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Done 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Pearson's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Square method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Algebraic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equations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24858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304800"/>
            <a:ext cx="11682484" cy="1143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Pearson’s </a:t>
            </a:r>
            <a:r>
              <a:rPr lang="en-US">
                <a:solidFill>
                  <a:schemeClr val="bg1"/>
                </a:solidFill>
              </a:rPr>
              <a:t>square </a:t>
            </a:r>
            <a:r>
              <a:rPr lang="en-US" smtClean="0">
                <a:solidFill>
                  <a:schemeClr val="bg1"/>
                </a:solidFill>
              </a:rPr>
              <a:t>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Draw a square and place in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Centre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it the desired fat percentage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at the left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hand corners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square, the fat percentage of the materials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mixed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Next, subtract the number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the Centre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the larger number at the left hand side of the square and place the remainder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diagonally opposite right hand corners.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on the right hand side now represents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number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parts of each of the original materials that must be blended to have the desired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fat content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resultant mix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number at the upper right corner refers to the parts of material whose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fat test was placed at the upper left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corner.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at the lower right corner refers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parts of material whose fat test was placed at the lower left corner.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numbers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right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added, the sum obtained will represent the parts of the finished product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0674590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6164" y="2176464"/>
            <a:ext cx="50196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725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hlinkClick r:id="" action="ppaction://ole?verb=0"/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1547577"/>
              </p:ext>
            </p:extLst>
          </p:nvPr>
        </p:nvGraphicFramePr>
        <p:xfrm>
          <a:off x="1" y="274638"/>
          <a:ext cx="12078268" cy="646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esentation" r:id="rId5" imgW="4568804" imgH="3425985" progId="PowerPoint.Show.12">
                  <p:embed/>
                </p:oleObj>
              </mc:Choice>
              <mc:Fallback>
                <p:oleObj name="Presentation" r:id="rId5" imgW="4568804" imgH="342598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" y="274638"/>
                        <a:ext cx="12078268" cy="6467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926704"/>
      </p:ext>
    </p:extLst>
  </p:cSld>
  <p:clrMapOvr>
    <a:masterClrMapping/>
  </p:clrMapOvr>
  <p:transition>
    <p:newsflash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GB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Numericals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Examples Problem </a:t>
            </a:r>
            <a:r>
              <a:rPr lang="en-US" dirty="0" smtClean="0"/>
              <a:t>1</a:t>
            </a:r>
          </a:p>
          <a:p>
            <a:r>
              <a:rPr lang="en-US" dirty="0" smtClean="0"/>
              <a:t> </a:t>
            </a:r>
            <a:r>
              <a:rPr lang="en-US" dirty="0"/>
              <a:t>600 kg of cow milk testing 4% fat is to be standardized to toned milk by removing 33% fat cream. Calculate the amount of toned milk </a:t>
            </a:r>
            <a:endParaRPr lang="en-US" dirty="0" smtClean="0"/>
          </a:p>
          <a:p>
            <a:r>
              <a:rPr lang="en-US"/>
              <a:t>Examples Problem </a:t>
            </a:r>
            <a:r>
              <a:rPr lang="en-US" smtClean="0"/>
              <a:t>2</a:t>
            </a:r>
            <a:endParaRPr lang="en-US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1000 </a:t>
            </a:r>
            <a:r>
              <a:rPr lang="en-US" dirty="0"/>
              <a:t>kg of double toned milk (DTM) is to be prepared by mixing whole milk, testing 5.5% fat and skim milk testing 0.2% fat. Calculate the amount of whole milk and skim milk required.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238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6399"/>
            <a:ext cx="10363200" cy="11430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Algebraic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to  </a:t>
            </a:r>
            <a:r>
              <a:rPr lang="en-US" dirty="0"/>
              <a:t>know the composition of the products to be mixed, the final product and the quantity of any one product. </a:t>
            </a:r>
            <a:endParaRPr lang="en-US" dirty="0" smtClean="0"/>
          </a:p>
          <a:p>
            <a:r>
              <a:rPr lang="en-US" dirty="0" smtClean="0"/>
              <a:t>Mass </a:t>
            </a:r>
            <a:r>
              <a:rPr lang="en-US" dirty="0"/>
              <a:t>balance equations are formed and </a:t>
            </a:r>
            <a:r>
              <a:rPr lang="en-US" dirty="0" smtClean="0"/>
              <a:t>solved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formula for determining the quantities of skim milk and raw milk on this basis 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follows: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Skim milk (kg) = kg standard milk required x (% fat in raw milk - % fat in standard milk)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 Whole milk (kg) = kg standard milk required x (% fat in standard milk - % fat in skim milk)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304800"/>
            <a:ext cx="10363200" cy="1143000"/>
          </a:xfrm>
          <a:prstGeom prst="rect">
            <a:avLst/>
          </a:prstGeom>
          <a:solidFill>
            <a:srgbClr val="002060"/>
          </a:solidFill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solidFill>
                  <a:schemeClr val="bg1"/>
                </a:solidFill>
              </a:rPr>
              <a:t>Algebraic 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358799"/>
            <a:ext cx="10363200" cy="1143000"/>
          </a:xfrm>
          <a:prstGeom prst="rect">
            <a:avLst/>
          </a:prstGeom>
          <a:solidFill>
            <a:srgbClr val="002060"/>
          </a:solidFill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Algebraic Equations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14570"/>
      </p:ext>
    </p:extLst>
  </p:cSld>
  <p:clrMapOvr>
    <a:masterClrMapping/>
  </p:clrMapOvr>
  <p:transition>
    <p:newsflash/>
    <p:sndAc>
      <p:stSnd>
        <p:snd r:embed="rId2" name="chimes.wav"/>
      </p:stSnd>
    </p:sndAc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794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Calibri Light</vt:lpstr>
      <vt:lpstr>Constantia</vt:lpstr>
      <vt:lpstr>Franklin Gothic Book</vt:lpstr>
      <vt:lpstr>Perpetua</vt:lpstr>
      <vt:lpstr>Wingdings</vt:lpstr>
      <vt:lpstr>Wingdings 2</vt:lpstr>
      <vt:lpstr>Office Theme</vt:lpstr>
      <vt:lpstr>Equity</vt:lpstr>
      <vt:lpstr>1_Office Theme</vt:lpstr>
      <vt:lpstr>Paper</vt:lpstr>
      <vt:lpstr>Presentation</vt:lpstr>
      <vt:lpstr>STANDARDIZATION OF MILK</vt:lpstr>
      <vt:lpstr>Standardization: </vt:lpstr>
      <vt:lpstr>Objectives</vt:lpstr>
      <vt:lpstr>Methods of Calculation</vt:lpstr>
      <vt:lpstr>Pearson’s square Method</vt:lpstr>
      <vt:lpstr>PowerPoint Presentation</vt:lpstr>
      <vt:lpstr>PowerPoint Presentation</vt:lpstr>
      <vt:lpstr>Numericals</vt:lpstr>
      <vt:lpstr>Algebraic equations</vt:lpstr>
      <vt:lpstr>Conti---</vt:lpstr>
      <vt:lpstr>Methods of Standardization</vt:lpstr>
      <vt:lpstr>Conti---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STANDARDIZATION OF MILK</dc:title>
  <dc:creator>sanjeev</dc:creator>
  <cp:lastModifiedBy>sanjeev</cp:lastModifiedBy>
  <cp:revision>34</cp:revision>
  <dcterms:created xsi:type="dcterms:W3CDTF">2020-07-23T15:03:19Z</dcterms:created>
  <dcterms:modified xsi:type="dcterms:W3CDTF">2020-08-05T06:21:44Z</dcterms:modified>
</cp:coreProperties>
</file>