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84" r:id="rId3"/>
    <p:sldId id="286" r:id="rId4"/>
    <p:sldId id="288" r:id="rId5"/>
    <p:sldId id="360" r:id="rId6"/>
    <p:sldId id="308" r:id="rId7"/>
    <p:sldId id="309" r:id="rId8"/>
    <p:sldId id="365" r:id="rId9"/>
    <p:sldId id="367" r:id="rId10"/>
    <p:sldId id="310" r:id="rId11"/>
    <p:sldId id="311" r:id="rId12"/>
    <p:sldId id="369" r:id="rId13"/>
    <p:sldId id="313" r:id="rId14"/>
    <p:sldId id="314" r:id="rId15"/>
    <p:sldId id="350" r:id="rId16"/>
    <p:sldId id="315" r:id="rId17"/>
    <p:sldId id="316" r:id="rId18"/>
    <p:sldId id="348" r:id="rId19"/>
    <p:sldId id="317" r:id="rId20"/>
    <p:sldId id="347" r:id="rId21"/>
    <p:sldId id="318" r:id="rId22"/>
    <p:sldId id="319" r:id="rId23"/>
    <p:sldId id="320" r:id="rId24"/>
    <p:sldId id="321" r:id="rId25"/>
    <p:sldId id="322" r:id="rId26"/>
    <p:sldId id="25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586B-D84C-4F1F-8F10-707CDBDA8D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510D2-6441-4D7A-BFE1-3740DDCCB5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61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85B9AA-A00C-4D61-9CEA-496B362D5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58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85B9AA-A00C-4D61-9CEA-496B362D5D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11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85B9AA-A00C-4D61-9CEA-496B362D5D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4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ACB3-225E-4024-B90E-34AD53136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6B36E-3235-411E-8081-CECCB905A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5DF19-E5B3-42EF-970C-65CFF308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99968-0058-4775-ACD6-4F9C3B550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7B917-A852-47ED-8BA8-FF0BCC003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899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70E9-ACFC-413D-8DA9-49F334BF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D2329-8A5B-44ED-988E-4E2680776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AD00C-84DA-41A0-B436-9B5DB64C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8B473-6B6C-47EE-B111-25448696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7A591-D045-44AB-A342-6FA780A7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678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C58F38-E801-4E72-8AB2-CA73DA508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C07CD-4B91-4E27-AD38-C74F9C2E4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B575C-9056-4FD7-BF25-1925E911B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D8675-6D7C-4489-8995-01EBEDD52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1AE80-571D-44B0-8257-7D31100F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512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A256-714F-4EE0-8D71-B3FFC80F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36CC-443E-440F-B361-209F7CB21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76D18-9430-4BF2-8735-00EA5634B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A967-674E-4FBC-BE84-E9DBBC8D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2C0EE-006D-4D76-80A4-E58F0107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54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07E5D-F504-4781-A186-96239092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21CFF-5E7B-4D5C-866E-3A76824B1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3D3E4-9C1D-4794-861B-A53027DC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D074E-30FF-4622-AE14-1A107F08F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A9E53-7C6A-4072-87B4-EFA4908D3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074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54C2A-F4C3-4350-8956-F14E8DE9B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57018-DD6A-444C-BD6D-228D9FEC3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8BBD4-23D1-4CA2-836B-FF5A03D13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0220F-6D54-4D5E-9570-5E951DF3C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B6E77-A6A6-48B1-9244-BEBA1F5B4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A051E-EDC6-42B9-B056-2F762E69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5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5900-04E1-4B7F-8398-A4ECCA9B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0DCCD-44A7-4ED4-8424-D11AC6801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05F1D-562C-49DC-9633-85E6038AA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94C55-28AB-4D17-AC5C-E3F5C7225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0A45B3-2EF6-4BDB-9CF6-FC43B43DD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82D374-5134-4087-8D15-7825076E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A3E586-345A-4BEF-9627-659A3830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1FBD5-2D36-4609-8FFB-6FA586FD7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11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E2D71-4ED7-439C-AAD1-D2C3DD75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438B6-16C1-4883-93D5-46DD79AB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E4BEC-9BD4-4996-8BFD-BAFE68C9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F73F1-F917-49F9-AEA6-A64EEECE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455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707B3-DC65-4A33-9366-32EE06EC0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BAA6FA-1885-4211-989A-1B6D283E3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406E0-6211-46D5-9EFA-B31E8128E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260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6583-3CA5-47BB-B931-B8DC0107D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C07FB-9EB7-412E-BFCB-C6F106487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7A69F-2159-46E2-BEFA-7B368EA4F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9C40B-D075-4A82-80F5-81400079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63607-BF2E-4445-8A53-43CFE9E0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9AAD6-0411-45FB-B61E-FF28A5286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106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3A86-9A77-4971-8B98-9F910DBC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4B7689-0670-488F-B5F6-9B2F0EF3E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8CE13-C47A-4DC7-A1DB-1EE2DFE79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FADB4-E104-4D50-9C29-982BD879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C409A-3764-4292-800E-003779B4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A3F61-AC1D-42AB-A754-A34C7F7C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447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DFDBCB-33A0-41E9-9DD2-241E759F3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54F4D-268C-46CF-A22D-991A4B07C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31D63-F57C-4163-BD63-27D291D46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968A1-0ED1-4D06-9D4C-B0974EFA2490}" type="datetimeFigureOut">
              <a:rPr lang="en-IN" smtClean="0"/>
              <a:t>26-08-2020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4E4-2284-42C8-9B5C-C91361EDE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DBF7E-5A7A-4469-BA0B-D7DB33FBC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0CDA-38A9-447A-9A9C-CA1A11299A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19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D5B62-A3C6-47FB-A71B-0D4975C3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UNIT-5 (REGIONAL SURGERY-II)</a:t>
            </a:r>
            <a:br>
              <a:rPr lang="en-US" dirty="0"/>
            </a:br>
            <a:r>
              <a:rPr lang="en-US" dirty="0"/>
              <a:t>UG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6ECF1-675B-4CE1-B573-90882501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926" y="4051494"/>
            <a:ext cx="5965874" cy="18850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  DR. MITHILESH KUMAR</a:t>
            </a:r>
          </a:p>
          <a:p>
            <a:pPr marL="0" indent="0">
              <a:buNone/>
            </a:pPr>
            <a:r>
              <a:rPr lang="en-US" dirty="0"/>
              <a:t>Assistant Professor cum Jr. Scientist</a:t>
            </a:r>
          </a:p>
          <a:p>
            <a:pPr marL="0" indent="0">
              <a:buNone/>
            </a:pPr>
            <a:r>
              <a:rPr lang="en-US" dirty="0"/>
              <a:t> Veterinary Surgery and Radiology</a:t>
            </a:r>
          </a:p>
          <a:p>
            <a:pPr marL="0" indent="0">
              <a:buNone/>
            </a:pPr>
            <a:r>
              <a:rPr lang="en-US" dirty="0"/>
              <a:t>Bihar Veterinary College, Patna-800014</a:t>
            </a:r>
          </a:p>
        </p:txBody>
      </p:sp>
    </p:spTree>
    <p:extLst>
      <p:ext uri="{BB962C8B-B14F-4D97-AF65-F5344CB8AC3E}">
        <p14:creationId xmlns:p14="http://schemas.microsoft.com/office/powerpoint/2010/main" val="1569459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74188-F5FE-4B56-937E-6BF5F1F24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346969"/>
          </a:xfrm>
        </p:spPr>
        <p:txBody>
          <a:bodyPr/>
          <a:lstStyle/>
          <a:p>
            <a:r>
              <a:rPr lang="en-US" dirty="0"/>
              <a:t>The distal end is then disarticulated at the costochondral junction.</a:t>
            </a:r>
          </a:p>
          <a:p>
            <a:r>
              <a:rPr lang="en-US" dirty="0"/>
              <a:t>The pleural incision is extended dorsally and ventrally with scissors.</a:t>
            </a:r>
          </a:p>
          <a:p>
            <a:r>
              <a:rPr lang="en-US" dirty="0"/>
              <a:t>The wound is closed in layers i.e. the pleura and periosteum together, intercostal muscles and then superficial muscles and fascia together.</a:t>
            </a:r>
          </a:p>
          <a:p>
            <a:r>
              <a:rPr lang="en-US" dirty="0"/>
              <a:t>Continuous lock stich sutures using heavy chromic catgut.</a:t>
            </a:r>
          </a:p>
          <a:p>
            <a:r>
              <a:rPr lang="en-US" dirty="0"/>
              <a:t>The skin sutured routinely.</a:t>
            </a:r>
          </a:p>
          <a:p>
            <a:r>
              <a:rPr lang="en-US" dirty="0"/>
              <a:t>Split –rib technique :- </a:t>
            </a:r>
          </a:p>
          <a:p>
            <a:r>
              <a:rPr lang="en-US" dirty="0"/>
              <a:t>After exposing the rib, straight longitudinal incision is made in its center by means of an oscillating electrical bone saw.</a:t>
            </a:r>
          </a:p>
          <a:p>
            <a:r>
              <a:rPr lang="en-US" dirty="0"/>
              <a:t>The rib is then sectioned transversely at either ends of the primary incision.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49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330C6-1A86-45F7-9F98-9144548D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791"/>
            <a:ext cx="10515600" cy="5389172"/>
          </a:xfrm>
        </p:spPr>
        <p:txBody>
          <a:bodyPr/>
          <a:lstStyle/>
          <a:p>
            <a:r>
              <a:rPr lang="en-US" dirty="0"/>
              <a:t>Closure of rib incision is accomplished by placing 4 to 5 interrupted sutures of either stainless steel wire or heavy black braided silk around the rib.</a:t>
            </a:r>
          </a:p>
          <a:p>
            <a:r>
              <a:rPr lang="en-US" dirty="0"/>
              <a:t>Muscles closed in layers and skin sutured as usual.</a:t>
            </a:r>
          </a:p>
          <a:p>
            <a:r>
              <a:rPr lang="en-US" dirty="0"/>
              <a:t>It provides maximum exposure of the pleural space without involvement of rib retractors. </a:t>
            </a:r>
          </a:p>
          <a:p>
            <a:r>
              <a:rPr lang="en-US" dirty="0"/>
              <a:t>Closure is simple and quick.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9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D487162-2767-4DCE-870C-D9E3582B4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en-US" dirty="0"/>
              <a:t>SURGICAL APPROACH OF THORACIC CAVITY IN BOVINE</a:t>
            </a:r>
          </a:p>
          <a:p>
            <a:r>
              <a:rPr lang="en-US" dirty="0"/>
              <a:t>Thoracocentesis                                        5</a:t>
            </a:r>
            <a:r>
              <a:rPr lang="en-US" baseline="30000" dirty="0"/>
              <a:t>th</a:t>
            </a:r>
            <a:r>
              <a:rPr lang="en-US" dirty="0"/>
              <a:t> to 7</a:t>
            </a:r>
            <a:r>
              <a:rPr lang="en-US" baseline="30000" dirty="0"/>
              <a:t>th</a:t>
            </a:r>
            <a:r>
              <a:rPr lang="en-US" dirty="0"/>
              <a:t> intercostal space </a:t>
            </a:r>
          </a:p>
          <a:p>
            <a:r>
              <a:rPr lang="en-US" dirty="0"/>
              <a:t>Drainage of pericardial sac                      5</a:t>
            </a:r>
            <a:r>
              <a:rPr lang="en-US" baseline="30000" dirty="0"/>
              <a:t>th</a:t>
            </a:r>
            <a:r>
              <a:rPr lang="en-US" dirty="0"/>
              <a:t> Intercostal space or 5</a:t>
            </a:r>
            <a:r>
              <a:rPr lang="en-US" baseline="30000" dirty="0"/>
              <a:t>th</a:t>
            </a:r>
            <a:r>
              <a:rPr lang="en-US" dirty="0"/>
              <a:t> rib</a:t>
            </a:r>
          </a:p>
          <a:p>
            <a:r>
              <a:rPr lang="en-US" dirty="0"/>
              <a:t>Pericardiectomy/ Pericardiotomy          5</a:t>
            </a:r>
            <a:r>
              <a:rPr lang="en-US" baseline="30000" dirty="0"/>
              <a:t>th</a:t>
            </a:r>
            <a:r>
              <a:rPr lang="en-US" dirty="0"/>
              <a:t> rib</a:t>
            </a:r>
          </a:p>
          <a:p>
            <a:r>
              <a:rPr lang="en-US" dirty="0"/>
              <a:t>Diaphragmatic herniorrhaphy                6</a:t>
            </a:r>
            <a:r>
              <a:rPr lang="en-US" baseline="30000" dirty="0"/>
              <a:t>th</a:t>
            </a:r>
            <a:r>
              <a:rPr lang="en-US" dirty="0"/>
              <a:t> or 7</a:t>
            </a:r>
            <a:r>
              <a:rPr lang="en-US" baseline="30000" dirty="0"/>
              <a:t>th</a:t>
            </a:r>
            <a:r>
              <a:rPr lang="en-US" dirty="0"/>
              <a:t> rib </a:t>
            </a:r>
          </a:p>
          <a:p>
            <a:r>
              <a:rPr lang="en-US" dirty="0"/>
              <a:t>Diaphragmatic abscess                            7</a:t>
            </a:r>
            <a:r>
              <a:rPr lang="en-US" baseline="30000" dirty="0"/>
              <a:t>th</a:t>
            </a:r>
            <a:r>
              <a:rPr lang="en-US" dirty="0"/>
              <a:t> rib</a:t>
            </a:r>
          </a:p>
          <a:p>
            <a:r>
              <a:rPr lang="en-US" dirty="0"/>
              <a:t>Pneumonectomy                                       5</a:t>
            </a:r>
            <a:r>
              <a:rPr lang="en-US" baseline="30000" dirty="0"/>
              <a:t>th</a:t>
            </a:r>
            <a:r>
              <a:rPr lang="en-US" dirty="0"/>
              <a:t> rib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1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35119-3AAE-430D-BD2D-E72D5CA82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317"/>
            <a:ext cx="10515600" cy="5487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THORACOCENTESIS:- indicated to collect the fluid for physical, cytological, biochemical and culture and sensitivity tests.</a:t>
            </a:r>
          </a:p>
          <a:p>
            <a:r>
              <a:rPr lang="en-US" dirty="0"/>
              <a:t>These tests help to point the cause of the effusions.</a:t>
            </a:r>
          </a:p>
          <a:p>
            <a:r>
              <a:rPr lang="en-US" dirty="0"/>
              <a:t>All aseptic precautions should be used for thoracocentesis to avoid introduction of infection.</a:t>
            </a:r>
          </a:p>
          <a:p>
            <a:r>
              <a:rPr lang="en-US" dirty="0"/>
              <a:t>Pneumothorax:- Air accumulates in the pleural space.</a:t>
            </a:r>
          </a:p>
          <a:p>
            <a:r>
              <a:rPr lang="en-US" dirty="0"/>
              <a:t>THORACIC WOUNDS: Wound occur as a result of trauma.</a:t>
            </a:r>
          </a:p>
          <a:p>
            <a:r>
              <a:rPr lang="en-US" dirty="0"/>
              <a:t>It is necessary to prevent pneumothorax and collapse of lung.</a:t>
            </a:r>
          </a:p>
          <a:p>
            <a:r>
              <a:rPr lang="en-US" dirty="0"/>
              <a:t>Rib fractures due to blow to the thoracic wall cause splinters or sharp rib ends which may penetrate the lungs to cause pneumothorax.</a:t>
            </a:r>
          </a:p>
          <a:p>
            <a:r>
              <a:rPr lang="en-US" dirty="0"/>
              <a:t>Non penetrating wounds are common.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82695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B32D-FD98-4A38-92B4-CABF9CF6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TRAUMATIC PERICARDITIS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FE648-02E6-4300-AF12-A6319F23C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occurs as a result of penetration of the pericardium by sharp foreign body.</a:t>
            </a:r>
          </a:p>
          <a:p>
            <a:r>
              <a:rPr lang="en-US" dirty="0"/>
              <a:t>Distance between reticulum and pericardium is only few cm.</a:t>
            </a:r>
          </a:p>
          <a:p>
            <a:r>
              <a:rPr lang="en-US" dirty="0"/>
              <a:t>Sharp foreign body can easily pierce the diaphragm and enter the pericardium.</a:t>
            </a:r>
          </a:p>
          <a:p>
            <a:r>
              <a:rPr lang="en-US" dirty="0"/>
              <a:t>Exudative, suppurative or constrictive pericarditis characterized by symptoms of toxemia or congestive heart failure.</a:t>
            </a:r>
          </a:p>
          <a:p>
            <a:r>
              <a:rPr lang="en-US" dirty="0"/>
              <a:t>Higher incidence in pregnant or recently calved animals as increased intraabdominal pressure pushes the foreign body towards thorax.</a:t>
            </a:r>
          </a:p>
        </p:txBody>
      </p:sp>
    </p:spTree>
    <p:extLst>
      <p:ext uri="{BB962C8B-B14F-4D97-AF65-F5344CB8AC3E}">
        <p14:creationId xmlns:p14="http://schemas.microsoft.com/office/powerpoint/2010/main" val="88066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234BBE-2A47-4B0D-8A8B-CF8B2E1D42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5" y="2401094"/>
            <a:ext cx="3333750" cy="2543175"/>
          </a:xfrm>
        </p:spPr>
      </p:pic>
    </p:spTree>
    <p:extLst>
      <p:ext uri="{BB962C8B-B14F-4D97-AF65-F5344CB8AC3E}">
        <p14:creationId xmlns:p14="http://schemas.microsoft.com/office/powerpoint/2010/main" val="361877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483D-0CF8-41D7-9D88-DEF7D5CF9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en-US" dirty="0"/>
              <a:t>Pericardium may be pierced.</a:t>
            </a:r>
          </a:p>
          <a:p>
            <a:r>
              <a:rPr lang="en-US" dirty="0"/>
              <a:t>Sometime pierce the myocardium and come through thoracic wall.</a:t>
            </a:r>
          </a:p>
          <a:p>
            <a:r>
              <a:rPr lang="en-US" dirty="0"/>
              <a:t>Abscess forms on either side of chest behind the elbow.</a:t>
            </a:r>
          </a:p>
          <a:p>
            <a:r>
              <a:rPr lang="en-US" dirty="0"/>
              <a:t>In few cases come into reticulum and rarely come in faeces.</a:t>
            </a:r>
          </a:p>
          <a:p>
            <a:r>
              <a:rPr lang="en-US" dirty="0"/>
              <a:t>Trauma to pericardium initiates inflammation and exudates continue to accumulate in the pericardial sac.</a:t>
            </a:r>
          </a:p>
          <a:p>
            <a:r>
              <a:rPr lang="en-US" dirty="0"/>
              <a:t>Contamination spreads.</a:t>
            </a:r>
          </a:p>
          <a:p>
            <a:r>
              <a:rPr lang="en-US" dirty="0"/>
              <a:t>Formation of adhesions between epicardium and pericardium.</a:t>
            </a:r>
          </a:p>
          <a:p>
            <a:r>
              <a:rPr lang="en-US" dirty="0"/>
              <a:t>Fluid accumulates in the Pericardial sac impairs pump of heart.</a:t>
            </a:r>
          </a:p>
          <a:p>
            <a:r>
              <a:rPr lang="en-US" dirty="0"/>
              <a:t>Exhibits signs of congestive heart failure.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126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5C66A-6C76-4B29-A9F4-46D250A81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/>
          <a:lstStyle/>
          <a:p>
            <a:r>
              <a:rPr lang="en-US" dirty="0"/>
              <a:t>Right sided heart failure is common.</a:t>
            </a:r>
          </a:p>
          <a:p>
            <a:r>
              <a:rPr lang="en-US" dirty="0"/>
              <a:t>Absorption bacterial toxins.</a:t>
            </a:r>
          </a:p>
          <a:p>
            <a:r>
              <a:rPr lang="en-US" dirty="0"/>
              <a:t>CLINICAL SIGNS:- Complete anorexia, drop in milk yield and reluctance to walk, walk with short steps and stiff gait, Pyrexia, increased pulse rate, abdominal respiration, arched back, abducted elbows, grunting, brisket oedema.</a:t>
            </a:r>
          </a:p>
          <a:p>
            <a:r>
              <a:rPr lang="en-US" dirty="0"/>
              <a:t>Oedema of jaw, dewlap and ventral abdominal region extending upto udder indicating in advance cases, indicating congestive heart failure.</a:t>
            </a:r>
          </a:p>
          <a:p>
            <a:r>
              <a:rPr lang="en-US" dirty="0"/>
              <a:t>The jugular veins engorged and show pulsation.</a:t>
            </a:r>
          </a:p>
          <a:p>
            <a:r>
              <a:rPr lang="en-US" dirty="0"/>
              <a:t>Initially pericardial friction sounds are heard on auscultation.</a:t>
            </a:r>
          </a:p>
          <a:p>
            <a:r>
              <a:rPr lang="en-US" dirty="0"/>
              <a:t>Later muffled heart sound in more fluid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123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34B06D-9852-4EBB-A2EF-5688425917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443" y="1800665"/>
            <a:ext cx="3713871" cy="3193366"/>
          </a:xfrm>
        </p:spPr>
      </p:pic>
    </p:spTree>
    <p:extLst>
      <p:ext uri="{BB962C8B-B14F-4D97-AF65-F5344CB8AC3E}">
        <p14:creationId xmlns:p14="http://schemas.microsoft.com/office/powerpoint/2010/main" val="245361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BE237-0FF1-422A-BAB9-7DB58D3AA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197"/>
            <a:ext cx="10515600" cy="5304766"/>
          </a:xfrm>
        </p:spPr>
        <p:txBody>
          <a:bodyPr/>
          <a:lstStyle/>
          <a:p>
            <a:r>
              <a:rPr lang="en-US" dirty="0"/>
              <a:t>Splashing heart sound if gas.</a:t>
            </a:r>
          </a:p>
          <a:p>
            <a:r>
              <a:rPr lang="en-US" dirty="0"/>
              <a:t>Prognosis is poor with signs of congestive failure.</a:t>
            </a:r>
          </a:p>
          <a:p>
            <a:r>
              <a:rPr lang="en-US" dirty="0"/>
              <a:t>DIAGNOSIS:-</a:t>
            </a:r>
          </a:p>
          <a:p>
            <a:r>
              <a:rPr lang="en-US" dirty="0"/>
              <a:t>Clinical signs, Pericardiocentesis and radiography.</a:t>
            </a:r>
          </a:p>
          <a:p>
            <a:r>
              <a:rPr lang="en-US" dirty="0"/>
              <a:t>Hematological, biochemical and electrocardiographic changes indicate severity .</a:t>
            </a:r>
          </a:p>
          <a:p>
            <a:r>
              <a:rPr lang="en-US" dirty="0"/>
              <a:t>Pericardiocentesis through 5</a:t>
            </a:r>
            <a:r>
              <a:rPr lang="en-US" baseline="30000" dirty="0"/>
              <a:t>th</a:t>
            </a:r>
            <a:r>
              <a:rPr lang="en-US" dirty="0"/>
              <a:t> or 6</a:t>
            </a:r>
            <a:r>
              <a:rPr lang="en-US" baseline="30000" dirty="0"/>
              <a:t>th</a:t>
            </a:r>
            <a:r>
              <a:rPr lang="en-US" dirty="0"/>
              <a:t> intercostal space shows offensive odour fluid.</a:t>
            </a:r>
          </a:p>
          <a:p>
            <a:r>
              <a:rPr lang="en-US" dirty="0"/>
              <a:t> low erythrocyte count,  Hb and packed cell volume </a:t>
            </a:r>
            <a:r>
              <a:rPr lang="en-US" dirty="0" err="1"/>
              <a:t>alongwith</a:t>
            </a:r>
            <a:r>
              <a:rPr lang="en-US" dirty="0"/>
              <a:t> leukocytosis, neutrophilia and elevated ESR</a:t>
            </a:r>
          </a:p>
          <a:p>
            <a:r>
              <a:rPr lang="en-US" dirty="0"/>
              <a:t>Urine is acidic albuminuria.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7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520A5-FE5C-4A17-B889-E78D1F26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THORACOTOMY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E03AD-955A-4827-B917-5198F8375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Means opening of thoracic cavity.</a:t>
            </a:r>
          </a:p>
          <a:p>
            <a:r>
              <a:rPr lang="en-US" dirty="0"/>
              <a:t>Techniques are </a:t>
            </a:r>
          </a:p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Intercostal incision </a:t>
            </a:r>
          </a:p>
          <a:p>
            <a:r>
              <a:rPr lang="en-US" dirty="0"/>
              <a:t>(ii) Rib resection</a:t>
            </a:r>
          </a:p>
          <a:p>
            <a:r>
              <a:rPr lang="en-US" dirty="0"/>
              <a:t>(iii) Split – rib incision</a:t>
            </a:r>
          </a:p>
          <a:p>
            <a:r>
              <a:rPr lang="en-US" dirty="0"/>
              <a:t>Thoracotomy through </a:t>
            </a:r>
            <a:r>
              <a:rPr lang="en-US" dirty="0" err="1"/>
              <a:t>paracostal</a:t>
            </a:r>
            <a:r>
              <a:rPr lang="en-US" dirty="0"/>
              <a:t> abdominal incision is mainly indicated to repair rents in diaphragm or to drain diaphragmatic abscess.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0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6D251B7-D943-4AA8-9BCA-5A43203D4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329" y="1842868"/>
            <a:ext cx="4965896" cy="3010486"/>
          </a:xfrm>
        </p:spPr>
      </p:pic>
    </p:spTree>
    <p:extLst>
      <p:ext uri="{BB962C8B-B14F-4D97-AF65-F5344CB8AC3E}">
        <p14:creationId xmlns:p14="http://schemas.microsoft.com/office/powerpoint/2010/main" val="3452919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49E9-7661-4FF9-A898-13AFAD6F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3723"/>
            <a:ext cx="10515600" cy="5403240"/>
          </a:xfrm>
        </p:spPr>
        <p:txBody>
          <a:bodyPr/>
          <a:lstStyle/>
          <a:p>
            <a:r>
              <a:rPr lang="en-US" dirty="0"/>
              <a:t>Jugular veins distended and pulsatile.</a:t>
            </a:r>
          </a:p>
          <a:p>
            <a:r>
              <a:rPr lang="en-US" dirty="0"/>
              <a:t>Lateral radiography of chest to diagnose the foreign body and shadow of heart.</a:t>
            </a:r>
          </a:p>
          <a:p>
            <a:r>
              <a:rPr lang="en-US" dirty="0"/>
              <a:t>Radiography of chest helps to differentiate pericarditis from DH.</a:t>
            </a:r>
          </a:p>
          <a:p>
            <a:r>
              <a:rPr lang="en-US" dirty="0"/>
              <a:t>Pericardiocentesis.</a:t>
            </a:r>
          </a:p>
          <a:p>
            <a:r>
              <a:rPr lang="en-US" dirty="0"/>
              <a:t>TREATMENT :-</a:t>
            </a:r>
          </a:p>
          <a:p>
            <a:r>
              <a:rPr lang="en-US" dirty="0"/>
              <a:t>Conservative treatment- diuretics, antimicrobial therapy.</a:t>
            </a:r>
          </a:p>
          <a:p>
            <a:r>
              <a:rPr lang="en-US" dirty="0"/>
              <a:t>Elevation of front feet by 15-20cm.</a:t>
            </a:r>
          </a:p>
          <a:p>
            <a:r>
              <a:rPr lang="en-US" dirty="0"/>
              <a:t>Surgical treatment:-</a:t>
            </a:r>
          </a:p>
          <a:p>
            <a:r>
              <a:rPr lang="en-US" dirty="0"/>
              <a:t>Pericardiocentesis, Pericardiotomy or Pericardiectomy with or without pericardial graft.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16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967C6-8671-4164-B4A3-C2A234B00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7452"/>
            <a:ext cx="10515600" cy="5431375"/>
          </a:xfrm>
        </p:spPr>
        <p:txBody>
          <a:bodyPr/>
          <a:lstStyle/>
          <a:p>
            <a:r>
              <a:rPr lang="en-US" dirty="0"/>
              <a:t>Pericardiocentesis – drain the fluid from the pericardial sac and inject antibiotics and proteolytic enzymes.</a:t>
            </a:r>
          </a:p>
          <a:p>
            <a:r>
              <a:rPr lang="en-US" dirty="0"/>
              <a:t>Pericardiocentesis done in standing animal.</a:t>
            </a:r>
          </a:p>
          <a:p>
            <a:r>
              <a:rPr lang="en-US" dirty="0"/>
              <a:t>Large bore needle is inserted between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intercostal space at the level of elbow region.</a:t>
            </a:r>
          </a:p>
          <a:p>
            <a:r>
              <a:rPr lang="en-US" dirty="0"/>
              <a:t>Pericardiotomy –</a:t>
            </a:r>
          </a:p>
          <a:p>
            <a:r>
              <a:rPr lang="en-US" dirty="0"/>
              <a:t>Laparoruminotomy done before pericardiotomy.</a:t>
            </a:r>
          </a:p>
          <a:p>
            <a:r>
              <a:rPr lang="en-US" dirty="0"/>
              <a:t>Foreign body penetrating diaphragm or pericardium should be removed.</a:t>
            </a:r>
          </a:p>
          <a:p>
            <a:r>
              <a:rPr lang="en-US" dirty="0"/>
              <a:t>Pericardiotomy involves incising the pericardium and draining the</a:t>
            </a:r>
          </a:p>
          <a:p>
            <a:pPr marL="0" indent="0">
              <a:buNone/>
            </a:pPr>
            <a:r>
              <a:rPr lang="en-US" dirty="0"/>
              <a:t>  fluid.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5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40A42-92BA-407A-8C1A-A3C6237F4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265"/>
            <a:ext cx="10515600" cy="5290698"/>
          </a:xfrm>
        </p:spPr>
        <p:txBody>
          <a:bodyPr/>
          <a:lstStyle/>
          <a:p>
            <a:r>
              <a:rPr lang="en-US" dirty="0"/>
              <a:t>The main objectives of pericardiocentesis are to drain fluid from pericardial sac and inject antibiotics and proteolytic enzymes.</a:t>
            </a:r>
          </a:p>
          <a:p>
            <a:r>
              <a:rPr lang="en-US" dirty="0"/>
              <a:t>It is temporary relief.</a:t>
            </a:r>
          </a:p>
          <a:p>
            <a:r>
              <a:rPr lang="en-US" dirty="0"/>
              <a:t> Pericardiocentesis done in standing animal with forelimb drawn forward.</a:t>
            </a:r>
          </a:p>
          <a:p>
            <a:r>
              <a:rPr lang="en-US" dirty="0"/>
              <a:t>Needle inserted between 4</a:t>
            </a:r>
            <a:r>
              <a:rPr lang="en-US" baseline="30000" dirty="0"/>
              <a:t>th</a:t>
            </a:r>
            <a:r>
              <a:rPr lang="en-US" dirty="0"/>
              <a:t> and 6</a:t>
            </a:r>
            <a:r>
              <a:rPr lang="en-US" baseline="30000" dirty="0"/>
              <a:t>th</a:t>
            </a:r>
            <a:r>
              <a:rPr lang="en-US" dirty="0"/>
              <a:t> intercostal space in left side.</a:t>
            </a:r>
          </a:p>
          <a:p>
            <a:r>
              <a:rPr lang="en-US" dirty="0" err="1"/>
              <a:t>Laparorumenotomy</a:t>
            </a:r>
            <a:r>
              <a:rPr lang="en-US" dirty="0"/>
              <a:t> done before pericardiotomy to remove the FB,s.</a:t>
            </a:r>
          </a:p>
          <a:p>
            <a:r>
              <a:rPr lang="en-US" dirty="0"/>
              <a:t> Select the early cases.</a:t>
            </a:r>
          </a:p>
          <a:p>
            <a:r>
              <a:rPr lang="en-US" dirty="0"/>
              <a:t>Surgery should be done early diagnosis and has not lost compete appetite, good body condition and young.</a:t>
            </a:r>
          </a:p>
          <a:p>
            <a:r>
              <a:rPr lang="en-US" dirty="0"/>
              <a:t>Thoracic approach mentioned earlier.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74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76293-8FC1-47AB-BADB-2D003D44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197"/>
            <a:ext cx="10515600" cy="5304766"/>
          </a:xfrm>
        </p:spPr>
        <p:txBody>
          <a:bodyPr/>
          <a:lstStyle/>
          <a:p>
            <a:r>
              <a:rPr lang="en-US" dirty="0"/>
              <a:t>5% DNS given intravenously during surgery.</a:t>
            </a:r>
          </a:p>
          <a:p>
            <a:r>
              <a:rPr lang="en-US" dirty="0"/>
              <a:t>Following thoracotomy, pericardiotomy or pericardiectomy done.</a:t>
            </a:r>
          </a:p>
          <a:p>
            <a:r>
              <a:rPr lang="en-US" dirty="0"/>
              <a:t>Pericardiotomy involves incising the pericardium and draining the fluid.</a:t>
            </a:r>
          </a:p>
          <a:p>
            <a:r>
              <a:rPr lang="en-US" dirty="0"/>
              <a:t>Many effusions are bread and butter type remove the exudate to clear the pericardium.</a:t>
            </a:r>
          </a:p>
          <a:p>
            <a:r>
              <a:rPr lang="en-US" dirty="0"/>
              <a:t>Foreign body removed.</a:t>
            </a:r>
          </a:p>
          <a:p>
            <a:r>
              <a:rPr lang="en-US" dirty="0"/>
              <a:t>Wash the cavity with warm isotonic saline solution containing antibiotics.</a:t>
            </a:r>
          </a:p>
          <a:p>
            <a:r>
              <a:rPr lang="en-US" dirty="0"/>
              <a:t>Pericardial and pleural incision closed with continuous suture </a:t>
            </a:r>
            <a:r>
              <a:rPr lang="en-US" dirty="0" err="1"/>
              <a:t>suture</a:t>
            </a:r>
            <a:r>
              <a:rPr lang="en-US" dirty="0"/>
              <a:t> using absorbable suture material.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29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DB1A-E84E-4461-BEB1-2CDA58A10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5926"/>
            <a:ext cx="10515600" cy="5361037"/>
          </a:xfrm>
        </p:spPr>
        <p:txBody>
          <a:bodyPr/>
          <a:lstStyle/>
          <a:p>
            <a:r>
              <a:rPr lang="en-US" dirty="0"/>
              <a:t>Penicillin is sprinkled inside cavity.</a:t>
            </a:r>
          </a:p>
          <a:p>
            <a:r>
              <a:rPr lang="en-US" dirty="0"/>
              <a:t>Close the thoracic cavity as usual.</a:t>
            </a:r>
          </a:p>
          <a:p>
            <a:r>
              <a:rPr lang="en-US" dirty="0"/>
              <a:t>Sometime drainage tube attached inside the pericardial sac.</a:t>
            </a:r>
          </a:p>
          <a:p>
            <a:r>
              <a:rPr lang="en-US" dirty="0"/>
              <a:t>Flushing with mild antibiotic solution containing proteolytic enzyme daily for several days until no discharge from the sac.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79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BF144-06B9-4A96-8831-4E78A2365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178157"/>
          </a:xfrm>
        </p:spPr>
        <p:txBody>
          <a:bodyPr/>
          <a:lstStyle/>
          <a:p>
            <a:r>
              <a:rPr lang="en-US" dirty="0"/>
              <a:t>Occurs in high producing adult dairy cows in age group of 3-7 years.</a:t>
            </a:r>
          </a:p>
          <a:p>
            <a:r>
              <a:rPr lang="en-US" dirty="0"/>
              <a:t>Reported in bulls, calves and sheep.</a:t>
            </a:r>
          </a:p>
          <a:p>
            <a:r>
              <a:rPr lang="en-US" dirty="0"/>
              <a:t>RDA is relatively more frequent than LDA.</a:t>
            </a:r>
          </a:p>
          <a:p>
            <a:r>
              <a:rPr lang="en-US" dirty="0"/>
              <a:t>Rare in buffaloes.</a:t>
            </a:r>
          </a:p>
          <a:p>
            <a:r>
              <a:rPr lang="en-US" dirty="0"/>
              <a:t>In DH part of abomasum gets herniated along with reticulum.</a:t>
            </a:r>
          </a:p>
          <a:p>
            <a:r>
              <a:rPr lang="en-US" dirty="0"/>
              <a:t>Exhibit signs of DH without signs of abomasal involvement.</a:t>
            </a:r>
          </a:p>
          <a:p>
            <a:r>
              <a:rPr lang="en-US" dirty="0"/>
              <a:t>Correction of DH cures the condition.</a:t>
            </a:r>
          </a:p>
          <a:p>
            <a:r>
              <a:rPr lang="en-US" dirty="0"/>
              <a:t>Detected only by laparoruminotomy.</a:t>
            </a:r>
          </a:p>
          <a:p>
            <a:r>
              <a:rPr lang="en-US" dirty="0"/>
              <a:t>Occur at any time of gestation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68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075115E-522B-402F-BB02-DD73D1A52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271" y="1941343"/>
            <a:ext cx="3291840" cy="2602522"/>
          </a:xfrm>
        </p:spPr>
      </p:pic>
    </p:spTree>
    <p:extLst>
      <p:ext uri="{BB962C8B-B14F-4D97-AF65-F5344CB8AC3E}">
        <p14:creationId xmlns:p14="http://schemas.microsoft.com/office/powerpoint/2010/main" val="267435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B51B814-D70B-440C-AE73-8A30697817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200944"/>
            <a:ext cx="6076950" cy="4562475"/>
          </a:xfrm>
        </p:spPr>
      </p:pic>
    </p:spTree>
    <p:extLst>
      <p:ext uri="{BB962C8B-B14F-4D97-AF65-F5344CB8AC3E}">
        <p14:creationId xmlns:p14="http://schemas.microsoft.com/office/powerpoint/2010/main" val="1895450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52FC26-F1F3-4E6A-854E-113BE823B7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306" y="773724"/>
            <a:ext cx="7244860" cy="5190978"/>
          </a:xfrm>
        </p:spPr>
      </p:pic>
    </p:spTree>
    <p:extLst>
      <p:ext uri="{BB962C8B-B14F-4D97-AF65-F5344CB8AC3E}">
        <p14:creationId xmlns:p14="http://schemas.microsoft.com/office/powerpoint/2010/main" val="270066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161F7-4F5E-4A27-833C-8E8EA3B5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317"/>
            <a:ext cx="10515600" cy="5487646"/>
          </a:xfrm>
        </p:spPr>
        <p:txBody>
          <a:bodyPr>
            <a:normAutofit/>
          </a:bodyPr>
          <a:lstStyle/>
          <a:p>
            <a:r>
              <a:rPr lang="en-US" dirty="0"/>
              <a:t>Pre-operative evaluation of the lesion by percussion, auscultation and radiography and ultrasonography of the chest can help to outline the exact location of the lesion.</a:t>
            </a:r>
          </a:p>
          <a:p>
            <a:r>
              <a:rPr lang="en-US" dirty="0"/>
              <a:t>Intercostal Incision:- Intercostal incision should be placed cranial to rib as intercostal vessels are located caudally.</a:t>
            </a:r>
          </a:p>
          <a:p>
            <a:r>
              <a:rPr lang="en-US" dirty="0"/>
              <a:t>The incision should be extended with scissors to the desired length.</a:t>
            </a:r>
          </a:p>
          <a:p>
            <a:r>
              <a:rPr lang="en-US" dirty="0"/>
              <a:t>A self retraining rib retractor is used for adequate exposure of the intrathoracic organs.</a:t>
            </a:r>
          </a:p>
          <a:p>
            <a:r>
              <a:rPr lang="en-US" dirty="0"/>
              <a:t>A series of interrupted sutures are placed around the adjacent ribs using nonabsorbable suture material for closure of the wound.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100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6C77-33B7-430F-B92B-A5C0E9108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791"/>
            <a:ext cx="10515600" cy="5389172"/>
          </a:xfrm>
        </p:spPr>
        <p:txBody>
          <a:bodyPr/>
          <a:lstStyle/>
          <a:p>
            <a:r>
              <a:rPr lang="en-US" dirty="0"/>
              <a:t>A simple continuous suture in the intercostal muscles seals the incision against air leaks.</a:t>
            </a:r>
          </a:p>
          <a:p>
            <a:r>
              <a:rPr lang="en-US" dirty="0"/>
              <a:t>The overlying muscles and skin are in routine manner.</a:t>
            </a:r>
          </a:p>
          <a:p>
            <a:r>
              <a:rPr lang="en-US" dirty="0"/>
              <a:t>Rib resection:- After skin and muscles have been incised a longitudinal incision is made on the periosteum of the exposed rib.</a:t>
            </a:r>
          </a:p>
          <a:p>
            <a:r>
              <a:rPr lang="en-US" dirty="0"/>
              <a:t>The periosteum is stripped from the lateral surface and cranial and caudal borders of the rib with help of periosteal elevator. </a:t>
            </a:r>
          </a:p>
          <a:p>
            <a:r>
              <a:rPr lang="en-US" dirty="0"/>
              <a:t>A curved haemostat introduced between the periosteum and medial surface of the rib is moved up and down to separate the periosteum completely from the rib. </a:t>
            </a:r>
          </a:p>
          <a:p>
            <a:r>
              <a:rPr lang="en-US" dirty="0"/>
              <a:t>To expose the periosteal bed, the rib is resected with wire saw at the proximal end.</a:t>
            </a:r>
          </a:p>
        </p:txBody>
      </p:sp>
    </p:spTree>
    <p:extLst>
      <p:ext uri="{BB962C8B-B14F-4D97-AF65-F5344CB8AC3E}">
        <p14:creationId xmlns:p14="http://schemas.microsoft.com/office/powerpoint/2010/main" val="367892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B626CA9B-C5C4-49D7-AC36-3E89D93EA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222375"/>
            <a:ext cx="6076950" cy="4562475"/>
          </a:xfrm>
        </p:spPr>
      </p:pic>
    </p:spTree>
    <p:extLst>
      <p:ext uri="{BB962C8B-B14F-4D97-AF65-F5344CB8AC3E}">
        <p14:creationId xmlns:p14="http://schemas.microsoft.com/office/powerpoint/2010/main" val="40295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F8B3842-7FFF-4C66-BAC5-0C434A47A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25" y="1147762"/>
            <a:ext cx="6076950" cy="4562475"/>
          </a:xfrm>
        </p:spPr>
      </p:pic>
    </p:spTree>
    <p:extLst>
      <p:ext uri="{BB962C8B-B14F-4D97-AF65-F5344CB8AC3E}">
        <p14:creationId xmlns:p14="http://schemas.microsoft.com/office/powerpoint/2010/main" val="327116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1321</Words>
  <Application>Microsoft Office PowerPoint</Application>
  <PresentationFormat>Widescreen</PresentationFormat>
  <Paragraphs>134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UNIT-5 (REGIONAL SURGERY-II) UG COURSES</vt:lpstr>
      <vt:lpstr>THORACOTOMY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TRAUMATIC PERICARDITIS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15</cp:revision>
  <dcterms:created xsi:type="dcterms:W3CDTF">2020-08-26T09:46:21Z</dcterms:created>
  <dcterms:modified xsi:type="dcterms:W3CDTF">2020-08-26T10:30:37Z</dcterms:modified>
</cp:coreProperties>
</file>