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6"/>
  </p:notesMasterIdLst>
  <p:sldIdLst>
    <p:sldId id="292" r:id="rId2"/>
    <p:sldId id="359" r:id="rId3"/>
    <p:sldId id="360" r:id="rId4"/>
    <p:sldId id="361" r:id="rId5"/>
    <p:sldId id="362" r:id="rId6"/>
    <p:sldId id="363" r:id="rId7"/>
    <p:sldId id="364" r:id="rId8"/>
    <p:sldId id="365" r:id="rId9"/>
    <p:sldId id="366" r:id="rId10"/>
    <p:sldId id="367" r:id="rId11"/>
    <p:sldId id="368" r:id="rId12"/>
    <p:sldId id="369" r:id="rId13"/>
    <p:sldId id="370" r:id="rId14"/>
    <p:sldId id="371" r:id="rId15"/>
    <p:sldId id="372" r:id="rId16"/>
    <p:sldId id="373" r:id="rId17"/>
    <p:sldId id="375" r:id="rId18"/>
    <p:sldId id="376" r:id="rId19"/>
    <p:sldId id="377" r:id="rId20"/>
    <p:sldId id="378" r:id="rId21"/>
    <p:sldId id="379" r:id="rId22"/>
    <p:sldId id="380" r:id="rId23"/>
    <p:sldId id="381" r:id="rId24"/>
    <p:sldId id="3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684F9D-FC5D-4D20-976E-75B39BAC94B5}" type="datetimeFigureOut">
              <a:rPr lang="en-IN" smtClean="0"/>
              <a:pPr/>
              <a:t>14-08-2020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A20BA4-0F36-4E07-B438-B5E7A03B7CB6}"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D6E9BF-A6AD-48FF-AFE2-C3735032FA22}" type="datetimeFigureOut">
              <a:rPr lang="en-IN" smtClean="0"/>
              <a:pPr/>
              <a:t>14-08-2020</a:t>
            </a:fld>
            <a:endParaRPr lang="en-IN"/>
          </a:p>
        </p:txBody>
      </p:sp>
      <p:sp>
        <p:nvSpPr>
          <p:cNvPr id="17" name="Footer Placeholder 16"/>
          <p:cNvSpPr>
            <a:spLocks noGrp="1"/>
          </p:cNvSpPr>
          <p:nvPr>
            <p:ph type="ftr" sz="quarter" idx="11"/>
          </p:nvPr>
        </p:nvSpPr>
        <p:spPr/>
        <p:txBody>
          <a:bodyPr/>
          <a:lstStyle/>
          <a:p>
            <a:endParaRPr lang="en-IN"/>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AD74E0A-915A-4469-AEB1-F878E9DE6CE6}" type="slidenum">
              <a:rPr lang="en-IN" smtClean="0"/>
              <a:pPr/>
              <a:t>‹#›</a:t>
            </a:fld>
            <a:endParaRPr lang="en-IN"/>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D6E9BF-A6AD-48FF-AFE2-C3735032FA22}" type="datetimeFigureOut">
              <a:rPr lang="en-IN" smtClean="0"/>
              <a:pPr/>
              <a:t>14-08-2020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AD74E0A-915A-4469-AEB1-F878E9DE6CE6}"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FAD74E0A-915A-4469-AEB1-F878E9DE6CE6}" type="slidenum">
              <a:rPr lang="en-IN" smtClean="0"/>
              <a:pPr/>
              <a:t>‹#›</a:t>
            </a:fld>
            <a:endParaRPr lang="en-IN"/>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D6E9BF-A6AD-48FF-AFE2-C3735032FA22}" type="datetimeFigureOut">
              <a:rPr lang="en-IN" smtClean="0"/>
              <a:pPr/>
              <a:t>14-08-2020</a:t>
            </a:fld>
            <a:endParaRPr lang="en-IN"/>
          </a:p>
        </p:txBody>
      </p:sp>
      <p:sp>
        <p:nvSpPr>
          <p:cNvPr id="5" name="Footer Placeholder 4"/>
          <p:cNvSpPr>
            <a:spLocks noGrp="1"/>
          </p:cNvSpPr>
          <p:nvPr>
            <p:ph type="ftr" sz="quarter" idx="11"/>
          </p:nvPr>
        </p:nvSpPr>
        <p:spPr/>
        <p:txBody>
          <a:bodyPr/>
          <a:lstStyle/>
          <a:p>
            <a:endParaRPr lang="en-IN"/>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6D6E9BF-A6AD-48FF-AFE2-C3735032FA22}" type="datetimeFigureOut">
              <a:rPr lang="en-IN" smtClean="0"/>
              <a:pPr/>
              <a:t>14-08-2020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4361688" y="1026372"/>
            <a:ext cx="457200" cy="441325"/>
          </a:xfrm>
        </p:spPr>
        <p:txBody>
          <a:bodyPr/>
          <a:lstStyle/>
          <a:p>
            <a:fld id="{FAD74E0A-915A-4469-AEB1-F878E9DE6CE6}" type="slidenum">
              <a:rPr lang="en-IN" smtClean="0"/>
              <a:pPr/>
              <a:t>‹#›</a:t>
            </a:fld>
            <a:endParaRPr lang="en-IN"/>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IN"/>
          </a:p>
        </p:txBody>
      </p:sp>
      <p:sp>
        <p:nvSpPr>
          <p:cNvPr id="4" name="Date Placeholder 3"/>
          <p:cNvSpPr>
            <a:spLocks noGrp="1"/>
          </p:cNvSpPr>
          <p:nvPr>
            <p:ph type="dt" sz="half" idx="10"/>
          </p:nvPr>
        </p:nvSpPr>
        <p:spPr/>
        <p:txBody>
          <a:bodyPr/>
          <a:lstStyle/>
          <a:p>
            <a:fld id="{B6D6E9BF-A6AD-48FF-AFE2-C3735032FA22}" type="datetimeFigureOut">
              <a:rPr lang="en-IN" smtClean="0"/>
              <a:pPr/>
              <a:t>14-08-2020</a:t>
            </a:fld>
            <a:endParaRPr lang="en-IN"/>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AD74E0A-915A-4469-AEB1-F878E9DE6CE6}" type="slidenum">
              <a:rPr lang="en-IN" smtClean="0"/>
              <a:pPr/>
              <a:t>‹#›</a:t>
            </a:fld>
            <a:endParaRPr lang="en-IN"/>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B6D6E9BF-A6AD-48FF-AFE2-C3735032FA22}" type="datetimeFigureOut">
              <a:rPr lang="en-IN" smtClean="0"/>
              <a:pPr/>
              <a:t>14-08-2020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AD74E0A-915A-4469-AEB1-F878E9DE6CE6}" type="slidenum">
              <a:rPr lang="en-IN" smtClean="0"/>
              <a:pPr/>
              <a:t>‹#›</a:t>
            </a:fld>
            <a:endParaRPr lang="en-IN"/>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6D6E9BF-A6AD-48FF-AFE2-C3735032FA22}" type="datetimeFigureOut">
              <a:rPr lang="en-IN" smtClean="0"/>
              <a:pPr/>
              <a:t>14-08-2020</a:t>
            </a:fld>
            <a:endParaRPr lang="en-IN"/>
          </a:p>
        </p:txBody>
      </p:sp>
      <p:sp>
        <p:nvSpPr>
          <p:cNvPr id="8" name="Footer Placeholder 7"/>
          <p:cNvSpPr>
            <a:spLocks noGrp="1"/>
          </p:cNvSpPr>
          <p:nvPr>
            <p:ph type="ftr" sz="quarter" idx="11"/>
          </p:nvPr>
        </p:nvSpPr>
        <p:spPr>
          <a:xfrm>
            <a:off x="304800" y="6409944"/>
            <a:ext cx="3581400" cy="365760"/>
          </a:xfrm>
        </p:spPr>
        <p:txBody>
          <a:bodyPr/>
          <a:lstStyle/>
          <a:p>
            <a:endParaRPr lang="en-IN"/>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AD74E0A-915A-4469-AEB1-F878E9DE6CE6}" type="slidenum">
              <a:rPr lang="en-IN" smtClean="0"/>
              <a:pPr/>
              <a:t>‹#›</a:t>
            </a:fld>
            <a:endParaRPr lang="en-IN"/>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6D6E9BF-A6AD-48FF-AFE2-C3735032FA22}" type="datetimeFigureOut">
              <a:rPr lang="en-IN" smtClean="0"/>
              <a:pPr/>
              <a:t>14-08-2020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a:xfrm>
            <a:off x="4343400" y="1036020"/>
            <a:ext cx="457200" cy="441325"/>
          </a:xfrm>
        </p:spPr>
        <p:txBody>
          <a:bodyPr/>
          <a:lstStyle/>
          <a:p>
            <a:fld id="{FAD74E0A-915A-4469-AEB1-F878E9DE6CE6}"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B6D6E9BF-A6AD-48FF-AFE2-C3735032FA22}" type="datetimeFigureOut">
              <a:rPr lang="en-IN" smtClean="0"/>
              <a:pPr/>
              <a:t>14-08-2020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AD74E0A-915A-4469-AEB1-F878E9DE6CE6}"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AD74E0A-915A-4469-AEB1-F878E9DE6CE6}" type="slidenum">
              <a:rPr lang="en-IN" smtClean="0"/>
              <a:pPr/>
              <a:t>‹#›</a:t>
            </a:fld>
            <a:endParaRPr lang="en-IN"/>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B6D6E9BF-A6AD-48FF-AFE2-C3735032FA22}" type="datetimeFigureOut">
              <a:rPr lang="en-IN" smtClean="0"/>
              <a:pPr/>
              <a:t>14-08-2020</a:t>
            </a:fld>
            <a:endParaRPr lang="en-IN"/>
          </a:p>
        </p:txBody>
      </p:sp>
      <p:sp>
        <p:nvSpPr>
          <p:cNvPr id="6" name="Footer Placeholder 5"/>
          <p:cNvSpPr>
            <a:spLocks noGrp="1"/>
          </p:cNvSpPr>
          <p:nvPr>
            <p:ph type="ftr" sz="quarter" idx="11"/>
          </p:nvPr>
        </p:nvSpPr>
        <p:spPr>
          <a:xfrm>
            <a:off x="301752" y="6410848"/>
            <a:ext cx="3383280" cy="365760"/>
          </a:xfrm>
        </p:spPr>
        <p:txBody>
          <a:bodyPr/>
          <a:lstStyle/>
          <a:p>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AD74E0A-915A-4469-AEB1-F878E9DE6CE6}" type="slidenum">
              <a:rPr lang="en-IN" smtClean="0"/>
              <a:pPr/>
              <a:t>‹#›</a:t>
            </a:fld>
            <a:endParaRPr lang="en-IN"/>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B6D6E9BF-A6AD-48FF-AFE2-C3735032FA22}" type="datetimeFigureOut">
              <a:rPr lang="en-IN" smtClean="0"/>
              <a:pPr/>
              <a:t>14-08-2020</a:t>
            </a:fld>
            <a:endParaRPr lang="en-IN"/>
          </a:p>
        </p:txBody>
      </p:sp>
      <p:sp>
        <p:nvSpPr>
          <p:cNvPr id="6" name="Footer Placeholder 5"/>
          <p:cNvSpPr>
            <a:spLocks noGrp="1"/>
          </p:cNvSpPr>
          <p:nvPr>
            <p:ph type="ftr" sz="quarter" idx="11"/>
          </p:nvPr>
        </p:nvSpPr>
        <p:spPr>
          <a:xfrm>
            <a:off x="301752" y="6410848"/>
            <a:ext cx="3584448" cy="365760"/>
          </a:xfrm>
        </p:spPr>
        <p:txBody>
          <a:bodyPr/>
          <a:lstStyle/>
          <a:p>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6D6E9BF-A6AD-48FF-AFE2-C3735032FA22}" type="datetimeFigureOut">
              <a:rPr lang="en-IN" smtClean="0"/>
              <a:pPr/>
              <a:t>14-08-2020</a:t>
            </a:fld>
            <a:endParaRPr lang="en-IN"/>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IN"/>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AD74E0A-915A-4469-AEB1-F878E9DE6CE6}" type="slidenum">
              <a:rPr lang="en-IN" smtClean="0"/>
              <a:pPr/>
              <a:t>‹#›</a:t>
            </a:fld>
            <a:endParaRPr lang="en-IN"/>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upload.wikimedia.org/wikipedia/commons/c/c6/Lipid_raft_organisation_scheme.sv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0" y="2743200"/>
            <a:ext cx="8001000" cy="1219200"/>
          </a:xfrm>
        </p:spPr>
        <p:txBody>
          <a:bodyPr>
            <a:normAutofit/>
          </a:bodyPr>
          <a:lstStyle/>
          <a:p>
            <a:pPr algn="ctr">
              <a:buNone/>
            </a:pPr>
            <a:r>
              <a:rPr lang="en-IN" dirty="0" smtClean="0"/>
              <a:t>Transport </a:t>
            </a:r>
            <a:r>
              <a:rPr lang="en-IN" dirty="0"/>
              <a:t>across Membranes</a:t>
            </a:r>
            <a:endParaRPr lang="en-IN" sz="4400" dirty="0" smtClean="0">
              <a:solidFill>
                <a:srgbClr val="000099"/>
              </a:solidFill>
            </a:endParaRPr>
          </a:p>
        </p:txBody>
      </p:sp>
      <p:sp>
        <p:nvSpPr>
          <p:cNvPr id="5" name="Title 4"/>
          <p:cNvSpPr>
            <a:spLocks noGrp="1"/>
          </p:cNvSpPr>
          <p:nvPr>
            <p:ph type="title"/>
          </p:nvPr>
        </p:nvSpPr>
        <p:spPr/>
        <p:txBody>
          <a:bodyPr/>
          <a:lstStyle/>
          <a:p>
            <a:r>
              <a:rPr lang="en-IN" dirty="0" smtClean="0"/>
              <a:t>UNIT-I</a:t>
            </a:r>
            <a:endParaRPr lang="en-IN" dirty="0"/>
          </a:p>
        </p:txBody>
      </p:sp>
    </p:spTree>
    <p:extLst>
      <p:ext uri="{BB962C8B-B14F-4D97-AF65-F5344CB8AC3E}">
        <p14:creationId xmlns:p14="http://schemas.microsoft.com/office/powerpoint/2010/main" val="748570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a:solidFill>
                  <a:srgbClr val="898989"/>
                </a:solidFill>
                <a:latin typeface="Calibri" panose="020F0502020204030204" pitchFamily="34" charset="0"/>
              </a:rPr>
              <a:t>Anil Gattani, Ajeet Kumar</a:t>
            </a:r>
          </a:p>
        </p:txBody>
      </p:sp>
      <p:pic>
        <p:nvPicPr>
          <p:cNvPr id="125955" name="Picture 4" descr="11_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0566" y="857250"/>
            <a:ext cx="3951684"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6" name="Rectangle 6"/>
          <p:cNvSpPr>
            <a:spLocks noChangeArrowheads="1"/>
          </p:cNvSpPr>
          <p:nvPr/>
        </p:nvSpPr>
        <p:spPr bwMode="auto">
          <a:xfrm>
            <a:off x="1143001" y="501836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Times" panose="02020603050405020304" pitchFamily="18" charset="0"/>
            </a:endParaRPr>
          </a:p>
        </p:txBody>
      </p:sp>
    </p:spTree>
    <p:extLst>
      <p:ext uri="{BB962C8B-B14F-4D97-AF65-F5344CB8AC3E}">
        <p14:creationId xmlns:p14="http://schemas.microsoft.com/office/powerpoint/2010/main" val="3725944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a:solidFill>
                  <a:srgbClr val="898989"/>
                </a:solidFill>
                <a:latin typeface="Calibri" panose="020F0502020204030204" pitchFamily="34" charset="0"/>
              </a:rPr>
              <a:t>Anil Gattani, Ajeet Kumar</a:t>
            </a:r>
          </a:p>
        </p:txBody>
      </p:sp>
      <p:sp>
        <p:nvSpPr>
          <p:cNvPr id="126979" name="AutoShape 6"/>
          <p:cNvSpPr>
            <a:spLocks noChangeArrowheads="1"/>
          </p:cNvSpPr>
          <p:nvPr/>
        </p:nvSpPr>
        <p:spPr bwMode="auto">
          <a:xfrm>
            <a:off x="2228850" y="4572000"/>
            <a:ext cx="857250" cy="400050"/>
          </a:xfrm>
          <a:prstGeom prst="irregularSeal2">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Times" panose="02020603050405020304" pitchFamily="18" charset="0"/>
            </a:endParaRPr>
          </a:p>
        </p:txBody>
      </p:sp>
      <p:sp>
        <p:nvSpPr>
          <p:cNvPr id="126980" name="AutoShape 5"/>
          <p:cNvSpPr>
            <a:spLocks noChangeArrowheads="1"/>
          </p:cNvSpPr>
          <p:nvPr/>
        </p:nvSpPr>
        <p:spPr bwMode="auto">
          <a:xfrm>
            <a:off x="3381375" y="2268141"/>
            <a:ext cx="914400" cy="514350"/>
          </a:xfrm>
          <a:prstGeom prst="irregularSeal2">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Times" panose="02020603050405020304" pitchFamily="18" charset="0"/>
            </a:endParaRPr>
          </a:p>
        </p:txBody>
      </p:sp>
      <p:sp>
        <p:nvSpPr>
          <p:cNvPr id="126981" name="Rectangle 4"/>
          <p:cNvSpPr>
            <a:spLocks noChangeArrowheads="1"/>
          </p:cNvSpPr>
          <p:nvPr/>
        </p:nvSpPr>
        <p:spPr bwMode="auto">
          <a:xfrm>
            <a:off x="1714500" y="2343150"/>
            <a:ext cx="56578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Char char="•"/>
            </a:pPr>
            <a:r>
              <a:rPr lang="en-US" altLang="en-US" sz="2100">
                <a:latin typeface="Times" panose="02020603050405020304" pitchFamily="18" charset="0"/>
              </a:rPr>
              <a:t> About 1/3 of </a:t>
            </a:r>
            <a:r>
              <a:rPr lang="en-US" altLang="en-US" sz="2100">
                <a:solidFill>
                  <a:srgbClr val="FF3300"/>
                </a:solidFill>
                <a:latin typeface="Times" panose="02020603050405020304" pitchFamily="18" charset="0"/>
              </a:rPr>
              <a:t>ATP</a:t>
            </a:r>
            <a:r>
              <a:rPr lang="en-US" altLang="en-US" sz="2100">
                <a:latin typeface="Times" panose="02020603050405020304" pitchFamily="18" charset="0"/>
              </a:rPr>
              <a:t> in an animal cell is used to power sodium-potassium pumps</a:t>
            </a:r>
          </a:p>
        </p:txBody>
      </p:sp>
      <p:sp>
        <p:nvSpPr>
          <p:cNvPr id="126982" name="Rectangle 7"/>
          <p:cNvSpPr>
            <a:spLocks noGrp="1" noChangeArrowheads="1"/>
          </p:cNvSpPr>
          <p:nvPr>
            <p:ph type="title" idx="4294967295"/>
          </p:nvPr>
        </p:nvSpPr>
        <p:spPr/>
        <p:txBody>
          <a:bodyPr/>
          <a:lstStyle/>
          <a:p>
            <a:pPr eaLnBrk="1" hangingPunct="1"/>
            <a:r>
              <a:rPr lang="en-US" altLang="en-US" smtClean="0">
                <a:solidFill>
                  <a:srgbClr val="0000FF"/>
                </a:solidFill>
              </a:rPr>
              <a:t>Na</a:t>
            </a:r>
            <a:r>
              <a:rPr lang="en-US" altLang="en-US" baseline="30000" smtClean="0">
                <a:solidFill>
                  <a:srgbClr val="0000FF"/>
                </a:solidFill>
              </a:rPr>
              <a:t>+</a:t>
            </a:r>
            <a:r>
              <a:rPr lang="en-US" altLang="en-US" smtClean="0">
                <a:solidFill>
                  <a:srgbClr val="0000FF"/>
                </a:solidFill>
              </a:rPr>
              <a:t>/K</a:t>
            </a:r>
            <a:r>
              <a:rPr lang="en-US" altLang="en-US" baseline="30000" smtClean="0">
                <a:solidFill>
                  <a:srgbClr val="0000FF"/>
                </a:solidFill>
              </a:rPr>
              <a:t>+</a:t>
            </a:r>
            <a:r>
              <a:rPr lang="en-US" altLang="en-US" smtClean="0">
                <a:solidFill>
                  <a:srgbClr val="0000FF"/>
                </a:solidFill>
              </a:rPr>
              <a:t> Pump</a:t>
            </a:r>
          </a:p>
        </p:txBody>
      </p:sp>
      <p:pic>
        <p:nvPicPr>
          <p:cNvPr id="126983" name="Picture 9" descr="nerve_c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486150"/>
            <a:ext cx="24003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4" name="Text Box 10"/>
          <p:cNvSpPr txBox="1">
            <a:spLocks noChangeArrowheads="1"/>
          </p:cNvSpPr>
          <p:nvPr/>
        </p:nvSpPr>
        <p:spPr bwMode="auto">
          <a:xfrm>
            <a:off x="1828800" y="3314701"/>
            <a:ext cx="36004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Char char="•"/>
            </a:pPr>
            <a:r>
              <a:rPr lang="en-US" altLang="en-US" sz="2100">
                <a:latin typeface="Times" panose="02020603050405020304" pitchFamily="18" charset="0"/>
              </a:rPr>
              <a:t> In electrically active nerve cells, which use Na</a:t>
            </a:r>
            <a:r>
              <a:rPr lang="en-US" altLang="en-US" sz="2100" baseline="30000">
                <a:latin typeface="Times" panose="02020603050405020304" pitchFamily="18" charset="0"/>
              </a:rPr>
              <a:t>+</a:t>
            </a:r>
            <a:r>
              <a:rPr lang="en-US" altLang="en-US" sz="2100">
                <a:latin typeface="Times" panose="02020603050405020304" pitchFamily="18" charset="0"/>
              </a:rPr>
              <a:t> and K</a:t>
            </a:r>
            <a:r>
              <a:rPr lang="en-US" altLang="en-US" sz="2100" baseline="30000">
                <a:latin typeface="Times" panose="02020603050405020304" pitchFamily="18" charset="0"/>
              </a:rPr>
              <a:t>+</a:t>
            </a:r>
            <a:r>
              <a:rPr lang="en-US" altLang="en-US" sz="2100">
                <a:latin typeface="Times" panose="02020603050405020304" pitchFamily="18" charset="0"/>
              </a:rPr>
              <a:t> gradients to propagate electrical signals, up to 2/3 of the </a:t>
            </a:r>
            <a:r>
              <a:rPr lang="en-US" altLang="en-US" sz="2100">
                <a:solidFill>
                  <a:srgbClr val="FF3300"/>
                </a:solidFill>
                <a:latin typeface="Times" panose="02020603050405020304" pitchFamily="18" charset="0"/>
              </a:rPr>
              <a:t>ATP</a:t>
            </a:r>
            <a:r>
              <a:rPr lang="en-US" altLang="en-US" sz="2100">
                <a:latin typeface="Times" panose="02020603050405020304" pitchFamily="18" charset="0"/>
              </a:rPr>
              <a:t> is used to power these pumps</a:t>
            </a:r>
          </a:p>
        </p:txBody>
      </p:sp>
    </p:spTree>
    <p:extLst>
      <p:ext uri="{BB962C8B-B14F-4D97-AF65-F5344CB8AC3E}">
        <p14:creationId xmlns:p14="http://schemas.microsoft.com/office/powerpoint/2010/main" val="1778808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a:solidFill>
                  <a:srgbClr val="898989"/>
                </a:solidFill>
                <a:latin typeface="Calibri" panose="020F0502020204030204" pitchFamily="34" charset="0"/>
              </a:rPr>
              <a:t>Anil Gattani, Ajeet Kumar</a:t>
            </a:r>
          </a:p>
        </p:txBody>
      </p:sp>
      <p:sp>
        <p:nvSpPr>
          <p:cNvPr id="128003" name="Rectangle 3"/>
          <p:cNvSpPr>
            <a:spLocks noGrp="1" noChangeArrowheads="1"/>
          </p:cNvSpPr>
          <p:nvPr>
            <p:ph type="body" idx="4294967295"/>
          </p:nvPr>
        </p:nvSpPr>
        <p:spPr>
          <a:xfrm>
            <a:off x="1257300" y="914401"/>
            <a:ext cx="6686550" cy="1326356"/>
          </a:xfrm>
        </p:spPr>
        <p:txBody>
          <a:bodyPr>
            <a:normAutofit fontScale="47500" lnSpcReduction="20000"/>
          </a:bodyPr>
          <a:lstStyle/>
          <a:p>
            <a:pPr eaLnBrk="1" hangingPunct="1">
              <a:lnSpc>
                <a:spcPct val="90000"/>
              </a:lnSpc>
              <a:buFont typeface="Arial" panose="020B0604020202020204" pitchFamily="34" charset="0"/>
              <a:buNone/>
            </a:pPr>
            <a:r>
              <a:rPr lang="en-US" altLang="en-US">
                <a:solidFill>
                  <a:schemeClr val="accent2"/>
                </a:solidFill>
              </a:rPr>
              <a:t>The Plasma Membrane:</a:t>
            </a:r>
            <a:endParaRPr lang="en-US" altLang="en-US">
              <a:solidFill>
                <a:srgbClr val="000000"/>
              </a:solidFill>
            </a:endParaRPr>
          </a:p>
          <a:p>
            <a:pPr eaLnBrk="1" hangingPunct="1">
              <a:lnSpc>
                <a:spcPct val="90000"/>
              </a:lnSpc>
              <a:buFont typeface="Arial" panose="020B0604020202020204" pitchFamily="34" charset="0"/>
              <a:buNone/>
            </a:pPr>
            <a:r>
              <a:rPr lang="en-US" altLang="en-US" smtClean="0">
                <a:solidFill>
                  <a:srgbClr val="9933CC"/>
                </a:solidFill>
              </a:rPr>
              <a:t>3.  Mechanisms for Macromolecule Transport across the PM:</a:t>
            </a:r>
            <a:endParaRPr lang="en-US" altLang="en-US">
              <a:solidFill>
                <a:srgbClr val="000000"/>
              </a:solidFill>
            </a:endParaRPr>
          </a:p>
          <a:p>
            <a:pPr eaLnBrk="1" hangingPunct="1">
              <a:lnSpc>
                <a:spcPct val="90000"/>
              </a:lnSpc>
              <a:buFont typeface="Arial" panose="020B0604020202020204" pitchFamily="34" charset="0"/>
              <a:buNone/>
            </a:pPr>
            <a:r>
              <a:rPr lang="en-US" altLang="en-US">
                <a:solidFill>
                  <a:srgbClr val="000000"/>
                </a:solidFill>
              </a:rPr>
              <a:t>   B.  Endocytosis:</a:t>
            </a:r>
          </a:p>
          <a:p>
            <a:pPr eaLnBrk="1" hangingPunct="1">
              <a:lnSpc>
                <a:spcPct val="90000"/>
              </a:lnSpc>
              <a:buFont typeface="Arial" panose="020B0604020202020204" pitchFamily="34" charset="0"/>
              <a:buNone/>
            </a:pPr>
            <a:r>
              <a:rPr lang="en-US" altLang="en-US">
                <a:solidFill>
                  <a:srgbClr val="000000"/>
                </a:solidFill>
              </a:rPr>
              <a:t> 	1.  Clathrin-mediated: </a:t>
            </a:r>
          </a:p>
          <a:p>
            <a:pPr eaLnBrk="1" hangingPunct="1">
              <a:lnSpc>
                <a:spcPct val="90000"/>
              </a:lnSpc>
              <a:buFont typeface="Arial" panose="020B0604020202020204" pitchFamily="34" charset="0"/>
              <a:buNone/>
            </a:pPr>
            <a:r>
              <a:rPr lang="en-US" altLang="en-US" i="1">
                <a:solidFill>
                  <a:srgbClr val="000000"/>
                </a:solidFill>
              </a:rPr>
              <a:t>	     a</a:t>
            </a:r>
            <a:r>
              <a:rPr lang="en-US" altLang="en-US">
                <a:solidFill>
                  <a:srgbClr val="000000"/>
                </a:solidFill>
              </a:rPr>
              <a:t>.  Receptors mediate binding to ligands (lipids, ligands, sol. proteins, viruses).</a:t>
            </a:r>
          </a:p>
          <a:p>
            <a:pPr eaLnBrk="1" hangingPunct="1">
              <a:lnSpc>
                <a:spcPct val="90000"/>
              </a:lnSpc>
              <a:buFont typeface="Arial" panose="020B0604020202020204" pitchFamily="34" charset="0"/>
              <a:buNone/>
            </a:pPr>
            <a:r>
              <a:rPr lang="en-US" altLang="en-US" i="1">
                <a:solidFill>
                  <a:srgbClr val="000000"/>
                </a:solidFill>
              </a:rPr>
              <a:t>	</a:t>
            </a:r>
            <a:endParaRPr lang="en-US" altLang="en-US"/>
          </a:p>
        </p:txBody>
      </p:sp>
      <p:pic>
        <p:nvPicPr>
          <p:cNvPr id="128004" name="Picture 5" descr="endocytosis.jpg                                                00076938Macintosh HD                   B7C78561:"/>
          <p:cNvPicPr>
            <a:picLocks noChangeAspect="1" noChangeArrowheads="1"/>
          </p:cNvPicPr>
          <p:nvPr/>
        </p:nvPicPr>
        <p:blipFill>
          <a:blip r:embed="rId2">
            <a:extLst>
              <a:ext uri="{28A0092B-C50C-407E-A947-70E740481C1C}">
                <a14:useLocalDpi xmlns:a14="http://schemas.microsoft.com/office/drawing/2010/main" val="0"/>
              </a:ext>
            </a:extLst>
          </a:blip>
          <a:srcRect b="6509"/>
          <a:stretch>
            <a:fillRect/>
          </a:stretch>
        </p:blipFill>
        <p:spPr bwMode="auto">
          <a:xfrm>
            <a:off x="1601392" y="2025253"/>
            <a:ext cx="5455444" cy="387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0710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a:solidFill>
                  <a:srgbClr val="898989"/>
                </a:solidFill>
                <a:latin typeface="Calibri" panose="020F0502020204030204" pitchFamily="34" charset="0"/>
              </a:rPr>
              <a:t>Anil Gattani, Ajeet Kumar</a:t>
            </a:r>
          </a:p>
        </p:txBody>
      </p:sp>
      <p:sp>
        <p:nvSpPr>
          <p:cNvPr id="129027" name="Rectangle 3"/>
          <p:cNvSpPr>
            <a:spLocks noGrp="1" noChangeArrowheads="1"/>
          </p:cNvSpPr>
          <p:nvPr>
            <p:ph type="body" idx="4294967295"/>
          </p:nvPr>
        </p:nvSpPr>
        <p:spPr>
          <a:xfrm>
            <a:off x="1200150" y="857250"/>
            <a:ext cx="5829300" cy="3314700"/>
          </a:xfrm>
        </p:spPr>
        <p:txBody>
          <a:bodyPr>
            <a:normAutofit fontScale="92500" lnSpcReduction="20000"/>
          </a:bodyPr>
          <a:lstStyle/>
          <a:p>
            <a:pPr eaLnBrk="1" hangingPunct="1">
              <a:buFont typeface="Arial" panose="020B0604020202020204" pitchFamily="34" charset="0"/>
              <a:buNone/>
            </a:pPr>
            <a:r>
              <a:rPr lang="en-US" altLang="en-US">
                <a:solidFill>
                  <a:schemeClr val="accent2"/>
                </a:solidFill>
              </a:rPr>
              <a:t>Plasma Membrane:</a:t>
            </a:r>
            <a:endParaRPr lang="en-US" altLang="en-US" smtClean="0"/>
          </a:p>
          <a:p>
            <a:pPr eaLnBrk="1" hangingPunct="1">
              <a:buFont typeface="Arial" panose="020B0604020202020204" pitchFamily="34" charset="0"/>
              <a:buNone/>
            </a:pPr>
            <a:r>
              <a:rPr lang="en-US" altLang="en-US" smtClean="0">
                <a:solidFill>
                  <a:srgbClr val="9900CC"/>
                </a:solidFill>
              </a:rPr>
              <a:t>  3.  Transport Across PM:</a:t>
            </a:r>
            <a:endParaRPr lang="en-US" altLang="en-US"/>
          </a:p>
          <a:p>
            <a:pPr eaLnBrk="1" hangingPunct="1">
              <a:buFont typeface="Arial" panose="020B0604020202020204" pitchFamily="34" charset="0"/>
              <a:buNone/>
            </a:pPr>
            <a:r>
              <a:rPr lang="en-US" altLang="en-US"/>
              <a:t>     B.  Endocytosis, cont.:</a:t>
            </a:r>
          </a:p>
          <a:p>
            <a:pPr eaLnBrk="1" hangingPunct="1">
              <a:buFont typeface="Arial" panose="020B0604020202020204" pitchFamily="34" charset="0"/>
              <a:buNone/>
            </a:pPr>
            <a:r>
              <a:rPr lang="en-US" altLang="en-US"/>
              <a:t>	1.  Clathrin-mediated:</a:t>
            </a:r>
          </a:p>
          <a:p>
            <a:pPr eaLnBrk="1" hangingPunct="1">
              <a:buFont typeface="Arial" panose="020B0604020202020204" pitchFamily="34" charset="0"/>
              <a:buNone/>
            </a:pPr>
            <a:r>
              <a:rPr lang="en-US" altLang="en-US"/>
              <a:t>	Diagrams showing </a:t>
            </a:r>
          </a:p>
          <a:p>
            <a:pPr eaLnBrk="1" hangingPunct="1">
              <a:buFont typeface="Arial" panose="020B0604020202020204" pitchFamily="34" charset="0"/>
              <a:buNone/>
            </a:pPr>
            <a:r>
              <a:rPr lang="en-US" altLang="en-US"/>
              <a:t>Clathrin assembly/</a:t>
            </a:r>
          </a:p>
          <a:p>
            <a:pPr eaLnBrk="1" hangingPunct="1">
              <a:buFont typeface="Arial" panose="020B0604020202020204" pitchFamily="34" charset="0"/>
              <a:buNone/>
            </a:pPr>
            <a:r>
              <a:rPr lang="en-US" altLang="en-US"/>
              <a:t>disassembly, and dynamin</a:t>
            </a:r>
            <a:endParaRPr lang="en-US" altLang="en-US" smtClean="0"/>
          </a:p>
          <a:p>
            <a:pPr eaLnBrk="1" hangingPunct="1">
              <a:buFont typeface="Arial" panose="020B0604020202020204" pitchFamily="34" charset="0"/>
              <a:buNone/>
            </a:pPr>
            <a:r>
              <a:rPr lang="en-US" altLang="en-US" smtClean="0"/>
              <a:t>     </a:t>
            </a:r>
          </a:p>
          <a:p>
            <a:pPr eaLnBrk="1" hangingPunct="1"/>
            <a:endParaRPr lang="en-US" altLang="en-US" smtClean="0"/>
          </a:p>
        </p:txBody>
      </p:sp>
      <p:pic>
        <p:nvPicPr>
          <p:cNvPr id="129028" name="Picture 4" descr="clathrinas_dis.jpg                                             00076938Macintosh HD                   B7C785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4851" y="1309687"/>
            <a:ext cx="3242072"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9" name="Picture 5" descr="dynamin.jpg                                                    00076938Macintosh HD                   B7C78561:"/>
          <p:cNvPicPr>
            <a:picLocks noChangeAspect="1" noChangeArrowheads="1"/>
          </p:cNvPicPr>
          <p:nvPr/>
        </p:nvPicPr>
        <p:blipFill>
          <a:blip r:embed="rId3">
            <a:extLst>
              <a:ext uri="{28A0092B-C50C-407E-A947-70E740481C1C}">
                <a14:useLocalDpi xmlns:a14="http://schemas.microsoft.com/office/drawing/2010/main" val="0"/>
              </a:ext>
            </a:extLst>
          </a:blip>
          <a:srcRect b="6464"/>
          <a:stretch>
            <a:fillRect/>
          </a:stretch>
        </p:blipFill>
        <p:spPr bwMode="auto">
          <a:xfrm>
            <a:off x="1314450" y="3771900"/>
            <a:ext cx="2971800" cy="203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30" name="Rectangle 6"/>
          <p:cNvSpPr>
            <a:spLocks noChangeArrowheads="1"/>
          </p:cNvSpPr>
          <p:nvPr/>
        </p:nvSpPr>
        <p:spPr bwMode="auto">
          <a:xfrm>
            <a:off x="1257300" y="3429000"/>
            <a:ext cx="3086100" cy="2343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1800">
              <a:latin typeface="Times" panose="02020603050405020304" pitchFamily="18" charset="0"/>
            </a:endParaRPr>
          </a:p>
        </p:txBody>
      </p:sp>
      <p:sp>
        <p:nvSpPr>
          <p:cNvPr id="129031" name="Rectangle 7"/>
          <p:cNvSpPr>
            <a:spLocks noChangeArrowheads="1"/>
          </p:cNvSpPr>
          <p:nvPr/>
        </p:nvSpPr>
        <p:spPr bwMode="auto">
          <a:xfrm>
            <a:off x="4343400" y="1085850"/>
            <a:ext cx="3543300" cy="228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1800">
              <a:latin typeface="Times" panose="02020603050405020304" pitchFamily="18" charset="0"/>
            </a:endParaRPr>
          </a:p>
        </p:txBody>
      </p:sp>
    </p:spTree>
    <p:extLst>
      <p:ext uri="{BB962C8B-B14F-4D97-AF65-F5344CB8AC3E}">
        <p14:creationId xmlns:p14="http://schemas.microsoft.com/office/powerpoint/2010/main" val="3269607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a:solidFill>
                  <a:srgbClr val="898989"/>
                </a:solidFill>
                <a:latin typeface="Calibri" panose="020F0502020204030204" pitchFamily="34" charset="0"/>
              </a:rPr>
              <a:t>Anil Gattani, Ajeet Kumar</a:t>
            </a:r>
          </a:p>
        </p:txBody>
      </p:sp>
      <p:sp>
        <p:nvSpPr>
          <p:cNvPr id="130051" name="Rectangle 2"/>
          <p:cNvSpPr>
            <a:spLocks noGrp="1" noChangeArrowheads="1"/>
          </p:cNvSpPr>
          <p:nvPr>
            <p:ph type="title" idx="4294967295"/>
          </p:nvPr>
        </p:nvSpPr>
        <p:spPr/>
        <p:txBody>
          <a:bodyPr/>
          <a:lstStyle/>
          <a:p>
            <a:pPr eaLnBrk="1" hangingPunct="1"/>
            <a:r>
              <a:rPr lang="en-US" altLang="en-US" smtClean="0">
                <a:solidFill>
                  <a:srgbClr val="0000FF"/>
                </a:solidFill>
              </a:rPr>
              <a:t>Receptor Mediated Endocytosis</a:t>
            </a:r>
          </a:p>
        </p:txBody>
      </p:sp>
      <p:pic>
        <p:nvPicPr>
          <p:cNvPr id="130052" name="Picture 4" descr="clathr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062162"/>
            <a:ext cx="6515100" cy="359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52880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a:solidFill>
                  <a:srgbClr val="898989"/>
                </a:solidFill>
                <a:latin typeface="Calibri" panose="020F0502020204030204" pitchFamily="34" charset="0"/>
              </a:rPr>
              <a:t>Anil Gattani, Ajeet Kumar</a:t>
            </a:r>
          </a:p>
        </p:txBody>
      </p:sp>
      <p:sp>
        <p:nvSpPr>
          <p:cNvPr id="131075" name="Rectangle 2"/>
          <p:cNvSpPr>
            <a:spLocks noGrp="1" noChangeArrowheads="1"/>
          </p:cNvSpPr>
          <p:nvPr>
            <p:ph type="body" idx="4294967295"/>
          </p:nvPr>
        </p:nvSpPr>
        <p:spPr>
          <a:xfrm>
            <a:off x="1200150" y="857250"/>
            <a:ext cx="6800850" cy="2571750"/>
          </a:xfrm>
        </p:spPr>
        <p:txBody>
          <a:bodyPr>
            <a:normAutofit fontScale="55000" lnSpcReduction="20000"/>
          </a:bodyPr>
          <a:lstStyle/>
          <a:p>
            <a:pPr eaLnBrk="1" hangingPunct="1">
              <a:buFont typeface="Arial" panose="020B0604020202020204" pitchFamily="34" charset="0"/>
              <a:buNone/>
            </a:pPr>
            <a:r>
              <a:rPr lang="en-US" altLang="en-US">
                <a:solidFill>
                  <a:schemeClr val="accent2"/>
                </a:solidFill>
              </a:rPr>
              <a:t>Plasma Membrane:</a:t>
            </a:r>
            <a:endParaRPr lang="en-US" altLang="en-US" smtClean="0"/>
          </a:p>
          <a:p>
            <a:pPr eaLnBrk="1" hangingPunct="1">
              <a:buFont typeface="Arial" panose="020B0604020202020204" pitchFamily="34" charset="0"/>
              <a:buNone/>
            </a:pPr>
            <a:r>
              <a:rPr lang="en-US" altLang="en-US" smtClean="0">
                <a:solidFill>
                  <a:srgbClr val="9900CC"/>
                </a:solidFill>
              </a:rPr>
              <a:t>  3.  Transport Across PM:</a:t>
            </a:r>
            <a:endParaRPr lang="en-US" altLang="en-US" smtClean="0">
              <a:solidFill>
                <a:srgbClr val="000000"/>
              </a:solidFill>
            </a:endParaRPr>
          </a:p>
          <a:p>
            <a:pPr eaLnBrk="1" hangingPunct="1">
              <a:buFont typeface="Arial" panose="020B0604020202020204" pitchFamily="34" charset="0"/>
              <a:buNone/>
            </a:pPr>
            <a:r>
              <a:rPr lang="en-US" altLang="en-US" smtClean="0">
                <a:solidFill>
                  <a:srgbClr val="000000"/>
                </a:solidFill>
              </a:rPr>
              <a:t>	B.  Endocytosis:</a:t>
            </a:r>
          </a:p>
          <a:p>
            <a:pPr eaLnBrk="1" hangingPunct="1">
              <a:buFont typeface="Arial" panose="020B0604020202020204" pitchFamily="34" charset="0"/>
              <a:buNone/>
            </a:pPr>
            <a:r>
              <a:rPr lang="en-US" altLang="en-US" smtClean="0">
                <a:solidFill>
                  <a:srgbClr val="000000"/>
                </a:solidFill>
              </a:rPr>
              <a:t>	    1.  Clathrin-Mediated:</a:t>
            </a:r>
          </a:p>
          <a:p>
            <a:pPr eaLnBrk="1" hangingPunct="1">
              <a:buFont typeface="Arial" panose="020B0604020202020204" pitchFamily="34" charset="0"/>
              <a:buNone/>
            </a:pPr>
            <a:r>
              <a:rPr lang="en-US" altLang="en-US">
                <a:solidFill>
                  <a:srgbClr val="000000"/>
                </a:solidFill>
              </a:rPr>
              <a:t>	     Four types of endocytic sorting signals on cytoplasmic domain of membrane proteins that direct endocytosed proteins into clathrin-coated pits:</a:t>
            </a:r>
          </a:p>
          <a:p>
            <a:pPr eaLnBrk="1" hangingPunct="1">
              <a:buFont typeface="Arial" panose="020B0604020202020204" pitchFamily="34" charset="0"/>
              <a:buNone/>
            </a:pPr>
            <a:r>
              <a:rPr lang="en-US" altLang="en-US">
                <a:solidFill>
                  <a:srgbClr val="000000"/>
                </a:solidFill>
              </a:rPr>
              <a:t>		a.  tyrosine based signals, i.e. YXX</a:t>
            </a:r>
            <a:r>
              <a:rPr lang="en-US" altLang="en-US">
                <a:solidFill>
                  <a:srgbClr val="000000"/>
                </a:solidFill>
                <a:latin typeface="Symbol" panose="05050102010706020507" pitchFamily="18" charset="2"/>
              </a:rPr>
              <a:t>f</a:t>
            </a:r>
            <a:r>
              <a:rPr lang="en-US" altLang="en-US">
                <a:solidFill>
                  <a:srgbClr val="000000"/>
                </a:solidFill>
              </a:rPr>
              <a:t> (</a:t>
            </a:r>
            <a:r>
              <a:rPr lang="en-US" altLang="en-US">
                <a:solidFill>
                  <a:srgbClr val="000000"/>
                </a:solidFill>
                <a:latin typeface="Symbol" panose="05050102010706020507" pitchFamily="18" charset="2"/>
              </a:rPr>
              <a:t>f</a:t>
            </a:r>
            <a:r>
              <a:rPr lang="en-US" altLang="en-US">
                <a:solidFill>
                  <a:srgbClr val="000000"/>
                </a:solidFill>
              </a:rPr>
              <a:t> = large hydrophobic aa); adapter= AP2</a:t>
            </a:r>
          </a:p>
          <a:p>
            <a:pPr eaLnBrk="1" hangingPunct="1">
              <a:buFont typeface="Arial" panose="020B0604020202020204" pitchFamily="34" charset="0"/>
              <a:buNone/>
            </a:pPr>
            <a:r>
              <a:rPr lang="en-US" altLang="en-US">
                <a:solidFill>
                  <a:srgbClr val="000000"/>
                </a:solidFill>
              </a:rPr>
              <a:t>		b.  dileucine (LL) -containing signals; adapter = AP2</a:t>
            </a:r>
          </a:p>
          <a:p>
            <a:pPr eaLnBrk="1" hangingPunct="1">
              <a:buFont typeface="Arial" panose="020B0604020202020204" pitchFamily="34" charset="0"/>
              <a:buNone/>
            </a:pPr>
            <a:r>
              <a:rPr lang="en-US" altLang="en-US">
                <a:solidFill>
                  <a:srgbClr val="000000"/>
                </a:solidFill>
              </a:rPr>
              <a:t>		c.  phosphorylated serine rich domain at the C-terminus</a:t>
            </a:r>
          </a:p>
        </p:txBody>
      </p:sp>
      <p:pic>
        <p:nvPicPr>
          <p:cNvPr id="131076" name="Picture 10" descr="sortingsignal.gif                                              00076836Macintosh HD                   B7C78561:"/>
          <p:cNvPicPr>
            <a:picLocks noChangeAspect="1" noChangeArrowheads="1"/>
          </p:cNvPicPr>
          <p:nvPr/>
        </p:nvPicPr>
        <p:blipFill>
          <a:blip r:embed="rId2">
            <a:extLst>
              <a:ext uri="{28A0092B-C50C-407E-A947-70E740481C1C}">
                <a14:useLocalDpi xmlns:a14="http://schemas.microsoft.com/office/drawing/2010/main" val="0"/>
              </a:ext>
            </a:extLst>
          </a:blip>
          <a:srcRect t="42000"/>
          <a:stretch>
            <a:fillRect/>
          </a:stretch>
        </p:blipFill>
        <p:spPr bwMode="auto">
          <a:xfrm>
            <a:off x="1881187" y="3365898"/>
            <a:ext cx="5662613" cy="246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902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a:solidFill>
                  <a:srgbClr val="898989"/>
                </a:solidFill>
                <a:latin typeface="Calibri" panose="020F0502020204030204" pitchFamily="34" charset="0"/>
              </a:rPr>
              <a:t>Anil Gattani, Ajeet Kumar</a:t>
            </a:r>
          </a:p>
        </p:txBody>
      </p:sp>
      <p:sp>
        <p:nvSpPr>
          <p:cNvPr id="132099" name="Rectangle 3"/>
          <p:cNvSpPr>
            <a:spLocks noGrp="1" noChangeArrowheads="1"/>
          </p:cNvSpPr>
          <p:nvPr>
            <p:ph type="body" idx="4294967295"/>
          </p:nvPr>
        </p:nvSpPr>
        <p:spPr>
          <a:xfrm>
            <a:off x="304800" y="304799"/>
            <a:ext cx="8534400" cy="6106049"/>
          </a:xfrm>
        </p:spPr>
        <p:txBody>
          <a:bodyPr>
            <a:normAutofit fontScale="62500" lnSpcReduction="20000"/>
          </a:bodyPr>
          <a:lstStyle/>
          <a:p>
            <a:pPr algn="just" eaLnBrk="1" hangingPunct="1">
              <a:lnSpc>
                <a:spcPct val="120000"/>
              </a:lnSpc>
              <a:spcAft>
                <a:spcPts val="600"/>
              </a:spcAft>
              <a:buFont typeface="Arial" panose="020B0604020202020204" pitchFamily="34" charset="0"/>
              <a:buNone/>
            </a:pPr>
            <a:r>
              <a:rPr lang="en-US" altLang="en-US" dirty="0" smtClean="0">
                <a:solidFill>
                  <a:srgbClr val="9933CC"/>
                </a:solidFill>
              </a:rPr>
              <a:t>3</a:t>
            </a:r>
            <a:r>
              <a:rPr lang="en-US" altLang="en-US" dirty="0" smtClean="0">
                <a:solidFill>
                  <a:srgbClr val="9933CC"/>
                </a:solidFill>
              </a:rPr>
              <a:t>.  </a:t>
            </a:r>
            <a:r>
              <a:rPr lang="en-US" altLang="en-US" sz="2900" dirty="0" smtClean="0">
                <a:solidFill>
                  <a:srgbClr val="9933CC"/>
                </a:solidFill>
              </a:rPr>
              <a:t>Mechanisms for Transport across the PM, cont.:</a:t>
            </a:r>
            <a:endParaRPr lang="en-US" altLang="en-US" sz="2900" dirty="0">
              <a:solidFill>
                <a:srgbClr val="000000"/>
              </a:solidFill>
            </a:endParaRPr>
          </a:p>
          <a:p>
            <a:pPr algn="just" eaLnBrk="1" hangingPunct="1">
              <a:lnSpc>
                <a:spcPct val="120000"/>
              </a:lnSpc>
              <a:spcAft>
                <a:spcPts val="600"/>
              </a:spcAft>
              <a:buFont typeface="Arial" panose="020B0604020202020204" pitchFamily="34" charset="0"/>
              <a:buNone/>
            </a:pPr>
            <a:r>
              <a:rPr lang="en-US" altLang="en-US" sz="2900" dirty="0">
                <a:solidFill>
                  <a:srgbClr val="000000"/>
                </a:solidFill>
              </a:rPr>
              <a:t>     </a:t>
            </a:r>
            <a:r>
              <a:rPr lang="en-US" altLang="en-US" sz="2900" b="1" dirty="0">
                <a:solidFill>
                  <a:srgbClr val="000000"/>
                </a:solidFill>
              </a:rPr>
              <a:t>B.  Endocytosis, cont</a:t>
            </a:r>
            <a:r>
              <a:rPr lang="en-US" altLang="en-US" sz="2900" b="1" dirty="0" smtClean="0">
                <a:solidFill>
                  <a:srgbClr val="000000"/>
                </a:solidFill>
              </a:rPr>
              <a:t>.: </a:t>
            </a:r>
            <a:r>
              <a:rPr lang="en-US" altLang="en-US" sz="2900" b="1" dirty="0" err="1" smtClean="0">
                <a:solidFill>
                  <a:srgbClr val="000000"/>
                </a:solidFill>
              </a:rPr>
              <a:t>Caveolar</a:t>
            </a:r>
            <a:r>
              <a:rPr lang="en-US" altLang="en-US" sz="2900" b="1" dirty="0" smtClean="0">
                <a:solidFill>
                  <a:srgbClr val="000000"/>
                </a:solidFill>
              </a:rPr>
              <a:t> </a:t>
            </a:r>
            <a:r>
              <a:rPr lang="en-US" altLang="en-US" sz="2900" b="1" dirty="0">
                <a:solidFill>
                  <a:srgbClr val="000000"/>
                </a:solidFill>
              </a:rPr>
              <a:t>uptake</a:t>
            </a:r>
          </a:p>
          <a:p>
            <a:pPr algn="just">
              <a:lnSpc>
                <a:spcPct val="120000"/>
              </a:lnSpc>
              <a:spcAft>
                <a:spcPts val="600"/>
              </a:spcAft>
            </a:pPr>
            <a:r>
              <a:rPr lang="en-US" altLang="en-US" sz="2900" dirty="0" err="1">
                <a:solidFill>
                  <a:srgbClr val="000000"/>
                </a:solidFill>
              </a:rPr>
              <a:t>Caveolae</a:t>
            </a:r>
            <a:r>
              <a:rPr lang="en-US" altLang="en-US" sz="2900" b="1" dirty="0">
                <a:solidFill>
                  <a:srgbClr val="000000"/>
                </a:solidFill>
              </a:rPr>
              <a:t>: flask-shaped or flat, non-coated membrane invaginations, 50 - 100 </a:t>
            </a:r>
            <a:r>
              <a:rPr lang="en-US" altLang="en-US" sz="2900" b="1" dirty="0" smtClean="0">
                <a:solidFill>
                  <a:srgbClr val="000000"/>
                </a:solidFill>
              </a:rPr>
              <a:t>nm Like </a:t>
            </a:r>
            <a:r>
              <a:rPr lang="en-US" altLang="en-US" sz="2900" b="1" dirty="0">
                <a:solidFill>
                  <a:srgbClr val="000000"/>
                </a:solidFill>
              </a:rPr>
              <a:t>lipid rafts: contain cholesterol, </a:t>
            </a:r>
            <a:r>
              <a:rPr lang="en-US" altLang="en-US" sz="2900" b="1" dirty="0" err="1">
                <a:solidFill>
                  <a:srgbClr val="000000"/>
                </a:solidFill>
              </a:rPr>
              <a:t>glycoshpingolipids</a:t>
            </a:r>
            <a:r>
              <a:rPr lang="en-US" altLang="en-US" sz="2900" b="1" dirty="0">
                <a:solidFill>
                  <a:srgbClr val="000000"/>
                </a:solidFill>
              </a:rPr>
              <a:t>, GPI-</a:t>
            </a:r>
            <a:r>
              <a:rPr lang="en-US" altLang="en-US" sz="2900" b="1" dirty="0" err="1">
                <a:solidFill>
                  <a:srgbClr val="000000"/>
                </a:solidFill>
              </a:rPr>
              <a:t>anch</a:t>
            </a:r>
            <a:r>
              <a:rPr lang="en-US" altLang="en-US" sz="2900" b="1" dirty="0">
                <a:solidFill>
                  <a:srgbClr val="000000"/>
                </a:solidFill>
              </a:rPr>
              <a:t>. proteins, receptors</a:t>
            </a:r>
          </a:p>
          <a:p>
            <a:pPr algn="just">
              <a:lnSpc>
                <a:spcPct val="120000"/>
              </a:lnSpc>
              <a:spcAft>
                <a:spcPts val="600"/>
              </a:spcAft>
            </a:pPr>
            <a:r>
              <a:rPr lang="en-US" altLang="en-US" sz="2900" b="1" dirty="0">
                <a:solidFill>
                  <a:srgbClr val="000000"/>
                </a:solidFill>
              </a:rPr>
              <a:t>Unlike lipid rafts: contain caveolin-1: 178aa, TM protein; interacts w/signaling </a:t>
            </a:r>
            <a:r>
              <a:rPr lang="en-US" altLang="en-US" sz="2900" b="1" dirty="0" smtClean="0">
                <a:solidFill>
                  <a:srgbClr val="000000"/>
                </a:solidFill>
              </a:rPr>
              <a:t>molecules </a:t>
            </a:r>
          </a:p>
          <a:p>
            <a:pPr algn="just">
              <a:lnSpc>
                <a:spcPct val="120000"/>
              </a:lnSpc>
              <a:spcAft>
                <a:spcPts val="600"/>
              </a:spcAft>
            </a:pPr>
            <a:r>
              <a:rPr lang="en-US" altLang="en-US" sz="2900" b="1" dirty="0" smtClean="0">
                <a:solidFill>
                  <a:srgbClr val="000000"/>
                </a:solidFill>
              </a:rPr>
              <a:t>Centers </a:t>
            </a:r>
            <a:r>
              <a:rPr lang="en-US" altLang="en-US" sz="2900" b="1" dirty="0">
                <a:solidFill>
                  <a:srgbClr val="000000"/>
                </a:solidFill>
              </a:rPr>
              <a:t>for </a:t>
            </a:r>
            <a:r>
              <a:rPr lang="en-US" altLang="en-US" sz="2900" b="1" dirty="0" err="1">
                <a:solidFill>
                  <a:srgbClr val="000000"/>
                </a:solidFill>
              </a:rPr>
              <a:t>signalling</a:t>
            </a:r>
            <a:r>
              <a:rPr lang="en-US" altLang="en-US" sz="2900" b="1" dirty="0">
                <a:solidFill>
                  <a:srgbClr val="000000"/>
                </a:solidFill>
              </a:rPr>
              <a:t> activity as well as endocytosis</a:t>
            </a:r>
          </a:p>
          <a:p>
            <a:pPr algn="just">
              <a:lnSpc>
                <a:spcPct val="120000"/>
              </a:lnSpc>
              <a:spcAft>
                <a:spcPts val="600"/>
              </a:spcAft>
            </a:pPr>
            <a:r>
              <a:rPr lang="en-US" altLang="en-US" sz="2900" b="1" dirty="0">
                <a:solidFill>
                  <a:srgbClr val="000000"/>
                </a:solidFill>
              </a:rPr>
              <a:t>Exclude receptors involved in </a:t>
            </a:r>
            <a:r>
              <a:rPr lang="en-US" altLang="en-US" sz="2900" b="1" dirty="0" err="1">
                <a:solidFill>
                  <a:srgbClr val="000000"/>
                </a:solidFill>
              </a:rPr>
              <a:t>clathrin</a:t>
            </a:r>
            <a:r>
              <a:rPr lang="en-US" altLang="en-US" sz="2900" b="1" dirty="0">
                <a:solidFill>
                  <a:srgbClr val="000000"/>
                </a:solidFill>
              </a:rPr>
              <a:t>-dependent uptake</a:t>
            </a:r>
          </a:p>
          <a:p>
            <a:pPr algn="just">
              <a:lnSpc>
                <a:spcPct val="120000"/>
              </a:lnSpc>
              <a:spcAft>
                <a:spcPts val="600"/>
              </a:spcAft>
            </a:pPr>
            <a:r>
              <a:rPr lang="en-US" altLang="en-US" sz="2900" b="1" dirty="0">
                <a:solidFill>
                  <a:srgbClr val="000000"/>
                </a:solidFill>
              </a:rPr>
              <a:t>Cholesterol depletion disturb rafts &amp; </a:t>
            </a:r>
            <a:r>
              <a:rPr lang="en-US" altLang="en-US" sz="2900" b="1" dirty="0" err="1">
                <a:solidFill>
                  <a:srgbClr val="000000"/>
                </a:solidFill>
              </a:rPr>
              <a:t>caveolar</a:t>
            </a:r>
            <a:r>
              <a:rPr lang="en-US" altLang="en-US" sz="2900" b="1" dirty="0">
                <a:solidFill>
                  <a:srgbClr val="000000"/>
                </a:solidFill>
              </a:rPr>
              <a:t> uptake (not </a:t>
            </a:r>
            <a:r>
              <a:rPr lang="en-US" altLang="en-US" sz="2900" b="1" dirty="0" err="1">
                <a:solidFill>
                  <a:srgbClr val="000000"/>
                </a:solidFill>
              </a:rPr>
              <a:t>clathrin</a:t>
            </a:r>
            <a:r>
              <a:rPr lang="en-US" altLang="en-US" sz="2900" b="1" dirty="0">
                <a:solidFill>
                  <a:srgbClr val="000000"/>
                </a:solidFill>
              </a:rPr>
              <a:t>)</a:t>
            </a:r>
          </a:p>
          <a:p>
            <a:pPr algn="just">
              <a:lnSpc>
                <a:spcPct val="120000"/>
              </a:lnSpc>
              <a:spcAft>
                <a:spcPts val="600"/>
              </a:spcAft>
            </a:pPr>
            <a:r>
              <a:rPr lang="en-US" altLang="en-US" sz="2900" b="1" dirty="0">
                <a:solidFill>
                  <a:srgbClr val="000000"/>
                </a:solidFill>
              </a:rPr>
              <a:t>Pinching off and delivery into </a:t>
            </a:r>
            <a:r>
              <a:rPr lang="en-US" altLang="en-US" sz="2900" b="1" dirty="0" err="1">
                <a:solidFill>
                  <a:srgbClr val="000000"/>
                </a:solidFill>
              </a:rPr>
              <a:t>caveosomes</a:t>
            </a:r>
            <a:r>
              <a:rPr lang="en-US" altLang="en-US" sz="2900" b="1" dirty="0">
                <a:solidFill>
                  <a:srgbClr val="000000"/>
                </a:solidFill>
              </a:rPr>
              <a:t> which are much more stable than endosomes; these deliver cargo to ER, Golgi</a:t>
            </a:r>
          </a:p>
          <a:p>
            <a:pPr algn="just">
              <a:lnSpc>
                <a:spcPct val="120000"/>
              </a:lnSpc>
              <a:spcAft>
                <a:spcPts val="600"/>
              </a:spcAft>
            </a:pPr>
            <a:r>
              <a:rPr lang="en-US" altLang="en-US" sz="2900" b="1" dirty="0">
                <a:solidFill>
                  <a:srgbClr val="000000"/>
                </a:solidFill>
              </a:rPr>
              <a:t>Site of entry for nutrients, hormones, chemokines; also selected viruses, bacteria, parasites, and bacterial toxins.</a:t>
            </a:r>
          </a:p>
          <a:p>
            <a:pPr algn="just">
              <a:lnSpc>
                <a:spcPct val="120000"/>
              </a:lnSpc>
              <a:spcAft>
                <a:spcPts val="600"/>
              </a:spcAft>
            </a:pPr>
            <a:r>
              <a:rPr lang="en-US" altLang="en-US" sz="2900" b="1" dirty="0">
                <a:solidFill>
                  <a:srgbClr val="000000"/>
                </a:solidFill>
              </a:rPr>
              <a:t>Entry via </a:t>
            </a:r>
            <a:r>
              <a:rPr lang="en-US" altLang="en-US" sz="2900" b="1" dirty="0" err="1">
                <a:solidFill>
                  <a:srgbClr val="000000"/>
                </a:solidFill>
              </a:rPr>
              <a:t>caveolae</a:t>
            </a:r>
            <a:r>
              <a:rPr lang="en-US" altLang="en-US" sz="2900" b="1" dirty="0">
                <a:solidFill>
                  <a:srgbClr val="000000"/>
                </a:solidFill>
              </a:rPr>
              <a:t> allows pathogen to evade fusion with lysosomes and degradation.</a:t>
            </a:r>
            <a:endParaRPr lang="en-US" altLang="en-US" sz="2900" dirty="0">
              <a:solidFill>
                <a:srgbClr val="000000"/>
              </a:solidFill>
            </a:endParaRPr>
          </a:p>
          <a:p>
            <a:pPr algn="just" eaLnBrk="1" hangingPunct="1">
              <a:lnSpc>
                <a:spcPct val="170000"/>
              </a:lnSpc>
              <a:buFont typeface="Arial" panose="020B0604020202020204" pitchFamily="34" charset="0"/>
              <a:buNone/>
            </a:pPr>
            <a:endParaRPr lang="en-US" altLang="en-US" dirty="0"/>
          </a:p>
        </p:txBody>
      </p:sp>
    </p:spTree>
    <p:extLst>
      <p:ext uri="{BB962C8B-B14F-4D97-AF65-F5344CB8AC3E}">
        <p14:creationId xmlns:p14="http://schemas.microsoft.com/office/powerpoint/2010/main" val="2019044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a:solidFill>
                  <a:srgbClr val="898989"/>
                </a:solidFill>
                <a:latin typeface="Calibri" panose="020F0502020204030204" pitchFamily="34" charset="0"/>
              </a:rPr>
              <a:t>Anil Gattani, Ajeet Kumar</a:t>
            </a:r>
          </a:p>
        </p:txBody>
      </p:sp>
      <p:sp>
        <p:nvSpPr>
          <p:cNvPr id="134147" name="Rectangle 2"/>
          <p:cNvSpPr>
            <a:spLocks noGrp="1" noChangeArrowheads="1"/>
          </p:cNvSpPr>
          <p:nvPr>
            <p:ph type="title" idx="4294967295"/>
          </p:nvPr>
        </p:nvSpPr>
        <p:spPr>
          <a:xfrm>
            <a:off x="457200" y="228600"/>
            <a:ext cx="8229600" cy="1485900"/>
          </a:xfrm>
        </p:spPr>
        <p:txBody>
          <a:bodyPr>
            <a:normAutofit/>
          </a:bodyPr>
          <a:lstStyle/>
          <a:p>
            <a:pPr algn="l" eaLnBrk="1" hangingPunct="1"/>
            <a:r>
              <a:rPr lang="en-US" altLang="en-US" sz="2400" b="1" dirty="0">
                <a:solidFill>
                  <a:schemeClr val="accent2"/>
                </a:solidFill>
              </a:rPr>
              <a:t>The Plasma Membrane:</a:t>
            </a:r>
            <a:r>
              <a:rPr lang="en-US" altLang="en-US" dirty="0" smtClean="0"/>
              <a:t/>
            </a:r>
            <a:br>
              <a:rPr lang="en-US" altLang="en-US" dirty="0" smtClean="0"/>
            </a:br>
            <a:r>
              <a:rPr lang="en-US" altLang="en-US" sz="2100" b="1" dirty="0">
                <a:solidFill>
                  <a:srgbClr val="9933CC"/>
                </a:solidFill>
              </a:rPr>
              <a:t>3.  Mechanisms for transport </a:t>
            </a:r>
            <a:r>
              <a:rPr lang="en-US" altLang="en-US" sz="2100" b="1" dirty="0" smtClean="0">
                <a:solidFill>
                  <a:srgbClr val="9933CC"/>
                </a:solidFill>
              </a:rPr>
              <a:t>of macromolecules</a:t>
            </a:r>
            <a:r>
              <a:rPr lang="en-US" altLang="en-US" sz="2100" b="1" dirty="0">
                <a:solidFill>
                  <a:srgbClr val="9933CC"/>
                </a:solidFill>
              </a:rPr>
              <a:t>, cont.</a:t>
            </a:r>
            <a:br>
              <a:rPr lang="en-US" altLang="en-US" sz="2100" b="1" dirty="0">
                <a:solidFill>
                  <a:srgbClr val="9933CC"/>
                </a:solidFill>
              </a:rPr>
            </a:br>
            <a:r>
              <a:rPr lang="en-US" altLang="en-US" sz="2100" b="1" dirty="0"/>
              <a:t>  	B. Endocytosis, cont.:</a:t>
            </a:r>
            <a:br>
              <a:rPr lang="en-US" altLang="en-US" sz="2100" b="1" dirty="0"/>
            </a:br>
            <a:r>
              <a:rPr lang="en-US" altLang="en-US" sz="2100" b="1" dirty="0"/>
              <a:t>    </a:t>
            </a:r>
            <a:r>
              <a:rPr lang="en-US" altLang="en-US" sz="2100" b="1" dirty="0" smtClean="0"/>
              <a:t>3</a:t>
            </a:r>
            <a:r>
              <a:rPr lang="en-US" altLang="en-US" sz="2100" b="1" dirty="0"/>
              <a:t>.  Ubiquitin-mediated </a:t>
            </a:r>
            <a:r>
              <a:rPr lang="en-US" altLang="en-US" sz="2100" b="1" dirty="0" err="1"/>
              <a:t>endoctyosis</a:t>
            </a:r>
            <a:r>
              <a:rPr lang="en-US" altLang="en-US" sz="2100" b="1" dirty="0"/>
              <a:t> (UME):</a:t>
            </a:r>
            <a:endParaRPr lang="en-US" altLang="en-US" dirty="0" smtClean="0"/>
          </a:p>
        </p:txBody>
      </p:sp>
      <p:pic>
        <p:nvPicPr>
          <p:cNvPr id="134148" name="Picture 5" descr="MVB.jpg                                                        00076938Macintosh HD                   B7C785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6786" y="2514600"/>
            <a:ext cx="321111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9" name="Rectangle 7"/>
          <p:cNvSpPr>
            <a:spLocks noChangeArrowheads="1"/>
          </p:cNvSpPr>
          <p:nvPr/>
        </p:nvSpPr>
        <p:spPr bwMode="auto">
          <a:xfrm>
            <a:off x="2800350" y="1828800"/>
            <a:ext cx="3257550" cy="3943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1800">
              <a:latin typeface="Times" panose="02020603050405020304" pitchFamily="18" charset="0"/>
            </a:endParaRPr>
          </a:p>
        </p:txBody>
      </p:sp>
    </p:spTree>
    <p:extLst>
      <p:ext uri="{BB962C8B-B14F-4D97-AF65-F5344CB8AC3E}">
        <p14:creationId xmlns:p14="http://schemas.microsoft.com/office/powerpoint/2010/main" val="42412968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a:solidFill>
                  <a:srgbClr val="898989"/>
                </a:solidFill>
                <a:latin typeface="Calibri" panose="020F0502020204030204" pitchFamily="34" charset="0"/>
              </a:rPr>
              <a:t>Anil Gattani, Ajeet Kumar</a:t>
            </a:r>
          </a:p>
        </p:txBody>
      </p:sp>
      <p:sp>
        <p:nvSpPr>
          <p:cNvPr id="135171" name="Rectangle 2"/>
          <p:cNvSpPr>
            <a:spLocks noGrp="1" noChangeArrowheads="1"/>
          </p:cNvSpPr>
          <p:nvPr>
            <p:ph type="title" idx="4294967295"/>
          </p:nvPr>
        </p:nvSpPr>
        <p:spPr/>
        <p:txBody>
          <a:bodyPr/>
          <a:lstStyle/>
          <a:p>
            <a:pPr eaLnBrk="1" hangingPunct="1"/>
            <a:r>
              <a:rPr lang="en-US" altLang="en-US" smtClean="0">
                <a:solidFill>
                  <a:srgbClr val="0000FF"/>
                </a:solidFill>
              </a:rPr>
              <a:t>Endocytosis and Exocytosis</a:t>
            </a:r>
          </a:p>
        </p:txBody>
      </p:sp>
      <p:sp>
        <p:nvSpPr>
          <p:cNvPr id="135172" name="Rectangle 3"/>
          <p:cNvSpPr>
            <a:spLocks noGrp="1" noChangeArrowheads="1"/>
          </p:cNvSpPr>
          <p:nvPr>
            <p:ph type="body" idx="4294967295"/>
          </p:nvPr>
        </p:nvSpPr>
        <p:spPr>
          <a:xfrm>
            <a:off x="1494235" y="1754981"/>
            <a:ext cx="5829300" cy="3086100"/>
          </a:xfrm>
        </p:spPr>
        <p:txBody>
          <a:bodyPr>
            <a:normAutofit fontScale="92500"/>
          </a:bodyPr>
          <a:lstStyle/>
          <a:p>
            <a:pPr eaLnBrk="1" hangingPunct="1">
              <a:buClr>
                <a:schemeClr val="tx1"/>
              </a:buClr>
            </a:pPr>
            <a:r>
              <a:rPr lang="en-US" altLang="en-US" smtClean="0"/>
              <a:t>Exocytosis</a:t>
            </a:r>
          </a:p>
          <a:p>
            <a:pPr eaLnBrk="1" hangingPunct="1">
              <a:buFont typeface="Arial" panose="020B0604020202020204" pitchFamily="34" charset="0"/>
              <a:buNone/>
            </a:pPr>
            <a:r>
              <a:rPr lang="en-US" altLang="en-US" smtClean="0"/>
              <a:t>	- membrane vesicle fuses with cell membrane, releases enclosed material to extracellular space.</a:t>
            </a:r>
          </a:p>
          <a:p>
            <a:pPr eaLnBrk="1" hangingPunct="1"/>
            <a:r>
              <a:rPr lang="en-US" altLang="en-US" smtClean="0"/>
              <a:t>Endocytosis</a:t>
            </a:r>
          </a:p>
          <a:p>
            <a:pPr eaLnBrk="1" hangingPunct="1">
              <a:buFont typeface="Arial" panose="020B0604020202020204" pitchFamily="34" charset="0"/>
              <a:buNone/>
            </a:pPr>
            <a:r>
              <a:rPr lang="en-US" altLang="en-US" smtClean="0"/>
              <a:t>	- cell membrane invaginates, pinches in, creates vesicle enclosing contents</a:t>
            </a:r>
          </a:p>
        </p:txBody>
      </p:sp>
    </p:spTree>
    <p:extLst>
      <p:ext uri="{BB962C8B-B14F-4D97-AF65-F5344CB8AC3E}">
        <p14:creationId xmlns:p14="http://schemas.microsoft.com/office/powerpoint/2010/main" val="3464360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a:solidFill>
                  <a:srgbClr val="898989"/>
                </a:solidFill>
                <a:latin typeface="Calibri" panose="020F0502020204030204" pitchFamily="34" charset="0"/>
              </a:rPr>
              <a:t>Anil Gattani, Ajeet Kumar</a:t>
            </a:r>
          </a:p>
        </p:txBody>
      </p:sp>
      <p:sp>
        <p:nvSpPr>
          <p:cNvPr id="136195" name="Rectangle 3"/>
          <p:cNvSpPr>
            <a:spLocks noGrp="1" noChangeArrowheads="1"/>
          </p:cNvSpPr>
          <p:nvPr>
            <p:ph type="body" idx="4294967295"/>
          </p:nvPr>
        </p:nvSpPr>
        <p:spPr>
          <a:xfrm>
            <a:off x="1485900" y="914400"/>
            <a:ext cx="6515100" cy="4743450"/>
          </a:xfrm>
        </p:spPr>
        <p:txBody>
          <a:bodyPr>
            <a:normAutofit fontScale="70000" lnSpcReduction="20000"/>
          </a:bodyPr>
          <a:lstStyle/>
          <a:p>
            <a:pPr eaLnBrk="1" hangingPunct="1">
              <a:lnSpc>
                <a:spcPct val="90000"/>
              </a:lnSpc>
              <a:buFont typeface="Arial" panose="020B0604020202020204" pitchFamily="34" charset="0"/>
              <a:buNone/>
            </a:pPr>
            <a:r>
              <a:rPr lang="en-US" altLang="en-US">
                <a:solidFill>
                  <a:schemeClr val="accent2"/>
                </a:solidFill>
              </a:rPr>
              <a:t>Plasma Membrane</a:t>
            </a:r>
            <a:endParaRPr lang="en-US" altLang="en-US">
              <a:solidFill>
                <a:srgbClr val="000000"/>
              </a:solidFill>
            </a:endParaRPr>
          </a:p>
          <a:p>
            <a:pPr eaLnBrk="1" hangingPunct="1">
              <a:lnSpc>
                <a:spcPct val="90000"/>
              </a:lnSpc>
              <a:buFont typeface="Arial" panose="020B0604020202020204" pitchFamily="34" charset="0"/>
              <a:buNone/>
            </a:pPr>
            <a:r>
              <a:rPr lang="en-US" altLang="en-US" smtClean="0">
                <a:solidFill>
                  <a:srgbClr val="9900CC"/>
                </a:solidFill>
              </a:rPr>
              <a:t>4.  Vesicle Targeting and Fusion:</a:t>
            </a:r>
            <a:endParaRPr lang="en-US" altLang="en-US">
              <a:solidFill>
                <a:srgbClr val="000000"/>
              </a:solidFill>
            </a:endParaRPr>
          </a:p>
          <a:p>
            <a:pPr eaLnBrk="1" hangingPunct="1">
              <a:lnSpc>
                <a:spcPct val="90000"/>
              </a:lnSpc>
              <a:buFont typeface="Arial" panose="020B0604020202020204" pitchFamily="34" charset="0"/>
              <a:buNone/>
            </a:pPr>
            <a:r>
              <a:rPr lang="en-US" altLang="en-US" sz="1950">
                <a:solidFill>
                  <a:srgbClr val="000000"/>
                </a:solidFill>
              </a:rPr>
              <a:t>	</a:t>
            </a:r>
            <a:r>
              <a:rPr lang="en-US" altLang="en-US" smtClean="0">
                <a:solidFill>
                  <a:srgbClr val="000000"/>
                </a:solidFill>
              </a:rPr>
              <a:t>B.  Machinery Involved:</a:t>
            </a:r>
          </a:p>
          <a:p>
            <a:pPr eaLnBrk="1" hangingPunct="1">
              <a:lnSpc>
                <a:spcPct val="90000"/>
              </a:lnSpc>
              <a:buFont typeface="Arial" panose="020B0604020202020204" pitchFamily="34" charset="0"/>
              <a:buNone/>
            </a:pPr>
            <a:endParaRPr lang="en-US" altLang="en-US" smtClean="0">
              <a:solidFill>
                <a:srgbClr val="000000"/>
              </a:solidFill>
            </a:endParaRPr>
          </a:p>
          <a:p>
            <a:pPr eaLnBrk="1" hangingPunct="1">
              <a:lnSpc>
                <a:spcPct val="90000"/>
              </a:lnSpc>
              <a:buFont typeface="Arial" panose="020B0604020202020204" pitchFamily="34" charset="0"/>
              <a:buNone/>
            </a:pPr>
            <a:r>
              <a:rPr lang="en-US" altLang="en-US">
                <a:solidFill>
                  <a:srgbClr val="000000"/>
                </a:solidFill>
              </a:rPr>
              <a:t>	 	NSF - (N-ethylmaleimide sensitive factor) a tetramer of identical subunits that binds and hydrolyzes ATP.  Required for disassembly of SNARE complex.</a:t>
            </a:r>
          </a:p>
          <a:p>
            <a:pPr eaLnBrk="1" hangingPunct="1">
              <a:lnSpc>
                <a:spcPct val="90000"/>
              </a:lnSpc>
              <a:buFont typeface="Arial" panose="020B0604020202020204" pitchFamily="34" charset="0"/>
              <a:buNone/>
            </a:pPr>
            <a:r>
              <a:rPr lang="en-US" altLang="en-US">
                <a:solidFill>
                  <a:srgbClr val="000000"/>
                </a:solidFill>
              </a:rPr>
              <a:t>		</a:t>
            </a:r>
          </a:p>
          <a:p>
            <a:pPr eaLnBrk="1" hangingPunct="1">
              <a:lnSpc>
                <a:spcPct val="90000"/>
              </a:lnSpc>
              <a:buFont typeface="Arial" panose="020B0604020202020204" pitchFamily="34" charset="0"/>
              <a:buNone/>
            </a:pPr>
            <a:r>
              <a:rPr lang="en-US" altLang="en-US">
                <a:solidFill>
                  <a:srgbClr val="000000"/>
                </a:solidFill>
              </a:rPr>
              <a:t>		SNAPs - (</a:t>
            </a:r>
            <a:r>
              <a:rPr lang="en-US" altLang="en-US" i="1">
                <a:solidFill>
                  <a:srgbClr val="000000"/>
                </a:solidFill>
              </a:rPr>
              <a:t>s</a:t>
            </a:r>
            <a:r>
              <a:rPr lang="en-US" altLang="en-US">
                <a:solidFill>
                  <a:srgbClr val="000000"/>
                </a:solidFill>
              </a:rPr>
              <a:t>oluble </a:t>
            </a:r>
            <a:r>
              <a:rPr lang="en-US" altLang="en-US" i="1">
                <a:solidFill>
                  <a:srgbClr val="000000"/>
                </a:solidFill>
              </a:rPr>
              <a:t>N</a:t>
            </a:r>
            <a:r>
              <a:rPr lang="en-US" altLang="en-US">
                <a:solidFill>
                  <a:srgbClr val="000000"/>
                </a:solidFill>
              </a:rPr>
              <a:t>SF </a:t>
            </a:r>
            <a:r>
              <a:rPr lang="en-US" altLang="en-US" i="1">
                <a:solidFill>
                  <a:srgbClr val="000000"/>
                </a:solidFill>
              </a:rPr>
              <a:t>a</a:t>
            </a:r>
            <a:r>
              <a:rPr lang="en-US" altLang="en-US">
                <a:solidFill>
                  <a:srgbClr val="000000"/>
                </a:solidFill>
              </a:rPr>
              <a:t>ttachment </a:t>
            </a:r>
            <a:r>
              <a:rPr lang="en-US" altLang="en-US" i="1">
                <a:solidFill>
                  <a:srgbClr val="000000"/>
                </a:solidFill>
              </a:rPr>
              <a:t>p</a:t>
            </a:r>
            <a:r>
              <a:rPr lang="en-US" altLang="en-US">
                <a:solidFill>
                  <a:srgbClr val="000000"/>
                </a:solidFill>
              </a:rPr>
              <a:t>rotein).  Act as a cofactor mediating NSF attachment to SNAREs.  </a:t>
            </a:r>
          </a:p>
          <a:p>
            <a:pPr eaLnBrk="1" hangingPunct="1">
              <a:lnSpc>
                <a:spcPct val="90000"/>
              </a:lnSpc>
            </a:pPr>
            <a:endParaRPr lang="en-US" altLang="en-US">
              <a:solidFill>
                <a:srgbClr val="000000"/>
              </a:solidFill>
            </a:endParaRPr>
          </a:p>
          <a:p>
            <a:pPr eaLnBrk="1" hangingPunct="1">
              <a:lnSpc>
                <a:spcPct val="90000"/>
              </a:lnSpc>
              <a:buFont typeface="Arial" panose="020B0604020202020204" pitchFamily="34" charset="0"/>
              <a:buNone/>
            </a:pPr>
            <a:r>
              <a:rPr lang="en-US" altLang="en-US">
                <a:solidFill>
                  <a:srgbClr val="000000"/>
                </a:solidFill>
              </a:rPr>
              <a:t>		SNAP-NSF Receptors (SNAREs) - a family of cognate membrane proteins.  Vesicular (v)-SNAREs on vesicles form complexes with target (t)-SNAREs on target membranes, either on the same membrane (cis) or different membranes (trans).  SNAREs alone 	can cause fusion of membranes, although most likely in cells they act as direct 	catalysts of fusion along with other regulatory and triggering proteins. </a:t>
            </a:r>
            <a:endParaRPr lang="en-US" altLang="en-US"/>
          </a:p>
        </p:txBody>
      </p:sp>
    </p:spTree>
    <p:extLst>
      <p:ext uri="{BB962C8B-B14F-4D97-AF65-F5344CB8AC3E}">
        <p14:creationId xmlns:p14="http://schemas.microsoft.com/office/powerpoint/2010/main" val="2082367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a:solidFill>
                  <a:srgbClr val="898989"/>
                </a:solidFill>
                <a:latin typeface="Calibri" panose="020F0502020204030204" pitchFamily="34" charset="0"/>
              </a:rPr>
              <a:t>Anil Gattani, Ajeet Kumar</a:t>
            </a:r>
          </a:p>
        </p:txBody>
      </p:sp>
      <p:sp>
        <p:nvSpPr>
          <p:cNvPr id="117763" name="Rectangle 2"/>
          <p:cNvSpPr>
            <a:spLocks noGrp="1" noChangeArrowheads="1"/>
          </p:cNvSpPr>
          <p:nvPr>
            <p:ph type="title" idx="4294967295"/>
          </p:nvPr>
        </p:nvSpPr>
        <p:spPr>
          <a:xfrm>
            <a:off x="1871663" y="897731"/>
            <a:ext cx="5886450" cy="857250"/>
          </a:xfrm>
        </p:spPr>
        <p:txBody>
          <a:bodyPr>
            <a:normAutofit fontScale="90000"/>
          </a:bodyPr>
          <a:lstStyle/>
          <a:p>
            <a:pPr eaLnBrk="1" hangingPunct="1"/>
            <a:r>
              <a:rPr lang="en-US" altLang="en-US" sz="3525" dirty="0">
                <a:solidFill>
                  <a:srgbClr val="0000FF"/>
                </a:solidFill>
              </a:rPr>
              <a:t>Molecules Related to Cell Permeability</a:t>
            </a:r>
          </a:p>
        </p:txBody>
      </p:sp>
      <p:sp>
        <p:nvSpPr>
          <p:cNvPr id="117764" name="Rectangle 5"/>
          <p:cNvSpPr>
            <a:spLocks noChangeArrowheads="1"/>
          </p:cNvSpPr>
          <p:nvPr/>
        </p:nvSpPr>
        <p:spPr bwMode="auto">
          <a:xfrm>
            <a:off x="1143001" y="189773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tabLst>
                <a:tab pos="914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914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914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914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914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Times" panose="02020603050405020304" pitchFamily="18" charset="0"/>
            </a:endParaRPr>
          </a:p>
        </p:txBody>
      </p:sp>
      <p:pic>
        <p:nvPicPr>
          <p:cNvPr id="117765" name="Picture 4" descr="11_002"/>
          <p:cNvPicPr>
            <a:picLocks noChangeAspect="1" noChangeArrowheads="1"/>
          </p:cNvPicPr>
          <p:nvPr/>
        </p:nvPicPr>
        <p:blipFill>
          <a:blip r:embed="rId2">
            <a:extLst>
              <a:ext uri="{28A0092B-C50C-407E-A947-70E740481C1C}">
                <a14:useLocalDpi xmlns:a14="http://schemas.microsoft.com/office/drawing/2010/main" val="0"/>
              </a:ext>
            </a:extLst>
          </a:blip>
          <a:srcRect r="42210" b="7059"/>
          <a:stretch>
            <a:fillRect/>
          </a:stretch>
        </p:blipFill>
        <p:spPr bwMode="auto">
          <a:xfrm>
            <a:off x="1200150" y="1485900"/>
            <a:ext cx="19431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6" name="Rectangle 7"/>
          <p:cNvSpPr>
            <a:spLocks noGrp="1" noChangeArrowheads="1"/>
          </p:cNvSpPr>
          <p:nvPr>
            <p:ph type="body" idx="4294967295"/>
          </p:nvPr>
        </p:nvSpPr>
        <p:spPr>
          <a:xfrm>
            <a:off x="3143250" y="2000250"/>
            <a:ext cx="5257800" cy="3143250"/>
          </a:xfrm>
          <a:noFill/>
        </p:spPr>
        <p:txBody>
          <a:bodyPr/>
          <a:lstStyle/>
          <a:p>
            <a:pPr eaLnBrk="1" hangingPunct="1"/>
            <a:r>
              <a:rPr lang="en-US" altLang="en-US" smtClean="0"/>
              <a:t>Depends on </a:t>
            </a:r>
          </a:p>
          <a:p>
            <a:pPr lvl="1" eaLnBrk="1" hangingPunct="1"/>
            <a:r>
              <a:rPr lang="en-US" altLang="en-US" smtClean="0"/>
              <a:t>Molecules size (electrolytes more permeable)</a:t>
            </a:r>
          </a:p>
          <a:p>
            <a:pPr lvl="1" eaLnBrk="1" hangingPunct="1"/>
            <a:r>
              <a:rPr lang="en-US" altLang="en-US" smtClean="0"/>
              <a:t>Polarity (hydrophillic)</a:t>
            </a:r>
          </a:p>
          <a:p>
            <a:pPr lvl="1" eaLnBrk="1" hangingPunct="1"/>
            <a:r>
              <a:rPr lang="en-US" altLang="en-US" smtClean="0"/>
              <a:t>Charge (anion </a:t>
            </a:r>
            <a:r>
              <a:rPr lang="en-US" altLang="en-US" i="1" smtClean="0"/>
              <a:t>vs</a:t>
            </a:r>
            <a:r>
              <a:rPr lang="en-US" altLang="en-US" smtClean="0"/>
              <a:t>. cation)</a:t>
            </a:r>
          </a:p>
          <a:p>
            <a:pPr lvl="1" eaLnBrk="1" hangingPunct="1"/>
            <a:r>
              <a:rPr lang="en-US" altLang="en-US" smtClean="0"/>
              <a:t>Water </a:t>
            </a:r>
            <a:r>
              <a:rPr lang="en-US" altLang="en-US" i="1" smtClean="0"/>
              <a:t>vs</a:t>
            </a:r>
            <a:r>
              <a:rPr lang="en-US" altLang="en-US" smtClean="0"/>
              <a:t>. lipid solubility</a:t>
            </a:r>
          </a:p>
          <a:p>
            <a:pPr lvl="1" eaLnBrk="1" hangingPunct="1"/>
            <a:endParaRPr lang="en-US" altLang="en-US" smtClean="0"/>
          </a:p>
        </p:txBody>
      </p:sp>
    </p:spTree>
    <p:extLst>
      <p:ext uri="{BB962C8B-B14F-4D97-AF65-F5344CB8AC3E}">
        <p14:creationId xmlns:p14="http://schemas.microsoft.com/office/powerpoint/2010/main" val="38262113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a:solidFill>
                  <a:srgbClr val="898989"/>
                </a:solidFill>
                <a:latin typeface="Calibri" panose="020F0502020204030204" pitchFamily="34" charset="0"/>
              </a:rPr>
              <a:t>Anil Gattani, Ajeet Kumar</a:t>
            </a:r>
          </a:p>
        </p:txBody>
      </p:sp>
      <p:sp>
        <p:nvSpPr>
          <p:cNvPr id="137219" name="Rectangle 3"/>
          <p:cNvSpPr>
            <a:spLocks noGrp="1" noChangeArrowheads="1"/>
          </p:cNvSpPr>
          <p:nvPr>
            <p:ph type="body" idx="4294967295"/>
          </p:nvPr>
        </p:nvSpPr>
        <p:spPr>
          <a:xfrm>
            <a:off x="1143000" y="914400"/>
            <a:ext cx="3257550" cy="4743450"/>
          </a:xfrm>
        </p:spPr>
        <p:txBody>
          <a:bodyPr>
            <a:normAutofit fontScale="55000" lnSpcReduction="20000"/>
          </a:bodyPr>
          <a:lstStyle/>
          <a:p>
            <a:pPr eaLnBrk="1" hangingPunct="1">
              <a:lnSpc>
                <a:spcPct val="90000"/>
              </a:lnSpc>
              <a:buFont typeface="Arial" panose="020B0604020202020204" pitchFamily="34" charset="0"/>
              <a:buNone/>
            </a:pPr>
            <a:r>
              <a:rPr lang="en-US" altLang="en-US">
                <a:solidFill>
                  <a:schemeClr val="accent2"/>
                </a:solidFill>
              </a:rPr>
              <a:t>Plasma Membrane</a:t>
            </a:r>
            <a:r>
              <a:rPr lang="en-US" altLang="en-US" b="1">
                <a:solidFill>
                  <a:srgbClr val="000000"/>
                </a:solidFill>
              </a:rPr>
              <a:t> </a:t>
            </a:r>
          </a:p>
          <a:p>
            <a:pPr eaLnBrk="1" hangingPunct="1">
              <a:lnSpc>
                <a:spcPct val="90000"/>
              </a:lnSpc>
              <a:buFont typeface="Arial" panose="020B0604020202020204" pitchFamily="34" charset="0"/>
              <a:buNone/>
            </a:pPr>
            <a:r>
              <a:rPr lang="en-US" altLang="en-US" smtClean="0">
                <a:solidFill>
                  <a:srgbClr val="9900CC"/>
                </a:solidFill>
              </a:rPr>
              <a:t>4.Vesicular Transport &amp; Fusion, cont.:</a:t>
            </a:r>
            <a:endParaRPr lang="en-US" altLang="en-US" smtClean="0">
              <a:solidFill>
                <a:srgbClr val="000000"/>
              </a:solidFill>
            </a:endParaRPr>
          </a:p>
          <a:p>
            <a:pPr eaLnBrk="1" hangingPunct="1">
              <a:lnSpc>
                <a:spcPct val="90000"/>
              </a:lnSpc>
              <a:buFont typeface="Arial" panose="020B0604020202020204" pitchFamily="34" charset="0"/>
              <a:buNone/>
            </a:pPr>
            <a:r>
              <a:rPr lang="en-US" altLang="en-US" smtClean="0">
                <a:solidFill>
                  <a:srgbClr val="000000"/>
                </a:solidFill>
              </a:rPr>
              <a:t> A.  Steps in Vesicular Targeting:</a:t>
            </a:r>
          </a:p>
          <a:p>
            <a:pPr eaLnBrk="1" hangingPunct="1">
              <a:lnSpc>
                <a:spcPct val="90000"/>
              </a:lnSpc>
              <a:buFont typeface="Arial" panose="020B0604020202020204" pitchFamily="34" charset="0"/>
              <a:buNone/>
            </a:pPr>
            <a:r>
              <a:rPr lang="en-US" altLang="en-US" smtClean="0">
                <a:solidFill>
                  <a:srgbClr val="000000"/>
                </a:solidFill>
              </a:rPr>
              <a:t>  </a:t>
            </a:r>
          </a:p>
          <a:p>
            <a:pPr eaLnBrk="1" hangingPunct="1">
              <a:lnSpc>
                <a:spcPct val="90000"/>
              </a:lnSpc>
              <a:buFont typeface="Arial" panose="020B0604020202020204" pitchFamily="34" charset="0"/>
              <a:buNone/>
            </a:pPr>
            <a:r>
              <a:rPr lang="en-US" altLang="en-US" smtClean="0">
                <a:solidFill>
                  <a:srgbClr val="000000"/>
                </a:solidFill>
              </a:rPr>
              <a:t> 3.  Fusion is facilitated by SNAREs.</a:t>
            </a:r>
          </a:p>
          <a:p>
            <a:pPr eaLnBrk="1" hangingPunct="1">
              <a:lnSpc>
                <a:spcPct val="90000"/>
              </a:lnSpc>
              <a:buFont typeface="Arial" panose="020B0604020202020204" pitchFamily="34" charset="0"/>
              <a:buNone/>
            </a:pPr>
            <a:r>
              <a:rPr lang="en-US" altLang="en-US" smtClean="0">
                <a:solidFill>
                  <a:srgbClr val="000000"/>
                </a:solidFill>
              </a:rPr>
              <a:t>  </a:t>
            </a:r>
          </a:p>
          <a:p>
            <a:pPr eaLnBrk="1" hangingPunct="1">
              <a:lnSpc>
                <a:spcPct val="90000"/>
              </a:lnSpc>
              <a:buFont typeface="Arial" panose="020B0604020202020204" pitchFamily="34" charset="0"/>
              <a:buNone/>
            </a:pPr>
            <a:r>
              <a:rPr lang="en-US" altLang="en-US" smtClean="0">
                <a:solidFill>
                  <a:srgbClr val="000000"/>
                </a:solidFill>
              </a:rPr>
              <a:t> 4.  The </a:t>
            </a:r>
            <a:r>
              <a:rPr lang="en-US" altLang="en-US" i="1" smtClean="0">
                <a:solidFill>
                  <a:srgbClr val="000000"/>
                </a:solidFill>
              </a:rPr>
              <a:t>trans-</a:t>
            </a:r>
            <a:r>
              <a:rPr lang="en-US" altLang="en-US" smtClean="0">
                <a:solidFill>
                  <a:srgbClr val="000000"/>
                </a:solidFill>
              </a:rPr>
              <a:t>SNARE complex (now </a:t>
            </a:r>
            <a:r>
              <a:rPr lang="en-US" altLang="en-US" i="1" smtClean="0">
                <a:solidFill>
                  <a:srgbClr val="000000"/>
                </a:solidFill>
              </a:rPr>
              <a:t>cis</a:t>
            </a:r>
            <a:r>
              <a:rPr lang="en-US" altLang="en-US" smtClean="0">
                <a:solidFill>
                  <a:srgbClr val="000000"/>
                </a:solidFill>
              </a:rPr>
              <a:t>-SNARE) is then disrupted by the action of NSF and SNAP, which are recruited to the complex after formation of the SNARE complex, making the SNAREs available to form new complexes.</a:t>
            </a:r>
          </a:p>
          <a:p>
            <a:pPr eaLnBrk="1" hangingPunct="1">
              <a:lnSpc>
                <a:spcPct val="90000"/>
              </a:lnSpc>
              <a:buFont typeface="Arial" panose="020B0604020202020204" pitchFamily="34" charset="0"/>
              <a:buNone/>
            </a:pPr>
            <a:r>
              <a:rPr lang="en-US" altLang="en-US" smtClean="0">
                <a:solidFill>
                  <a:srgbClr val="000000"/>
                </a:solidFill>
              </a:rPr>
              <a:t>  </a:t>
            </a:r>
          </a:p>
          <a:p>
            <a:pPr eaLnBrk="1" hangingPunct="1">
              <a:lnSpc>
                <a:spcPct val="90000"/>
              </a:lnSpc>
              <a:buFont typeface="Arial" panose="020B0604020202020204" pitchFamily="34" charset="0"/>
              <a:buNone/>
            </a:pPr>
            <a:r>
              <a:rPr lang="en-US" altLang="en-US" smtClean="0">
                <a:solidFill>
                  <a:srgbClr val="000000"/>
                </a:solidFill>
              </a:rPr>
              <a:t> 5.  Recycling of the v-SNARE back to the donor compartment.</a:t>
            </a:r>
          </a:p>
          <a:p>
            <a:pPr eaLnBrk="1" hangingPunct="1">
              <a:lnSpc>
                <a:spcPct val="90000"/>
              </a:lnSpc>
              <a:buFont typeface="Arial" panose="020B0604020202020204" pitchFamily="34" charset="0"/>
              <a:buNone/>
            </a:pPr>
            <a:endParaRPr lang="en-US" altLang="en-US" smtClean="0">
              <a:solidFill>
                <a:srgbClr val="000000"/>
              </a:solidFill>
            </a:endParaRPr>
          </a:p>
          <a:p>
            <a:pPr eaLnBrk="1" hangingPunct="1">
              <a:lnSpc>
                <a:spcPct val="90000"/>
              </a:lnSpc>
              <a:buFont typeface="Arial" panose="020B0604020202020204" pitchFamily="34" charset="0"/>
              <a:buNone/>
            </a:pPr>
            <a:r>
              <a:rPr lang="en-US" altLang="en-US" smtClean="0">
                <a:solidFill>
                  <a:srgbClr val="000000"/>
                </a:solidFill>
              </a:rPr>
              <a:t> </a:t>
            </a:r>
            <a:endParaRPr lang="en-US" altLang="en-US"/>
          </a:p>
        </p:txBody>
      </p:sp>
      <p:pic>
        <p:nvPicPr>
          <p:cNvPr id="137220" name="Picture 5" descr="snares1.jpg                                                    00076938Macintosh HD                   B7C785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7700" y="1933575"/>
            <a:ext cx="337185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1" name="Rectangle 6"/>
          <p:cNvSpPr>
            <a:spLocks noChangeArrowheads="1"/>
          </p:cNvSpPr>
          <p:nvPr/>
        </p:nvSpPr>
        <p:spPr bwMode="auto">
          <a:xfrm>
            <a:off x="4343400" y="1771650"/>
            <a:ext cx="3600450" cy="3543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1800">
              <a:latin typeface="Times" panose="02020603050405020304" pitchFamily="18" charset="0"/>
            </a:endParaRPr>
          </a:p>
        </p:txBody>
      </p:sp>
    </p:spTree>
    <p:extLst>
      <p:ext uri="{BB962C8B-B14F-4D97-AF65-F5344CB8AC3E}">
        <p14:creationId xmlns:p14="http://schemas.microsoft.com/office/powerpoint/2010/main" val="35181415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a:solidFill>
                  <a:srgbClr val="898989"/>
                </a:solidFill>
                <a:latin typeface="Calibri" panose="020F0502020204030204" pitchFamily="34" charset="0"/>
              </a:rPr>
              <a:t>Anil Gattani, Ajeet Kumar</a:t>
            </a:r>
          </a:p>
        </p:txBody>
      </p:sp>
      <p:sp>
        <p:nvSpPr>
          <p:cNvPr id="138243" name="Rectangle 3"/>
          <p:cNvSpPr>
            <a:spLocks noGrp="1" noChangeArrowheads="1"/>
          </p:cNvSpPr>
          <p:nvPr>
            <p:ph type="body" idx="4294967295"/>
          </p:nvPr>
        </p:nvSpPr>
        <p:spPr>
          <a:xfrm>
            <a:off x="1485900" y="914400"/>
            <a:ext cx="3886200" cy="4743450"/>
          </a:xfrm>
        </p:spPr>
        <p:txBody>
          <a:bodyPr>
            <a:normAutofit fontScale="62500" lnSpcReduction="20000"/>
          </a:bodyPr>
          <a:lstStyle/>
          <a:p>
            <a:pPr eaLnBrk="1" hangingPunct="1">
              <a:buFont typeface="Arial" panose="020B0604020202020204" pitchFamily="34" charset="0"/>
              <a:buNone/>
            </a:pPr>
            <a:r>
              <a:rPr lang="en-US" altLang="en-US" sz="3000">
                <a:solidFill>
                  <a:schemeClr val="accent2"/>
                </a:solidFill>
              </a:rPr>
              <a:t>Plasma Membrane</a:t>
            </a:r>
            <a:endParaRPr lang="en-US" altLang="en-US" sz="3000">
              <a:solidFill>
                <a:srgbClr val="000000"/>
              </a:solidFill>
            </a:endParaRPr>
          </a:p>
          <a:p>
            <a:pPr eaLnBrk="1" hangingPunct="1">
              <a:buFont typeface="Arial" panose="020B0604020202020204" pitchFamily="34" charset="0"/>
              <a:buNone/>
            </a:pPr>
            <a:r>
              <a:rPr lang="en-US" altLang="en-US">
                <a:solidFill>
                  <a:srgbClr val="9900CC"/>
                </a:solidFill>
              </a:rPr>
              <a:t>4.  Vesicle Targeting and Fusion:</a:t>
            </a:r>
            <a:endParaRPr lang="en-US" altLang="en-US" sz="3000" b="1">
              <a:solidFill>
                <a:srgbClr val="000000"/>
              </a:solidFill>
            </a:endParaRPr>
          </a:p>
          <a:p>
            <a:pPr eaLnBrk="1" hangingPunct="1">
              <a:buFont typeface="Arial" panose="020B0604020202020204" pitchFamily="34" charset="0"/>
              <a:buNone/>
            </a:pPr>
            <a:r>
              <a:rPr lang="en-US" altLang="en-US" smtClean="0">
                <a:solidFill>
                  <a:srgbClr val="000000"/>
                </a:solidFill>
              </a:rPr>
              <a:t>	C.  Fusion Mechanism:</a:t>
            </a:r>
          </a:p>
          <a:p>
            <a:pPr eaLnBrk="1" hangingPunct="1">
              <a:buFont typeface="Arial" panose="020B0604020202020204" pitchFamily="34" charset="0"/>
              <a:buNone/>
            </a:pPr>
            <a:r>
              <a:rPr lang="en-US" altLang="en-US" smtClean="0">
                <a:solidFill>
                  <a:srgbClr val="000000"/>
                </a:solidFill>
              </a:rPr>
              <a:t>		1.  Docking and fusion are separate steps.</a:t>
            </a:r>
          </a:p>
          <a:p>
            <a:pPr eaLnBrk="1" hangingPunct="1">
              <a:buFont typeface="Arial" panose="020B0604020202020204" pitchFamily="34" charset="0"/>
              <a:buNone/>
            </a:pPr>
            <a:r>
              <a:rPr lang="en-US" altLang="en-US" smtClean="0">
                <a:solidFill>
                  <a:srgbClr val="000000"/>
                </a:solidFill>
              </a:rPr>
              <a:t>		2.  Fusion involves displacement of water and lipids flowing from one bilayer to the other.</a:t>
            </a:r>
          </a:p>
          <a:p>
            <a:pPr eaLnBrk="1" hangingPunct="1">
              <a:buFont typeface="Arial" panose="020B0604020202020204" pitchFamily="34" charset="0"/>
              <a:buNone/>
            </a:pPr>
            <a:r>
              <a:rPr lang="en-US" altLang="en-US" smtClean="0">
                <a:solidFill>
                  <a:srgbClr val="000000"/>
                </a:solidFill>
              </a:rPr>
              <a:t>		3.  SNARE complexes may squeeze out water molecules  and pull lipid bilayers together to form fusion intermediates.</a:t>
            </a:r>
          </a:p>
          <a:p>
            <a:pPr eaLnBrk="1" hangingPunct="1">
              <a:buFont typeface="Arial" panose="020B0604020202020204" pitchFamily="34" charset="0"/>
              <a:buNone/>
            </a:pPr>
            <a:r>
              <a:rPr lang="en-US" altLang="en-US" smtClean="0">
                <a:solidFill>
                  <a:srgbClr val="000000"/>
                </a:solidFill>
              </a:rPr>
              <a:t>		4.  SNAREs are the minimal machinery required for membrane fusion</a:t>
            </a:r>
          </a:p>
          <a:p>
            <a:pPr eaLnBrk="1" hangingPunct="1">
              <a:buFont typeface="Arial" panose="020B0604020202020204" pitchFamily="34" charset="0"/>
              <a:buNone/>
            </a:pPr>
            <a:r>
              <a:rPr lang="en-US" altLang="en-US" smtClean="0">
                <a:solidFill>
                  <a:srgbClr val="000000"/>
                </a:solidFill>
              </a:rPr>
              <a:t>		5.  In vivo, other regulatory events, like calcium influx, may also be involved in triggering fusion.</a:t>
            </a:r>
            <a:endParaRPr lang="en-US" altLang="en-US" sz="1800" b="1">
              <a:solidFill>
                <a:srgbClr val="000000"/>
              </a:solidFill>
            </a:endParaRPr>
          </a:p>
          <a:p>
            <a:pPr eaLnBrk="1" hangingPunct="1"/>
            <a:endParaRPr lang="en-US" altLang="en-US" smtClean="0"/>
          </a:p>
        </p:txBody>
      </p:sp>
      <p:pic>
        <p:nvPicPr>
          <p:cNvPr id="138244" name="Picture 4" descr="&#10;snare2.jpg                                                     00076938Macintosh HD                   B7C78561:"/>
          <p:cNvPicPr>
            <a:picLocks noChangeAspect="1" noChangeArrowheads="1"/>
          </p:cNvPicPr>
          <p:nvPr/>
        </p:nvPicPr>
        <p:blipFill>
          <a:blip r:embed="rId2">
            <a:extLst>
              <a:ext uri="{28A0092B-C50C-407E-A947-70E740481C1C}">
                <a14:useLocalDpi xmlns:a14="http://schemas.microsoft.com/office/drawing/2010/main" val="0"/>
              </a:ext>
            </a:extLst>
          </a:blip>
          <a:srcRect r="22652"/>
          <a:stretch>
            <a:fillRect/>
          </a:stretch>
        </p:blipFill>
        <p:spPr bwMode="auto">
          <a:xfrm>
            <a:off x="5662612" y="887016"/>
            <a:ext cx="2224088" cy="4885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95060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a:solidFill>
                  <a:srgbClr val="898989"/>
                </a:solidFill>
                <a:latin typeface="Calibri" panose="020F0502020204030204" pitchFamily="34" charset="0"/>
              </a:rPr>
              <a:t>Anil Gattani, Ajeet Kumar</a:t>
            </a:r>
          </a:p>
        </p:txBody>
      </p:sp>
      <p:sp>
        <p:nvSpPr>
          <p:cNvPr id="139267" name="Rectangle 3"/>
          <p:cNvSpPr>
            <a:spLocks noGrp="1" noChangeArrowheads="1"/>
          </p:cNvSpPr>
          <p:nvPr>
            <p:ph type="body" idx="4294967295"/>
          </p:nvPr>
        </p:nvSpPr>
        <p:spPr>
          <a:xfrm>
            <a:off x="1143000" y="914400"/>
            <a:ext cx="6858000" cy="3086100"/>
          </a:xfrm>
        </p:spPr>
        <p:txBody>
          <a:bodyPr>
            <a:normAutofit fontScale="92500" lnSpcReduction="20000"/>
          </a:bodyPr>
          <a:lstStyle/>
          <a:p>
            <a:pPr eaLnBrk="1" hangingPunct="1">
              <a:buFont typeface="Arial" panose="020B0604020202020204" pitchFamily="34" charset="0"/>
              <a:buNone/>
            </a:pPr>
            <a:r>
              <a:rPr lang="en-US" altLang="en-US">
                <a:solidFill>
                  <a:schemeClr val="accent2"/>
                </a:solidFill>
              </a:rPr>
              <a:t>Plasma Membrane:</a:t>
            </a:r>
            <a:r>
              <a:rPr lang="en-US" altLang="en-US">
                <a:solidFill>
                  <a:srgbClr val="000000"/>
                </a:solidFill>
              </a:rPr>
              <a:t> </a:t>
            </a:r>
            <a:endParaRPr lang="en-US" altLang="en-US" sz="3000">
              <a:solidFill>
                <a:srgbClr val="000000"/>
              </a:solidFill>
            </a:endParaRPr>
          </a:p>
          <a:p>
            <a:pPr eaLnBrk="1" hangingPunct="1">
              <a:buFont typeface="Arial" panose="020B0604020202020204" pitchFamily="34" charset="0"/>
              <a:buNone/>
            </a:pPr>
            <a:r>
              <a:rPr lang="en-US" altLang="en-US" smtClean="0">
                <a:solidFill>
                  <a:srgbClr val="9933CC"/>
                </a:solidFill>
              </a:rPr>
              <a:t>4.  Vesicle Transport and Fusion</a:t>
            </a:r>
            <a:endParaRPr lang="en-US" altLang="en-US" smtClean="0">
              <a:solidFill>
                <a:srgbClr val="000000"/>
              </a:solidFill>
            </a:endParaRPr>
          </a:p>
          <a:p>
            <a:pPr eaLnBrk="1" hangingPunct="1">
              <a:buFont typeface="Arial" panose="020B0604020202020204" pitchFamily="34" charset="0"/>
              <a:buNone/>
            </a:pPr>
            <a:r>
              <a:rPr lang="en-US" altLang="en-US" smtClean="0">
                <a:solidFill>
                  <a:srgbClr val="000000"/>
                </a:solidFill>
              </a:rPr>
              <a:t>   A.  Steps in Vesicular Targeting:</a:t>
            </a:r>
          </a:p>
          <a:p>
            <a:pPr eaLnBrk="1" hangingPunct="1">
              <a:buFont typeface="Arial" panose="020B0604020202020204" pitchFamily="34" charset="0"/>
              <a:buNone/>
            </a:pPr>
            <a:r>
              <a:rPr lang="en-US" altLang="en-US" smtClean="0">
                <a:solidFill>
                  <a:srgbClr val="000000"/>
                </a:solidFill>
              </a:rPr>
              <a:t>       1.  Transport vesicle with v-SNARE is tethered to target mb by a Rab GTPase.   </a:t>
            </a:r>
          </a:p>
          <a:p>
            <a:pPr eaLnBrk="1" hangingPunct="1">
              <a:buFont typeface="Arial" panose="020B0604020202020204" pitchFamily="34" charset="0"/>
              <a:buNone/>
            </a:pPr>
            <a:r>
              <a:rPr lang="en-US" altLang="en-US" smtClean="0">
                <a:solidFill>
                  <a:srgbClr val="000000"/>
                </a:solidFill>
              </a:rPr>
              <a:t>       2.   If v-SNARE on vesicle and t-SNARE on target match, then loosely tethered vesicle becomes tightly "docked".</a:t>
            </a:r>
            <a:endParaRPr lang="en-US" altLang="en-US" b="1" smtClean="0">
              <a:solidFill>
                <a:srgbClr val="000000"/>
              </a:solidFill>
            </a:endParaRPr>
          </a:p>
          <a:p>
            <a:pPr eaLnBrk="1" hangingPunct="1"/>
            <a:endParaRPr lang="en-US" altLang="en-US" smtClean="0"/>
          </a:p>
        </p:txBody>
      </p:sp>
      <p:pic>
        <p:nvPicPr>
          <p:cNvPr id="139268" name="Picture 4" descr="&#10;SNARE-RAB.jpg                                                  00076938Macintosh HD                   B7C785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3450" y="2702720"/>
            <a:ext cx="3086100" cy="2959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69" name="Picture 6" descr="&#10;SNARE3.jpg                                                     00076938Macintosh HD                   B7C78561:"/>
          <p:cNvPicPr>
            <a:picLocks noChangeAspect="1" noChangeArrowheads="1"/>
          </p:cNvPicPr>
          <p:nvPr/>
        </p:nvPicPr>
        <p:blipFill>
          <a:blip r:embed="rId3">
            <a:extLst>
              <a:ext uri="{28A0092B-C50C-407E-A947-70E740481C1C}">
                <a14:useLocalDpi xmlns:a14="http://schemas.microsoft.com/office/drawing/2010/main" val="0"/>
              </a:ext>
            </a:extLst>
          </a:blip>
          <a:srcRect l="41800" b="15517"/>
          <a:stretch>
            <a:fillRect/>
          </a:stretch>
        </p:blipFill>
        <p:spPr bwMode="auto">
          <a:xfrm>
            <a:off x="1257300" y="2709862"/>
            <a:ext cx="3344466"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70" name="Rectangle 7"/>
          <p:cNvSpPr>
            <a:spLocks noChangeArrowheads="1"/>
          </p:cNvSpPr>
          <p:nvPr/>
        </p:nvSpPr>
        <p:spPr bwMode="auto">
          <a:xfrm>
            <a:off x="1200150" y="2400300"/>
            <a:ext cx="3429000" cy="1885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1800">
              <a:latin typeface="Times" panose="02020603050405020304" pitchFamily="18" charset="0"/>
            </a:endParaRPr>
          </a:p>
        </p:txBody>
      </p:sp>
      <p:sp>
        <p:nvSpPr>
          <p:cNvPr id="139271" name="Rectangle 8"/>
          <p:cNvSpPr>
            <a:spLocks noChangeArrowheads="1"/>
          </p:cNvSpPr>
          <p:nvPr/>
        </p:nvSpPr>
        <p:spPr bwMode="auto">
          <a:xfrm>
            <a:off x="4629150" y="2571750"/>
            <a:ext cx="3257550" cy="3200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1800">
              <a:latin typeface="Times" panose="02020603050405020304" pitchFamily="18" charset="0"/>
            </a:endParaRPr>
          </a:p>
        </p:txBody>
      </p:sp>
    </p:spTree>
    <p:extLst>
      <p:ext uri="{BB962C8B-B14F-4D97-AF65-F5344CB8AC3E}">
        <p14:creationId xmlns:p14="http://schemas.microsoft.com/office/powerpoint/2010/main" val="14766666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a:solidFill>
                  <a:srgbClr val="898989"/>
                </a:solidFill>
                <a:latin typeface="Calibri" panose="020F0502020204030204" pitchFamily="34" charset="0"/>
              </a:rPr>
              <a:t>Anil Gattani, Ajeet Kumar</a:t>
            </a:r>
          </a:p>
        </p:txBody>
      </p:sp>
      <p:sp>
        <p:nvSpPr>
          <p:cNvPr id="140291" name="Rectangle 2"/>
          <p:cNvSpPr>
            <a:spLocks noGrp="1" noChangeArrowheads="1"/>
          </p:cNvSpPr>
          <p:nvPr>
            <p:ph type="title" idx="4294967295"/>
          </p:nvPr>
        </p:nvSpPr>
        <p:spPr/>
        <p:txBody>
          <a:bodyPr/>
          <a:lstStyle/>
          <a:p>
            <a:pPr eaLnBrk="1" hangingPunct="1"/>
            <a:r>
              <a:rPr lang="en-US" altLang="zh-CN" smtClean="0"/>
              <a:t>Lipid Raft</a:t>
            </a:r>
          </a:p>
        </p:txBody>
      </p:sp>
      <p:sp>
        <p:nvSpPr>
          <p:cNvPr id="140292" name="Rectangle 3"/>
          <p:cNvSpPr>
            <a:spLocks noGrp="1" noChangeArrowheads="1"/>
          </p:cNvSpPr>
          <p:nvPr>
            <p:ph type="body" idx="4294967295"/>
          </p:nvPr>
        </p:nvSpPr>
        <p:spPr>
          <a:xfrm>
            <a:off x="1485900" y="2057400"/>
            <a:ext cx="6172200" cy="3586163"/>
          </a:xfrm>
        </p:spPr>
        <p:txBody>
          <a:bodyPr>
            <a:normAutofit fontScale="77500" lnSpcReduction="20000"/>
          </a:bodyPr>
          <a:lstStyle/>
          <a:p>
            <a:pPr eaLnBrk="1" hangingPunct="1">
              <a:lnSpc>
                <a:spcPct val="80000"/>
              </a:lnSpc>
            </a:pPr>
            <a:r>
              <a:rPr lang="en-US" altLang="zh-CN" sz="3000"/>
              <a:t>A cholesterol-enriched microdomain in cell membrane. </a:t>
            </a:r>
          </a:p>
          <a:p>
            <a:pPr eaLnBrk="1" hangingPunct="1">
              <a:lnSpc>
                <a:spcPct val="80000"/>
              </a:lnSpc>
            </a:pPr>
            <a:r>
              <a:rPr lang="en-US" altLang="zh-CN" sz="3000"/>
              <a:t>A liquid-ordered phase dispersed in a liquid disordered matrix of cell membrane, which is thought to minimize the free energy between the two phases.</a:t>
            </a:r>
          </a:p>
          <a:p>
            <a:pPr eaLnBrk="1" hangingPunct="1">
              <a:lnSpc>
                <a:spcPct val="80000"/>
              </a:lnSpc>
            </a:pPr>
            <a:r>
              <a:rPr lang="en-US" altLang="zh-CN" sz="3000"/>
              <a:t>Can include and exclude proteins to variable extents.</a:t>
            </a:r>
          </a:p>
          <a:p>
            <a:pPr eaLnBrk="1" hangingPunct="1">
              <a:lnSpc>
                <a:spcPct val="80000"/>
              </a:lnSpc>
            </a:pPr>
            <a:r>
              <a:rPr lang="en-US" altLang="zh-CN" sz="3000"/>
              <a:t>Resistent to non-ionic detergents, such as Triton X-100 or Brij-98 at low temperatures (e.g., 4℃).</a:t>
            </a:r>
          </a:p>
          <a:p>
            <a:pPr eaLnBrk="1" hangingPunct="1">
              <a:lnSpc>
                <a:spcPct val="80000"/>
              </a:lnSpc>
            </a:pPr>
            <a:r>
              <a:rPr lang="en-US" altLang="zh-CN" sz="3000"/>
              <a:t>Also called DRM, DIG, DIC, GPI domain, Glycosphingolipid signaling domain, caveolae-like domain, microdomain, LDM, lipid-ordered domain, DIM, GEM and TIFF. </a:t>
            </a:r>
          </a:p>
        </p:txBody>
      </p:sp>
    </p:spTree>
    <p:extLst>
      <p:ext uri="{BB962C8B-B14F-4D97-AF65-F5344CB8AC3E}">
        <p14:creationId xmlns:p14="http://schemas.microsoft.com/office/powerpoint/2010/main" val="256291524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a:solidFill>
                  <a:srgbClr val="898989"/>
                </a:solidFill>
                <a:latin typeface="Calibri" panose="020F0502020204030204" pitchFamily="34" charset="0"/>
              </a:rPr>
              <a:t>Anil Gattani, Ajeet Kumar</a:t>
            </a:r>
          </a:p>
        </p:txBody>
      </p:sp>
      <p:sp>
        <p:nvSpPr>
          <p:cNvPr id="141315" name="Rectangle 8"/>
          <p:cNvSpPr>
            <a:spLocks noGrp="1" noChangeArrowheads="1"/>
          </p:cNvSpPr>
          <p:nvPr>
            <p:ph type="body" idx="4294967295"/>
          </p:nvPr>
        </p:nvSpPr>
        <p:spPr>
          <a:xfrm>
            <a:off x="1485900" y="1754983"/>
            <a:ext cx="6163866" cy="4050506"/>
          </a:xfrm>
        </p:spPr>
        <p:txBody>
          <a:bodyPr>
            <a:normAutofit fontScale="77500" lnSpcReduction="20000"/>
          </a:bodyPr>
          <a:lstStyle/>
          <a:p>
            <a:pPr lvl="1" eaLnBrk="1" hangingPunct="1">
              <a:lnSpc>
                <a:spcPct val="80000"/>
              </a:lnSpc>
              <a:buFont typeface="Arial" panose="020B0604020202020204" pitchFamily="34" charset="0"/>
              <a:buNone/>
            </a:pPr>
            <a:endParaRPr lang="en-US" altLang="zh-CN"/>
          </a:p>
          <a:p>
            <a:pPr lvl="1" eaLnBrk="1" hangingPunct="1">
              <a:lnSpc>
                <a:spcPct val="80000"/>
              </a:lnSpc>
              <a:buFont typeface="Arial" panose="020B0604020202020204" pitchFamily="34" charset="0"/>
              <a:buNone/>
            </a:pPr>
            <a:endParaRPr lang="en-US" altLang="zh-CN"/>
          </a:p>
          <a:p>
            <a:pPr lvl="1" eaLnBrk="1" hangingPunct="1">
              <a:lnSpc>
                <a:spcPct val="80000"/>
              </a:lnSpc>
              <a:buFont typeface="Arial" panose="020B0604020202020204" pitchFamily="34" charset="0"/>
              <a:buNone/>
            </a:pPr>
            <a:endParaRPr lang="en-US" altLang="zh-CN"/>
          </a:p>
          <a:p>
            <a:pPr lvl="1" eaLnBrk="1" hangingPunct="1">
              <a:lnSpc>
                <a:spcPct val="80000"/>
              </a:lnSpc>
              <a:buFont typeface="Arial" panose="020B0604020202020204" pitchFamily="34" charset="0"/>
              <a:buNone/>
            </a:pPr>
            <a:endParaRPr lang="en-US" altLang="zh-CN"/>
          </a:p>
          <a:p>
            <a:pPr lvl="1" eaLnBrk="1" hangingPunct="1">
              <a:lnSpc>
                <a:spcPct val="80000"/>
              </a:lnSpc>
              <a:buFont typeface="Arial" panose="020B0604020202020204" pitchFamily="34" charset="0"/>
              <a:buNone/>
            </a:pPr>
            <a:endParaRPr lang="en-US" altLang="zh-CN"/>
          </a:p>
          <a:p>
            <a:pPr lvl="1" eaLnBrk="1" hangingPunct="1">
              <a:lnSpc>
                <a:spcPct val="80000"/>
              </a:lnSpc>
              <a:buFont typeface="Arial" panose="020B0604020202020204" pitchFamily="34" charset="0"/>
              <a:buNone/>
            </a:pPr>
            <a:endParaRPr lang="en-US" altLang="zh-CN"/>
          </a:p>
          <a:p>
            <a:pPr lvl="1" eaLnBrk="1" hangingPunct="1">
              <a:lnSpc>
                <a:spcPct val="80000"/>
              </a:lnSpc>
              <a:buFont typeface="Arial" panose="020B0604020202020204" pitchFamily="34" charset="0"/>
              <a:buNone/>
            </a:pPr>
            <a:endParaRPr lang="en-US" altLang="zh-CN" sz="2700"/>
          </a:p>
          <a:p>
            <a:pPr lvl="1" eaLnBrk="1" hangingPunct="1">
              <a:lnSpc>
                <a:spcPct val="80000"/>
              </a:lnSpc>
              <a:buFont typeface="Arial" panose="020B0604020202020204" pitchFamily="34" charset="0"/>
              <a:buNone/>
            </a:pPr>
            <a:r>
              <a:rPr lang="en-US" altLang="zh-CN" sz="2700"/>
              <a:t>A Intracellular space or cytosol </a:t>
            </a:r>
          </a:p>
          <a:p>
            <a:pPr lvl="1" eaLnBrk="1" hangingPunct="1">
              <a:lnSpc>
                <a:spcPct val="80000"/>
              </a:lnSpc>
              <a:buFont typeface="Arial" panose="020B0604020202020204" pitchFamily="34" charset="0"/>
              <a:buNone/>
            </a:pPr>
            <a:r>
              <a:rPr lang="en-US" altLang="zh-CN" sz="2700"/>
              <a:t>B Extracellular space or vesicle/Golgi apparatus lumen </a:t>
            </a:r>
          </a:p>
          <a:p>
            <a:pPr eaLnBrk="1" hangingPunct="1">
              <a:lnSpc>
                <a:spcPct val="80000"/>
              </a:lnSpc>
              <a:buFont typeface="Arial" panose="020B0604020202020204" pitchFamily="34" charset="0"/>
              <a:buNone/>
            </a:pPr>
            <a:r>
              <a:rPr lang="en-US" altLang="zh-CN" sz="3000"/>
              <a:t>(1)Non-raft membrane (2)Lipid raft (3)Lipid raft associated transmembrane protein (4)Non-raft membrane protein </a:t>
            </a:r>
          </a:p>
          <a:p>
            <a:pPr eaLnBrk="1" hangingPunct="1">
              <a:lnSpc>
                <a:spcPct val="80000"/>
              </a:lnSpc>
              <a:buFont typeface="Arial" panose="020B0604020202020204" pitchFamily="34" charset="0"/>
              <a:buNone/>
            </a:pPr>
            <a:r>
              <a:rPr lang="en-US" altLang="zh-CN" sz="3000"/>
              <a:t>(5)Glycosylation modifications (6)GPI-anchored protein (7)Cholesterol (8)Glycolipid </a:t>
            </a:r>
          </a:p>
          <a:p>
            <a:pPr eaLnBrk="1" hangingPunct="1">
              <a:lnSpc>
                <a:spcPct val="80000"/>
              </a:lnSpc>
            </a:pPr>
            <a:endParaRPr lang="en-US" altLang="zh-CN" sz="3000"/>
          </a:p>
        </p:txBody>
      </p:sp>
      <p:pic>
        <p:nvPicPr>
          <p:cNvPr id="141316" name="Picture 5" descr="File:Lipid raft organisation scheme.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4236" y="1107281"/>
            <a:ext cx="5984081" cy="1996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713276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a:solidFill>
                  <a:srgbClr val="898989"/>
                </a:solidFill>
                <a:latin typeface="Calibri" panose="020F0502020204030204" pitchFamily="34" charset="0"/>
              </a:rPr>
              <a:t>Anil Gattani, Ajeet Kumar</a:t>
            </a:r>
          </a:p>
        </p:txBody>
      </p:sp>
      <p:sp>
        <p:nvSpPr>
          <p:cNvPr id="26639" name="AutoShape 15"/>
          <p:cNvSpPr>
            <a:spLocks noChangeArrowheads="1"/>
          </p:cNvSpPr>
          <p:nvPr/>
        </p:nvSpPr>
        <p:spPr bwMode="auto">
          <a:xfrm>
            <a:off x="7143750" y="1600200"/>
            <a:ext cx="400050" cy="342900"/>
          </a:xfrm>
          <a:prstGeom prst="star5">
            <a:avLst/>
          </a:prstGeom>
          <a:solidFill>
            <a:srgbClr val="99FF99"/>
          </a:solidFill>
          <a:ln w="9525">
            <a:noFill/>
            <a:miter lim="800000"/>
            <a:headEnd/>
            <a:tailEnd/>
          </a:ln>
          <a:effectLst/>
        </p:spPr>
        <p:txBody>
          <a:bodyPr wrap="none" anchor="ctr"/>
          <a:lstStyle/>
          <a:p>
            <a:pPr>
              <a:defRPr/>
            </a:pPr>
            <a:endParaRPr lang="en-US">
              <a:latin typeface="Arial" pitchFamily="-105" charset="0"/>
            </a:endParaRPr>
          </a:p>
        </p:txBody>
      </p:sp>
      <p:sp>
        <p:nvSpPr>
          <p:cNvPr id="118788" name="Rectangle 2"/>
          <p:cNvSpPr>
            <a:spLocks noGrp="1" noChangeArrowheads="1"/>
          </p:cNvSpPr>
          <p:nvPr>
            <p:ph type="title" idx="4294967295"/>
          </p:nvPr>
        </p:nvSpPr>
        <p:spPr/>
        <p:txBody>
          <a:bodyPr/>
          <a:lstStyle/>
          <a:p>
            <a:pPr eaLnBrk="1" hangingPunct="1"/>
            <a:r>
              <a:rPr lang="en-US" altLang="en-US" smtClean="0">
                <a:solidFill>
                  <a:srgbClr val="0000FF"/>
                </a:solidFill>
              </a:rPr>
              <a:t>Modes of Transport</a:t>
            </a:r>
          </a:p>
        </p:txBody>
      </p:sp>
      <p:sp>
        <p:nvSpPr>
          <p:cNvPr id="118789" name="Rectangle 4"/>
          <p:cNvSpPr>
            <a:spLocks noChangeArrowheads="1"/>
          </p:cNvSpPr>
          <p:nvPr/>
        </p:nvSpPr>
        <p:spPr bwMode="auto">
          <a:xfrm>
            <a:off x="1143001" y="67258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tabLst>
                <a:tab pos="914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914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914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914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914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Times" panose="02020603050405020304" pitchFamily="18" charset="0"/>
            </a:endParaRPr>
          </a:p>
        </p:txBody>
      </p:sp>
      <p:sp>
        <p:nvSpPr>
          <p:cNvPr id="118790" name="Rectangle 5"/>
          <p:cNvSpPr>
            <a:spLocks noChangeArrowheads="1"/>
          </p:cNvSpPr>
          <p:nvPr/>
        </p:nvSpPr>
        <p:spPr bwMode="auto">
          <a:xfrm>
            <a:off x="1143001" y="324433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tabLst>
                <a:tab pos="914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914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914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914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914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Times" panose="02020603050405020304" pitchFamily="18" charset="0"/>
            </a:endParaRPr>
          </a:p>
        </p:txBody>
      </p:sp>
      <p:sp>
        <p:nvSpPr>
          <p:cNvPr id="118791" name="Rectangle 6"/>
          <p:cNvSpPr>
            <a:spLocks noChangeArrowheads="1"/>
          </p:cNvSpPr>
          <p:nvPr/>
        </p:nvSpPr>
        <p:spPr bwMode="auto">
          <a:xfrm>
            <a:off x="1143001" y="324433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tabLst>
                <a:tab pos="914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914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914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914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914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Times" panose="02020603050405020304" pitchFamily="18" charset="0"/>
            </a:endParaRPr>
          </a:p>
        </p:txBody>
      </p:sp>
      <p:sp>
        <p:nvSpPr>
          <p:cNvPr id="118792" name="Rectangle 7"/>
          <p:cNvSpPr>
            <a:spLocks noChangeArrowheads="1"/>
          </p:cNvSpPr>
          <p:nvPr/>
        </p:nvSpPr>
        <p:spPr bwMode="auto">
          <a:xfrm>
            <a:off x="1143001" y="324433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tabLst>
                <a:tab pos="914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914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914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914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914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Times" panose="02020603050405020304" pitchFamily="18" charset="0"/>
            </a:endParaRPr>
          </a:p>
        </p:txBody>
      </p:sp>
      <p:pic>
        <p:nvPicPr>
          <p:cNvPr id="118793" name="Picture 8" descr="11_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1885950"/>
            <a:ext cx="6629400" cy="356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94" name="Rectangle 13"/>
          <p:cNvSpPr>
            <a:spLocks noChangeArrowheads="1"/>
          </p:cNvSpPr>
          <p:nvPr/>
        </p:nvSpPr>
        <p:spPr bwMode="auto">
          <a:xfrm>
            <a:off x="6743700" y="1543050"/>
            <a:ext cx="1143000" cy="400050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Times" panose="02020603050405020304" pitchFamily="18" charset="0"/>
            </a:endParaRPr>
          </a:p>
        </p:txBody>
      </p:sp>
      <p:sp>
        <p:nvSpPr>
          <p:cNvPr id="26638" name="AutoShape 14"/>
          <p:cNvSpPr>
            <a:spLocks noChangeArrowheads="1"/>
          </p:cNvSpPr>
          <p:nvPr/>
        </p:nvSpPr>
        <p:spPr bwMode="auto">
          <a:xfrm>
            <a:off x="7143750" y="1600200"/>
            <a:ext cx="400050" cy="342900"/>
          </a:xfrm>
          <a:prstGeom prst="star5">
            <a:avLst/>
          </a:prstGeom>
          <a:gradFill rotWithShape="1">
            <a:gsLst>
              <a:gs pos="0">
                <a:srgbClr val="FFCC99"/>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latin typeface="Arial" pitchFamily="-105" charset="0"/>
            </a:endParaRPr>
          </a:p>
        </p:txBody>
      </p:sp>
    </p:spTree>
    <p:extLst>
      <p:ext uri="{BB962C8B-B14F-4D97-AF65-F5344CB8AC3E}">
        <p14:creationId xmlns:p14="http://schemas.microsoft.com/office/powerpoint/2010/main" val="1939826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5000" fill="hold"/>
                                        <p:tgtEl>
                                          <p:spTgt spid="266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a:solidFill>
                  <a:srgbClr val="898989"/>
                </a:solidFill>
                <a:latin typeface="Calibri" panose="020F0502020204030204" pitchFamily="34" charset="0"/>
              </a:rPr>
              <a:t>Anil Gattani, Ajeet Kumar</a:t>
            </a:r>
          </a:p>
        </p:txBody>
      </p:sp>
      <p:sp>
        <p:nvSpPr>
          <p:cNvPr id="119811" name="Rectangle 2"/>
          <p:cNvSpPr>
            <a:spLocks noGrp="1" noChangeArrowheads="1"/>
          </p:cNvSpPr>
          <p:nvPr>
            <p:ph type="title" idx="4294967295"/>
          </p:nvPr>
        </p:nvSpPr>
        <p:spPr/>
        <p:txBody>
          <a:bodyPr/>
          <a:lstStyle/>
          <a:p>
            <a:pPr eaLnBrk="1" hangingPunct="1"/>
            <a:r>
              <a:rPr lang="en-US" altLang="en-US" smtClean="0">
                <a:solidFill>
                  <a:srgbClr val="0000FF"/>
                </a:solidFill>
              </a:rPr>
              <a:t>Carrier-Mediated Transport</a:t>
            </a:r>
          </a:p>
        </p:txBody>
      </p:sp>
      <p:sp>
        <p:nvSpPr>
          <p:cNvPr id="119812" name="Rectangle 3"/>
          <p:cNvSpPr>
            <a:spLocks noGrp="1" noChangeArrowheads="1"/>
          </p:cNvSpPr>
          <p:nvPr>
            <p:ph type="body" idx="4294967295"/>
          </p:nvPr>
        </p:nvSpPr>
        <p:spPr>
          <a:xfrm>
            <a:off x="1200150" y="1771651"/>
            <a:ext cx="6400800" cy="3394472"/>
          </a:xfrm>
        </p:spPr>
        <p:txBody>
          <a:bodyPr/>
          <a:lstStyle/>
          <a:p>
            <a:pPr lvl="1" eaLnBrk="1" hangingPunct="1">
              <a:buFontTx/>
              <a:buChar char="•"/>
            </a:pPr>
            <a:r>
              <a:rPr lang="en-US" altLang="en-US" smtClean="0"/>
              <a:t>Integral protein binds to the solute and undergo a conformational change to transport the solute across the membrane</a:t>
            </a:r>
          </a:p>
          <a:p>
            <a:pPr eaLnBrk="1" hangingPunct="1">
              <a:buFont typeface="Arial" panose="020B0604020202020204" pitchFamily="34" charset="0"/>
              <a:buNone/>
            </a:pPr>
            <a:endParaRPr lang="en-US" altLang="en-US" smtClean="0"/>
          </a:p>
        </p:txBody>
      </p:sp>
      <p:pic>
        <p:nvPicPr>
          <p:cNvPr id="119813" name="Picture 4" descr="11_003"/>
          <p:cNvPicPr>
            <a:picLocks noChangeAspect="1" noChangeArrowheads="1"/>
          </p:cNvPicPr>
          <p:nvPr/>
        </p:nvPicPr>
        <p:blipFill>
          <a:blip r:embed="rId2">
            <a:extLst>
              <a:ext uri="{28A0092B-C50C-407E-A947-70E740481C1C}">
                <a14:useLocalDpi xmlns:a14="http://schemas.microsoft.com/office/drawing/2010/main" val="0"/>
              </a:ext>
            </a:extLst>
          </a:blip>
          <a:srcRect b="56447"/>
          <a:stretch>
            <a:fillRect/>
          </a:stretch>
        </p:blipFill>
        <p:spPr bwMode="auto">
          <a:xfrm>
            <a:off x="1314450" y="3200400"/>
            <a:ext cx="6629400" cy="215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4" name="Rectangle 6"/>
          <p:cNvSpPr>
            <a:spLocks noChangeArrowheads="1"/>
          </p:cNvSpPr>
          <p:nvPr/>
        </p:nvSpPr>
        <p:spPr bwMode="auto">
          <a:xfrm>
            <a:off x="-459582" y="4926055"/>
            <a:ext cx="31290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tabLst>
                <a:tab pos="4572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572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572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9pPr>
          </a:lstStyle>
          <a:p>
            <a:pPr eaLnBrk="1" hangingPunct="1">
              <a:spcBef>
                <a:spcPct val="0"/>
              </a:spcBef>
              <a:buFontTx/>
              <a:buChar char="•"/>
            </a:pPr>
            <a:r>
              <a:rPr lang="en-US" altLang="en-US" sz="1050">
                <a:latin typeface="Times" panose="02020603050405020304" pitchFamily="18" charset="0"/>
                <a:cs typeface="Times New Roman" panose="02020603050405020304" pitchFamily="18" charset="0"/>
              </a:rPr>
              <a:t>T</a:t>
            </a:r>
            <a:endParaRPr lang="en-US" altLang="en-US" sz="1800">
              <a:latin typeface="Times"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1877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a:solidFill>
                  <a:srgbClr val="898989"/>
                </a:solidFill>
                <a:latin typeface="Calibri" panose="020F0502020204030204" pitchFamily="34" charset="0"/>
              </a:rPr>
              <a:t>Anil Gattani, Ajeet Kumar</a:t>
            </a:r>
          </a:p>
        </p:txBody>
      </p:sp>
      <p:sp>
        <p:nvSpPr>
          <p:cNvPr id="120835" name="Rectangle 2"/>
          <p:cNvSpPr>
            <a:spLocks noGrp="1" noChangeArrowheads="1"/>
          </p:cNvSpPr>
          <p:nvPr>
            <p:ph type="title" idx="4294967295"/>
          </p:nvPr>
        </p:nvSpPr>
        <p:spPr/>
        <p:txBody>
          <a:bodyPr/>
          <a:lstStyle/>
          <a:p>
            <a:pPr eaLnBrk="1" hangingPunct="1"/>
            <a:r>
              <a:rPr lang="en-US" altLang="en-US" smtClean="0">
                <a:solidFill>
                  <a:srgbClr val="0000FF"/>
                </a:solidFill>
              </a:rPr>
              <a:t>Channel Mediated Transport</a:t>
            </a:r>
          </a:p>
        </p:txBody>
      </p:sp>
      <p:sp>
        <p:nvSpPr>
          <p:cNvPr id="120836" name="Rectangle 4"/>
          <p:cNvSpPr>
            <a:spLocks noChangeArrowheads="1"/>
          </p:cNvSpPr>
          <p:nvPr/>
        </p:nvSpPr>
        <p:spPr bwMode="auto">
          <a:xfrm>
            <a:off x="1143001" y="324433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tabLst>
                <a:tab pos="4572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572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572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Times" panose="02020603050405020304" pitchFamily="18" charset="0"/>
            </a:endParaRPr>
          </a:p>
        </p:txBody>
      </p:sp>
      <p:pic>
        <p:nvPicPr>
          <p:cNvPr id="120837" name="Picture 6" descr="11_003"/>
          <p:cNvPicPr>
            <a:picLocks noChangeAspect="1" noChangeArrowheads="1"/>
          </p:cNvPicPr>
          <p:nvPr/>
        </p:nvPicPr>
        <p:blipFill>
          <a:blip r:embed="rId2">
            <a:extLst>
              <a:ext uri="{28A0092B-C50C-407E-A947-70E740481C1C}">
                <a14:useLocalDpi xmlns:a14="http://schemas.microsoft.com/office/drawing/2010/main" val="0"/>
              </a:ext>
            </a:extLst>
          </a:blip>
          <a:srcRect t="49231" r="30342"/>
          <a:stretch>
            <a:fillRect/>
          </a:stretch>
        </p:blipFill>
        <p:spPr bwMode="auto">
          <a:xfrm>
            <a:off x="1771650" y="2964657"/>
            <a:ext cx="5586413" cy="3036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8" name="Rectangle 8"/>
          <p:cNvSpPr>
            <a:spLocks noChangeArrowheads="1"/>
          </p:cNvSpPr>
          <p:nvPr/>
        </p:nvSpPr>
        <p:spPr bwMode="auto">
          <a:xfrm>
            <a:off x="1771650" y="1892201"/>
            <a:ext cx="5600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tabLst>
                <a:tab pos="4572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572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572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Times" panose="02020603050405020304" pitchFamily="18" charset="0"/>
                <a:cs typeface="Times New Roman" panose="02020603050405020304" pitchFamily="18" charset="0"/>
              </a:rPr>
              <a:t>Proteins form aqueous pores allowing specific solutes to pass across the membrane</a:t>
            </a:r>
          </a:p>
          <a:p>
            <a:pPr eaLnBrk="1" hangingPunct="1">
              <a:spcBef>
                <a:spcPct val="0"/>
              </a:spcBef>
              <a:buFontTx/>
              <a:buChar char="•"/>
            </a:pPr>
            <a:r>
              <a:rPr lang="en-US" altLang="en-US" sz="1800">
                <a:latin typeface="Times" panose="02020603050405020304" pitchFamily="18" charset="0"/>
                <a:cs typeface="Times New Roman" panose="02020603050405020304" pitchFamily="18" charset="0"/>
              </a:rPr>
              <a:t> Allow much faster transport than carrier proteins</a:t>
            </a:r>
          </a:p>
        </p:txBody>
      </p:sp>
    </p:spTree>
    <p:extLst>
      <p:ext uri="{BB962C8B-B14F-4D97-AF65-F5344CB8AC3E}">
        <p14:creationId xmlns:p14="http://schemas.microsoft.com/office/powerpoint/2010/main" val="2078453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a:solidFill>
                  <a:srgbClr val="898989"/>
                </a:solidFill>
                <a:latin typeface="Calibri" panose="020F0502020204030204" pitchFamily="34" charset="0"/>
              </a:rPr>
              <a:t>Anil Gattani, Ajeet Kumar</a:t>
            </a:r>
          </a:p>
        </p:txBody>
      </p:sp>
      <p:sp>
        <p:nvSpPr>
          <p:cNvPr id="121859" name="Rectangle 2"/>
          <p:cNvSpPr>
            <a:spLocks noGrp="1" noChangeArrowheads="1"/>
          </p:cNvSpPr>
          <p:nvPr>
            <p:ph type="title" idx="4294967295"/>
          </p:nvPr>
        </p:nvSpPr>
        <p:spPr/>
        <p:txBody>
          <a:bodyPr/>
          <a:lstStyle/>
          <a:p>
            <a:pPr eaLnBrk="1" hangingPunct="1"/>
            <a:r>
              <a:rPr lang="en-US" altLang="en-US" smtClean="0">
                <a:solidFill>
                  <a:srgbClr val="0000FF"/>
                </a:solidFill>
              </a:rPr>
              <a:t>Coupled Transport</a:t>
            </a:r>
          </a:p>
        </p:txBody>
      </p:sp>
      <p:sp>
        <p:nvSpPr>
          <p:cNvPr id="121860" name="Rectangle 3"/>
          <p:cNvSpPr>
            <a:spLocks noGrp="1" noChangeArrowheads="1"/>
          </p:cNvSpPr>
          <p:nvPr>
            <p:ph type="body" idx="4294967295"/>
          </p:nvPr>
        </p:nvSpPr>
        <p:spPr>
          <a:xfrm>
            <a:off x="1524001" y="2884885"/>
            <a:ext cx="6117431" cy="951309"/>
          </a:xfrm>
        </p:spPr>
        <p:txBody>
          <a:bodyPr>
            <a:normAutofit fontScale="92500"/>
          </a:bodyPr>
          <a:lstStyle/>
          <a:p>
            <a:pPr eaLnBrk="1" hangingPunct="1"/>
            <a:r>
              <a:rPr lang="en-US" altLang="en-US" smtClean="0"/>
              <a:t>Some solutes “go along for the ride” with a carrier protein or an ionophore</a:t>
            </a:r>
          </a:p>
        </p:txBody>
      </p:sp>
      <p:pic>
        <p:nvPicPr>
          <p:cNvPr id="121861" name="Picture 4" descr="11_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914651"/>
            <a:ext cx="4171950" cy="2959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2" name="Line 7"/>
          <p:cNvSpPr>
            <a:spLocks noChangeShapeType="1"/>
          </p:cNvSpPr>
          <p:nvPr/>
        </p:nvSpPr>
        <p:spPr bwMode="auto">
          <a:xfrm flipH="1">
            <a:off x="4686300" y="3429000"/>
            <a:ext cx="1314450" cy="571500"/>
          </a:xfrm>
          <a:prstGeom prst="line">
            <a:avLst/>
          </a:prstGeom>
          <a:noFill/>
          <a:ln w="889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IN" sz="1350"/>
          </a:p>
        </p:txBody>
      </p:sp>
      <p:sp>
        <p:nvSpPr>
          <p:cNvPr id="121863" name="Text Box 8"/>
          <p:cNvSpPr txBox="1">
            <a:spLocks noChangeArrowheads="1"/>
          </p:cNvSpPr>
          <p:nvPr/>
        </p:nvSpPr>
        <p:spPr bwMode="auto">
          <a:xfrm>
            <a:off x="6000750" y="3062289"/>
            <a:ext cx="20002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800">
                <a:latin typeface="Times" panose="02020603050405020304" pitchFamily="18" charset="0"/>
              </a:rPr>
              <a:t>Can also be a Channel coupled transport</a:t>
            </a:r>
          </a:p>
        </p:txBody>
      </p:sp>
    </p:spTree>
    <p:extLst>
      <p:ext uri="{BB962C8B-B14F-4D97-AF65-F5344CB8AC3E}">
        <p14:creationId xmlns:p14="http://schemas.microsoft.com/office/powerpoint/2010/main" val="3126675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a:solidFill>
                  <a:srgbClr val="898989"/>
                </a:solidFill>
                <a:latin typeface="Calibri" panose="020F0502020204030204" pitchFamily="34" charset="0"/>
              </a:rPr>
              <a:t>Anil Gattani, Ajeet Kumar</a:t>
            </a:r>
          </a:p>
        </p:txBody>
      </p:sp>
      <p:sp>
        <p:nvSpPr>
          <p:cNvPr id="122883" name="AutoShape 10"/>
          <p:cNvSpPr>
            <a:spLocks noChangeArrowheads="1"/>
          </p:cNvSpPr>
          <p:nvPr/>
        </p:nvSpPr>
        <p:spPr bwMode="auto">
          <a:xfrm>
            <a:off x="1570435" y="1771650"/>
            <a:ext cx="1485900" cy="628650"/>
          </a:xfrm>
          <a:prstGeom prst="irregularSeal2">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Times" panose="02020603050405020304" pitchFamily="18" charset="0"/>
            </a:endParaRPr>
          </a:p>
        </p:txBody>
      </p:sp>
      <p:sp>
        <p:nvSpPr>
          <p:cNvPr id="122884" name="Rectangle 2"/>
          <p:cNvSpPr>
            <a:spLocks noGrp="1" noChangeArrowheads="1"/>
          </p:cNvSpPr>
          <p:nvPr>
            <p:ph type="title" idx="4294967295"/>
          </p:nvPr>
        </p:nvSpPr>
        <p:spPr/>
        <p:txBody>
          <a:bodyPr/>
          <a:lstStyle/>
          <a:p>
            <a:pPr eaLnBrk="1" hangingPunct="1"/>
            <a:r>
              <a:rPr lang="en-US" altLang="en-US" smtClean="0">
                <a:solidFill>
                  <a:srgbClr val="0000FF"/>
                </a:solidFill>
              </a:rPr>
              <a:t>Active Transport</a:t>
            </a:r>
          </a:p>
        </p:txBody>
      </p:sp>
      <p:pic>
        <p:nvPicPr>
          <p:cNvPr id="122885" name="Picture 5" descr="11_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2400300"/>
            <a:ext cx="6629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6" name="Text Box 9"/>
          <p:cNvSpPr txBox="1">
            <a:spLocks noChangeArrowheads="1"/>
          </p:cNvSpPr>
          <p:nvPr/>
        </p:nvSpPr>
        <p:spPr bwMode="auto">
          <a:xfrm>
            <a:off x="1543050" y="1889522"/>
            <a:ext cx="53149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Char char="•"/>
            </a:pPr>
            <a:r>
              <a:rPr lang="en-US" altLang="en-US" sz="2100">
                <a:latin typeface="Times" panose="02020603050405020304" pitchFamily="18" charset="0"/>
              </a:rPr>
              <a:t> </a:t>
            </a:r>
            <a:r>
              <a:rPr lang="en-US" altLang="en-US" sz="2100">
                <a:solidFill>
                  <a:srgbClr val="FF3300"/>
                </a:solidFill>
                <a:latin typeface="Times" panose="02020603050405020304" pitchFamily="18" charset="0"/>
              </a:rPr>
              <a:t>Energy</a:t>
            </a:r>
            <a:r>
              <a:rPr lang="en-US" altLang="en-US" sz="2100">
                <a:latin typeface="Times" panose="02020603050405020304" pitchFamily="18" charset="0"/>
              </a:rPr>
              <a:t> is required</a:t>
            </a:r>
          </a:p>
        </p:txBody>
      </p:sp>
    </p:spTree>
    <p:extLst>
      <p:ext uri="{BB962C8B-B14F-4D97-AF65-F5344CB8AC3E}">
        <p14:creationId xmlns:p14="http://schemas.microsoft.com/office/powerpoint/2010/main" val="33956143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a:solidFill>
                  <a:srgbClr val="898989"/>
                </a:solidFill>
                <a:latin typeface="Calibri" panose="020F0502020204030204" pitchFamily="34" charset="0"/>
              </a:rPr>
              <a:t>Anil Gattani, Ajeet Kumar</a:t>
            </a:r>
          </a:p>
        </p:txBody>
      </p:sp>
      <p:pic>
        <p:nvPicPr>
          <p:cNvPr id="123907" name="Picture 7"/>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143000" y="2344341"/>
            <a:ext cx="4629150" cy="3656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8" name="Text Box 8"/>
          <p:cNvSpPr txBox="1">
            <a:spLocks noChangeArrowheads="1"/>
          </p:cNvSpPr>
          <p:nvPr/>
        </p:nvSpPr>
        <p:spPr bwMode="auto">
          <a:xfrm>
            <a:off x="5886450" y="2343151"/>
            <a:ext cx="211455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Char char="•"/>
            </a:pPr>
            <a:r>
              <a:rPr lang="en-US" altLang="en-US" sz="1800">
                <a:latin typeface="Times" panose="02020603050405020304" pitchFamily="18" charset="0"/>
              </a:rPr>
              <a:t>Against their electrochemical gradients</a:t>
            </a:r>
          </a:p>
          <a:p>
            <a:pPr>
              <a:spcBef>
                <a:spcPct val="50000"/>
              </a:spcBef>
              <a:buFontTx/>
              <a:buChar char="•"/>
            </a:pPr>
            <a:r>
              <a:rPr lang="en-US" altLang="en-US" sz="1800">
                <a:latin typeface="Times" panose="02020603050405020304" pitchFamily="18" charset="0"/>
              </a:rPr>
              <a:t>For every 1 ATP, 3 Na</a:t>
            </a:r>
            <a:r>
              <a:rPr lang="en-US" altLang="en-US" sz="1800" baseline="30000">
                <a:latin typeface="Times" panose="02020603050405020304" pitchFamily="18" charset="0"/>
              </a:rPr>
              <a:t>+</a:t>
            </a:r>
            <a:r>
              <a:rPr lang="en-US" altLang="en-US" sz="1800">
                <a:latin typeface="Times" panose="02020603050405020304" pitchFamily="18" charset="0"/>
              </a:rPr>
              <a:t> out, 2 K</a:t>
            </a:r>
            <a:r>
              <a:rPr lang="en-US" altLang="en-US" sz="1800" baseline="30000">
                <a:latin typeface="Times" panose="02020603050405020304" pitchFamily="18" charset="0"/>
              </a:rPr>
              <a:t>+</a:t>
            </a:r>
            <a:r>
              <a:rPr lang="en-US" altLang="en-US" sz="1800">
                <a:latin typeface="Times" panose="02020603050405020304" pitchFamily="18" charset="0"/>
              </a:rPr>
              <a:t> in</a:t>
            </a:r>
          </a:p>
        </p:txBody>
      </p:sp>
      <p:sp>
        <p:nvSpPr>
          <p:cNvPr id="123909" name="Rectangle 9"/>
          <p:cNvSpPr>
            <a:spLocks noGrp="1" noChangeArrowheads="1"/>
          </p:cNvSpPr>
          <p:nvPr>
            <p:ph type="title" idx="4294967295"/>
          </p:nvPr>
        </p:nvSpPr>
        <p:spPr/>
        <p:txBody>
          <a:bodyPr/>
          <a:lstStyle/>
          <a:p>
            <a:pPr eaLnBrk="1" hangingPunct="1"/>
            <a:r>
              <a:rPr lang="en-US" altLang="en-US" smtClean="0">
                <a:solidFill>
                  <a:srgbClr val="0000FF"/>
                </a:solidFill>
              </a:rPr>
              <a:t>Na</a:t>
            </a:r>
            <a:r>
              <a:rPr lang="en-US" altLang="en-US" baseline="30000" smtClean="0">
                <a:solidFill>
                  <a:srgbClr val="0000FF"/>
                </a:solidFill>
              </a:rPr>
              <a:t>+</a:t>
            </a:r>
            <a:r>
              <a:rPr lang="en-US" altLang="en-US" smtClean="0">
                <a:solidFill>
                  <a:srgbClr val="0000FF"/>
                </a:solidFill>
              </a:rPr>
              <a:t>/K</a:t>
            </a:r>
            <a:r>
              <a:rPr lang="en-US" altLang="en-US" baseline="30000" smtClean="0">
                <a:solidFill>
                  <a:srgbClr val="0000FF"/>
                </a:solidFill>
              </a:rPr>
              <a:t>+</a:t>
            </a:r>
            <a:r>
              <a:rPr lang="en-US" altLang="en-US" smtClean="0">
                <a:solidFill>
                  <a:srgbClr val="0000FF"/>
                </a:solidFill>
              </a:rPr>
              <a:t> Pump</a:t>
            </a:r>
          </a:p>
        </p:txBody>
      </p:sp>
      <p:sp>
        <p:nvSpPr>
          <p:cNvPr id="123910" name="Text Box 10"/>
          <p:cNvSpPr txBox="1">
            <a:spLocks noChangeArrowheads="1"/>
          </p:cNvSpPr>
          <p:nvPr/>
        </p:nvSpPr>
        <p:spPr bwMode="auto">
          <a:xfrm>
            <a:off x="1371600" y="1885950"/>
            <a:ext cx="6000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Char char="•"/>
            </a:pPr>
            <a:r>
              <a:rPr lang="en-US" altLang="en-US" sz="1800">
                <a:latin typeface="Times" panose="02020603050405020304" pitchFamily="18" charset="0"/>
              </a:rPr>
              <a:t> Actively transport Na</a:t>
            </a:r>
            <a:r>
              <a:rPr lang="en-US" altLang="en-US" sz="1800" baseline="30000">
                <a:latin typeface="Times" panose="02020603050405020304" pitchFamily="18" charset="0"/>
              </a:rPr>
              <a:t>+</a:t>
            </a:r>
            <a:r>
              <a:rPr lang="en-US" altLang="en-US" sz="1800">
                <a:latin typeface="Times" panose="02020603050405020304" pitchFamily="18" charset="0"/>
              </a:rPr>
              <a:t> out of the cell and K</a:t>
            </a:r>
            <a:r>
              <a:rPr lang="en-US" altLang="en-US" sz="1800" baseline="30000">
                <a:latin typeface="Times" panose="02020603050405020304" pitchFamily="18" charset="0"/>
              </a:rPr>
              <a:t>+</a:t>
            </a:r>
            <a:r>
              <a:rPr lang="en-US" altLang="en-US" sz="1800">
                <a:latin typeface="Times" panose="02020603050405020304" pitchFamily="18" charset="0"/>
              </a:rPr>
              <a:t> into the cell</a:t>
            </a:r>
          </a:p>
        </p:txBody>
      </p:sp>
    </p:spTree>
    <p:extLst>
      <p:ext uri="{BB962C8B-B14F-4D97-AF65-F5344CB8AC3E}">
        <p14:creationId xmlns:p14="http://schemas.microsoft.com/office/powerpoint/2010/main" val="38888604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a:solidFill>
                  <a:srgbClr val="898989"/>
                </a:solidFill>
                <a:latin typeface="Calibri" panose="020F0502020204030204" pitchFamily="34" charset="0"/>
              </a:rPr>
              <a:t>Anil Gattani, Ajeet Kumar</a:t>
            </a:r>
          </a:p>
        </p:txBody>
      </p:sp>
      <p:sp>
        <p:nvSpPr>
          <p:cNvPr id="124931" name="Rectangle 3"/>
          <p:cNvSpPr>
            <a:spLocks noGrp="1" noChangeArrowheads="1"/>
          </p:cNvSpPr>
          <p:nvPr>
            <p:ph type="body" idx="4294967295"/>
          </p:nvPr>
        </p:nvSpPr>
        <p:spPr>
          <a:xfrm>
            <a:off x="6057900" y="2228850"/>
            <a:ext cx="1943100" cy="2000250"/>
          </a:xfrm>
        </p:spPr>
        <p:txBody>
          <a:bodyPr>
            <a:normAutofit fontScale="47500" lnSpcReduction="20000"/>
          </a:bodyPr>
          <a:lstStyle/>
          <a:p>
            <a:pPr eaLnBrk="1" hangingPunct="1">
              <a:lnSpc>
                <a:spcPct val="80000"/>
              </a:lnSpc>
            </a:pPr>
            <a:r>
              <a:rPr lang="en-US" altLang="en-US" sz="3000"/>
              <a:t>Na</a:t>
            </a:r>
            <a:r>
              <a:rPr lang="en-US" altLang="en-US" sz="3000" baseline="30000"/>
              <a:t>+</a:t>
            </a:r>
            <a:r>
              <a:rPr lang="en-US" altLang="en-US" sz="3000"/>
              <a:t> exchange (symport) is also used in epithelial cells in the gut to drive the absorption of glucose from the lumen, and eventually into the bloodstream (by passive transport)</a:t>
            </a:r>
          </a:p>
        </p:txBody>
      </p:sp>
      <p:pic>
        <p:nvPicPr>
          <p:cNvPr id="124932" name="Picture 4" descr="11_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78857"/>
            <a:ext cx="4914900" cy="3721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3" name="Rectangle 8"/>
          <p:cNvSpPr>
            <a:spLocks noGrp="1" noChangeArrowheads="1"/>
          </p:cNvSpPr>
          <p:nvPr>
            <p:ph type="title" idx="4294967295"/>
          </p:nvPr>
        </p:nvSpPr>
        <p:spPr/>
        <p:txBody>
          <a:bodyPr/>
          <a:lstStyle/>
          <a:p>
            <a:pPr eaLnBrk="1" hangingPunct="1"/>
            <a:r>
              <a:rPr lang="en-US" altLang="en-US" smtClean="0">
                <a:solidFill>
                  <a:srgbClr val="0000FF"/>
                </a:solidFill>
              </a:rPr>
              <a:t>Na</a:t>
            </a:r>
            <a:r>
              <a:rPr lang="en-US" altLang="en-US" baseline="30000" smtClean="0">
                <a:solidFill>
                  <a:srgbClr val="0000FF"/>
                </a:solidFill>
              </a:rPr>
              <a:t>+</a:t>
            </a:r>
            <a:r>
              <a:rPr lang="en-US" altLang="en-US" smtClean="0">
                <a:solidFill>
                  <a:srgbClr val="0000FF"/>
                </a:solidFill>
              </a:rPr>
              <a:t>/K</a:t>
            </a:r>
            <a:r>
              <a:rPr lang="en-US" altLang="en-US" baseline="30000" smtClean="0">
                <a:solidFill>
                  <a:srgbClr val="0000FF"/>
                </a:solidFill>
              </a:rPr>
              <a:t>+</a:t>
            </a:r>
            <a:r>
              <a:rPr lang="en-US" altLang="en-US" smtClean="0">
                <a:solidFill>
                  <a:srgbClr val="0000FF"/>
                </a:solidFill>
              </a:rPr>
              <a:t> Pump</a:t>
            </a:r>
          </a:p>
        </p:txBody>
      </p:sp>
    </p:spTree>
    <p:extLst>
      <p:ext uri="{BB962C8B-B14F-4D97-AF65-F5344CB8AC3E}">
        <p14:creationId xmlns:p14="http://schemas.microsoft.com/office/powerpoint/2010/main" val="21992768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3711</TotalTime>
  <Words>852</Words>
  <Application>Microsoft Office PowerPoint</Application>
  <PresentationFormat>On-screen Show (4:3)</PresentationFormat>
  <Paragraphs>141</Paragraphs>
  <Slides>24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Calibri</vt:lpstr>
      <vt:lpstr>方正舒体</vt:lpstr>
      <vt:lpstr>Georgia</vt:lpstr>
      <vt:lpstr>Symbol</vt:lpstr>
      <vt:lpstr>Times</vt:lpstr>
      <vt:lpstr>Times New Roman</vt:lpstr>
      <vt:lpstr>Wingdings</vt:lpstr>
      <vt:lpstr>Wingdings 2</vt:lpstr>
      <vt:lpstr>Civic</vt:lpstr>
      <vt:lpstr>UNIT-I</vt:lpstr>
      <vt:lpstr>Molecules Related to Cell Permeability</vt:lpstr>
      <vt:lpstr>Modes of Transport</vt:lpstr>
      <vt:lpstr>Carrier-Mediated Transport</vt:lpstr>
      <vt:lpstr>Channel Mediated Transport</vt:lpstr>
      <vt:lpstr>Coupled Transport</vt:lpstr>
      <vt:lpstr>Active Transport</vt:lpstr>
      <vt:lpstr>Na+/K+ Pump</vt:lpstr>
      <vt:lpstr>Na+/K+ Pump</vt:lpstr>
      <vt:lpstr>PowerPoint Presentation</vt:lpstr>
      <vt:lpstr>Na+/K+ Pump</vt:lpstr>
      <vt:lpstr>PowerPoint Presentation</vt:lpstr>
      <vt:lpstr>PowerPoint Presentation</vt:lpstr>
      <vt:lpstr>Receptor Mediated Endocytosis</vt:lpstr>
      <vt:lpstr>PowerPoint Presentation</vt:lpstr>
      <vt:lpstr>PowerPoint Presentation</vt:lpstr>
      <vt:lpstr>The Plasma Membrane: 3.  Mechanisms for transport of macromolecules, cont.    B. Endocytosis, cont.:     3.  Ubiquitin-mediated endoctyosis (UME):</vt:lpstr>
      <vt:lpstr>Endocytosis and Exocytosis</vt:lpstr>
      <vt:lpstr>PowerPoint Presentation</vt:lpstr>
      <vt:lpstr>PowerPoint Presentation</vt:lpstr>
      <vt:lpstr>PowerPoint Presentation</vt:lpstr>
      <vt:lpstr>PowerPoint Presentation</vt:lpstr>
      <vt:lpstr>Lipid Raft</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DST-FIST-2016</dc:title>
  <dc:creator>ajeet</dc:creator>
  <cp:lastModifiedBy>HP</cp:lastModifiedBy>
  <cp:revision>143</cp:revision>
  <dcterms:created xsi:type="dcterms:W3CDTF">2017-11-05T08:06:48Z</dcterms:created>
  <dcterms:modified xsi:type="dcterms:W3CDTF">2020-08-14T06:04:16Z</dcterms:modified>
</cp:coreProperties>
</file>