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92" r:id="rId2"/>
    <p:sldId id="342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84F9D-FC5D-4D20-976E-75B39BAC94B5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20BA4-0F36-4E07-B438-B5E7A03B7CB6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1D0F43B8-BD41-4B51-AEDD-5AB5224909A4}" type="slidenum">
              <a:rPr lang="en-US" altLang="en-US">
                <a:latin typeface="Times" panose="02020603050405020304" pitchFamily="18" charset="0"/>
              </a:rPr>
              <a:pPr algn="r">
                <a:spcBef>
                  <a:spcPct val="0"/>
                </a:spcBef>
              </a:pPr>
              <a:t>3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86148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6104A884-AC62-4323-8133-E3FE7C3EA019}" type="slidenum">
              <a:rPr lang="zh-TW" altLang="en-US">
                <a:latin typeface="Times" panose="02020603050405020304" pitchFamily="18" charset="0"/>
              </a:rPr>
              <a:pPr algn="r">
                <a:spcBef>
                  <a:spcPct val="0"/>
                </a:spcBef>
              </a:pPr>
              <a:t>5</a:t>
            </a:fld>
            <a:endParaRPr lang="en-US" altLang="zh-TW">
              <a:latin typeface="Times" panose="02020603050405020304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800842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6CCE3377-AAF9-4949-B33E-C196E38BBDDB}" type="slidenum">
              <a:rPr lang="zh-TW" altLang="en-US">
                <a:latin typeface="Times" panose="02020603050405020304" pitchFamily="18" charset="0"/>
              </a:rPr>
              <a:pPr algn="r">
                <a:spcBef>
                  <a:spcPct val="0"/>
                </a:spcBef>
              </a:pPr>
              <a:t>7</a:t>
            </a:fld>
            <a:endParaRPr lang="en-US" altLang="zh-TW">
              <a:latin typeface="Times" panose="02020603050405020304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195795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E9BF-A6AD-48FF-AFE2-C3735032FA22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D74E0A-915A-4469-AEB1-F878E9DE6CE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E9BF-A6AD-48FF-AFE2-C3735032FA22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4E0A-915A-4469-AEB1-F878E9DE6CE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AD74E0A-915A-4469-AEB1-F878E9DE6CE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E9BF-A6AD-48FF-AFE2-C3735032FA22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E9BF-A6AD-48FF-AFE2-C3735032FA22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AD74E0A-915A-4469-AEB1-F878E9DE6CE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E9BF-A6AD-48FF-AFE2-C3735032FA22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D74E0A-915A-4469-AEB1-F878E9DE6CE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6D6E9BF-A6AD-48FF-AFE2-C3735032FA22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4E0A-915A-4469-AEB1-F878E9DE6CE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E9BF-A6AD-48FF-AFE2-C3735032FA22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IN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AD74E0A-915A-4469-AEB1-F878E9DE6CE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E9BF-A6AD-48FF-AFE2-C3735032FA22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AD74E0A-915A-4469-AEB1-F878E9DE6CE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E9BF-A6AD-48FF-AFE2-C3735032FA22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D74E0A-915A-4469-AEB1-F878E9DE6CE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D74E0A-915A-4469-AEB1-F878E9DE6CE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E9BF-A6AD-48FF-AFE2-C3735032FA22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AD74E0A-915A-4469-AEB1-F878E9DE6CE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6D6E9BF-A6AD-48FF-AFE2-C3735032FA22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6D6E9BF-A6AD-48FF-AFE2-C3735032FA22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D74E0A-915A-4469-AEB1-F878E9DE6CE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743200"/>
            <a:ext cx="8001000" cy="121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dirty="0"/>
              <a:t>Structure of Biological </a:t>
            </a:r>
            <a:r>
              <a:rPr lang="en-IN" dirty="0" smtClean="0"/>
              <a:t>Membranes</a:t>
            </a:r>
            <a:endParaRPr lang="en-IN" sz="4400" dirty="0" smtClean="0">
              <a:solidFill>
                <a:srgbClr val="000099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UNIT-I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857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>
                <a:solidFill>
                  <a:srgbClr val="898989"/>
                </a:solidFill>
                <a:latin typeface="Calibri" panose="020F0502020204030204" pitchFamily="34" charset="0"/>
              </a:rPr>
              <a:t>Anil Gattani, Ajeet Kumar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"/>
            <a:ext cx="8991600" cy="243840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The Plasma Membrane (PM):</a:t>
            </a:r>
            <a:endParaRPr lang="en-US" altLang="en-US" sz="1800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solidFill>
                  <a:srgbClr val="9933CC"/>
                </a:solidFill>
              </a:rPr>
              <a:t> 2. Structure, cont.</a:t>
            </a:r>
            <a:endParaRPr lang="en-US" altLang="en-US" sz="28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solidFill>
                  <a:srgbClr val="000000"/>
                </a:solidFill>
              </a:rPr>
              <a:t>  A.  Phospholipid Bilayer: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solidFill>
                  <a:srgbClr val="000000"/>
                </a:solidFill>
              </a:rPr>
              <a:t>   4.  Molecular Structures: all are amphipathic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solidFill>
                  <a:srgbClr val="000000"/>
                </a:solidFill>
              </a:rPr>
              <a:t>	  a.  PL = glycerol attached to 2 FA phosphate and different side groups (PE, PS, PC)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solidFill>
                  <a:srgbClr val="000000"/>
                </a:solidFill>
              </a:rPr>
              <a:t>	  b.  SM = serine attached to 2FA phosphate and choline side group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solidFill>
                  <a:srgbClr val="000000"/>
                </a:solidFill>
              </a:rPr>
              <a:t>	  c.  PI = minor phospholipid critical for signaling; inositol ring can be phosphorylated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solidFill>
                  <a:srgbClr val="000000"/>
                </a:solidFill>
              </a:rPr>
              <a:t>	  d.  Cholesterol = complex hydrocarbon ring structure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8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solidFill>
                  <a:srgbClr val="000000"/>
                </a:solidFill>
              </a:rPr>
              <a:t>		</a:t>
            </a:r>
            <a:endParaRPr lang="en-US" altLang="en-US" sz="16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600" smtClean="0">
                <a:solidFill>
                  <a:srgbClr val="000000"/>
                </a:solidFill>
              </a:rPr>
              <a:t>		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600" smtClean="0">
              <a:solidFill>
                <a:srgbClr val="000000"/>
              </a:solidFill>
            </a:endParaRPr>
          </a:p>
        </p:txBody>
      </p:sp>
      <p:pic>
        <p:nvPicPr>
          <p:cNvPr id="108548" name="Picture 5" descr="PS_PE_PCetc.jpg                                                00000655552lectures_2003               B5AE00F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9"/>
          <a:stretch>
            <a:fillRect/>
          </a:stretch>
        </p:blipFill>
        <p:spPr bwMode="auto">
          <a:xfrm>
            <a:off x="3048000" y="2378075"/>
            <a:ext cx="5867400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Rectangle 6"/>
          <p:cNvSpPr>
            <a:spLocks noChangeArrowheads="1"/>
          </p:cNvSpPr>
          <p:nvPr/>
        </p:nvSpPr>
        <p:spPr bwMode="auto">
          <a:xfrm>
            <a:off x="152400" y="2286000"/>
            <a:ext cx="88392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>
              <a:latin typeface="Times" panose="02020603050405020304" pitchFamily="18" charset="0"/>
            </a:endParaRPr>
          </a:p>
        </p:txBody>
      </p:sp>
      <p:pic>
        <p:nvPicPr>
          <p:cNvPr id="108550" name="Picture 11" descr="&#10;lipid3.jpg                                                     00013BAAMacintosh HD                   B7C78561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514600"/>
            <a:ext cx="28479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1" name="Text Box 12"/>
          <p:cNvSpPr txBox="1">
            <a:spLocks noChangeArrowheads="1"/>
          </p:cNvSpPr>
          <p:nvPr/>
        </p:nvSpPr>
        <p:spPr bwMode="auto">
          <a:xfrm>
            <a:off x="2133600" y="24384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Phospholipids</a:t>
            </a:r>
          </a:p>
        </p:txBody>
      </p:sp>
    </p:spTree>
    <p:extLst>
      <p:ext uri="{BB962C8B-B14F-4D97-AF65-F5344CB8AC3E}">
        <p14:creationId xmlns:p14="http://schemas.microsoft.com/office/powerpoint/2010/main" val="78953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>
                <a:solidFill>
                  <a:srgbClr val="898989"/>
                </a:solidFill>
                <a:latin typeface="Calibri" panose="020F0502020204030204" pitchFamily="34" charset="0"/>
              </a:rPr>
              <a:t>Anil Gattani, Ajeet Kumar</a:t>
            </a:r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"/>
            <a:ext cx="8763000" cy="16002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solidFill>
                  <a:schemeClr val="accent2"/>
                </a:solidFill>
              </a:rPr>
              <a:t>The Plasma Membrane (PM):</a:t>
            </a:r>
            <a:endParaRPr lang="en-US" altLang="en-US" sz="2800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solidFill>
                  <a:srgbClr val="9933CC"/>
                </a:solidFill>
              </a:rPr>
              <a:t> 2. </a:t>
            </a:r>
            <a:r>
              <a:rPr lang="en-US" altLang="en-US" smtClean="0">
                <a:solidFill>
                  <a:srgbClr val="9933CC"/>
                </a:solidFill>
              </a:rPr>
              <a:t>Structure, cont.</a:t>
            </a:r>
            <a:endParaRPr lang="en-US" altLang="en-US" sz="28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solidFill>
                  <a:srgbClr val="000000"/>
                </a:solidFill>
              </a:rPr>
              <a:t>  A.  Phospholipid Bilayer: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solidFill>
                  <a:srgbClr val="000000"/>
                </a:solidFill>
              </a:rPr>
              <a:t>   4.  Phosphoinositol - has a ring structure that can be phosphorylated; also cleavage of this ring results in formation of 2 new structures that are both active in signaling (DAG and IP3).</a:t>
            </a:r>
            <a:endParaRPr lang="en-US" altLang="en-US" sz="1600" smtClean="0">
              <a:solidFill>
                <a:srgbClr val="000000"/>
              </a:solidFill>
            </a:endParaRPr>
          </a:p>
        </p:txBody>
      </p:sp>
      <p:sp>
        <p:nvSpPr>
          <p:cNvPr id="109572" name="Rectangle 5"/>
          <p:cNvSpPr>
            <a:spLocks noChangeArrowheads="1"/>
          </p:cNvSpPr>
          <p:nvPr/>
        </p:nvSpPr>
        <p:spPr bwMode="auto">
          <a:xfrm>
            <a:off x="152400" y="1844675"/>
            <a:ext cx="6629400" cy="4708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>
              <a:latin typeface="Times" panose="02020603050405020304" pitchFamily="18" charset="0"/>
            </a:endParaRPr>
          </a:p>
        </p:txBody>
      </p:sp>
      <p:pic>
        <p:nvPicPr>
          <p:cNvPr id="109573" name="Picture 13" descr="&#10;inositol1.jpg                                                  00013BAAMacintosh HD                   B7C7856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6400800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4" name="Picture 14" descr="&#10;inositol2.jpg                                                  00013BAAMacintosh HD                   B7C78561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37"/>
          <a:stretch>
            <a:fillRect/>
          </a:stretch>
        </p:blipFill>
        <p:spPr bwMode="auto">
          <a:xfrm>
            <a:off x="7239000" y="2060575"/>
            <a:ext cx="1611313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5" name="Rectangle 15"/>
          <p:cNvSpPr>
            <a:spLocks noChangeArrowheads="1"/>
          </p:cNvSpPr>
          <p:nvPr/>
        </p:nvSpPr>
        <p:spPr bwMode="auto">
          <a:xfrm>
            <a:off x="6781800" y="1487488"/>
            <a:ext cx="2209800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>
              <a:latin typeface="Times" panose="02020603050405020304" pitchFamily="18" charset="0"/>
            </a:endParaRPr>
          </a:p>
        </p:txBody>
      </p:sp>
      <p:sp>
        <p:nvSpPr>
          <p:cNvPr id="109576" name="Rectangle 16"/>
          <p:cNvSpPr>
            <a:spLocks noChangeArrowheads="1"/>
          </p:cNvSpPr>
          <p:nvPr/>
        </p:nvSpPr>
        <p:spPr bwMode="auto">
          <a:xfrm>
            <a:off x="6851650" y="1539875"/>
            <a:ext cx="2139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Phospholipase cleavage</a:t>
            </a:r>
            <a:endParaRPr lang="en-US" altLang="en-US" sz="1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9577" name="Rectangle 17"/>
          <p:cNvSpPr>
            <a:spLocks noChangeArrowheads="1"/>
          </p:cNvSpPr>
          <p:nvPr/>
        </p:nvSpPr>
        <p:spPr bwMode="auto">
          <a:xfrm>
            <a:off x="304800" y="1900238"/>
            <a:ext cx="1920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Signaling by PI in PM:</a:t>
            </a:r>
          </a:p>
        </p:txBody>
      </p:sp>
    </p:spTree>
    <p:extLst>
      <p:ext uri="{BB962C8B-B14F-4D97-AF65-F5344CB8AC3E}">
        <p14:creationId xmlns:p14="http://schemas.microsoft.com/office/powerpoint/2010/main" val="206769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>
                <a:solidFill>
                  <a:srgbClr val="898989"/>
                </a:solidFill>
                <a:latin typeface="Calibri" panose="020F0502020204030204" pitchFamily="34" charset="0"/>
              </a:rPr>
              <a:t>Anil Gattani, Ajeet Kumar</a:t>
            </a:r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"/>
            <a:ext cx="3581400" cy="4419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The Plasma Membrane (PM):</a:t>
            </a:r>
            <a:endParaRPr lang="en-US" altLang="en-US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rgbClr val="9933CC"/>
                </a:solidFill>
              </a:rPr>
              <a:t> 2. Structure, cont.</a:t>
            </a:r>
            <a:endParaRPr lang="en-US" altLang="en-US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  A.  Phospholipid Bilayer: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   4.  Molecular Structures: all are amphipathic</a:t>
            </a:r>
            <a:endParaRPr lang="en-US" altLang="en-US" sz="28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	e.  Glycolipids = lipid with sugar molecules attached</a:t>
            </a:r>
            <a:endParaRPr lang="en-US" altLang="en-US" sz="28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8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solidFill>
                  <a:srgbClr val="000000"/>
                </a:solidFill>
              </a:rPr>
              <a:t>		</a:t>
            </a:r>
            <a:endParaRPr lang="en-US" altLang="en-US" sz="16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600" smtClean="0">
                <a:solidFill>
                  <a:srgbClr val="000000"/>
                </a:solidFill>
              </a:rPr>
              <a:t>		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600" smtClean="0">
              <a:solidFill>
                <a:srgbClr val="000000"/>
              </a:solidFill>
            </a:endParaRPr>
          </a:p>
        </p:txBody>
      </p:sp>
      <p:sp>
        <p:nvSpPr>
          <p:cNvPr id="110596" name="Text Box 6"/>
          <p:cNvSpPr txBox="1">
            <a:spLocks noChangeArrowheads="1"/>
          </p:cNvSpPr>
          <p:nvPr/>
        </p:nvSpPr>
        <p:spPr bwMode="auto">
          <a:xfrm>
            <a:off x="2362200" y="5867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Glycolipids</a:t>
            </a:r>
          </a:p>
        </p:txBody>
      </p:sp>
      <p:sp>
        <p:nvSpPr>
          <p:cNvPr id="110597" name="Rectangle 8"/>
          <p:cNvSpPr>
            <a:spLocks noChangeArrowheads="1"/>
          </p:cNvSpPr>
          <p:nvPr/>
        </p:nvSpPr>
        <p:spPr bwMode="auto">
          <a:xfrm>
            <a:off x="3810000" y="152400"/>
            <a:ext cx="5029200" cy="640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>
              <a:latin typeface="Times" panose="02020603050405020304" pitchFamily="18" charset="0"/>
            </a:endParaRPr>
          </a:p>
        </p:txBody>
      </p:sp>
      <p:pic>
        <p:nvPicPr>
          <p:cNvPr id="110598" name="Picture 9" descr="glycolipids.jpg                                                00076938Macintosh HD                   B7C7856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"/>
            <a:ext cx="4754563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27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>
                <a:solidFill>
                  <a:srgbClr val="898989"/>
                </a:solidFill>
                <a:latin typeface="Calibri" panose="020F0502020204030204" pitchFamily="34" charset="0"/>
              </a:rPr>
              <a:t>Anil Gattani, Ajeet Kumar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0"/>
            <a:ext cx="8915400" cy="36576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The Plasma Membrane (PM):</a:t>
            </a:r>
            <a:endParaRPr lang="en-US" altLang="en-US" sz="2000" b="1" smtClean="0">
              <a:solidFill>
                <a:srgbClr val="00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smtClean="0">
                <a:solidFill>
                  <a:srgbClr val="9900CC"/>
                </a:solidFill>
              </a:rPr>
              <a:t>2. Structure, cont.:</a:t>
            </a:r>
            <a:r>
              <a:rPr lang="en-US" altLang="en-US" sz="280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smtClean="0">
                <a:solidFill>
                  <a:srgbClr val="000000"/>
                </a:solidFill>
              </a:rPr>
              <a:t>   A. Phospholipid Bilayer: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smtClean="0">
                <a:solidFill>
                  <a:srgbClr val="000000"/>
                </a:solidFill>
              </a:rPr>
              <a:t>	5.  "Lipid rafts":  dynamic regions of the plasma membrane enriched in cholesterol, sphingomyelin, glycolipids, GPI (glycosylphosphatidylinositol)-anchored proteins and some membrane proteins.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sz="2400" b="1" smtClean="0">
                <a:solidFill>
                  <a:srgbClr val="000000"/>
                </a:solidFill>
              </a:rPr>
              <a:t>		Important for signaling.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smtClean="0">
                <a:solidFill>
                  <a:srgbClr val="000000"/>
                </a:solidFill>
              </a:rPr>
              <a:t>		Important as sites for entry of viruses.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smtClean="0">
                <a:solidFill>
                  <a:srgbClr val="000000"/>
                </a:solidFill>
              </a:rPr>
              <a:t>		Markers for clathrin-mediated endocytosis are NOT PRESENT in rafts.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smtClean="0">
                <a:solidFill>
                  <a:srgbClr val="000000"/>
                </a:solidFill>
              </a:rPr>
              <a:t>  		Insoluble in cold detergent; dispersed by cholesterol depletion (methyl-</a:t>
            </a:r>
            <a:r>
              <a:rPr lang="en-US" altLang="en-US" sz="2800" smtClean="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2800" smtClean="0">
                <a:solidFill>
                  <a:srgbClr val="000000"/>
                </a:solidFill>
              </a:rPr>
              <a:t>-cyclodextrin).	</a:t>
            </a:r>
            <a:r>
              <a:rPr lang="en-US" altLang="en-US" sz="1800" b="1" smtClean="0">
                <a:solidFill>
                  <a:srgbClr val="000000"/>
                </a:solidFill>
              </a:rPr>
              <a:t>	</a:t>
            </a:r>
            <a:endParaRPr lang="en-US" altLang="en-US" sz="1600" b="1" smtClean="0">
              <a:solidFill>
                <a:srgbClr val="00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pic>
        <p:nvPicPr>
          <p:cNvPr id="111620" name="Picture 4" descr="lipid_raft.jpg                                                 00000655552lectures_2003               B5AE00F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97200"/>
            <a:ext cx="6172200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1524000" y="2895600"/>
            <a:ext cx="662940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0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>
                <a:solidFill>
                  <a:srgbClr val="898989"/>
                </a:solidFill>
                <a:latin typeface="Calibri" panose="020F0502020204030204" pitchFamily="34" charset="0"/>
              </a:rPr>
              <a:t>Anil Gattani, Ajeet Kumar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76200"/>
            <a:ext cx="8610600" cy="41148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The Plasma Membrane:</a:t>
            </a:r>
            <a:endParaRPr lang="en-US" altLang="en-US" sz="4000" smtClean="0">
              <a:solidFill>
                <a:srgbClr val="00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rgbClr val="9900CC"/>
                </a:solidFill>
              </a:rPr>
              <a:t>2. Structure:</a:t>
            </a:r>
            <a:endParaRPr lang="en-US" altLang="en-US" smtClean="0">
              <a:solidFill>
                <a:srgbClr val="00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	B.  Membrane associated proteins (MP):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		a.  PM consists of 50% protein; 50% lipid.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		b.  MP mediate selective traffic of molecules into and out of cell.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		c.  Peripheral MP:  dissociate from PM with high pH or high salt (carbonate extraction, pH 10).  hydrophilic, assoc.via prot.-prot. interactions.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		d.  Integral MP:  released from PM only by solubilizing membranes with detergents.  many are transmembrane proteins that span the bilayer.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	</a:t>
            </a:r>
            <a:endParaRPr lang="en-US" altLang="en-US" sz="2800" smtClean="0">
              <a:solidFill>
                <a:srgbClr val="000000"/>
              </a:solidFill>
            </a:endParaRPr>
          </a:p>
          <a:p>
            <a:pPr eaLnBrk="1" hangingPunct="1"/>
            <a:endParaRPr lang="en-US" altLang="en-US" smtClean="0"/>
          </a:p>
        </p:txBody>
      </p:sp>
      <p:pic>
        <p:nvPicPr>
          <p:cNvPr id="112644" name="Picture 5" descr="integral_TM_mbprot.jpg                                         00000655552lectures_2003               B5AE00F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"/>
          <a:stretch>
            <a:fillRect/>
          </a:stretch>
        </p:blipFill>
        <p:spPr bwMode="auto">
          <a:xfrm>
            <a:off x="371475" y="3697288"/>
            <a:ext cx="4276725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8"/>
          <p:cNvSpPr>
            <a:spLocks noChangeArrowheads="1"/>
          </p:cNvSpPr>
          <p:nvPr/>
        </p:nvSpPr>
        <p:spPr bwMode="auto">
          <a:xfrm>
            <a:off x="228600" y="3429000"/>
            <a:ext cx="51054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>
              <a:latin typeface="Times" panose="02020603050405020304" pitchFamily="18" charset="0"/>
            </a:endParaRPr>
          </a:p>
        </p:txBody>
      </p:sp>
      <p:sp>
        <p:nvSpPr>
          <p:cNvPr id="112646" name="Text Box 9"/>
          <p:cNvSpPr txBox="1">
            <a:spLocks noChangeArrowheads="1"/>
          </p:cNvSpPr>
          <p:nvPr/>
        </p:nvSpPr>
        <p:spPr bwMode="auto">
          <a:xfrm>
            <a:off x="400050" y="3479800"/>
            <a:ext cx="3275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Membrane associated proteins (MP):</a:t>
            </a:r>
            <a:endParaRPr lang="en-US" altLang="en-US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91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>
                <a:solidFill>
                  <a:srgbClr val="898989"/>
                </a:solidFill>
                <a:latin typeface="Calibri" panose="020F0502020204030204" pitchFamily="34" charset="0"/>
              </a:rPr>
              <a:t>Anil Gattani, Ajeet Kumar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31251" t="40625" r="9374" b="28125"/>
          <a:stretch/>
        </p:blipFill>
        <p:spPr>
          <a:xfrm>
            <a:off x="395288" y="476250"/>
            <a:ext cx="8299450" cy="5473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1371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>
                <a:solidFill>
                  <a:srgbClr val="898989"/>
                </a:solidFill>
                <a:latin typeface="Calibri" panose="020F0502020204030204" pitchFamily="34" charset="0"/>
              </a:rPr>
              <a:t>Anil Gattani, Ajeet Kumar</a:t>
            </a:r>
          </a:p>
        </p:txBody>
      </p:sp>
      <p:sp>
        <p:nvSpPr>
          <p:cNvPr id="114691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260350"/>
            <a:ext cx="2963863" cy="2447925"/>
          </a:xfrm>
        </p:spPr>
        <p:txBody>
          <a:bodyPr>
            <a:normAutofit fontScale="62500" lnSpcReduction="20000"/>
          </a:bodyPr>
          <a:lstStyle/>
          <a:p>
            <a:pPr marL="182563" indent="-182563" eaLnBrk="1" hangingPunct="1"/>
            <a:r>
              <a:rPr lang="en-US" altLang="en-US" sz="3600" smtClean="0"/>
              <a:t>Ion channel</a:t>
            </a:r>
          </a:p>
          <a:p>
            <a:pPr marL="182563" indent="-182563" eaLnBrk="1" hangingPunct="1"/>
            <a:r>
              <a:rPr lang="en-US" altLang="en-US" sz="3600" smtClean="0"/>
              <a:t>Transporter</a:t>
            </a:r>
          </a:p>
          <a:p>
            <a:pPr marL="182563" indent="-182563" eaLnBrk="1" hangingPunct="1"/>
            <a:r>
              <a:rPr lang="en-US" altLang="en-US" sz="3600" smtClean="0"/>
              <a:t>Receptor</a:t>
            </a:r>
          </a:p>
          <a:p>
            <a:pPr marL="182563" indent="-182563" eaLnBrk="1" hangingPunct="1"/>
            <a:r>
              <a:rPr lang="en-US" altLang="en-US" sz="3600" smtClean="0"/>
              <a:t>Enzyme</a:t>
            </a:r>
          </a:p>
          <a:p>
            <a:pPr marL="182563" indent="-182563" eaLnBrk="1" hangingPunct="1"/>
            <a:r>
              <a:rPr lang="en-US" altLang="en-US" sz="3600" smtClean="0"/>
              <a:t>Cell Identity marker</a:t>
            </a:r>
          </a:p>
          <a:p>
            <a:pPr marL="182563" indent="-182563" eaLnBrk="1" hangingPunct="1"/>
            <a:r>
              <a:rPr lang="en-US" altLang="en-US" sz="3600" smtClean="0"/>
              <a:t>Linker</a:t>
            </a:r>
          </a:p>
        </p:txBody>
      </p:sp>
      <p:pic>
        <p:nvPicPr>
          <p:cNvPr id="114692" name="Picture 4" descr="0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0"/>
            <a:ext cx="6048375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432313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>
                <a:solidFill>
                  <a:srgbClr val="898989"/>
                </a:solidFill>
                <a:latin typeface="Calibri" panose="020F0502020204030204" pitchFamily="34" charset="0"/>
              </a:rPr>
              <a:t>Anil Gattani, Ajeet Kumar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52400"/>
            <a:ext cx="8686800" cy="18288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The Plasma Membrane:</a:t>
            </a:r>
            <a:endParaRPr lang="en-US" altLang="en-US" sz="40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rgbClr val="9900CC"/>
                </a:solidFill>
              </a:rPr>
              <a:t>2. Structure:</a:t>
            </a:r>
            <a:endParaRPr lang="en-US" altLang="en-US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C.  Use of Detergents: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	a.  Non-ionic detergents solubilize membranes and membrane proteins  	      	without denaturing proteins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	b.  Ionic detergents solubilize membranes and denature proteins</a:t>
            </a:r>
            <a:endParaRPr lang="en-US" altLang="en-US" smtClean="0"/>
          </a:p>
        </p:txBody>
      </p:sp>
      <p:pic>
        <p:nvPicPr>
          <p:cNvPr id="115716" name="Picture 4" descr="det.jpg                                                        00013BAAMacintosh HD                   B7C7856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408781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7" name="Picture 5" descr="det2.jpg                                                       00013BAAMacintosh HD                   B7C78561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133600"/>
            <a:ext cx="2990850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5562600" y="2057400"/>
            <a:ext cx="33528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>
              <a:latin typeface="Times" panose="02020603050405020304" pitchFamily="18" charset="0"/>
            </a:endParaRPr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304800" y="2057400"/>
            <a:ext cx="50292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1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>
                <a:solidFill>
                  <a:srgbClr val="898989"/>
                </a:solidFill>
                <a:latin typeface="Calibri" panose="020F0502020204030204" pitchFamily="34" charset="0"/>
              </a:rPr>
              <a:t>Anil Gattani, Ajeet Kumar</a:t>
            </a:r>
          </a:p>
        </p:txBody>
      </p:sp>
      <p:sp>
        <p:nvSpPr>
          <p:cNvPr id="11673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52400"/>
            <a:ext cx="8686800" cy="1828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The Plasma Membrane:</a:t>
            </a:r>
            <a:endParaRPr lang="en-US" altLang="en-US" sz="40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rgbClr val="9900CC"/>
                </a:solidFill>
              </a:rPr>
              <a:t>2. Structure:</a:t>
            </a:r>
            <a:endParaRPr lang="en-US" altLang="en-US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C.  Use of Detergents: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	Vesicle Reconstitution</a:t>
            </a:r>
            <a:endParaRPr lang="en-US" altLang="en-US" smtClean="0"/>
          </a:p>
        </p:txBody>
      </p:sp>
      <p:pic>
        <p:nvPicPr>
          <p:cNvPr id="116740" name="Picture 5" descr="&#10;recon1.jpg                                                     00013BAAMacintosh HD                   B7C7856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"/>
            <a:ext cx="44831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18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>
                <a:solidFill>
                  <a:srgbClr val="898989"/>
                </a:solidFill>
                <a:latin typeface="Calibri" panose="020F0502020204030204" pitchFamily="34" charset="0"/>
              </a:rPr>
              <a:t>Anil Gattani, Ajeet Kumar</a:t>
            </a:r>
          </a:p>
        </p:txBody>
      </p:sp>
      <p:sp>
        <p:nvSpPr>
          <p:cNvPr id="9728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Cell Membrane</a:t>
            </a:r>
          </a:p>
        </p:txBody>
      </p:sp>
      <p:pic>
        <p:nvPicPr>
          <p:cNvPr id="97284" name="Picture 7" descr="0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765175"/>
            <a:ext cx="8815388" cy="5400675"/>
          </a:xfrm>
          <a:noFill/>
        </p:spPr>
      </p:pic>
    </p:spTree>
    <p:extLst>
      <p:ext uri="{BB962C8B-B14F-4D97-AF65-F5344CB8AC3E}">
        <p14:creationId xmlns:p14="http://schemas.microsoft.com/office/powerpoint/2010/main" val="3387559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>
                <a:solidFill>
                  <a:srgbClr val="898989"/>
                </a:solidFill>
                <a:latin typeface="Calibri" panose="020F0502020204030204" pitchFamily="34" charset="0"/>
              </a:rPr>
              <a:t>Anil Gattani, Ajeet Kumar</a:t>
            </a: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0102E1"/>
                </a:solidFill>
                <a:latin typeface="Helvetica" panose="020B0604020202020204" pitchFamily="34" charset="0"/>
              </a:rPr>
              <a:t>Two generations of membrane models</a:t>
            </a:r>
            <a:endParaRPr lang="en-US" altLang="en-US" smtClean="0">
              <a:latin typeface="Helvetica" panose="020B0604020202020204" pitchFamily="34" charset="0"/>
            </a:endParaRPr>
          </a:p>
        </p:txBody>
      </p:sp>
      <p:pic>
        <p:nvPicPr>
          <p:cNvPr id="983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6106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Rectangle 4"/>
          <p:cNvSpPr>
            <a:spLocks noChangeArrowheads="1"/>
          </p:cNvSpPr>
          <p:nvPr/>
        </p:nvSpPr>
        <p:spPr bwMode="auto">
          <a:xfrm>
            <a:off x="7540625" y="13017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0309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>
                <a:solidFill>
                  <a:srgbClr val="898989"/>
                </a:solidFill>
                <a:latin typeface="Calibri" panose="020F0502020204030204" pitchFamily="34" charset="0"/>
              </a:rPr>
              <a:t>Anil Gattani, Ajeet Kumar</a:t>
            </a:r>
          </a:p>
        </p:txBody>
      </p:sp>
      <p:sp>
        <p:nvSpPr>
          <p:cNvPr id="100355" name="Rectangle 4"/>
          <p:cNvSpPr>
            <a:spLocks noChangeArrowheads="1"/>
          </p:cNvSpPr>
          <p:nvPr/>
        </p:nvSpPr>
        <p:spPr bwMode="auto">
          <a:xfrm>
            <a:off x="228600" y="76200"/>
            <a:ext cx="89154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The Plasma Membrane (PM):</a:t>
            </a:r>
            <a:endParaRPr lang="en-US" altLang="en-US" sz="1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9933CC"/>
                </a:solidFill>
                <a:latin typeface="Arial" panose="020B0604020202020204" pitchFamily="34" charset="0"/>
              </a:rPr>
              <a:t>2. Structure:</a:t>
            </a: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 lipid bilayer ~ 5 nm thick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     A.  Phospholipid (PL) bilayer - impermeable to water soluble molecules.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0000"/>
                </a:solidFill>
                <a:latin typeface="Arial" panose="020B0604020202020204" pitchFamily="34" charset="0"/>
              </a:rPr>
              <a:t>        1. </a:t>
            </a: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 Importance of lipid bilayer organization.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     	</a:t>
            </a:r>
            <a:r>
              <a:rPr lang="en-US" altLang="en-US" sz="1800" b="1" i="1">
                <a:solidFill>
                  <a:srgbClr val="000000"/>
                </a:solidFill>
                <a:latin typeface="Arial" panose="020B0604020202020204" pitchFamily="34" charset="0"/>
              </a:rPr>
              <a:t>a.</a:t>
            </a: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  Hydrophobic fatty acid tails on inside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     	</a:t>
            </a:r>
            <a:r>
              <a:rPr lang="en-US" altLang="en-US" sz="1800" b="1" i="1">
                <a:solidFill>
                  <a:srgbClr val="000000"/>
                </a:solidFill>
                <a:latin typeface="Arial" panose="020B0604020202020204" pitchFamily="34" charset="0"/>
              </a:rPr>
              <a:t>b.</a:t>
            </a: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  Hydrophilic fatty acid heads on outside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     	</a:t>
            </a:r>
            <a:r>
              <a:rPr lang="en-US" altLang="en-US" sz="1800" b="1" i="1">
                <a:solidFill>
                  <a:srgbClr val="000000"/>
                </a:solidFill>
                <a:latin typeface="Arial" panose="020B0604020202020204" pitchFamily="34" charset="0"/>
              </a:rPr>
              <a:t>c. </a:t>
            </a: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 Viscous fluid: allows PLs and proteins to diffuse laterally within PM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    	</a:t>
            </a:r>
            <a:r>
              <a:rPr lang="en-US" altLang="en-US" sz="1800" b="1" i="1">
                <a:solidFill>
                  <a:srgbClr val="000000"/>
                </a:solidFill>
                <a:latin typeface="Arial" panose="020B0604020202020204" pitchFamily="34" charset="0"/>
              </a:rPr>
              <a:t>d.</a:t>
            </a: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  limitations to fluid mosaic model: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		Rafts inhibit lateral mobility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		Flippase enzymes catalyze flipping to other half of bilayer</a:t>
            </a:r>
          </a:p>
        </p:txBody>
      </p:sp>
      <p:pic>
        <p:nvPicPr>
          <p:cNvPr id="100356" name="Picture 6" descr="lipid mobility.jpg                                             00000655552lectures_2003               B5AE00F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997200"/>
            <a:ext cx="5903913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51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>
                <a:solidFill>
                  <a:srgbClr val="898989"/>
                </a:solidFill>
                <a:latin typeface="Calibri" panose="020F0502020204030204" pitchFamily="34" charset="0"/>
              </a:rPr>
              <a:t>Anil Gattani, Ajeet Kumar</a:t>
            </a: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80063" y="1246188"/>
            <a:ext cx="3167062" cy="1462087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altLang="zh-TW" sz="3000" b="1" smtClean="0"/>
              <a:t>Fatty acids (FAs) form the basic structures of phospholipids</a:t>
            </a:r>
          </a:p>
        </p:txBody>
      </p:sp>
      <p:sp>
        <p:nvSpPr>
          <p:cNvPr id="101380" name="Text Box 3"/>
          <p:cNvSpPr txBox="1">
            <a:spLocks noChangeArrowheads="1"/>
          </p:cNvSpPr>
          <p:nvPr/>
        </p:nvSpPr>
        <p:spPr bwMode="auto">
          <a:xfrm>
            <a:off x="1042988" y="346075"/>
            <a:ext cx="7777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latin typeface="Tahoma" panose="020B0604030504040204" pitchFamily="34" charset="0"/>
              </a:rPr>
              <a:t>Simplified structure of lipid bilayer and phospholipids</a:t>
            </a:r>
          </a:p>
        </p:txBody>
      </p:sp>
      <p:sp>
        <p:nvSpPr>
          <p:cNvPr id="101381" name="AutoShape 4"/>
          <p:cNvSpPr>
            <a:spLocks noChangeArrowheads="1"/>
          </p:cNvSpPr>
          <p:nvPr/>
        </p:nvSpPr>
        <p:spPr bwMode="auto">
          <a:xfrm rot="-5400000">
            <a:off x="1618456" y="2385220"/>
            <a:ext cx="720725" cy="792162"/>
          </a:xfrm>
          <a:prstGeom prst="flowChartDelay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1382" name="Text Box 5"/>
          <p:cNvSpPr txBox="1">
            <a:spLocks noChangeArrowheads="1"/>
          </p:cNvSpPr>
          <p:nvPr/>
        </p:nvSpPr>
        <p:spPr bwMode="auto">
          <a:xfrm>
            <a:off x="2700338" y="2565400"/>
            <a:ext cx="2305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600" b="1">
                <a:latin typeface="Tahoma" panose="020B0604030504040204" pitchFamily="34" charset="0"/>
              </a:rPr>
              <a:t>Polar group</a:t>
            </a:r>
          </a:p>
        </p:txBody>
      </p:sp>
      <p:sp>
        <p:nvSpPr>
          <p:cNvPr id="101383" name="Rectangle 6"/>
          <p:cNvSpPr>
            <a:spLocks noChangeArrowheads="1"/>
          </p:cNvSpPr>
          <p:nvPr/>
        </p:nvSpPr>
        <p:spPr bwMode="auto">
          <a:xfrm>
            <a:off x="1690688" y="3141663"/>
            <a:ext cx="649287" cy="287337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1384" name="Text Box 7"/>
          <p:cNvSpPr txBox="1">
            <a:spLocks noChangeArrowheads="1"/>
          </p:cNvSpPr>
          <p:nvPr/>
        </p:nvSpPr>
        <p:spPr bwMode="auto">
          <a:xfrm>
            <a:off x="2700338" y="3068638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600" b="1">
                <a:latin typeface="Tahoma" panose="020B0604030504040204" pitchFamily="34" charset="0"/>
              </a:rPr>
              <a:t>Phosphate</a:t>
            </a:r>
          </a:p>
        </p:txBody>
      </p:sp>
      <p:sp>
        <p:nvSpPr>
          <p:cNvPr id="101385" name="AutoShape 8"/>
          <p:cNvSpPr>
            <a:spLocks noChangeArrowheads="1"/>
          </p:cNvSpPr>
          <p:nvPr/>
        </p:nvSpPr>
        <p:spPr bwMode="auto">
          <a:xfrm rot="5400000">
            <a:off x="1763713" y="3213100"/>
            <a:ext cx="431800" cy="863600"/>
          </a:xfrm>
          <a:prstGeom prst="flowChartDelay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1386" name="Text Box 9"/>
          <p:cNvSpPr txBox="1">
            <a:spLocks noChangeArrowheads="1"/>
          </p:cNvSpPr>
          <p:nvPr/>
        </p:nvSpPr>
        <p:spPr bwMode="auto">
          <a:xfrm>
            <a:off x="2700338" y="3573463"/>
            <a:ext cx="1655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600" b="1">
                <a:latin typeface="Tahoma" panose="020B0604030504040204" pitchFamily="34" charset="0"/>
              </a:rPr>
              <a:t>Glycerol</a:t>
            </a:r>
          </a:p>
        </p:txBody>
      </p:sp>
      <p:sp>
        <p:nvSpPr>
          <p:cNvPr id="101387" name="Freeform 10"/>
          <p:cNvSpPr>
            <a:spLocks/>
          </p:cNvSpPr>
          <p:nvPr/>
        </p:nvSpPr>
        <p:spPr bwMode="auto">
          <a:xfrm>
            <a:off x="1331913" y="3849688"/>
            <a:ext cx="1716087" cy="2963862"/>
          </a:xfrm>
          <a:custGeom>
            <a:avLst/>
            <a:gdLst>
              <a:gd name="T0" fmla="*/ 2147483646 w 1081"/>
              <a:gd name="T1" fmla="*/ 2147483646 h 1867"/>
              <a:gd name="T2" fmla="*/ 2147483646 w 1081"/>
              <a:gd name="T3" fmla="*/ 2147483646 h 1867"/>
              <a:gd name="T4" fmla="*/ 2147483646 w 1081"/>
              <a:gd name="T5" fmla="*/ 2147483646 h 1867"/>
              <a:gd name="T6" fmla="*/ 2147483646 w 1081"/>
              <a:gd name="T7" fmla="*/ 2147483646 h 1867"/>
              <a:gd name="T8" fmla="*/ 2147483646 w 1081"/>
              <a:gd name="T9" fmla="*/ 2147483646 h 1867"/>
              <a:gd name="T10" fmla="*/ 2147483646 w 1081"/>
              <a:gd name="T11" fmla="*/ 2147483646 h 1867"/>
              <a:gd name="T12" fmla="*/ 2147483646 w 1081"/>
              <a:gd name="T13" fmla="*/ 2147483646 h 1867"/>
              <a:gd name="T14" fmla="*/ 2147483646 w 1081"/>
              <a:gd name="T15" fmla="*/ 2147483646 h 1867"/>
              <a:gd name="T16" fmla="*/ 2147483646 w 1081"/>
              <a:gd name="T17" fmla="*/ 2147483646 h 1867"/>
              <a:gd name="T18" fmla="*/ 2147483646 w 1081"/>
              <a:gd name="T19" fmla="*/ 2147483646 h 1867"/>
              <a:gd name="T20" fmla="*/ 2147483646 w 1081"/>
              <a:gd name="T21" fmla="*/ 2147483646 h 1867"/>
              <a:gd name="T22" fmla="*/ 2147483646 w 1081"/>
              <a:gd name="T23" fmla="*/ 2147483646 h 1867"/>
              <a:gd name="T24" fmla="*/ 2147483646 w 1081"/>
              <a:gd name="T25" fmla="*/ 2147483646 h 1867"/>
              <a:gd name="T26" fmla="*/ 2147483646 w 1081"/>
              <a:gd name="T27" fmla="*/ 2147483646 h 1867"/>
              <a:gd name="T28" fmla="*/ 2147483646 w 1081"/>
              <a:gd name="T29" fmla="*/ 2147483646 h 1867"/>
              <a:gd name="T30" fmla="*/ 2147483646 w 1081"/>
              <a:gd name="T31" fmla="*/ 2147483646 h 1867"/>
              <a:gd name="T32" fmla="*/ 2147483646 w 1081"/>
              <a:gd name="T33" fmla="*/ 2147483646 h 1867"/>
              <a:gd name="T34" fmla="*/ 2147483646 w 1081"/>
              <a:gd name="T35" fmla="*/ 2147483646 h 1867"/>
              <a:gd name="T36" fmla="*/ 2147483646 w 1081"/>
              <a:gd name="T37" fmla="*/ 2147483646 h 1867"/>
              <a:gd name="T38" fmla="*/ 2147483646 w 1081"/>
              <a:gd name="T39" fmla="*/ 2147483646 h 1867"/>
              <a:gd name="T40" fmla="*/ 2147483646 w 1081"/>
              <a:gd name="T41" fmla="*/ 2147483646 h 1867"/>
              <a:gd name="T42" fmla="*/ 2147483646 w 1081"/>
              <a:gd name="T43" fmla="*/ 2147483646 h 1867"/>
              <a:gd name="T44" fmla="*/ 2147483646 w 1081"/>
              <a:gd name="T45" fmla="*/ 2147483646 h 1867"/>
              <a:gd name="T46" fmla="*/ 2147483646 w 1081"/>
              <a:gd name="T47" fmla="*/ 2147483646 h 1867"/>
              <a:gd name="T48" fmla="*/ 2147483646 w 1081"/>
              <a:gd name="T49" fmla="*/ 2147483646 h 18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81"/>
              <a:gd name="T76" fmla="*/ 0 h 1867"/>
              <a:gd name="T77" fmla="*/ 1081 w 1081"/>
              <a:gd name="T78" fmla="*/ 1867 h 186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81" h="1867">
                <a:moveTo>
                  <a:pt x="196" y="106"/>
                </a:moveTo>
                <a:cubicBezTo>
                  <a:pt x="226" y="68"/>
                  <a:pt x="234" y="30"/>
                  <a:pt x="287" y="15"/>
                </a:cubicBezTo>
                <a:cubicBezTo>
                  <a:pt x="340" y="0"/>
                  <a:pt x="461" y="15"/>
                  <a:pt x="514" y="15"/>
                </a:cubicBezTo>
                <a:cubicBezTo>
                  <a:pt x="567" y="15"/>
                  <a:pt x="582" y="0"/>
                  <a:pt x="605" y="15"/>
                </a:cubicBezTo>
                <a:cubicBezTo>
                  <a:pt x="628" y="30"/>
                  <a:pt x="643" y="76"/>
                  <a:pt x="650" y="106"/>
                </a:cubicBezTo>
                <a:cubicBezTo>
                  <a:pt x="657" y="136"/>
                  <a:pt x="650" y="98"/>
                  <a:pt x="650" y="196"/>
                </a:cubicBezTo>
                <a:cubicBezTo>
                  <a:pt x="650" y="294"/>
                  <a:pt x="590" y="544"/>
                  <a:pt x="650" y="695"/>
                </a:cubicBezTo>
                <a:cubicBezTo>
                  <a:pt x="710" y="846"/>
                  <a:pt x="945" y="1021"/>
                  <a:pt x="1013" y="1104"/>
                </a:cubicBezTo>
                <a:cubicBezTo>
                  <a:pt x="1081" y="1187"/>
                  <a:pt x="1051" y="1171"/>
                  <a:pt x="1058" y="1194"/>
                </a:cubicBezTo>
                <a:cubicBezTo>
                  <a:pt x="1065" y="1217"/>
                  <a:pt x="1065" y="1217"/>
                  <a:pt x="1058" y="1240"/>
                </a:cubicBezTo>
                <a:cubicBezTo>
                  <a:pt x="1051" y="1263"/>
                  <a:pt x="1043" y="1315"/>
                  <a:pt x="1013" y="1330"/>
                </a:cubicBezTo>
                <a:cubicBezTo>
                  <a:pt x="983" y="1345"/>
                  <a:pt x="922" y="1337"/>
                  <a:pt x="877" y="1330"/>
                </a:cubicBezTo>
                <a:cubicBezTo>
                  <a:pt x="832" y="1323"/>
                  <a:pt x="794" y="1338"/>
                  <a:pt x="741" y="1285"/>
                </a:cubicBezTo>
                <a:cubicBezTo>
                  <a:pt x="688" y="1232"/>
                  <a:pt x="612" y="1096"/>
                  <a:pt x="559" y="1013"/>
                </a:cubicBezTo>
                <a:cubicBezTo>
                  <a:pt x="506" y="930"/>
                  <a:pt x="446" y="854"/>
                  <a:pt x="423" y="786"/>
                </a:cubicBezTo>
                <a:cubicBezTo>
                  <a:pt x="400" y="718"/>
                  <a:pt x="423" y="688"/>
                  <a:pt x="423" y="605"/>
                </a:cubicBezTo>
                <a:cubicBezTo>
                  <a:pt x="423" y="522"/>
                  <a:pt x="430" y="348"/>
                  <a:pt x="423" y="287"/>
                </a:cubicBezTo>
                <a:cubicBezTo>
                  <a:pt x="416" y="226"/>
                  <a:pt x="393" y="227"/>
                  <a:pt x="378" y="242"/>
                </a:cubicBezTo>
                <a:cubicBezTo>
                  <a:pt x="363" y="257"/>
                  <a:pt x="340" y="144"/>
                  <a:pt x="332" y="378"/>
                </a:cubicBezTo>
                <a:cubicBezTo>
                  <a:pt x="324" y="612"/>
                  <a:pt x="377" y="1429"/>
                  <a:pt x="332" y="1648"/>
                </a:cubicBezTo>
                <a:cubicBezTo>
                  <a:pt x="287" y="1867"/>
                  <a:pt x="113" y="1723"/>
                  <a:pt x="60" y="1693"/>
                </a:cubicBezTo>
                <a:cubicBezTo>
                  <a:pt x="7" y="1663"/>
                  <a:pt x="22" y="1678"/>
                  <a:pt x="15" y="1466"/>
                </a:cubicBezTo>
                <a:cubicBezTo>
                  <a:pt x="8" y="1254"/>
                  <a:pt x="0" y="627"/>
                  <a:pt x="15" y="423"/>
                </a:cubicBezTo>
                <a:cubicBezTo>
                  <a:pt x="30" y="219"/>
                  <a:pt x="76" y="287"/>
                  <a:pt x="106" y="242"/>
                </a:cubicBezTo>
                <a:cubicBezTo>
                  <a:pt x="136" y="197"/>
                  <a:pt x="166" y="144"/>
                  <a:pt x="196" y="106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1388" name="Text Box 11"/>
          <p:cNvSpPr txBox="1">
            <a:spLocks noChangeArrowheads="1"/>
          </p:cNvSpPr>
          <p:nvPr/>
        </p:nvSpPr>
        <p:spPr bwMode="auto">
          <a:xfrm>
            <a:off x="2771775" y="4149725"/>
            <a:ext cx="16557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600" b="1">
                <a:latin typeface="Tahoma" panose="020B0604030504040204" pitchFamily="34" charset="0"/>
              </a:rPr>
              <a:t>Fatty acid-(unsaturated)</a:t>
            </a:r>
          </a:p>
        </p:txBody>
      </p:sp>
      <p:sp>
        <p:nvSpPr>
          <p:cNvPr id="101389" name="Text Box 12"/>
          <p:cNvSpPr txBox="1">
            <a:spLocks noChangeArrowheads="1"/>
          </p:cNvSpPr>
          <p:nvPr/>
        </p:nvSpPr>
        <p:spPr bwMode="auto">
          <a:xfrm>
            <a:off x="323850" y="1916113"/>
            <a:ext cx="3960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latin typeface="Tahoma" panose="020B0604030504040204" pitchFamily="34" charset="0"/>
              </a:rPr>
              <a:t>Phospholipid molecule</a:t>
            </a:r>
          </a:p>
        </p:txBody>
      </p:sp>
      <p:sp>
        <p:nvSpPr>
          <p:cNvPr id="101390" name="Text Box 13"/>
          <p:cNvSpPr txBox="1">
            <a:spLocks noChangeArrowheads="1"/>
          </p:cNvSpPr>
          <p:nvPr/>
        </p:nvSpPr>
        <p:spPr bwMode="auto">
          <a:xfrm>
            <a:off x="2268538" y="6165850"/>
            <a:ext cx="2590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600" b="1">
                <a:latin typeface="Tahoma" panose="020B0604030504040204" pitchFamily="34" charset="0"/>
              </a:rPr>
              <a:t>Fatty acid (saturated)</a:t>
            </a:r>
          </a:p>
        </p:txBody>
      </p:sp>
      <p:sp>
        <p:nvSpPr>
          <p:cNvPr id="101391" name="Line 14"/>
          <p:cNvSpPr>
            <a:spLocks noChangeShapeType="1"/>
          </p:cNvSpPr>
          <p:nvPr/>
        </p:nvSpPr>
        <p:spPr bwMode="auto">
          <a:xfrm>
            <a:off x="1908175" y="630872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1392" name="Line 15"/>
          <p:cNvSpPr>
            <a:spLocks noChangeShapeType="1"/>
          </p:cNvSpPr>
          <p:nvPr/>
        </p:nvSpPr>
        <p:spPr bwMode="auto">
          <a:xfrm>
            <a:off x="2339975" y="443706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1393" name="Line 16"/>
          <p:cNvSpPr>
            <a:spLocks noChangeShapeType="1"/>
          </p:cNvSpPr>
          <p:nvPr/>
        </p:nvSpPr>
        <p:spPr bwMode="auto">
          <a:xfrm>
            <a:off x="2339975" y="371633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1394" name="Line 17"/>
          <p:cNvSpPr>
            <a:spLocks noChangeShapeType="1"/>
          </p:cNvSpPr>
          <p:nvPr/>
        </p:nvSpPr>
        <p:spPr bwMode="auto">
          <a:xfrm>
            <a:off x="2339975" y="328453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1395" name="Line 18"/>
          <p:cNvSpPr>
            <a:spLocks noChangeShapeType="1"/>
          </p:cNvSpPr>
          <p:nvPr/>
        </p:nvSpPr>
        <p:spPr bwMode="auto">
          <a:xfrm>
            <a:off x="2339975" y="270827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1396" name="Text Box 19"/>
          <p:cNvSpPr txBox="1">
            <a:spLocks noChangeArrowheads="1"/>
          </p:cNvSpPr>
          <p:nvPr/>
        </p:nvSpPr>
        <p:spPr bwMode="auto">
          <a:xfrm>
            <a:off x="34925" y="2776538"/>
            <a:ext cx="15128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zh-TW" sz="1600" b="1">
                <a:latin typeface="Tahoma" panose="020B0604030504040204" pitchFamily="34" charset="0"/>
              </a:rPr>
              <a:t>Hydrophilic head</a:t>
            </a:r>
          </a:p>
        </p:txBody>
      </p:sp>
      <p:sp>
        <p:nvSpPr>
          <p:cNvPr id="101397" name="Text Box 20"/>
          <p:cNvSpPr txBox="1">
            <a:spLocks noChangeArrowheads="1"/>
          </p:cNvSpPr>
          <p:nvPr/>
        </p:nvSpPr>
        <p:spPr bwMode="auto">
          <a:xfrm>
            <a:off x="179388" y="3860800"/>
            <a:ext cx="15128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600" b="1">
                <a:latin typeface="Tahoma" panose="020B0604030504040204" pitchFamily="34" charset="0"/>
              </a:rPr>
              <a:t>Hydrophobic fatty acid tails</a:t>
            </a:r>
          </a:p>
        </p:txBody>
      </p:sp>
      <p:sp>
        <p:nvSpPr>
          <p:cNvPr id="101398" name="Oval 21"/>
          <p:cNvSpPr>
            <a:spLocks noChangeArrowheads="1"/>
          </p:cNvSpPr>
          <p:nvPr/>
        </p:nvSpPr>
        <p:spPr bwMode="auto">
          <a:xfrm>
            <a:off x="5508625" y="3140075"/>
            <a:ext cx="503238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1399" name="Freeform 22"/>
          <p:cNvSpPr>
            <a:spLocks/>
          </p:cNvSpPr>
          <p:nvPr/>
        </p:nvSpPr>
        <p:spPr bwMode="auto">
          <a:xfrm>
            <a:off x="5508625" y="3500438"/>
            <a:ext cx="563563" cy="981075"/>
          </a:xfrm>
          <a:custGeom>
            <a:avLst/>
            <a:gdLst>
              <a:gd name="T0" fmla="*/ 2147483646 w 1081"/>
              <a:gd name="T1" fmla="*/ 2147483646 h 1867"/>
              <a:gd name="T2" fmla="*/ 2147483646 w 1081"/>
              <a:gd name="T3" fmla="*/ 2147483646 h 1867"/>
              <a:gd name="T4" fmla="*/ 2147483646 w 1081"/>
              <a:gd name="T5" fmla="*/ 2147483646 h 1867"/>
              <a:gd name="T6" fmla="*/ 2147483646 w 1081"/>
              <a:gd name="T7" fmla="*/ 2147483646 h 1867"/>
              <a:gd name="T8" fmla="*/ 2147483646 w 1081"/>
              <a:gd name="T9" fmla="*/ 2147483646 h 1867"/>
              <a:gd name="T10" fmla="*/ 2147483646 w 1081"/>
              <a:gd name="T11" fmla="*/ 2147483646 h 1867"/>
              <a:gd name="T12" fmla="*/ 2147483646 w 1081"/>
              <a:gd name="T13" fmla="*/ 2147483646 h 1867"/>
              <a:gd name="T14" fmla="*/ 2147483646 w 1081"/>
              <a:gd name="T15" fmla="*/ 2147483646 h 1867"/>
              <a:gd name="T16" fmla="*/ 2147483646 w 1081"/>
              <a:gd name="T17" fmla="*/ 2147483646 h 1867"/>
              <a:gd name="T18" fmla="*/ 2147483646 w 1081"/>
              <a:gd name="T19" fmla="*/ 2147483646 h 1867"/>
              <a:gd name="T20" fmla="*/ 2147483646 w 1081"/>
              <a:gd name="T21" fmla="*/ 2147483646 h 1867"/>
              <a:gd name="T22" fmla="*/ 2147483646 w 1081"/>
              <a:gd name="T23" fmla="*/ 2147483646 h 1867"/>
              <a:gd name="T24" fmla="*/ 2147483646 w 1081"/>
              <a:gd name="T25" fmla="*/ 2147483646 h 1867"/>
              <a:gd name="T26" fmla="*/ 2147483646 w 1081"/>
              <a:gd name="T27" fmla="*/ 2147483646 h 1867"/>
              <a:gd name="T28" fmla="*/ 2147483646 w 1081"/>
              <a:gd name="T29" fmla="*/ 2147483646 h 1867"/>
              <a:gd name="T30" fmla="*/ 2147483646 w 1081"/>
              <a:gd name="T31" fmla="*/ 2147483646 h 1867"/>
              <a:gd name="T32" fmla="*/ 2147483646 w 1081"/>
              <a:gd name="T33" fmla="*/ 2147483646 h 1867"/>
              <a:gd name="T34" fmla="*/ 2147483646 w 1081"/>
              <a:gd name="T35" fmla="*/ 2147483646 h 1867"/>
              <a:gd name="T36" fmla="*/ 2147483646 w 1081"/>
              <a:gd name="T37" fmla="*/ 2147483646 h 1867"/>
              <a:gd name="T38" fmla="*/ 2147483646 w 1081"/>
              <a:gd name="T39" fmla="*/ 2147483646 h 1867"/>
              <a:gd name="T40" fmla="*/ 2147483646 w 1081"/>
              <a:gd name="T41" fmla="*/ 2147483646 h 1867"/>
              <a:gd name="T42" fmla="*/ 2147483646 w 1081"/>
              <a:gd name="T43" fmla="*/ 2147483646 h 1867"/>
              <a:gd name="T44" fmla="*/ 2147483646 w 1081"/>
              <a:gd name="T45" fmla="*/ 2147483646 h 1867"/>
              <a:gd name="T46" fmla="*/ 2147483646 w 1081"/>
              <a:gd name="T47" fmla="*/ 2147483646 h 1867"/>
              <a:gd name="T48" fmla="*/ 2147483646 w 1081"/>
              <a:gd name="T49" fmla="*/ 2147483646 h 18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81"/>
              <a:gd name="T76" fmla="*/ 0 h 1867"/>
              <a:gd name="T77" fmla="*/ 1081 w 1081"/>
              <a:gd name="T78" fmla="*/ 1867 h 186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81" h="1867">
                <a:moveTo>
                  <a:pt x="196" y="106"/>
                </a:moveTo>
                <a:cubicBezTo>
                  <a:pt x="226" y="68"/>
                  <a:pt x="234" y="30"/>
                  <a:pt x="287" y="15"/>
                </a:cubicBezTo>
                <a:cubicBezTo>
                  <a:pt x="340" y="0"/>
                  <a:pt x="461" y="15"/>
                  <a:pt x="514" y="15"/>
                </a:cubicBezTo>
                <a:cubicBezTo>
                  <a:pt x="567" y="15"/>
                  <a:pt x="582" y="0"/>
                  <a:pt x="605" y="15"/>
                </a:cubicBezTo>
                <a:cubicBezTo>
                  <a:pt x="628" y="30"/>
                  <a:pt x="643" y="76"/>
                  <a:pt x="650" y="106"/>
                </a:cubicBezTo>
                <a:cubicBezTo>
                  <a:pt x="657" y="136"/>
                  <a:pt x="650" y="98"/>
                  <a:pt x="650" y="196"/>
                </a:cubicBezTo>
                <a:cubicBezTo>
                  <a:pt x="650" y="294"/>
                  <a:pt x="590" y="544"/>
                  <a:pt x="650" y="695"/>
                </a:cubicBezTo>
                <a:cubicBezTo>
                  <a:pt x="710" y="846"/>
                  <a:pt x="945" y="1021"/>
                  <a:pt x="1013" y="1104"/>
                </a:cubicBezTo>
                <a:cubicBezTo>
                  <a:pt x="1081" y="1187"/>
                  <a:pt x="1051" y="1171"/>
                  <a:pt x="1058" y="1194"/>
                </a:cubicBezTo>
                <a:cubicBezTo>
                  <a:pt x="1065" y="1217"/>
                  <a:pt x="1065" y="1217"/>
                  <a:pt x="1058" y="1240"/>
                </a:cubicBezTo>
                <a:cubicBezTo>
                  <a:pt x="1051" y="1263"/>
                  <a:pt x="1043" y="1315"/>
                  <a:pt x="1013" y="1330"/>
                </a:cubicBezTo>
                <a:cubicBezTo>
                  <a:pt x="983" y="1345"/>
                  <a:pt x="922" y="1337"/>
                  <a:pt x="877" y="1330"/>
                </a:cubicBezTo>
                <a:cubicBezTo>
                  <a:pt x="832" y="1323"/>
                  <a:pt x="794" y="1338"/>
                  <a:pt x="741" y="1285"/>
                </a:cubicBezTo>
                <a:cubicBezTo>
                  <a:pt x="688" y="1232"/>
                  <a:pt x="612" y="1096"/>
                  <a:pt x="559" y="1013"/>
                </a:cubicBezTo>
                <a:cubicBezTo>
                  <a:pt x="506" y="930"/>
                  <a:pt x="446" y="854"/>
                  <a:pt x="423" y="786"/>
                </a:cubicBezTo>
                <a:cubicBezTo>
                  <a:pt x="400" y="718"/>
                  <a:pt x="423" y="688"/>
                  <a:pt x="423" y="605"/>
                </a:cubicBezTo>
                <a:cubicBezTo>
                  <a:pt x="423" y="522"/>
                  <a:pt x="430" y="348"/>
                  <a:pt x="423" y="287"/>
                </a:cubicBezTo>
                <a:cubicBezTo>
                  <a:pt x="416" y="226"/>
                  <a:pt x="393" y="227"/>
                  <a:pt x="378" y="242"/>
                </a:cubicBezTo>
                <a:cubicBezTo>
                  <a:pt x="363" y="257"/>
                  <a:pt x="340" y="144"/>
                  <a:pt x="332" y="378"/>
                </a:cubicBezTo>
                <a:cubicBezTo>
                  <a:pt x="324" y="612"/>
                  <a:pt x="377" y="1429"/>
                  <a:pt x="332" y="1648"/>
                </a:cubicBezTo>
                <a:cubicBezTo>
                  <a:pt x="287" y="1867"/>
                  <a:pt x="113" y="1723"/>
                  <a:pt x="60" y="1693"/>
                </a:cubicBezTo>
                <a:cubicBezTo>
                  <a:pt x="7" y="1663"/>
                  <a:pt x="22" y="1678"/>
                  <a:pt x="15" y="1466"/>
                </a:cubicBezTo>
                <a:cubicBezTo>
                  <a:pt x="8" y="1254"/>
                  <a:pt x="0" y="627"/>
                  <a:pt x="15" y="423"/>
                </a:cubicBezTo>
                <a:cubicBezTo>
                  <a:pt x="30" y="219"/>
                  <a:pt x="76" y="287"/>
                  <a:pt x="106" y="242"/>
                </a:cubicBezTo>
                <a:cubicBezTo>
                  <a:pt x="136" y="197"/>
                  <a:pt x="166" y="144"/>
                  <a:pt x="196" y="106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1400" name="Oval 23"/>
          <p:cNvSpPr>
            <a:spLocks noChangeArrowheads="1"/>
          </p:cNvSpPr>
          <p:nvPr/>
        </p:nvSpPr>
        <p:spPr bwMode="auto">
          <a:xfrm>
            <a:off x="6011863" y="3140075"/>
            <a:ext cx="503237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1401" name="Freeform 24"/>
          <p:cNvSpPr>
            <a:spLocks/>
          </p:cNvSpPr>
          <p:nvPr/>
        </p:nvSpPr>
        <p:spPr bwMode="auto">
          <a:xfrm rot="201090" flipH="1">
            <a:off x="5940425" y="3527425"/>
            <a:ext cx="427038" cy="981075"/>
          </a:xfrm>
          <a:custGeom>
            <a:avLst/>
            <a:gdLst>
              <a:gd name="T0" fmla="*/ 2147483646 w 1081"/>
              <a:gd name="T1" fmla="*/ 2147483646 h 1867"/>
              <a:gd name="T2" fmla="*/ 2147483646 w 1081"/>
              <a:gd name="T3" fmla="*/ 2147483646 h 1867"/>
              <a:gd name="T4" fmla="*/ 2147483646 w 1081"/>
              <a:gd name="T5" fmla="*/ 2147483646 h 1867"/>
              <a:gd name="T6" fmla="*/ 2147483646 w 1081"/>
              <a:gd name="T7" fmla="*/ 2147483646 h 1867"/>
              <a:gd name="T8" fmla="*/ 2147483646 w 1081"/>
              <a:gd name="T9" fmla="*/ 2147483646 h 1867"/>
              <a:gd name="T10" fmla="*/ 2147483646 w 1081"/>
              <a:gd name="T11" fmla="*/ 2147483646 h 1867"/>
              <a:gd name="T12" fmla="*/ 2147483646 w 1081"/>
              <a:gd name="T13" fmla="*/ 2147483646 h 1867"/>
              <a:gd name="T14" fmla="*/ 2147483646 w 1081"/>
              <a:gd name="T15" fmla="*/ 2147483646 h 1867"/>
              <a:gd name="T16" fmla="*/ 2147483646 w 1081"/>
              <a:gd name="T17" fmla="*/ 2147483646 h 1867"/>
              <a:gd name="T18" fmla="*/ 2147483646 w 1081"/>
              <a:gd name="T19" fmla="*/ 2147483646 h 1867"/>
              <a:gd name="T20" fmla="*/ 2147483646 w 1081"/>
              <a:gd name="T21" fmla="*/ 2147483646 h 1867"/>
              <a:gd name="T22" fmla="*/ 2147483646 w 1081"/>
              <a:gd name="T23" fmla="*/ 2147483646 h 1867"/>
              <a:gd name="T24" fmla="*/ 2147483646 w 1081"/>
              <a:gd name="T25" fmla="*/ 2147483646 h 1867"/>
              <a:gd name="T26" fmla="*/ 2147483646 w 1081"/>
              <a:gd name="T27" fmla="*/ 2147483646 h 1867"/>
              <a:gd name="T28" fmla="*/ 2147483646 w 1081"/>
              <a:gd name="T29" fmla="*/ 2147483646 h 1867"/>
              <a:gd name="T30" fmla="*/ 2147483646 w 1081"/>
              <a:gd name="T31" fmla="*/ 2147483646 h 1867"/>
              <a:gd name="T32" fmla="*/ 2147483646 w 1081"/>
              <a:gd name="T33" fmla="*/ 2147483646 h 1867"/>
              <a:gd name="T34" fmla="*/ 2147483646 w 1081"/>
              <a:gd name="T35" fmla="*/ 2147483646 h 1867"/>
              <a:gd name="T36" fmla="*/ 2147483646 w 1081"/>
              <a:gd name="T37" fmla="*/ 2147483646 h 1867"/>
              <a:gd name="T38" fmla="*/ 2147483646 w 1081"/>
              <a:gd name="T39" fmla="*/ 2147483646 h 1867"/>
              <a:gd name="T40" fmla="*/ 2147483646 w 1081"/>
              <a:gd name="T41" fmla="*/ 2147483646 h 1867"/>
              <a:gd name="T42" fmla="*/ 2147483646 w 1081"/>
              <a:gd name="T43" fmla="*/ 2147483646 h 1867"/>
              <a:gd name="T44" fmla="*/ 2147483646 w 1081"/>
              <a:gd name="T45" fmla="*/ 2147483646 h 1867"/>
              <a:gd name="T46" fmla="*/ 2147483646 w 1081"/>
              <a:gd name="T47" fmla="*/ 2147483646 h 1867"/>
              <a:gd name="T48" fmla="*/ 2147483646 w 1081"/>
              <a:gd name="T49" fmla="*/ 2147483646 h 18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81"/>
              <a:gd name="T76" fmla="*/ 0 h 1867"/>
              <a:gd name="T77" fmla="*/ 1081 w 1081"/>
              <a:gd name="T78" fmla="*/ 1867 h 186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81" h="1867">
                <a:moveTo>
                  <a:pt x="196" y="106"/>
                </a:moveTo>
                <a:cubicBezTo>
                  <a:pt x="226" y="68"/>
                  <a:pt x="234" y="30"/>
                  <a:pt x="287" y="15"/>
                </a:cubicBezTo>
                <a:cubicBezTo>
                  <a:pt x="340" y="0"/>
                  <a:pt x="461" y="15"/>
                  <a:pt x="514" y="15"/>
                </a:cubicBezTo>
                <a:cubicBezTo>
                  <a:pt x="567" y="15"/>
                  <a:pt x="582" y="0"/>
                  <a:pt x="605" y="15"/>
                </a:cubicBezTo>
                <a:cubicBezTo>
                  <a:pt x="628" y="30"/>
                  <a:pt x="643" y="76"/>
                  <a:pt x="650" y="106"/>
                </a:cubicBezTo>
                <a:cubicBezTo>
                  <a:pt x="657" y="136"/>
                  <a:pt x="650" y="98"/>
                  <a:pt x="650" y="196"/>
                </a:cubicBezTo>
                <a:cubicBezTo>
                  <a:pt x="650" y="294"/>
                  <a:pt x="590" y="544"/>
                  <a:pt x="650" y="695"/>
                </a:cubicBezTo>
                <a:cubicBezTo>
                  <a:pt x="710" y="846"/>
                  <a:pt x="945" y="1021"/>
                  <a:pt x="1013" y="1104"/>
                </a:cubicBezTo>
                <a:cubicBezTo>
                  <a:pt x="1081" y="1187"/>
                  <a:pt x="1051" y="1171"/>
                  <a:pt x="1058" y="1194"/>
                </a:cubicBezTo>
                <a:cubicBezTo>
                  <a:pt x="1065" y="1217"/>
                  <a:pt x="1065" y="1217"/>
                  <a:pt x="1058" y="1240"/>
                </a:cubicBezTo>
                <a:cubicBezTo>
                  <a:pt x="1051" y="1263"/>
                  <a:pt x="1043" y="1315"/>
                  <a:pt x="1013" y="1330"/>
                </a:cubicBezTo>
                <a:cubicBezTo>
                  <a:pt x="983" y="1345"/>
                  <a:pt x="922" y="1337"/>
                  <a:pt x="877" y="1330"/>
                </a:cubicBezTo>
                <a:cubicBezTo>
                  <a:pt x="832" y="1323"/>
                  <a:pt x="794" y="1338"/>
                  <a:pt x="741" y="1285"/>
                </a:cubicBezTo>
                <a:cubicBezTo>
                  <a:pt x="688" y="1232"/>
                  <a:pt x="612" y="1096"/>
                  <a:pt x="559" y="1013"/>
                </a:cubicBezTo>
                <a:cubicBezTo>
                  <a:pt x="506" y="930"/>
                  <a:pt x="446" y="854"/>
                  <a:pt x="423" y="786"/>
                </a:cubicBezTo>
                <a:cubicBezTo>
                  <a:pt x="400" y="718"/>
                  <a:pt x="423" y="688"/>
                  <a:pt x="423" y="605"/>
                </a:cubicBezTo>
                <a:cubicBezTo>
                  <a:pt x="423" y="522"/>
                  <a:pt x="430" y="348"/>
                  <a:pt x="423" y="287"/>
                </a:cubicBezTo>
                <a:cubicBezTo>
                  <a:pt x="416" y="226"/>
                  <a:pt x="393" y="227"/>
                  <a:pt x="378" y="242"/>
                </a:cubicBezTo>
                <a:cubicBezTo>
                  <a:pt x="363" y="257"/>
                  <a:pt x="340" y="144"/>
                  <a:pt x="332" y="378"/>
                </a:cubicBezTo>
                <a:cubicBezTo>
                  <a:pt x="324" y="612"/>
                  <a:pt x="377" y="1429"/>
                  <a:pt x="332" y="1648"/>
                </a:cubicBezTo>
                <a:cubicBezTo>
                  <a:pt x="287" y="1867"/>
                  <a:pt x="113" y="1723"/>
                  <a:pt x="60" y="1693"/>
                </a:cubicBezTo>
                <a:cubicBezTo>
                  <a:pt x="7" y="1663"/>
                  <a:pt x="22" y="1678"/>
                  <a:pt x="15" y="1466"/>
                </a:cubicBezTo>
                <a:cubicBezTo>
                  <a:pt x="8" y="1254"/>
                  <a:pt x="0" y="627"/>
                  <a:pt x="15" y="423"/>
                </a:cubicBezTo>
                <a:cubicBezTo>
                  <a:pt x="30" y="219"/>
                  <a:pt x="76" y="287"/>
                  <a:pt x="106" y="242"/>
                </a:cubicBezTo>
                <a:cubicBezTo>
                  <a:pt x="136" y="197"/>
                  <a:pt x="166" y="144"/>
                  <a:pt x="196" y="106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1402" name="Oval 25"/>
          <p:cNvSpPr>
            <a:spLocks noChangeArrowheads="1"/>
          </p:cNvSpPr>
          <p:nvPr/>
        </p:nvSpPr>
        <p:spPr bwMode="auto">
          <a:xfrm>
            <a:off x="6516688" y="3140075"/>
            <a:ext cx="503237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1403" name="Freeform 26"/>
          <p:cNvSpPr>
            <a:spLocks/>
          </p:cNvSpPr>
          <p:nvPr/>
        </p:nvSpPr>
        <p:spPr bwMode="auto">
          <a:xfrm>
            <a:off x="7608888" y="3500438"/>
            <a:ext cx="563562" cy="981075"/>
          </a:xfrm>
          <a:custGeom>
            <a:avLst/>
            <a:gdLst>
              <a:gd name="T0" fmla="*/ 2147483646 w 1081"/>
              <a:gd name="T1" fmla="*/ 2147483646 h 1867"/>
              <a:gd name="T2" fmla="*/ 2147483646 w 1081"/>
              <a:gd name="T3" fmla="*/ 2147483646 h 1867"/>
              <a:gd name="T4" fmla="*/ 2147483646 w 1081"/>
              <a:gd name="T5" fmla="*/ 2147483646 h 1867"/>
              <a:gd name="T6" fmla="*/ 2147483646 w 1081"/>
              <a:gd name="T7" fmla="*/ 2147483646 h 1867"/>
              <a:gd name="T8" fmla="*/ 2147483646 w 1081"/>
              <a:gd name="T9" fmla="*/ 2147483646 h 1867"/>
              <a:gd name="T10" fmla="*/ 2147483646 w 1081"/>
              <a:gd name="T11" fmla="*/ 2147483646 h 1867"/>
              <a:gd name="T12" fmla="*/ 2147483646 w 1081"/>
              <a:gd name="T13" fmla="*/ 2147483646 h 1867"/>
              <a:gd name="T14" fmla="*/ 2147483646 w 1081"/>
              <a:gd name="T15" fmla="*/ 2147483646 h 1867"/>
              <a:gd name="T16" fmla="*/ 2147483646 w 1081"/>
              <a:gd name="T17" fmla="*/ 2147483646 h 1867"/>
              <a:gd name="T18" fmla="*/ 2147483646 w 1081"/>
              <a:gd name="T19" fmla="*/ 2147483646 h 1867"/>
              <a:gd name="T20" fmla="*/ 2147483646 w 1081"/>
              <a:gd name="T21" fmla="*/ 2147483646 h 1867"/>
              <a:gd name="T22" fmla="*/ 2147483646 w 1081"/>
              <a:gd name="T23" fmla="*/ 2147483646 h 1867"/>
              <a:gd name="T24" fmla="*/ 2147483646 w 1081"/>
              <a:gd name="T25" fmla="*/ 2147483646 h 1867"/>
              <a:gd name="T26" fmla="*/ 2147483646 w 1081"/>
              <a:gd name="T27" fmla="*/ 2147483646 h 1867"/>
              <a:gd name="T28" fmla="*/ 2147483646 w 1081"/>
              <a:gd name="T29" fmla="*/ 2147483646 h 1867"/>
              <a:gd name="T30" fmla="*/ 2147483646 w 1081"/>
              <a:gd name="T31" fmla="*/ 2147483646 h 1867"/>
              <a:gd name="T32" fmla="*/ 2147483646 w 1081"/>
              <a:gd name="T33" fmla="*/ 2147483646 h 1867"/>
              <a:gd name="T34" fmla="*/ 2147483646 w 1081"/>
              <a:gd name="T35" fmla="*/ 2147483646 h 1867"/>
              <a:gd name="T36" fmla="*/ 2147483646 w 1081"/>
              <a:gd name="T37" fmla="*/ 2147483646 h 1867"/>
              <a:gd name="T38" fmla="*/ 2147483646 w 1081"/>
              <a:gd name="T39" fmla="*/ 2147483646 h 1867"/>
              <a:gd name="T40" fmla="*/ 2147483646 w 1081"/>
              <a:gd name="T41" fmla="*/ 2147483646 h 1867"/>
              <a:gd name="T42" fmla="*/ 2147483646 w 1081"/>
              <a:gd name="T43" fmla="*/ 2147483646 h 1867"/>
              <a:gd name="T44" fmla="*/ 2147483646 w 1081"/>
              <a:gd name="T45" fmla="*/ 2147483646 h 1867"/>
              <a:gd name="T46" fmla="*/ 2147483646 w 1081"/>
              <a:gd name="T47" fmla="*/ 2147483646 h 1867"/>
              <a:gd name="T48" fmla="*/ 2147483646 w 1081"/>
              <a:gd name="T49" fmla="*/ 2147483646 h 18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81"/>
              <a:gd name="T76" fmla="*/ 0 h 1867"/>
              <a:gd name="T77" fmla="*/ 1081 w 1081"/>
              <a:gd name="T78" fmla="*/ 1867 h 186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81" h="1867">
                <a:moveTo>
                  <a:pt x="196" y="106"/>
                </a:moveTo>
                <a:cubicBezTo>
                  <a:pt x="226" y="68"/>
                  <a:pt x="234" y="30"/>
                  <a:pt x="287" y="15"/>
                </a:cubicBezTo>
                <a:cubicBezTo>
                  <a:pt x="340" y="0"/>
                  <a:pt x="461" y="15"/>
                  <a:pt x="514" y="15"/>
                </a:cubicBezTo>
                <a:cubicBezTo>
                  <a:pt x="567" y="15"/>
                  <a:pt x="582" y="0"/>
                  <a:pt x="605" y="15"/>
                </a:cubicBezTo>
                <a:cubicBezTo>
                  <a:pt x="628" y="30"/>
                  <a:pt x="643" y="76"/>
                  <a:pt x="650" y="106"/>
                </a:cubicBezTo>
                <a:cubicBezTo>
                  <a:pt x="657" y="136"/>
                  <a:pt x="650" y="98"/>
                  <a:pt x="650" y="196"/>
                </a:cubicBezTo>
                <a:cubicBezTo>
                  <a:pt x="650" y="294"/>
                  <a:pt x="590" y="544"/>
                  <a:pt x="650" y="695"/>
                </a:cubicBezTo>
                <a:cubicBezTo>
                  <a:pt x="710" y="846"/>
                  <a:pt x="945" y="1021"/>
                  <a:pt x="1013" y="1104"/>
                </a:cubicBezTo>
                <a:cubicBezTo>
                  <a:pt x="1081" y="1187"/>
                  <a:pt x="1051" y="1171"/>
                  <a:pt x="1058" y="1194"/>
                </a:cubicBezTo>
                <a:cubicBezTo>
                  <a:pt x="1065" y="1217"/>
                  <a:pt x="1065" y="1217"/>
                  <a:pt x="1058" y="1240"/>
                </a:cubicBezTo>
                <a:cubicBezTo>
                  <a:pt x="1051" y="1263"/>
                  <a:pt x="1043" y="1315"/>
                  <a:pt x="1013" y="1330"/>
                </a:cubicBezTo>
                <a:cubicBezTo>
                  <a:pt x="983" y="1345"/>
                  <a:pt x="922" y="1337"/>
                  <a:pt x="877" y="1330"/>
                </a:cubicBezTo>
                <a:cubicBezTo>
                  <a:pt x="832" y="1323"/>
                  <a:pt x="794" y="1338"/>
                  <a:pt x="741" y="1285"/>
                </a:cubicBezTo>
                <a:cubicBezTo>
                  <a:pt x="688" y="1232"/>
                  <a:pt x="612" y="1096"/>
                  <a:pt x="559" y="1013"/>
                </a:cubicBezTo>
                <a:cubicBezTo>
                  <a:pt x="506" y="930"/>
                  <a:pt x="446" y="854"/>
                  <a:pt x="423" y="786"/>
                </a:cubicBezTo>
                <a:cubicBezTo>
                  <a:pt x="400" y="718"/>
                  <a:pt x="423" y="688"/>
                  <a:pt x="423" y="605"/>
                </a:cubicBezTo>
                <a:cubicBezTo>
                  <a:pt x="423" y="522"/>
                  <a:pt x="430" y="348"/>
                  <a:pt x="423" y="287"/>
                </a:cubicBezTo>
                <a:cubicBezTo>
                  <a:pt x="416" y="226"/>
                  <a:pt x="393" y="227"/>
                  <a:pt x="378" y="242"/>
                </a:cubicBezTo>
                <a:cubicBezTo>
                  <a:pt x="363" y="257"/>
                  <a:pt x="340" y="144"/>
                  <a:pt x="332" y="378"/>
                </a:cubicBezTo>
                <a:cubicBezTo>
                  <a:pt x="324" y="612"/>
                  <a:pt x="377" y="1429"/>
                  <a:pt x="332" y="1648"/>
                </a:cubicBezTo>
                <a:cubicBezTo>
                  <a:pt x="287" y="1867"/>
                  <a:pt x="113" y="1723"/>
                  <a:pt x="60" y="1693"/>
                </a:cubicBezTo>
                <a:cubicBezTo>
                  <a:pt x="7" y="1663"/>
                  <a:pt x="22" y="1678"/>
                  <a:pt x="15" y="1466"/>
                </a:cubicBezTo>
                <a:cubicBezTo>
                  <a:pt x="8" y="1254"/>
                  <a:pt x="0" y="627"/>
                  <a:pt x="15" y="423"/>
                </a:cubicBezTo>
                <a:cubicBezTo>
                  <a:pt x="30" y="219"/>
                  <a:pt x="76" y="287"/>
                  <a:pt x="106" y="242"/>
                </a:cubicBezTo>
                <a:cubicBezTo>
                  <a:pt x="136" y="197"/>
                  <a:pt x="166" y="144"/>
                  <a:pt x="196" y="106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1404" name="Oval 27"/>
          <p:cNvSpPr>
            <a:spLocks noChangeArrowheads="1"/>
          </p:cNvSpPr>
          <p:nvPr/>
        </p:nvSpPr>
        <p:spPr bwMode="auto">
          <a:xfrm>
            <a:off x="7021513" y="3140075"/>
            <a:ext cx="503237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600">
              <a:latin typeface="Tahoma" panose="020B0604030504040204" pitchFamily="34" charset="0"/>
            </a:endParaRPr>
          </a:p>
        </p:txBody>
      </p:sp>
      <p:sp>
        <p:nvSpPr>
          <p:cNvPr id="101405" name="Freeform 28"/>
          <p:cNvSpPr>
            <a:spLocks/>
          </p:cNvSpPr>
          <p:nvPr/>
        </p:nvSpPr>
        <p:spPr bwMode="auto">
          <a:xfrm>
            <a:off x="7092950" y="3500438"/>
            <a:ext cx="563563" cy="981075"/>
          </a:xfrm>
          <a:custGeom>
            <a:avLst/>
            <a:gdLst>
              <a:gd name="T0" fmla="*/ 2147483646 w 1081"/>
              <a:gd name="T1" fmla="*/ 2147483646 h 1867"/>
              <a:gd name="T2" fmla="*/ 2147483646 w 1081"/>
              <a:gd name="T3" fmla="*/ 2147483646 h 1867"/>
              <a:gd name="T4" fmla="*/ 2147483646 w 1081"/>
              <a:gd name="T5" fmla="*/ 2147483646 h 1867"/>
              <a:gd name="T6" fmla="*/ 2147483646 w 1081"/>
              <a:gd name="T7" fmla="*/ 2147483646 h 1867"/>
              <a:gd name="T8" fmla="*/ 2147483646 w 1081"/>
              <a:gd name="T9" fmla="*/ 2147483646 h 1867"/>
              <a:gd name="T10" fmla="*/ 2147483646 w 1081"/>
              <a:gd name="T11" fmla="*/ 2147483646 h 1867"/>
              <a:gd name="T12" fmla="*/ 2147483646 w 1081"/>
              <a:gd name="T13" fmla="*/ 2147483646 h 1867"/>
              <a:gd name="T14" fmla="*/ 2147483646 w 1081"/>
              <a:gd name="T15" fmla="*/ 2147483646 h 1867"/>
              <a:gd name="T16" fmla="*/ 2147483646 w 1081"/>
              <a:gd name="T17" fmla="*/ 2147483646 h 1867"/>
              <a:gd name="T18" fmla="*/ 2147483646 w 1081"/>
              <a:gd name="T19" fmla="*/ 2147483646 h 1867"/>
              <a:gd name="T20" fmla="*/ 2147483646 w 1081"/>
              <a:gd name="T21" fmla="*/ 2147483646 h 1867"/>
              <a:gd name="T22" fmla="*/ 2147483646 w 1081"/>
              <a:gd name="T23" fmla="*/ 2147483646 h 1867"/>
              <a:gd name="T24" fmla="*/ 2147483646 w 1081"/>
              <a:gd name="T25" fmla="*/ 2147483646 h 1867"/>
              <a:gd name="T26" fmla="*/ 2147483646 w 1081"/>
              <a:gd name="T27" fmla="*/ 2147483646 h 1867"/>
              <a:gd name="T28" fmla="*/ 2147483646 w 1081"/>
              <a:gd name="T29" fmla="*/ 2147483646 h 1867"/>
              <a:gd name="T30" fmla="*/ 2147483646 w 1081"/>
              <a:gd name="T31" fmla="*/ 2147483646 h 1867"/>
              <a:gd name="T32" fmla="*/ 2147483646 w 1081"/>
              <a:gd name="T33" fmla="*/ 2147483646 h 1867"/>
              <a:gd name="T34" fmla="*/ 2147483646 w 1081"/>
              <a:gd name="T35" fmla="*/ 2147483646 h 1867"/>
              <a:gd name="T36" fmla="*/ 2147483646 w 1081"/>
              <a:gd name="T37" fmla="*/ 2147483646 h 1867"/>
              <a:gd name="T38" fmla="*/ 2147483646 w 1081"/>
              <a:gd name="T39" fmla="*/ 2147483646 h 1867"/>
              <a:gd name="T40" fmla="*/ 2147483646 w 1081"/>
              <a:gd name="T41" fmla="*/ 2147483646 h 1867"/>
              <a:gd name="T42" fmla="*/ 2147483646 w 1081"/>
              <a:gd name="T43" fmla="*/ 2147483646 h 1867"/>
              <a:gd name="T44" fmla="*/ 2147483646 w 1081"/>
              <a:gd name="T45" fmla="*/ 2147483646 h 1867"/>
              <a:gd name="T46" fmla="*/ 2147483646 w 1081"/>
              <a:gd name="T47" fmla="*/ 2147483646 h 1867"/>
              <a:gd name="T48" fmla="*/ 2147483646 w 1081"/>
              <a:gd name="T49" fmla="*/ 2147483646 h 18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81"/>
              <a:gd name="T76" fmla="*/ 0 h 1867"/>
              <a:gd name="T77" fmla="*/ 1081 w 1081"/>
              <a:gd name="T78" fmla="*/ 1867 h 186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81" h="1867">
                <a:moveTo>
                  <a:pt x="196" y="106"/>
                </a:moveTo>
                <a:cubicBezTo>
                  <a:pt x="226" y="68"/>
                  <a:pt x="234" y="30"/>
                  <a:pt x="287" y="15"/>
                </a:cubicBezTo>
                <a:cubicBezTo>
                  <a:pt x="340" y="0"/>
                  <a:pt x="461" y="15"/>
                  <a:pt x="514" y="15"/>
                </a:cubicBezTo>
                <a:cubicBezTo>
                  <a:pt x="567" y="15"/>
                  <a:pt x="582" y="0"/>
                  <a:pt x="605" y="15"/>
                </a:cubicBezTo>
                <a:cubicBezTo>
                  <a:pt x="628" y="30"/>
                  <a:pt x="643" y="76"/>
                  <a:pt x="650" y="106"/>
                </a:cubicBezTo>
                <a:cubicBezTo>
                  <a:pt x="657" y="136"/>
                  <a:pt x="650" y="98"/>
                  <a:pt x="650" y="196"/>
                </a:cubicBezTo>
                <a:cubicBezTo>
                  <a:pt x="650" y="294"/>
                  <a:pt x="590" y="544"/>
                  <a:pt x="650" y="695"/>
                </a:cubicBezTo>
                <a:cubicBezTo>
                  <a:pt x="710" y="846"/>
                  <a:pt x="945" y="1021"/>
                  <a:pt x="1013" y="1104"/>
                </a:cubicBezTo>
                <a:cubicBezTo>
                  <a:pt x="1081" y="1187"/>
                  <a:pt x="1051" y="1171"/>
                  <a:pt x="1058" y="1194"/>
                </a:cubicBezTo>
                <a:cubicBezTo>
                  <a:pt x="1065" y="1217"/>
                  <a:pt x="1065" y="1217"/>
                  <a:pt x="1058" y="1240"/>
                </a:cubicBezTo>
                <a:cubicBezTo>
                  <a:pt x="1051" y="1263"/>
                  <a:pt x="1043" y="1315"/>
                  <a:pt x="1013" y="1330"/>
                </a:cubicBezTo>
                <a:cubicBezTo>
                  <a:pt x="983" y="1345"/>
                  <a:pt x="922" y="1337"/>
                  <a:pt x="877" y="1330"/>
                </a:cubicBezTo>
                <a:cubicBezTo>
                  <a:pt x="832" y="1323"/>
                  <a:pt x="794" y="1338"/>
                  <a:pt x="741" y="1285"/>
                </a:cubicBezTo>
                <a:cubicBezTo>
                  <a:pt x="688" y="1232"/>
                  <a:pt x="612" y="1096"/>
                  <a:pt x="559" y="1013"/>
                </a:cubicBezTo>
                <a:cubicBezTo>
                  <a:pt x="506" y="930"/>
                  <a:pt x="446" y="854"/>
                  <a:pt x="423" y="786"/>
                </a:cubicBezTo>
                <a:cubicBezTo>
                  <a:pt x="400" y="718"/>
                  <a:pt x="423" y="688"/>
                  <a:pt x="423" y="605"/>
                </a:cubicBezTo>
                <a:cubicBezTo>
                  <a:pt x="423" y="522"/>
                  <a:pt x="430" y="348"/>
                  <a:pt x="423" y="287"/>
                </a:cubicBezTo>
                <a:cubicBezTo>
                  <a:pt x="416" y="226"/>
                  <a:pt x="393" y="227"/>
                  <a:pt x="378" y="242"/>
                </a:cubicBezTo>
                <a:cubicBezTo>
                  <a:pt x="363" y="257"/>
                  <a:pt x="340" y="144"/>
                  <a:pt x="332" y="378"/>
                </a:cubicBezTo>
                <a:cubicBezTo>
                  <a:pt x="324" y="612"/>
                  <a:pt x="377" y="1429"/>
                  <a:pt x="332" y="1648"/>
                </a:cubicBezTo>
                <a:cubicBezTo>
                  <a:pt x="287" y="1867"/>
                  <a:pt x="113" y="1723"/>
                  <a:pt x="60" y="1693"/>
                </a:cubicBezTo>
                <a:cubicBezTo>
                  <a:pt x="7" y="1663"/>
                  <a:pt x="22" y="1678"/>
                  <a:pt x="15" y="1466"/>
                </a:cubicBezTo>
                <a:cubicBezTo>
                  <a:pt x="8" y="1254"/>
                  <a:pt x="0" y="627"/>
                  <a:pt x="15" y="423"/>
                </a:cubicBezTo>
                <a:cubicBezTo>
                  <a:pt x="30" y="219"/>
                  <a:pt x="76" y="287"/>
                  <a:pt x="106" y="242"/>
                </a:cubicBezTo>
                <a:cubicBezTo>
                  <a:pt x="136" y="197"/>
                  <a:pt x="166" y="144"/>
                  <a:pt x="196" y="106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1406" name="Oval 29"/>
          <p:cNvSpPr>
            <a:spLocks noChangeArrowheads="1"/>
          </p:cNvSpPr>
          <p:nvPr/>
        </p:nvSpPr>
        <p:spPr bwMode="auto">
          <a:xfrm>
            <a:off x="7524750" y="3140075"/>
            <a:ext cx="503238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1407" name="Freeform 30"/>
          <p:cNvSpPr>
            <a:spLocks/>
          </p:cNvSpPr>
          <p:nvPr/>
        </p:nvSpPr>
        <p:spPr bwMode="auto">
          <a:xfrm>
            <a:off x="6516688" y="3500438"/>
            <a:ext cx="563562" cy="981075"/>
          </a:xfrm>
          <a:custGeom>
            <a:avLst/>
            <a:gdLst>
              <a:gd name="T0" fmla="*/ 2147483646 w 1081"/>
              <a:gd name="T1" fmla="*/ 2147483646 h 1867"/>
              <a:gd name="T2" fmla="*/ 2147483646 w 1081"/>
              <a:gd name="T3" fmla="*/ 2147483646 h 1867"/>
              <a:gd name="T4" fmla="*/ 2147483646 w 1081"/>
              <a:gd name="T5" fmla="*/ 2147483646 h 1867"/>
              <a:gd name="T6" fmla="*/ 2147483646 w 1081"/>
              <a:gd name="T7" fmla="*/ 2147483646 h 1867"/>
              <a:gd name="T8" fmla="*/ 2147483646 w 1081"/>
              <a:gd name="T9" fmla="*/ 2147483646 h 1867"/>
              <a:gd name="T10" fmla="*/ 2147483646 w 1081"/>
              <a:gd name="T11" fmla="*/ 2147483646 h 1867"/>
              <a:gd name="T12" fmla="*/ 2147483646 w 1081"/>
              <a:gd name="T13" fmla="*/ 2147483646 h 1867"/>
              <a:gd name="T14" fmla="*/ 2147483646 w 1081"/>
              <a:gd name="T15" fmla="*/ 2147483646 h 1867"/>
              <a:gd name="T16" fmla="*/ 2147483646 w 1081"/>
              <a:gd name="T17" fmla="*/ 2147483646 h 1867"/>
              <a:gd name="T18" fmla="*/ 2147483646 w 1081"/>
              <a:gd name="T19" fmla="*/ 2147483646 h 1867"/>
              <a:gd name="T20" fmla="*/ 2147483646 w 1081"/>
              <a:gd name="T21" fmla="*/ 2147483646 h 1867"/>
              <a:gd name="T22" fmla="*/ 2147483646 w 1081"/>
              <a:gd name="T23" fmla="*/ 2147483646 h 1867"/>
              <a:gd name="T24" fmla="*/ 2147483646 w 1081"/>
              <a:gd name="T25" fmla="*/ 2147483646 h 1867"/>
              <a:gd name="T26" fmla="*/ 2147483646 w 1081"/>
              <a:gd name="T27" fmla="*/ 2147483646 h 1867"/>
              <a:gd name="T28" fmla="*/ 2147483646 w 1081"/>
              <a:gd name="T29" fmla="*/ 2147483646 h 1867"/>
              <a:gd name="T30" fmla="*/ 2147483646 w 1081"/>
              <a:gd name="T31" fmla="*/ 2147483646 h 1867"/>
              <a:gd name="T32" fmla="*/ 2147483646 w 1081"/>
              <a:gd name="T33" fmla="*/ 2147483646 h 1867"/>
              <a:gd name="T34" fmla="*/ 2147483646 w 1081"/>
              <a:gd name="T35" fmla="*/ 2147483646 h 1867"/>
              <a:gd name="T36" fmla="*/ 2147483646 w 1081"/>
              <a:gd name="T37" fmla="*/ 2147483646 h 1867"/>
              <a:gd name="T38" fmla="*/ 2147483646 w 1081"/>
              <a:gd name="T39" fmla="*/ 2147483646 h 1867"/>
              <a:gd name="T40" fmla="*/ 2147483646 w 1081"/>
              <a:gd name="T41" fmla="*/ 2147483646 h 1867"/>
              <a:gd name="T42" fmla="*/ 2147483646 w 1081"/>
              <a:gd name="T43" fmla="*/ 2147483646 h 1867"/>
              <a:gd name="T44" fmla="*/ 2147483646 w 1081"/>
              <a:gd name="T45" fmla="*/ 2147483646 h 1867"/>
              <a:gd name="T46" fmla="*/ 2147483646 w 1081"/>
              <a:gd name="T47" fmla="*/ 2147483646 h 1867"/>
              <a:gd name="T48" fmla="*/ 2147483646 w 1081"/>
              <a:gd name="T49" fmla="*/ 2147483646 h 18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81"/>
              <a:gd name="T76" fmla="*/ 0 h 1867"/>
              <a:gd name="T77" fmla="*/ 1081 w 1081"/>
              <a:gd name="T78" fmla="*/ 1867 h 186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81" h="1867">
                <a:moveTo>
                  <a:pt x="196" y="106"/>
                </a:moveTo>
                <a:cubicBezTo>
                  <a:pt x="226" y="68"/>
                  <a:pt x="234" y="30"/>
                  <a:pt x="287" y="15"/>
                </a:cubicBezTo>
                <a:cubicBezTo>
                  <a:pt x="340" y="0"/>
                  <a:pt x="461" y="15"/>
                  <a:pt x="514" y="15"/>
                </a:cubicBezTo>
                <a:cubicBezTo>
                  <a:pt x="567" y="15"/>
                  <a:pt x="582" y="0"/>
                  <a:pt x="605" y="15"/>
                </a:cubicBezTo>
                <a:cubicBezTo>
                  <a:pt x="628" y="30"/>
                  <a:pt x="643" y="76"/>
                  <a:pt x="650" y="106"/>
                </a:cubicBezTo>
                <a:cubicBezTo>
                  <a:pt x="657" y="136"/>
                  <a:pt x="650" y="98"/>
                  <a:pt x="650" y="196"/>
                </a:cubicBezTo>
                <a:cubicBezTo>
                  <a:pt x="650" y="294"/>
                  <a:pt x="590" y="544"/>
                  <a:pt x="650" y="695"/>
                </a:cubicBezTo>
                <a:cubicBezTo>
                  <a:pt x="710" y="846"/>
                  <a:pt x="945" y="1021"/>
                  <a:pt x="1013" y="1104"/>
                </a:cubicBezTo>
                <a:cubicBezTo>
                  <a:pt x="1081" y="1187"/>
                  <a:pt x="1051" y="1171"/>
                  <a:pt x="1058" y="1194"/>
                </a:cubicBezTo>
                <a:cubicBezTo>
                  <a:pt x="1065" y="1217"/>
                  <a:pt x="1065" y="1217"/>
                  <a:pt x="1058" y="1240"/>
                </a:cubicBezTo>
                <a:cubicBezTo>
                  <a:pt x="1051" y="1263"/>
                  <a:pt x="1043" y="1315"/>
                  <a:pt x="1013" y="1330"/>
                </a:cubicBezTo>
                <a:cubicBezTo>
                  <a:pt x="983" y="1345"/>
                  <a:pt x="922" y="1337"/>
                  <a:pt x="877" y="1330"/>
                </a:cubicBezTo>
                <a:cubicBezTo>
                  <a:pt x="832" y="1323"/>
                  <a:pt x="794" y="1338"/>
                  <a:pt x="741" y="1285"/>
                </a:cubicBezTo>
                <a:cubicBezTo>
                  <a:pt x="688" y="1232"/>
                  <a:pt x="612" y="1096"/>
                  <a:pt x="559" y="1013"/>
                </a:cubicBezTo>
                <a:cubicBezTo>
                  <a:pt x="506" y="930"/>
                  <a:pt x="446" y="854"/>
                  <a:pt x="423" y="786"/>
                </a:cubicBezTo>
                <a:cubicBezTo>
                  <a:pt x="400" y="718"/>
                  <a:pt x="423" y="688"/>
                  <a:pt x="423" y="605"/>
                </a:cubicBezTo>
                <a:cubicBezTo>
                  <a:pt x="423" y="522"/>
                  <a:pt x="430" y="348"/>
                  <a:pt x="423" y="287"/>
                </a:cubicBezTo>
                <a:cubicBezTo>
                  <a:pt x="416" y="226"/>
                  <a:pt x="393" y="227"/>
                  <a:pt x="378" y="242"/>
                </a:cubicBezTo>
                <a:cubicBezTo>
                  <a:pt x="363" y="257"/>
                  <a:pt x="340" y="144"/>
                  <a:pt x="332" y="378"/>
                </a:cubicBezTo>
                <a:cubicBezTo>
                  <a:pt x="324" y="612"/>
                  <a:pt x="377" y="1429"/>
                  <a:pt x="332" y="1648"/>
                </a:cubicBezTo>
                <a:cubicBezTo>
                  <a:pt x="287" y="1867"/>
                  <a:pt x="113" y="1723"/>
                  <a:pt x="60" y="1693"/>
                </a:cubicBezTo>
                <a:cubicBezTo>
                  <a:pt x="7" y="1663"/>
                  <a:pt x="22" y="1678"/>
                  <a:pt x="15" y="1466"/>
                </a:cubicBezTo>
                <a:cubicBezTo>
                  <a:pt x="8" y="1254"/>
                  <a:pt x="0" y="627"/>
                  <a:pt x="15" y="423"/>
                </a:cubicBezTo>
                <a:cubicBezTo>
                  <a:pt x="30" y="219"/>
                  <a:pt x="76" y="287"/>
                  <a:pt x="106" y="242"/>
                </a:cubicBezTo>
                <a:cubicBezTo>
                  <a:pt x="136" y="197"/>
                  <a:pt x="166" y="144"/>
                  <a:pt x="196" y="106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1408" name="Oval 31"/>
          <p:cNvSpPr>
            <a:spLocks noChangeArrowheads="1"/>
          </p:cNvSpPr>
          <p:nvPr/>
        </p:nvSpPr>
        <p:spPr bwMode="auto">
          <a:xfrm>
            <a:off x="8027988" y="3140075"/>
            <a:ext cx="503237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1409" name="Freeform 32"/>
          <p:cNvSpPr>
            <a:spLocks/>
          </p:cNvSpPr>
          <p:nvPr/>
        </p:nvSpPr>
        <p:spPr bwMode="auto">
          <a:xfrm>
            <a:off x="8112125" y="3498850"/>
            <a:ext cx="563563" cy="981075"/>
          </a:xfrm>
          <a:custGeom>
            <a:avLst/>
            <a:gdLst>
              <a:gd name="T0" fmla="*/ 2147483646 w 1081"/>
              <a:gd name="T1" fmla="*/ 2147483646 h 1867"/>
              <a:gd name="T2" fmla="*/ 2147483646 w 1081"/>
              <a:gd name="T3" fmla="*/ 2147483646 h 1867"/>
              <a:gd name="T4" fmla="*/ 2147483646 w 1081"/>
              <a:gd name="T5" fmla="*/ 2147483646 h 1867"/>
              <a:gd name="T6" fmla="*/ 2147483646 w 1081"/>
              <a:gd name="T7" fmla="*/ 2147483646 h 1867"/>
              <a:gd name="T8" fmla="*/ 2147483646 w 1081"/>
              <a:gd name="T9" fmla="*/ 2147483646 h 1867"/>
              <a:gd name="T10" fmla="*/ 2147483646 w 1081"/>
              <a:gd name="T11" fmla="*/ 2147483646 h 1867"/>
              <a:gd name="T12" fmla="*/ 2147483646 w 1081"/>
              <a:gd name="T13" fmla="*/ 2147483646 h 1867"/>
              <a:gd name="T14" fmla="*/ 2147483646 w 1081"/>
              <a:gd name="T15" fmla="*/ 2147483646 h 1867"/>
              <a:gd name="T16" fmla="*/ 2147483646 w 1081"/>
              <a:gd name="T17" fmla="*/ 2147483646 h 1867"/>
              <a:gd name="T18" fmla="*/ 2147483646 w 1081"/>
              <a:gd name="T19" fmla="*/ 2147483646 h 1867"/>
              <a:gd name="T20" fmla="*/ 2147483646 w 1081"/>
              <a:gd name="T21" fmla="*/ 2147483646 h 1867"/>
              <a:gd name="T22" fmla="*/ 2147483646 w 1081"/>
              <a:gd name="T23" fmla="*/ 2147483646 h 1867"/>
              <a:gd name="T24" fmla="*/ 2147483646 w 1081"/>
              <a:gd name="T25" fmla="*/ 2147483646 h 1867"/>
              <a:gd name="T26" fmla="*/ 2147483646 w 1081"/>
              <a:gd name="T27" fmla="*/ 2147483646 h 1867"/>
              <a:gd name="T28" fmla="*/ 2147483646 w 1081"/>
              <a:gd name="T29" fmla="*/ 2147483646 h 1867"/>
              <a:gd name="T30" fmla="*/ 2147483646 w 1081"/>
              <a:gd name="T31" fmla="*/ 2147483646 h 1867"/>
              <a:gd name="T32" fmla="*/ 2147483646 w 1081"/>
              <a:gd name="T33" fmla="*/ 2147483646 h 1867"/>
              <a:gd name="T34" fmla="*/ 2147483646 w 1081"/>
              <a:gd name="T35" fmla="*/ 2147483646 h 1867"/>
              <a:gd name="T36" fmla="*/ 2147483646 w 1081"/>
              <a:gd name="T37" fmla="*/ 2147483646 h 1867"/>
              <a:gd name="T38" fmla="*/ 2147483646 w 1081"/>
              <a:gd name="T39" fmla="*/ 2147483646 h 1867"/>
              <a:gd name="T40" fmla="*/ 2147483646 w 1081"/>
              <a:gd name="T41" fmla="*/ 2147483646 h 1867"/>
              <a:gd name="T42" fmla="*/ 2147483646 w 1081"/>
              <a:gd name="T43" fmla="*/ 2147483646 h 1867"/>
              <a:gd name="T44" fmla="*/ 2147483646 w 1081"/>
              <a:gd name="T45" fmla="*/ 2147483646 h 1867"/>
              <a:gd name="T46" fmla="*/ 2147483646 w 1081"/>
              <a:gd name="T47" fmla="*/ 2147483646 h 1867"/>
              <a:gd name="T48" fmla="*/ 2147483646 w 1081"/>
              <a:gd name="T49" fmla="*/ 2147483646 h 18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81"/>
              <a:gd name="T76" fmla="*/ 0 h 1867"/>
              <a:gd name="T77" fmla="*/ 1081 w 1081"/>
              <a:gd name="T78" fmla="*/ 1867 h 186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81" h="1867">
                <a:moveTo>
                  <a:pt x="196" y="106"/>
                </a:moveTo>
                <a:cubicBezTo>
                  <a:pt x="226" y="68"/>
                  <a:pt x="234" y="30"/>
                  <a:pt x="287" y="15"/>
                </a:cubicBezTo>
                <a:cubicBezTo>
                  <a:pt x="340" y="0"/>
                  <a:pt x="461" y="15"/>
                  <a:pt x="514" y="15"/>
                </a:cubicBezTo>
                <a:cubicBezTo>
                  <a:pt x="567" y="15"/>
                  <a:pt x="582" y="0"/>
                  <a:pt x="605" y="15"/>
                </a:cubicBezTo>
                <a:cubicBezTo>
                  <a:pt x="628" y="30"/>
                  <a:pt x="643" y="76"/>
                  <a:pt x="650" y="106"/>
                </a:cubicBezTo>
                <a:cubicBezTo>
                  <a:pt x="657" y="136"/>
                  <a:pt x="650" y="98"/>
                  <a:pt x="650" y="196"/>
                </a:cubicBezTo>
                <a:cubicBezTo>
                  <a:pt x="650" y="294"/>
                  <a:pt x="590" y="544"/>
                  <a:pt x="650" y="695"/>
                </a:cubicBezTo>
                <a:cubicBezTo>
                  <a:pt x="710" y="846"/>
                  <a:pt x="945" y="1021"/>
                  <a:pt x="1013" y="1104"/>
                </a:cubicBezTo>
                <a:cubicBezTo>
                  <a:pt x="1081" y="1187"/>
                  <a:pt x="1051" y="1171"/>
                  <a:pt x="1058" y="1194"/>
                </a:cubicBezTo>
                <a:cubicBezTo>
                  <a:pt x="1065" y="1217"/>
                  <a:pt x="1065" y="1217"/>
                  <a:pt x="1058" y="1240"/>
                </a:cubicBezTo>
                <a:cubicBezTo>
                  <a:pt x="1051" y="1263"/>
                  <a:pt x="1043" y="1315"/>
                  <a:pt x="1013" y="1330"/>
                </a:cubicBezTo>
                <a:cubicBezTo>
                  <a:pt x="983" y="1345"/>
                  <a:pt x="922" y="1337"/>
                  <a:pt x="877" y="1330"/>
                </a:cubicBezTo>
                <a:cubicBezTo>
                  <a:pt x="832" y="1323"/>
                  <a:pt x="794" y="1338"/>
                  <a:pt x="741" y="1285"/>
                </a:cubicBezTo>
                <a:cubicBezTo>
                  <a:pt x="688" y="1232"/>
                  <a:pt x="612" y="1096"/>
                  <a:pt x="559" y="1013"/>
                </a:cubicBezTo>
                <a:cubicBezTo>
                  <a:pt x="506" y="930"/>
                  <a:pt x="446" y="854"/>
                  <a:pt x="423" y="786"/>
                </a:cubicBezTo>
                <a:cubicBezTo>
                  <a:pt x="400" y="718"/>
                  <a:pt x="423" y="688"/>
                  <a:pt x="423" y="605"/>
                </a:cubicBezTo>
                <a:cubicBezTo>
                  <a:pt x="423" y="522"/>
                  <a:pt x="430" y="348"/>
                  <a:pt x="423" y="287"/>
                </a:cubicBezTo>
                <a:cubicBezTo>
                  <a:pt x="416" y="226"/>
                  <a:pt x="393" y="227"/>
                  <a:pt x="378" y="242"/>
                </a:cubicBezTo>
                <a:cubicBezTo>
                  <a:pt x="363" y="257"/>
                  <a:pt x="340" y="144"/>
                  <a:pt x="332" y="378"/>
                </a:cubicBezTo>
                <a:cubicBezTo>
                  <a:pt x="324" y="612"/>
                  <a:pt x="377" y="1429"/>
                  <a:pt x="332" y="1648"/>
                </a:cubicBezTo>
                <a:cubicBezTo>
                  <a:pt x="287" y="1867"/>
                  <a:pt x="113" y="1723"/>
                  <a:pt x="60" y="1693"/>
                </a:cubicBezTo>
                <a:cubicBezTo>
                  <a:pt x="7" y="1663"/>
                  <a:pt x="22" y="1678"/>
                  <a:pt x="15" y="1466"/>
                </a:cubicBezTo>
                <a:cubicBezTo>
                  <a:pt x="8" y="1254"/>
                  <a:pt x="0" y="627"/>
                  <a:pt x="15" y="423"/>
                </a:cubicBezTo>
                <a:cubicBezTo>
                  <a:pt x="30" y="219"/>
                  <a:pt x="76" y="287"/>
                  <a:pt x="106" y="242"/>
                </a:cubicBezTo>
                <a:cubicBezTo>
                  <a:pt x="136" y="197"/>
                  <a:pt x="166" y="144"/>
                  <a:pt x="196" y="106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1410" name="Oval 33"/>
          <p:cNvSpPr>
            <a:spLocks noChangeArrowheads="1"/>
          </p:cNvSpPr>
          <p:nvPr/>
        </p:nvSpPr>
        <p:spPr bwMode="auto">
          <a:xfrm rot="10800000">
            <a:off x="5581650" y="5375275"/>
            <a:ext cx="503238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1411" name="Freeform 34"/>
          <p:cNvSpPr>
            <a:spLocks/>
          </p:cNvSpPr>
          <p:nvPr/>
        </p:nvSpPr>
        <p:spPr bwMode="auto">
          <a:xfrm rot="10800000">
            <a:off x="5435600" y="4438650"/>
            <a:ext cx="563563" cy="981075"/>
          </a:xfrm>
          <a:custGeom>
            <a:avLst/>
            <a:gdLst>
              <a:gd name="T0" fmla="*/ 2147483646 w 1081"/>
              <a:gd name="T1" fmla="*/ 2147483646 h 1867"/>
              <a:gd name="T2" fmla="*/ 2147483646 w 1081"/>
              <a:gd name="T3" fmla="*/ 2147483646 h 1867"/>
              <a:gd name="T4" fmla="*/ 2147483646 w 1081"/>
              <a:gd name="T5" fmla="*/ 2147483646 h 1867"/>
              <a:gd name="T6" fmla="*/ 2147483646 w 1081"/>
              <a:gd name="T7" fmla="*/ 2147483646 h 1867"/>
              <a:gd name="T8" fmla="*/ 2147483646 w 1081"/>
              <a:gd name="T9" fmla="*/ 2147483646 h 1867"/>
              <a:gd name="T10" fmla="*/ 2147483646 w 1081"/>
              <a:gd name="T11" fmla="*/ 2147483646 h 1867"/>
              <a:gd name="T12" fmla="*/ 2147483646 w 1081"/>
              <a:gd name="T13" fmla="*/ 2147483646 h 1867"/>
              <a:gd name="T14" fmla="*/ 2147483646 w 1081"/>
              <a:gd name="T15" fmla="*/ 2147483646 h 1867"/>
              <a:gd name="T16" fmla="*/ 2147483646 w 1081"/>
              <a:gd name="T17" fmla="*/ 2147483646 h 1867"/>
              <a:gd name="T18" fmla="*/ 2147483646 w 1081"/>
              <a:gd name="T19" fmla="*/ 2147483646 h 1867"/>
              <a:gd name="T20" fmla="*/ 2147483646 w 1081"/>
              <a:gd name="T21" fmla="*/ 2147483646 h 1867"/>
              <a:gd name="T22" fmla="*/ 2147483646 w 1081"/>
              <a:gd name="T23" fmla="*/ 2147483646 h 1867"/>
              <a:gd name="T24" fmla="*/ 2147483646 w 1081"/>
              <a:gd name="T25" fmla="*/ 2147483646 h 1867"/>
              <a:gd name="T26" fmla="*/ 2147483646 w 1081"/>
              <a:gd name="T27" fmla="*/ 2147483646 h 1867"/>
              <a:gd name="T28" fmla="*/ 2147483646 w 1081"/>
              <a:gd name="T29" fmla="*/ 2147483646 h 1867"/>
              <a:gd name="T30" fmla="*/ 2147483646 w 1081"/>
              <a:gd name="T31" fmla="*/ 2147483646 h 1867"/>
              <a:gd name="T32" fmla="*/ 2147483646 w 1081"/>
              <a:gd name="T33" fmla="*/ 2147483646 h 1867"/>
              <a:gd name="T34" fmla="*/ 2147483646 w 1081"/>
              <a:gd name="T35" fmla="*/ 2147483646 h 1867"/>
              <a:gd name="T36" fmla="*/ 2147483646 w 1081"/>
              <a:gd name="T37" fmla="*/ 2147483646 h 1867"/>
              <a:gd name="T38" fmla="*/ 2147483646 w 1081"/>
              <a:gd name="T39" fmla="*/ 2147483646 h 1867"/>
              <a:gd name="T40" fmla="*/ 2147483646 w 1081"/>
              <a:gd name="T41" fmla="*/ 2147483646 h 1867"/>
              <a:gd name="T42" fmla="*/ 2147483646 w 1081"/>
              <a:gd name="T43" fmla="*/ 2147483646 h 1867"/>
              <a:gd name="T44" fmla="*/ 2147483646 w 1081"/>
              <a:gd name="T45" fmla="*/ 2147483646 h 1867"/>
              <a:gd name="T46" fmla="*/ 2147483646 w 1081"/>
              <a:gd name="T47" fmla="*/ 2147483646 h 1867"/>
              <a:gd name="T48" fmla="*/ 2147483646 w 1081"/>
              <a:gd name="T49" fmla="*/ 2147483646 h 18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81"/>
              <a:gd name="T76" fmla="*/ 0 h 1867"/>
              <a:gd name="T77" fmla="*/ 1081 w 1081"/>
              <a:gd name="T78" fmla="*/ 1867 h 186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81" h="1867">
                <a:moveTo>
                  <a:pt x="196" y="106"/>
                </a:moveTo>
                <a:cubicBezTo>
                  <a:pt x="226" y="68"/>
                  <a:pt x="234" y="30"/>
                  <a:pt x="287" y="15"/>
                </a:cubicBezTo>
                <a:cubicBezTo>
                  <a:pt x="340" y="0"/>
                  <a:pt x="461" y="15"/>
                  <a:pt x="514" y="15"/>
                </a:cubicBezTo>
                <a:cubicBezTo>
                  <a:pt x="567" y="15"/>
                  <a:pt x="582" y="0"/>
                  <a:pt x="605" y="15"/>
                </a:cubicBezTo>
                <a:cubicBezTo>
                  <a:pt x="628" y="30"/>
                  <a:pt x="643" y="76"/>
                  <a:pt x="650" y="106"/>
                </a:cubicBezTo>
                <a:cubicBezTo>
                  <a:pt x="657" y="136"/>
                  <a:pt x="650" y="98"/>
                  <a:pt x="650" y="196"/>
                </a:cubicBezTo>
                <a:cubicBezTo>
                  <a:pt x="650" y="294"/>
                  <a:pt x="590" y="544"/>
                  <a:pt x="650" y="695"/>
                </a:cubicBezTo>
                <a:cubicBezTo>
                  <a:pt x="710" y="846"/>
                  <a:pt x="945" y="1021"/>
                  <a:pt x="1013" y="1104"/>
                </a:cubicBezTo>
                <a:cubicBezTo>
                  <a:pt x="1081" y="1187"/>
                  <a:pt x="1051" y="1171"/>
                  <a:pt x="1058" y="1194"/>
                </a:cubicBezTo>
                <a:cubicBezTo>
                  <a:pt x="1065" y="1217"/>
                  <a:pt x="1065" y="1217"/>
                  <a:pt x="1058" y="1240"/>
                </a:cubicBezTo>
                <a:cubicBezTo>
                  <a:pt x="1051" y="1263"/>
                  <a:pt x="1043" y="1315"/>
                  <a:pt x="1013" y="1330"/>
                </a:cubicBezTo>
                <a:cubicBezTo>
                  <a:pt x="983" y="1345"/>
                  <a:pt x="922" y="1337"/>
                  <a:pt x="877" y="1330"/>
                </a:cubicBezTo>
                <a:cubicBezTo>
                  <a:pt x="832" y="1323"/>
                  <a:pt x="794" y="1338"/>
                  <a:pt x="741" y="1285"/>
                </a:cubicBezTo>
                <a:cubicBezTo>
                  <a:pt x="688" y="1232"/>
                  <a:pt x="612" y="1096"/>
                  <a:pt x="559" y="1013"/>
                </a:cubicBezTo>
                <a:cubicBezTo>
                  <a:pt x="506" y="930"/>
                  <a:pt x="446" y="854"/>
                  <a:pt x="423" y="786"/>
                </a:cubicBezTo>
                <a:cubicBezTo>
                  <a:pt x="400" y="718"/>
                  <a:pt x="423" y="688"/>
                  <a:pt x="423" y="605"/>
                </a:cubicBezTo>
                <a:cubicBezTo>
                  <a:pt x="423" y="522"/>
                  <a:pt x="430" y="348"/>
                  <a:pt x="423" y="287"/>
                </a:cubicBezTo>
                <a:cubicBezTo>
                  <a:pt x="416" y="226"/>
                  <a:pt x="393" y="227"/>
                  <a:pt x="378" y="242"/>
                </a:cubicBezTo>
                <a:cubicBezTo>
                  <a:pt x="363" y="257"/>
                  <a:pt x="340" y="144"/>
                  <a:pt x="332" y="378"/>
                </a:cubicBezTo>
                <a:cubicBezTo>
                  <a:pt x="324" y="612"/>
                  <a:pt x="377" y="1429"/>
                  <a:pt x="332" y="1648"/>
                </a:cubicBezTo>
                <a:cubicBezTo>
                  <a:pt x="287" y="1867"/>
                  <a:pt x="113" y="1723"/>
                  <a:pt x="60" y="1693"/>
                </a:cubicBezTo>
                <a:cubicBezTo>
                  <a:pt x="7" y="1663"/>
                  <a:pt x="22" y="1678"/>
                  <a:pt x="15" y="1466"/>
                </a:cubicBezTo>
                <a:cubicBezTo>
                  <a:pt x="8" y="1254"/>
                  <a:pt x="0" y="627"/>
                  <a:pt x="15" y="423"/>
                </a:cubicBezTo>
                <a:cubicBezTo>
                  <a:pt x="30" y="219"/>
                  <a:pt x="76" y="287"/>
                  <a:pt x="106" y="242"/>
                </a:cubicBezTo>
                <a:cubicBezTo>
                  <a:pt x="136" y="197"/>
                  <a:pt x="166" y="144"/>
                  <a:pt x="196" y="106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1412" name="Oval 35"/>
          <p:cNvSpPr>
            <a:spLocks noChangeArrowheads="1"/>
          </p:cNvSpPr>
          <p:nvPr/>
        </p:nvSpPr>
        <p:spPr bwMode="auto">
          <a:xfrm rot="10800000">
            <a:off x="6086475" y="5375275"/>
            <a:ext cx="503238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1413" name="Freeform 36"/>
          <p:cNvSpPr>
            <a:spLocks/>
          </p:cNvSpPr>
          <p:nvPr/>
        </p:nvSpPr>
        <p:spPr bwMode="auto">
          <a:xfrm rot="11079176" flipH="1">
            <a:off x="6156325" y="4392613"/>
            <a:ext cx="427038" cy="981075"/>
          </a:xfrm>
          <a:custGeom>
            <a:avLst/>
            <a:gdLst>
              <a:gd name="T0" fmla="*/ 2147483646 w 1081"/>
              <a:gd name="T1" fmla="*/ 2147483646 h 1867"/>
              <a:gd name="T2" fmla="*/ 2147483646 w 1081"/>
              <a:gd name="T3" fmla="*/ 2147483646 h 1867"/>
              <a:gd name="T4" fmla="*/ 2147483646 w 1081"/>
              <a:gd name="T5" fmla="*/ 2147483646 h 1867"/>
              <a:gd name="T6" fmla="*/ 2147483646 w 1081"/>
              <a:gd name="T7" fmla="*/ 2147483646 h 1867"/>
              <a:gd name="T8" fmla="*/ 2147483646 w 1081"/>
              <a:gd name="T9" fmla="*/ 2147483646 h 1867"/>
              <a:gd name="T10" fmla="*/ 2147483646 w 1081"/>
              <a:gd name="T11" fmla="*/ 2147483646 h 1867"/>
              <a:gd name="T12" fmla="*/ 2147483646 w 1081"/>
              <a:gd name="T13" fmla="*/ 2147483646 h 1867"/>
              <a:gd name="T14" fmla="*/ 2147483646 w 1081"/>
              <a:gd name="T15" fmla="*/ 2147483646 h 1867"/>
              <a:gd name="T16" fmla="*/ 2147483646 w 1081"/>
              <a:gd name="T17" fmla="*/ 2147483646 h 1867"/>
              <a:gd name="T18" fmla="*/ 2147483646 w 1081"/>
              <a:gd name="T19" fmla="*/ 2147483646 h 1867"/>
              <a:gd name="T20" fmla="*/ 2147483646 w 1081"/>
              <a:gd name="T21" fmla="*/ 2147483646 h 1867"/>
              <a:gd name="T22" fmla="*/ 2147483646 w 1081"/>
              <a:gd name="T23" fmla="*/ 2147483646 h 1867"/>
              <a:gd name="T24" fmla="*/ 2147483646 w 1081"/>
              <a:gd name="T25" fmla="*/ 2147483646 h 1867"/>
              <a:gd name="T26" fmla="*/ 2147483646 w 1081"/>
              <a:gd name="T27" fmla="*/ 2147483646 h 1867"/>
              <a:gd name="T28" fmla="*/ 2147483646 w 1081"/>
              <a:gd name="T29" fmla="*/ 2147483646 h 1867"/>
              <a:gd name="T30" fmla="*/ 2147483646 w 1081"/>
              <a:gd name="T31" fmla="*/ 2147483646 h 1867"/>
              <a:gd name="T32" fmla="*/ 2147483646 w 1081"/>
              <a:gd name="T33" fmla="*/ 2147483646 h 1867"/>
              <a:gd name="T34" fmla="*/ 2147483646 w 1081"/>
              <a:gd name="T35" fmla="*/ 2147483646 h 1867"/>
              <a:gd name="T36" fmla="*/ 2147483646 w 1081"/>
              <a:gd name="T37" fmla="*/ 2147483646 h 1867"/>
              <a:gd name="T38" fmla="*/ 2147483646 w 1081"/>
              <a:gd name="T39" fmla="*/ 2147483646 h 1867"/>
              <a:gd name="T40" fmla="*/ 2147483646 w 1081"/>
              <a:gd name="T41" fmla="*/ 2147483646 h 1867"/>
              <a:gd name="T42" fmla="*/ 2147483646 w 1081"/>
              <a:gd name="T43" fmla="*/ 2147483646 h 1867"/>
              <a:gd name="T44" fmla="*/ 2147483646 w 1081"/>
              <a:gd name="T45" fmla="*/ 2147483646 h 1867"/>
              <a:gd name="T46" fmla="*/ 2147483646 w 1081"/>
              <a:gd name="T47" fmla="*/ 2147483646 h 1867"/>
              <a:gd name="T48" fmla="*/ 2147483646 w 1081"/>
              <a:gd name="T49" fmla="*/ 2147483646 h 18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81"/>
              <a:gd name="T76" fmla="*/ 0 h 1867"/>
              <a:gd name="T77" fmla="*/ 1081 w 1081"/>
              <a:gd name="T78" fmla="*/ 1867 h 186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81" h="1867">
                <a:moveTo>
                  <a:pt x="196" y="106"/>
                </a:moveTo>
                <a:cubicBezTo>
                  <a:pt x="226" y="68"/>
                  <a:pt x="234" y="30"/>
                  <a:pt x="287" y="15"/>
                </a:cubicBezTo>
                <a:cubicBezTo>
                  <a:pt x="340" y="0"/>
                  <a:pt x="461" y="15"/>
                  <a:pt x="514" y="15"/>
                </a:cubicBezTo>
                <a:cubicBezTo>
                  <a:pt x="567" y="15"/>
                  <a:pt x="582" y="0"/>
                  <a:pt x="605" y="15"/>
                </a:cubicBezTo>
                <a:cubicBezTo>
                  <a:pt x="628" y="30"/>
                  <a:pt x="643" y="76"/>
                  <a:pt x="650" y="106"/>
                </a:cubicBezTo>
                <a:cubicBezTo>
                  <a:pt x="657" y="136"/>
                  <a:pt x="650" y="98"/>
                  <a:pt x="650" y="196"/>
                </a:cubicBezTo>
                <a:cubicBezTo>
                  <a:pt x="650" y="294"/>
                  <a:pt x="590" y="544"/>
                  <a:pt x="650" y="695"/>
                </a:cubicBezTo>
                <a:cubicBezTo>
                  <a:pt x="710" y="846"/>
                  <a:pt x="945" y="1021"/>
                  <a:pt x="1013" y="1104"/>
                </a:cubicBezTo>
                <a:cubicBezTo>
                  <a:pt x="1081" y="1187"/>
                  <a:pt x="1051" y="1171"/>
                  <a:pt x="1058" y="1194"/>
                </a:cubicBezTo>
                <a:cubicBezTo>
                  <a:pt x="1065" y="1217"/>
                  <a:pt x="1065" y="1217"/>
                  <a:pt x="1058" y="1240"/>
                </a:cubicBezTo>
                <a:cubicBezTo>
                  <a:pt x="1051" y="1263"/>
                  <a:pt x="1043" y="1315"/>
                  <a:pt x="1013" y="1330"/>
                </a:cubicBezTo>
                <a:cubicBezTo>
                  <a:pt x="983" y="1345"/>
                  <a:pt x="922" y="1337"/>
                  <a:pt x="877" y="1330"/>
                </a:cubicBezTo>
                <a:cubicBezTo>
                  <a:pt x="832" y="1323"/>
                  <a:pt x="794" y="1338"/>
                  <a:pt x="741" y="1285"/>
                </a:cubicBezTo>
                <a:cubicBezTo>
                  <a:pt x="688" y="1232"/>
                  <a:pt x="612" y="1096"/>
                  <a:pt x="559" y="1013"/>
                </a:cubicBezTo>
                <a:cubicBezTo>
                  <a:pt x="506" y="930"/>
                  <a:pt x="446" y="854"/>
                  <a:pt x="423" y="786"/>
                </a:cubicBezTo>
                <a:cubicBezTo>
                  <a:pt x="400" y="718"/>
                  <a:pt x="423" y="688"/>
                  <a:pt x="423" y="605"/>
                </a:cubicBezTo>
                <a:cubicBezTo>
                  <a:pt x="423" y="522"/>
                  <a:pt x="430" y="348"/>
                  <a:pt x="423" y="287"/>
                </a:cubicBezTo>
                <a:cubicBezTo>
                  <a:pt x="416" y="226"/>
                  <a:pt x="393" y="227"/>
                  <a:pt x="378" y="242"/>
                </a:cubicBezTo>
                <a:cubicBezTo>
                  <a:pt x="363" y="257"/>
                  <a:pt x="340" y="144"/>
                  <a:pt x="332" y="378"/>
                </a:cubicBezTo>
                <a:cubicBezTo>
                  <a:pt x="324" y="612"/>
                  <a:pt x="377" y="1429"/>
                  <a:pt x="332" y="1648"/>
                </a:cubicBezTo>
                <a:cubicBezTo>
                  <a:pt x="287" y="1867"/>
                  <a:pt x="113" y="1723"/>
                  <a:pt x="60" y="1693"/>
                </a:cubicBezTo>
                <a:cubicBezTo>
                  <a:pt x="7" y="1663"/>
                  <a:pt x="22" y="1678"/>
                  <a:pt x="15" y="1466"/>
                </a:cubicBezTo>
                <a:cubicBezTo>
                  <a:pt x="8" y="1254"/>
                  <a:pt x="0" y="627"/>
                  <a:pt x="15" y="423"/>
                </a:cubicBezTo>
                <a:cubicBezTo>
                  <a:pt x="30" y="219"/>
                  <a:pt x="76" y="287"/>
                  <a:pt x="106" y="242"/>
                </a:cubicBezTo>
                <a:cubicBezTo>
                  <a:pt x="136" y="197"/>
                  <a:pt x="166" y="144"/>
                  <a:pt x="196" y="106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1414" name="Oval 37"/>
          <p:cNvSpPr>
            <a:spLocks noChangeArrowheads="1"/>
          </p:cNvSpPr>
          <p:nvPr/>
        </p:nvSpPr>
        <p:spPr bwMode="auto">
          <a:xfrm rot="10800000">
            <a:off x="6589713" y="5375275"/>
            <a:ext cx="503237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1415" name="Freeform 38"/>
          <p:cNvSpPr>
            <a:spLocks/>
          </p:cNvSpPr>
          <p:nvPr/>
        </p:nvSpPr>
        <p:spPr bwMode="auto">
          <a:xfrm rot="10800000">
            <a:off x="7535863" y="4438650"/>
            <a:ext cx="563562" cy="981075"/>
          </a:xfrm>
          <a:custGeom>
            <a:avLst/>
            <a:gdLst>
              <a:gd name="T0" fmla="*/ 2147483646 w 1081"/>
              <a:gd name="T1" fmla="*/ 2147483646 h 1867"/>
              <a:gd name="T2" fmla="*/ 2147483646 w 1081"/>
              <a:gd name="T3" fmla="*/ 2147483646 h 1867"/>
              <a:gd name="T4" fmla="*/ 2147483646 w 1081"/>
              <a:gd name="T5" fmla="*/ 2147483646 h 1867"/>
              <a:gd name="T6" fmla="*/ 2147483646 w 1081"/>
              <a:gd name="T7" fmla="*/ 2147483646 h 1867"/>
              <a:gd name="T8" fmla="*/ 2147483646 w 1081"/>
              <a:gd name="T9" fmla="*/ 2147483646 h 1867"/>
              <a:gd name="T10" fmla="*/ 2147483646 w 1081"/>
              <a:gd name="T11" fmla="*/ 2147483646 h 1867"/>
              <a:gd name="T12" fmla="*/ 2147483646 w 1081"/>
              <a:gd name="T13" fmla="*/ 2147483646 h 1867"/>
              <a:gd name="T14" fmla="*/ 2147483646 w 1081"/>
              <a:gd name="T15" fmla="*/ 2147483646 h 1867"/>
              <a:gd name="T16" fmla="*/ 2147483646 w 1081"/>
              <a:gd name="T17" fmla="*/ 2147483646 h 1867"/>
              <a:gd name="T18" fmla="*/ 2147483646 w 1081"/>
              <a:gd name="T19" fmla="*/ 2147483646 h 1867"/>
              <a:gd name="T20" fmla="*/ 2147483646 w 1081"/>
              <a:gd name="T21" fmla="*/ 2147483646 h 1867"/>
              <a:gd name="T22" fmla="*/ 2147483646 w 1081"/>
              <a:gd name="T23" fmla="*/ 2147483646 h 1867"/>
              <a:gd name="T24" fmla="*/ 2147483646 w 1081"/>
              <a:gd name="T25" fmla="*/ 2147483646 h 1867"/>
              <a:gd name="T26" fmla="*/ 2147483646 w 1081"/>
              <a:gd name="T27" fmla="*/ 2147483646 h 1867"/>
              <a:gd name="T28" fmla="*/ 2147483646 w 1081"/>
              <a:gd name="T29" fmla="*/ 2147483646 h 1867"/>
              <a:gd name="T30" fmla="*/ 2147483646 w 1081"/>
              <a:gd name="T31" fmla="*/ 2147483646 h 1867"/>
              <a:gd name="T32" fmla="*/ 2147483646 w 1081"/>
              <a:gd name="T33" fmla="*/ 2147483646 h 1867"/>
              <a:gd name="T34" fmla="*/ 2147483646 w 1081"/>
              <a:gd name="T35" fmla="*/ 2147483646 h 1867"/>
              <a:gd name="T36" fmla="*/ 2147483646 w 1081"/>
              <a:gd name="T37" fmla="*/ 2147483646 h 1867"/>
              <a:gd name="T38" fmla="*/ 2147483646 w 1081"/>
              <a:gd name="T39" fmla="*/ 2147483646 h 1867"/>
              <a:gd name="T40" fmla="*/ 2147483646 w 1081"/>
              <a:gd name="T41" fmla="*/ 2147483646 h 1867"/>
              <a:gd name="T42" fmla="*/ 2147483646 w 1081"/>
              <a:gd name="T43" fmla="*/ 2147483646 h 1867"/>
              <a:gd name="T44" fmla="*/ 2147483646 w 1081"/>
              <a:gd name="T45" fmla="*/ 2147483646 h 1867"/>
              <a:gd name="T46" fmla="*/ 2147483646 w 1081"/>
              <a:gd name="T47" fmla="*/ 2147483646 h 1867"/>
              <a:gd name="T48" fmla="*/ 2147483646 w 1081"/>
              <a:gd name="T49" fmla="*/ 2147483646 h 18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81"/>
              <a:gd name="T76" fmla="*/ 0 h 1867"/>
              <a:gd name="T77" fmla="*/ 1081 w 1081"/>
              <a:gd name="T78" fmla="*/ 1867 h 186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81" h="1867">
                <a:moveTo>
                  <a:pt x="196" y="106"/>
                </a:moveTo>
                <a:cubicBezTo>
                  <a:pt x="226" y="68"/>
                  <a:pt x="234" y="30"/>
                  <a:pt x="287" y="15"/>
                </a:cubicBezTo>
                <a:cubicBezTo>
                  <a:pt x="340" y="0"/>
                  <a:pt x="461" y="15"/>
                  <a:pt x="514" y="15"/>
                </a:cubicBezTo>
                <a:cubicBezTo>
                  <a:pt x="567" y="15"/>
                  <a:pt x="582" y="0"/>
                  <a:pt x="605" y="15"/>
                </a:cubicBezTo>
                <a:cubicBezTo>
                  <a:pt x="628" y="30"/>
                  <a:pt x="643" y="76"/>
                  <a:pt x="650" y="106"/>
                </a:cubicBezTo>
                <a:cubicBezTo>
                  <a:pt x="657" y="136"/>
                  <a:pt x="650" y="98"/>
                  <a:pt x="650" y="196"/>
                </a:cubicBezTo>
                <a:cubicBezTo>
                  <a:pt x="650" y="294"/>
                  <a:pt x="590" y="544"/>
                  <a:pt x="650" y="695"/>
                </a:cubicBezTo>
                <a:cubicBezTo>
                  <a:pt x="710" y="846"/>
                  <a:pt x="945" y="1021"/>
                  <a:pt x="1013" y="1104"/>
                </a:cubicBezTo>
                <a:cubicBezTo>
                  <a:pt x="1081" y="1187"/>
                  <a:pt x="1051" y="1171"/>
                  <a:pt x="1058" y="1194"/>
                </a:cubicBezTo>
                <a:cubicBezTo>
                  <a:pt x="1065" y="1217"/>
                  <a:pt x="1065" y="1217"/>
                  <a:pt x="1058" y="1240"/>
                </a:cubicBezTo>
                <a:cubicBezTo>
                  <a:pt x="1051" y="1263"/>
                  <a:pt x="1043" y="1315"/>
                  <a:pt x="1013" y="1330"/>
                </a:cubicBezTo>
                <a:cubicBezTo>
                  <a:pt x="983" y="1345"/>
                  <a:pt x="922" y="1337"/>
                  <a:pt x="877" y="1330"/>
                </a:cubicBezTo>
                <a:cubicBezTo>
                  <a:pt x="832" y="1323"/>
                  <a:pt x="794" y="1338"/>
                  <a:pt x="741" y="1285"/>
                </a:cubicBezTo>
                <a:cubicBezTo>
                  <a:pt x="688" y="1232"/>
                  <a:pt x="612" y="1096"/>
                  <a:pt x="559" y="1013"/>
                </a:cubicBezTo>
                <a:cubicBezTo>
                  <a:pt x="506" y="930"/>
                  <a:pt x="446" y="854"/>
                  <a:pt x="423" y="786"/>
                </a:cubicBezTo>
                <a:cubicBezTo>
                  <a:pt x="400" y="718"/>
                  <a:pt x="423" y="688"/>
                  <a:pt x="423" y="605"/>
                </a:cubicBezTo>
                <a:cubicBezTo>
                  <a:pt x="423" y="522"/>
                  <a:pt x="430" y="348"/>
                  <a:pt x="423" y="287"/>
                </a:cubicBezTo>
                <a:cubicBezTo>
                  <a:pt x="416" y="226"/>
                  <a:pt x="393" y="227"/>
                  <a:pt x="378" y="242"/>
                </a:cubicBezTo>
                <a:cubicBezTo>
                  <a:pt x="363" y="257"/>
                  <a:pt x="340" y="144"/>
                  <a:pt x="332" y="378"/>
                </a:cubicBezTo>
                <a:cubicBezTo>
                  <a:pt x="324" y="612"/>
                  <a:pt x="377" y="1429"/>
                  <a:pt x="332" y="1648"/>
                </a:cubicBezTo>
                <a:cubicBezTo>
                  <a:pt x="287" y="1867"/>
                  <a:pt x="113" y="1723"/>
                  <a:pt x="60" y="1693"/>
                </a:cubicBezTo>
                <a:cubicBezTo>
                  <a:pt x="7" y="1663"/>
                  <a:pt x="22" y="1678"/>
                  <a:pt x="15" y="1466"/>
                </a:cubicBezTo>
                <a:cubicBezTo>
                  <a:pt x="8" y="1254"/>
                  <a:pt x="0" y="627"/>
                  <a:pt x="15" y="423"/>
                </a:cubicBezTo>
                <a:cubicBezTo>
                  <a:pt x="30" y="219"/>
                  <a:pt x="76" y="287"/>
                  <a:pt x="106" y="242"/>
                </a:cubicBezTo>
                <a:cubicBezTo>
                  <a:pt x="136" y="197"/>
                  <a:pt x="166" y="144"/>
                  <a:pt x="196" y="106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1416" name="Oval 39"/>
          <p:cNvSpPr>
            <a:spLocks noChangeArrowheads="1"/>
          </p:cNvSpPr>
          <p:nvPr/>
        </p:nvSpPr>
        <p:spPr bwMode="auto">
          <a:xfrm rot="10800000">
            <a:off x="7094538" y="5375275"/>
            <a:ext cx="503237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600">
              <a:latin typeface="Tahoma" panose="020B0604030504040204" pitchFamily="34" charset="0"/>
            </a:endParaRPr>
          </a:p>
        </p:txBody>
      </p:sp>
      <p:sp>
        <p:nvSpPr>
          <p:cNvPr id="101417" name="Freeform 40"/>
          <p:cNvSpPr>
            <a:spLocks/>
          </p:cNvSpPr>
          <p:nvPr/>
        </p:nvSpPr>
        <p:spPr bwMode="auto">
          <a:xfrm rot="10800000">
            <a:off x="7019925" y="4438650"/>
            <a:ext cx="563563" cy="981075"/>
          </a:xfrm>
          <a:custGeom>
            <a:avLst/>
            <a:gdLst>
              <a:gd name="T0" fmla="*/ 2147483646 w 1081"/>
              <a:gd name="T1" fmla="*/ 2147483646 h 1867"/>
              <a:gd name="T2" fmla="*/ 2147483646 w 1081"/>
              <a:gd name="T3" fmla="*/ 2147483646 h 1867"/>
              <a:gd name="T4" fmla="*/ 2147483646 w 1081"/>
              <a:gd name="T5" fmla="*/ 2147483646 h 1867"/>
              <a:gd name="T6" fmla="*/ 2147483646 w 1081"/>
              <a:gd name="T7" fmla="*/ 2147483646 h 1867"/>
              <a:gd name="T8" fmla="*/ 2147483646 w 1081"/>
              <a:gd name="T9" fmla="*/ 2147483646 h 1867"/>
              <a:gd name="T10" fmla="*/ 2147483646 w 1081"/>
              <a:gd name="T11" fmla="*/ 2147483646 h 1867"/>
              <a:gd name="T12" fmla="*/ 2147483646 w 1081"/>
              <a:gd name="T13" fmla="*/ 2147483646 h 1867"/>
              <a:gd name="T14" fmla="*/ 2147483646 w 1081"/>
              <a:gd name="T15" fmla="*/ 2147483646 h 1867"/>
              <a:gd name="T16" fmla="*/ 2147483646 w 1081"/>
              <a:gd name="T17" fmla="*/ 2147483646 h 1867"/>
              <a:gd name="T18" fmla="*/ 2147483646 w 1081"/>
              <a:gd name="T19" fmla="*/ 2147483646 h 1867"/>
              <a:gd name="T20" fmla="*/ 2147483646 w 1081"/>
              <a:gd name="T21" fmla="*/ 2147483646 h 1867"/>
              <a:gd name="T22" fmla="*/ 2147483646 w 1081"/>
              <a:gd name="T23" fmla="*/ 2147483646 h 1867"/>
              <a:gd name="T24" fmla="*/ 2147483646 w 1081"/>
              <a:gd name="T25" fmla="*/ 2147483646 h 1867"/>
              <a:gd name="T26" fmla="*/ 2147483646 w 1081"/>
              <a:gd name="T27" fmla="*/ 2147483646 h 1867"/>
              <a:gd name="T28" fmla="*/ 2147483646 w 1081"/>
              <a:gd name="T29" fmla="*/ 2147483646 h 1867"/>
              <a:gd name="T30" fmla="*/ 2147483646 w 1081"/>
              <a:gd name="T31" fmla="*/ 2147483646 h 1867"/>
              <a:gd name="T32" fmla="*/ 2147483646 w 1081"/>
              <a:gd name="T33" fmla="*/ 2147483646 h 1867"/>
              <a:gd name="T34" fmla="*/ 2147483646 w 1081"/>
              <a:gd name="T35" fmla="*/ 2147483646 h 1867"/>
              <a:gd name="T36" fmla="*/ 2147483646 w 1081"/>
              <a:gd name="T37" fmla="*/ 2147483646 h 1867"/>
              <a:gd name="T38" fmla="*/ 2147483646 w 1081"/>
              <a:gd name="T39" fmla="*/ 2147483646 h 1867"/>
              <a:gd name="T40" fmla="*/ 2147483646 w 1081"/>
              <a:gd name="T41" fmla="*/ 2147483646 h 1867"/>
              <a:gd name="T42" fmla="*/ 2147483646 w 1081"/>
              <a:gd name="T43" fmla="*/ 2147483646 h 1867"/>
              <a:gd name="T44" fmla="*/ 2147483646 w 1081"/>
              <a:gd name="T45" fmla="*/ 2147483646 h 1867"/>
              <a:gd name="T46" fmla="*/ 2147483646 w 1081"/>
              <a:gd name="T47" fmla="*/ 2147483646 h 1867"/>
              <a:gd name="T48" fmla="*/ 2147483646 w 1081"/>
              <a:gd name="T49" fmla="*/ 2147483646 h 18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81"/>
              <a:gd name="T76" fmla="*/ 0 h 1867"/>
              <a:gd name="T77" fmla="*/ 1081 w 1081"/>
              <a:gd name="T78" fmla="*/ 1867 h 186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81" h="1867">
                <a:moveTo>
                  <a:pt x="196" y="106"/>
                </a:moveTo>
                <a:cubicBezTo>
                  <a:pt x="226" y="68"/>
                  <a:pt x="234" y="30"/>
                  <a:pt x="287" y="15"/>
                </a:cubicBezTo>
                <a:cubicBezTo>
                  <a:pt x="340" y="0"/>
                  <a:pt x="461" y="15"/>
                  <a:pt x="514" y="15"/>
                </a:cubicBezTo>
                <a:cubicBezTo>
                  <a:pt x="567" y="15"/>
                  <a:pt x="582" y="0"/>
                  <a:pt x="605" y="15"/>
                </a:cubicBezTo>
                <a:cubicBezTo>
                  <a:pt x="628" y="30"/>
                  <a:pt x="643" y="76"/>
                  <a:pt x="650" y="106"/>
                </a:cubicBezTo>
                <a:cubicBezTo>
                  <a:pt x="657" y="136"/>
                  <a:pt x="650" y="98"/>
                  <a:pt x="650" y="196"/>
                </a:cubicBezTo>
                <a:cubicBezTo>
                  <a:pt x="650" y="294"/>
                  <a:pt x="590" y="544"/>
                  <a:pt x="650" y="695"/>
                </a:cubicBezTo>
                <a:cubicBezTo>
                  <a:pt x="710" y="846"/>
                  <a:pt x="945" y="1021"/>
                  <a:pt x="1013" y="1104"/>
                </a:cubicBezTo>
                <a:cubicBezTo>
                  <a:pt x="1081" y="1187"/>
                  <a:pt x="1051" y="1171"/>
                  <a:pt x="1058" y="1194"/>
                </a:cubicBezTo>
                <a:cubicBezTo>
                  <a:pt x="1065" y="1217"/>
                  <a:pt x="1065" y="1217"/>
                  <a:pt x="1058" y="1240"/>
                </a:cubicBezTo>
                <a:cubicBezTo>
                  <a:pt x="1051" y="1263"/>
                  <a:pt x="1043" y="1315"/>
                  <a:pt x="1013" y="1330"/>
                </a:cubicBezTo>
                <a:cubicBezTo>
                  <a:pt x="983" y="1345"/>
                  <a:pt x="922" y="1337"/>
                  <a:pt x="877" y="1330"/>
                </a:cubicBezTo>
                <a:cubicBezTo>
                  <a:pt x="832" y="1323"/>
                  <a:pt x="794" y="1338"/>
                  <a:pt x="741" y="1285"/>
                </a:cubicBezTo>
                <a:cubicBezTo>
                  <a:pt x="688" y="1232"/>
                  <a:pt x="612" y="1096"/>
                  <a:pt x="559" y="1013"/>
                </a:cubicBezTo>
                <a:cubicBezTo>
                  <a:pt x="506" y="930"/>
                  <a:pt x="446" y="854"/>
                  <a:pt x="423" y="786"/>
                </a:cubicBezTo>
                <a:cubicBezTo>
                  <a:pt x="400" y="718"/>
                  <a:pt x="423" y="688"/>
                  <a:pt x="423" y="605"/>
                </a:cubicBezTo>
                <a:cubicBezTo>
                  <a:pt x="423" y="522"/>
                  <a:pt x="430" y="348"/>
                  <a:pt x="423" y="287"/>
                </a:cubicBezTo>
                <a:cubicBezTo>
                  <a:pt x="416" y="226"/>
                  <a:pt x="393" y="227"/>
                  <a:pt x="378" y="242"/>
                </a:cubicBezTo>
                <a:cubicBezTo>
                  <a:pt x="363" y="257"/>
                  <a:pt x="340" y="144"/>
                  <a:pt x="332" y="378"/>
                </a:cubicBezTo>
                <a:cubicBezTo>
                  <a:pt x="324" y="612"/>
                  <a:pt x="377" y="1429"/>
                  <a:pt x="332" y="1648"/>
                </a:cubicBezTo>
                <a:cubicBezTo>
                  <a:pt x="287" y="1867"/>
                  <a:pt x="113" y="1723"/>
                  <a:pt x="60" y="1693"/>
                </a:cubicBezTo>
                <a:cubicBezTo>
                  <a:pt x="7" y="1663"/>
                  <a:pt x="22" y="1678"/>
                  <a:pt x="15" y="1466"/>
                </a:cubicBezTo>
                <a:cubicBezTo>
                  <a:pt x="8" y="1254"/>
                  <a:pt x="0" y="627"/>
                  <a:pt x="15" y="423"/>
                </a:cubicBezTo>
                <a:cubicBezTo>
                  <a:pt x="30" y="219"/>
                  <a:pt x="76" y="287"/>
                  <a:pt x="106" y="242"/>
                </a:cubicBezTo>
                <a:cubicBezTo>
                  <a:pt x="136" y="197"/>
                  <a:pt x="166" y="144"/>
                  <a:pt x="196" y="106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1418" name="Oval 41"/>
          <p:cNvSpPr>
            <a:spLocks noChangeArrowheads="1"/>
          </p:cNvSpPr>
          <p:nvPr/>
        </p:nvSpPr>
        <p:spPr bwMode="auto">
          <a:xfrm rot="10800000">
            <a:off x="7597775" y="5375275"/>
            <a:ext cx="503238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1419" name="Freeform 42"/>
          <p:cNvSpPr>
            <a:spLocks/>
          </p:cNvSpPr>
          <p:nvPr/>
        </p:nvSpPr>
        <p:spPr bwMode="auto">
          <a:xfrm rot="10800000">
            <a:off x="6443663" y="4438650"/>
            <a:ext cx="563562" cy="981075"/>
          </a:xfrm>
          <a:custGeom>
            <a:avLst/>
            <a:gdLst>
              <a:gd name="T0" fmla="*/ 2147483646 w 1081"/>
              <a:gd name="T1" fmla="*/ 2147483646 h 1867"/>
              <a:gd name="T2" fmla="*/ 2147483646 w 1081"/>
              <a:gd name="T3" fmla="*/ 2147483646 h 1867"/>
              <a:gd name="T4" fmla="*/ 2147483646 w 1081"/>
              <a:gd name="T5" fmla="*/ 2147483646 h 1867"/>
              <a:gd name="T6" fmla="*/ 2147483646 w 1081"/>
              <a:gd name="T7" fmla="*/ 2147483646 h 1867"/>
              <a:gd name="T8" fmla="*/ 2147483646 w 1081"/>
              <a:gd name="T9" fmla="*/ 2147483646 h 1867"/>
              <a:gd name="T10" fmla="*/ 2147483646 w 1081"/>
              <a:gd name="T11" fmla="*/ 2147483646 h 1867"/>
              <a:gd name="T12" fmla="*/ 2147483646 w 1081"/>
              <a:gd name="T13" fmla="*/ 2147483646 h 1867"/>
              <a:gd name="T14" fmla="*/ 2147483646 w 1081"/>
              <a:gd name="T15" fmla="*/ 2147483646 h 1867"/>
              <a:gd name="T16" fmla="*/ 2147483646 w 1081"/>
              <a:gd name="T17" fmla="*/ 2147483646 h 1867"/>
              <a:gd name="T18" fmla="*/ 2147483646 w 1081"/>
              <a:gd name="T19" fmla="*/ 2147483646 h 1867"/>
              <a:gd name="T20" fmla="*/ 2147483646 w 1081"/>
              <a:gd name="T21" fmla="*/ 2147483646 h 1867"/>
              <a:gd name="T22" fmla="*/ 2147483646 w 1081"/>
              <a:gd name="T23" fmla="*/ 2147483646 h 1867"/>
              <a:gd name="T24" fmla="*/ 2147483646 w 1081"/>
              <a:gd name="T25" fmla="*/ 2147483646 h 1867"/>
              <a:gd name="T26" fmla="*/ 2147483646 w 1081"/>
              <a:gd name="T27" fmla="*/ 2147483646 h 1867"/>
              <a:gd name="T28" fmla="*/ 2147483646 w 1081"/>
              <a:gd name="T29" fmla="*/ 2147483646 h 1867"/>
              <a:gd name="T30" fmla="*/ 2147483646 w 1081"/>
              <a:gd name="T31" fmla="*/ 2147483646 h 1867"/>
              <a:gd name="T32" fmla="*/ 2147483646 w 1081"/>
              <a:gd name="T33" fmla="*/ 2147483646 h 1867"/>
              <a:gd name="T34" fmla="*/ 2147483646 w 1081"/>
              <a:gd name="T35" fmla="*/ 2147483646 h 1867"/>
              <a:gd name="T36" fmla="*/ 2147483646 w 1081"/>
              <a:gd name="T37" fmla="*/ 2147483646 h 1867"/>
              <a:gd name="T38" fmla="*/ 2147483646 w 1081"/>
              <a:gd name="T39" fmla="*/ 2147483646 h 1867"/>
              <a:gd name="T40" fmla="*/ 2147483646 w 1081"/>
              <a:gd name="T41" fmla="*/ 2147483646 h 1867"/>
              <a:gd name="T42" fmla="*/ 2147483646 w 1081"/>
              <a:gd name="T43" fmla="*/ 2147483646 h 1867"/>
              <a:gd name="T44" fmla="*/ 2147483646 w 1081"/>
              <a:gd name="T45" fmla="*/ 2147483646 h 1867"/>
              <a:gd name="T46" fmla="*/ 2147483646 w 1081"/>
              <a:gd name="T47" fmla="*/ 2147483646 h 1867"/>
              <a:gd name="T48" fmla="*/ 2147483646 w 1081"/>
              <a:gd name="T49" fmla="*/ 2147483646 h 18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81"/>
              <a:gd name="T76" fmla="*/ 0 h 1867"/>
              <a:gd name="T77" fmla="*/ 1081 w 1081"/>
              <a:gd name="T78" fmla="*/ 1867 h 186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81" h="1867">
                <a:moveTo>
                  <a:pt x="196" y="106"/>
                </a:moveTo>
                <a:cubicBezTo>
                  <a:pt x="226" y="68"/>
                  <a:pt x="234" y="30"/>
                  <a:pt x="287" y="15"/>
                </a:cubicBezTo>
                <a:cubicBezTo>
                  <a:pt x="340" y="0"/>
                  <a:pt x="461" y="15"/>
                  <a:pt x="514" y="15"/>
                </a:cubicBezTo>
                <a:cubicBezTo>
                  <a:pt x="567" y="15"/>
                  <a:pt x="582" y="0"/>
                  <a:pt x="605" y="15"/>
                </a:cubicBezTo>
                <a:cubicBezTo>
                  <a:pt x="628" y="30"/>
                  <a:pt x="643" y="76"/>
                  <a:pt x="650" y="106"/>
                </a:cubicBezTo>
                <a:cubicBezTo>
                  <a:pt x="657" y="136"/>
                  <a:pt x="650" y="98"/>
                  <a:pt x="650" y="196"/>
                </a:cubicBezTo>
                <a:cubicBezTo>
                  <a:pt x="650" y="294"/>
                  <a:pt x="590" y="544"/>
                  <a:pt x="650" y="695"/>
                </a:cubicBezTo>
                <a:cubicBezTo>
                  <a:pt x="710" y="846"/>
                  <a:pt x="945" y="1021"/>
                  <a:pt x="1013" y="1104"/>
                </a:cubicBezTo>
                <a:cubicBezTo>
                  <a:pt x="1081" y="1187"/>
                  <a:pt x="1051" y="1171"/>
                  <a:pt x="1058" y="1194"/>
                </a:cubicBezTo>
                <a:cubicBezTo>
                  <a:pt x="1065" y="1217"/>
                  <a:pt x="1065" y="1217"/>
                  <a:pt x="1058" y="1240"/>
                </a:cubicBezTo>
                <a:cubicBezTo>
                  <a:pt x="1051" y="1263"/>
                  <a:pt x="1043" y="1315"/>
                  <a:pt x="1013" y="1330"/>
                </a:cubicBezTo>
                <a:cubicBezTo>
                  <a:pt x="983" y="1345"/>
                  <a:pt x="922" y="1337"/>
                  <a:pt x="877" y="1330"/>
                </a:cubicBezTo>
                <a:cubicBezTo>
                  <a:pt x="832" y="1323"/>
                  <a:pt x="794" y="1338"/>
                  <a:pt x="741" y="1285"/>
                </a:cubicBezTo>
                <a:cubicBezTo>
                  <a:pt x="688" y="1232"/>
                  <a:pt x="612" y="1096"/>
                  <a:pt x="559" y="1013"/>
                </a:cubicBezTo>
                <a:cubicBezTo>
                  <a:pt x="506" y="930"/>
                  <a:pt x="446" y="854"/>
                  <a:pt x="423" y="786"/>
                </a:cubicBezTo>
                <a:cubicBezTo>
                  <a:pt x="400" y="718"/>
                  <a:pt x="423" y="688"/>
                  <a:pt x="423" y="605"/>
                </a:cubicBezTo>
                <a:cubicBezTo>
                  <a:pt x="423" y="522"/>
                  <a:pt x="430" y="348"/>
                  <a:pt x="423" y="287"/>
                </a:cubicBezTo>
                <a:cubicBezTo>
                  <a:pt x="416" y="226"/>
                  <a:pt x="393" y="227"/>
                  <a:pt x="378" y="242"/>
                </a:cubicBezTo>
                <a:cubicBezTo>
                  <a:pt x="363" y="257"/>
                  <a:pt x="340" y="144"/>
                  <a:pt x="332" y="378"/>
                </a:cubicBezTo>
                <a:cubicBezTo>
                  <a:pt x="324" y="612"/>
                  <a:pt x="377" y="1429"/>
                  <a:pt x="332" y="1648"/>
                </a:cubicBezTo>
                <a:cubicBezTo>
                  <a:pt x="287" y="1867"/>
                  <a:pt x="113" y="1723"/>
                  <a:pt x="60" y="1693"/>
                </a:cubicBezTo>
                <a:cubicBezTo>
                  <a:pt x="7" y="1663"/>
                  <a:pt x="22" y="1678"/>
                  <a:pt x="15" y="1466"/>
                </a:cubicBezTo>
                <a:cubicBezTo>
                  <a:pt x="8" y="1254"/>
                  <a:pt x="0" y="627"/>
                  <a:pt x="15" y="423"/>
                </a:cubicBezTo>
                <a:cubicBezTo>
                  <a:pt x="30" y="219"/>
                  <a:pt x="76" y="287"/>
                  <a:pt x="106" y="242"/>
                </a:cubicBezTo>
                <a:cubicBezTo>
                  <a:pt x="136" y="197"/>
                  <a:pt x="166" y="144"/>
                  <a:pt x="196" y="106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1420" name="Oval 43"/>
          <p:cNvSpPr>
            <a:spLocks noChangeArrowheads="1"/>
          </p:cNvSpPr>
          <p:nvPr/>
        </p:nvSpPr>
        <p:spPr bwMode="auto">
          <a:xfrm rot="10800000">
            <a:off x="8101013" y="5375275"/>
            <a:ext cx="503237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1421" name="Freeform 44"/>
          <p:cNvSpPr>
            <a:spLocks/>
          </p:cNvSpPr>
          <p:nvPr/>
        </p:nvSpPr>
        <p:spPr bwMode="auto">
          <a:xfrm rot="10800000">
            <a:off x="8039100" y="4437063"/>
            <a:ext cx="563563" cy="981075"/>
          </a:xfrm>
          <a:custGeom>
            <a:avLst/>
            <a:gdLst>
              <a:gd name="T0" fmla="*/ 2147483646 w 1081"/>
              <a:gd name="T1" fmla="*/ 2147483646 h 1867"/>
              <a:gd name="T2" fmla="*/ 2147483646 w 1081"/>
              <a:gd name="T3" fmla="*/ 2147483646 h 1867"/>
              <a:gd name="T4" fmla="*/ 2147483646 w 1081"/>
              <a:gd name="T5" fmla="*/ 2147483646 h 1867"/>
              <a:gd name="T6" fmla="*/ 2147483646 w 1081"/>
              <a:gd name="T7" fmla="*/ 2147483646 h 1867"/>
              <a:gd name="T8" fmla="*/ 2147483646 w 1081"/>
              <a:gd name="T9" fmla="*/ 2147483646 h 1867"/>
              <a:gd name="T10" fmla="*/ 2147483646 w 1081"/>
              <a:gd name="T11" fmla="*/ 2147483646 h 1867"/>
              <a:gd name="T12" fmla="*/ 2147483646 w 1081"/>
              <a:gd name="T13" fmla="*/ 2147483646 h 1867"/>
              <a:gd name="T14" fmla="*/ 2147483646 w 1081"/>
              <a:gd name="T15" fmla="*/ 2147483646 h 1867"/>
              <a:gd name="T16" fmla="*/ 2147483646 w 1081"/>
              <a:gd name="T17" fmla="*/ 2147483646 h 1867"/>
              <a:gd name="T18" fmla="*/ 2147483646 w 1081"/>
              <a:gd name="T19" fmla="*/ 2147483646 h 1867"/>
              <a:gd name="T20" fmla="*/ 2147483646 w 1081"/>
              <a:gd name="T21" fmla="*/ 2147483646 h 1867"/>
              <a:gd name="T22" fmla="*/ 2147483646 w 1081"/>
              <a:gd name="T23" fmla="*/ 2147483646 h 1867"/>
              <a:gd name="T24" fmla="*/ 2147483646 w 1081"/>
              <a:gd name="T25" fmla="*/ 2147483646 h 1867"/>
              <a:gd name="T26" fmla="*/ 2147483646 w 1081"/>
              <a:gd name="T27" fmla="*/ 2147483646 h 1867"/>
              <a:gd name="T28" fmla="*/ 2147483646 w 1081"/>
              <a:gd name="T29" fmla="*/ 2147483646 h 1867"/>
              <a:gd name="T30" fmla="*/ 2147483646 w 1081"/>
              <a:gd name="T31" fmla="*/ 2147483646 h 1867"/>
              <a:gd name="T32" fmla="*/ 2147483646 w 1081"/>
              <a:gd name="T33" fmla="*/ 2147483646 h 1867"/>
              <a:gd name="T34" fmla="*/ 2147483646 w 1081"/>
              <a:gd name="T35" fmla="*/ 2147483646 h 1867"/>
              <a:gd name="T36" fmla="*/ 2147483646 w 1081"/>
              <a:gd name="T37" fmla="*/ 2147483646 h 1867"/>
              <a:gd name="T38" fmla="*/ 2147483646 w 1081"/>
              <a:gd name="T39" fmla="*/ 2147483646 h 1867"/>
              <a:gd name="T40" fmla="*/ 2147483646 w 1081"/>
              <a:gd name="T41" fmla="*/ 2147483646 h 1867"/>
              <a:gd name="T42" fmla="*/ 2147483646 w 1081"/>
              <a:gd name="T43" fmla="*/ 2147483646 h 1867"/>
              <a:gd name="T44" fmla="*/ 2147483646 w 1081"/>
              <a:gd name="T45" fmla="*/ 2147483646 h 1867"/>
              <a:gd name="T46" fmla="*/ 2147483646 w 1081"/>
              <a:gd name="T47" fmla="*/ 2147483646 h 1867"/>
              <a:gd name="T48" fmla="*/ 2147483646 w 1081"/>
              <a:gd name="T49" fmla="*/ 2147483646 h 18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81"/>
              <a:gd name="T76" fmla="*/ 0 h 1867"/>
              <a:gd name="T77" fmla="*/ 1081 w 1081"/>
              <a:gd name="T78" fmla="*/ 1867 h 186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81" h="1867">
                <a:moveTo>
                  <a:pt x="196" y="106"/>
                </a:moveTo>
                <a:cubicBezTo>
                  <a:pt x="226" y="68"/>
                  <a:pt x="234" y="30"/>
                  <a:pt x="287" y="15"/>
                </a:cubicBezTo>
                <a:cubicBezTo>
                  <a:pt x="340" y="0"/>
                  <a:pt x="461" y="15"/>
                  <a:pt x="514" y="15"/>
                </a:cubicBezTo>
                <a:cubicBezTo>
                  <a:pt x="567" y="15"/>
                  <a:pt x="582" y="0"/>
                  <a:pt x="605" y="15"/>
                </a:cubicBezTo>
                <a:cubicBezTo>
                  <a:pt x="628" y="30"/>
                  <a:pt x="643" y="76"/>
                  <a:pt x="650" y="106"/>
                </a:cubicBezTo>
                <a:cubicBezTo>
                  <a:pt x="657" y="136"/>
                  <a:pt x="650" y="98"/>
                  <a:pt x="650" y="196"/>
                </a:cubicBezTo>
                <a:cubicBezTo>
                  <a:pt x="650" y="294"/>
                  <a:pt x="590" y="544"/>
                  <a:pt x="650" y="695"/>
                </a:cubicBezTo>
                <a:cubicBezTo>
                  <a:pt x="710" y="846"/>
                  <a:pt x="945" y="1021"/>
                  <a:pt x="1013" y="1104"/>
                </a:cubicBezTo>
                <a:cubicBezTo>
                  <a:pt x="1081" y="1187"/>
                  <a:pt x="1051" y="1171"/>
                  <a:pt x="1058" y="1194"/>
                </a:cubicBezTo>
                <a:cubicBezTo>
                  <a:pt x="1065" y="1217"/>
                  <a:pt x="1065" y="1217"/>
                  <a:pt x="1058" y="1240"/>
                </a:cubicBezTo>
                <a:cubicBezTo>
                  <a:pt x="1051" y="1263"/>
                  <a:pt x="1043" y="1315"/>
                  <a:pt x="1013" y="1330"/>
                </a:cubicBezTo>
                <a:cubicBezTo>
                  <a:pt x="983" y="1345"/>
                  <a:pt x="922" y="1337"/>
                  <a:pt x="877" y="1330"/>
                </a:cubicBezTo>
                <a:cubicBezTo>
                  <a:pt x="832" y="1323"/>
                  <a:pt x="794" y="1338"/>
                  <a:pt x="741" y="1285"/>
                </a:cubicBezTo>
                <a:cubicBezTo>
                  <a:pt x="688" y="1232"/>
                  <a:pt x="612" y="1096"/>
                  <a:pt x="559" y="1013"/>
                </a:cubicBezTo>
                <a:cubicBezTo>
                  <a:pt x="506" y="930"/>
                  <a:pt x="446" y="854"/>
                  <a:pt x="423" y="786"/>
                </a:cubicBezTo>
                <a:cubicBezTo>
                  <a:pt x="400" y="718"/>
                  <a:pt x="423" y="688"/>
                  <a:pt x="423" y="605"/>
                </a:cubicBezTo>
                <a:cubicBezTo>
                  <a:pt x="423" y="522"/>
                  <a:pt x="430" y="348"/>
                  <a:pt x="423" y="287"/>
                </a:cubicBezTo>
                <a:cubicBezTo>
                  <a:pt x="416" y="226"/>
                  <a:pt x="393" y="227"/>
                  <a:pt x="378" y="242"/>
                </a:cubicBezTo>
                <a:cubicBezTo>
                  <a:pt x="363" y="257"/>
                  <a:pt x="340" y="144"/>
                  <a:pt x="332" y="378"/>
                </a:cubicBezTo>
                <a:cubicBezTo>
                  <a:pt x="324" y="612"/>
                  <a:pt x="377" y="1429"/>
                  <a:pt x="332" y="1648"/>
                </a:cubicBezTo>
                <a:cubicBezTo>
                  <a:pt x="287" y="1867"/>
                  <a:pt x="113" y="1723"/>
                  <a:pt x="60" y="1693"/>
                </a:cubicBezTo>
                <a:cubicBezTo>
                  <a:pt x="7" y="1663"/>
                  <a:pt x="22" y="1678"/>
                  <a:pt x="15" y="1466"/>
                </a:cubicBezTo>
                <a:cubicBezTo>
                  <a:pt x="8" y="1254"/>
                  <a:pt x="0" y="627"/>
                  <a:pt x="15" y="423"/>
                </a:cubicBezTo>
                <a:cubicBezTo>
                  <a:pt x="30" y="219"/>
                  <a:pt x="76" y="287"/>
                  <a:pt x="106" y="242"/>
                </a:cubicBezTo>
                <a:cubicBezTo>
                  <a:pt x="136" y="197"/>
                  <a:pt x="166" y="144"/>
                  <a:pt x="196" y="106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1422" name="Rectangle 45"/>
          <p:cNvSpPr>
            <a:spLocks noChangeArrowheads="1"/>
          </p:cNvSpPr>
          <p:nvPr/>
        </p:nvSpPr>
        <p:spPr bwMode="auto">
          <a:xfrm>
            <a:off x="5580063" y="2636838"/>
            <a:ext cx="2879725" cy="433387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1423" name="WordArt 46"/>
          <p:cNvSpPr>
            <a:spLocks noChangeArrowheads="1" noChangeShapeType="1" noTextEdit="1"/>
          </p:cNvSpPr>
          <p:nvPr/>
        </p:nvSpPr>
        <p:spPr bwMode="auto">
          <a:xfrm>
            <a:off x="6443663" y="2708275"/>
            <a:ext cx="11525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新細明體"/>
              </a:rPr>
              <a:t>water</a:t>
            </a:r>
          </a:p>
        </p:txBody>
      </p:sp>
      <p:sp>
        <p:nvSpPr>
          <p:cNvPr id="101424" name="Text Box 47"/>
          <p:cNvSpPr txBox="1">
            <a:spLocks noChangeArrowheads="1"/>
          </p:cNvSpPr>
          <p:nvPr/>
        </p:nvSpPr>
        <p:spPr bwMode="auto">
          <a:xfrm rot="10800000">
            <a:off x="4643438" y="3500438"/>
            <a:ext cx="619125" cy="1873250"/>
          </a:xfrm>
          <a:prstGeom prst="rect">
            <a:avLst/>
          </a:prstGeom>
          <a:solidFill>
            <a:srgbClr val="FFFF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400" b="1">
                <a:latin typeface="Tahoma" panose="020B0604030504040204" pitchFamily="34" charset="0"/>
              </a:rPr>
              <a:t>Hydrophobic core of lipid bilayer</a:t>
            </a:r>
          </a:p>
        </p:txBody>
      </p:sp>
      <p:sp>
        <p:nvSpPr>
          <p:cNvPr id="101425" name="Rectangle 48"/>
          <p:cNvSpPr>
            <a:spLocks noChangeArrowheads="1"/>
          </p:cNvSpPr>
          <p:nvPr/>
        </p:nvSpPr>
        <p:spPr bwMode="auto">
          <a:xfrm>
            <a:off x="4643438" y="3140075"/>
            <a:ext cx="649287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1426" name="Rectangle 49"/>
          <p:cNvSpPr>
            <a:spLocks noChangeArrowheads="1"/>
          </p:cNvSpPr>
          <p:nvPr/>
        </p:nvSpPr>
        <p:spPr bwMode="auto">
          <a:xfrm>
            <a:off x="4645025" y="5373688"/>
            <a:ext cx="64770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1427" name="Text Box 50"/>
          <p:cNvSpPr txBox="1">
            <a:spLocks noChangeArrowheads="1"/>
          </p:cNvSpPr>
          <p:nvPr/>
        </p:nvSpPr>
        <p:spPr bwMode="auto">
          <a:xfrm>
            <a:off x="5219700" y="6092825"/>
            <a:ext cx="3290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 b="1">
                <a:latin typeface="Tahoma" panose="020B0604030504040204" pitchFamily="34" charset="0"/>
              </a:rPr>
              <a:t>Hydrophilic head to cytoplasm</a:t>
            </a:r>
          </a:p>
        </p:txBody>
      </p:sp>
      <p:sp>
        <p:nvSpPr>
          <p:cNvPr id="101428" name="Line 51"/>
          <p:cNvSpPr>
            <a:spLocks noChangeShapeType="1"/>
          </p:cNvSpPr>
          <p:nvPr/>
        </p:nvSpPr>
        <p:spPr bwMode="auto">
          <a:xfrm>
            <a:off x="4859338" y="5734050"/>
            <a:ext cx="3603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1429" name="Line 52"/>
          <p:cNvSpPr>
            <a:spLocks noChangeShapeType="1"/>
          </p:cNvSpPr>
          <p:nvPr/>
        </p:nvSpPr>
        <p:spPr bwMode="auto">
          <a:xfrm flipH="1">
            <a:off x="5724525" y="5805488"/>
            <a:ext cx="7143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1430" name="Text Box 53"/>
          <p:cNvSpPr txBox="1">
            <a:spLocks noChangeArrowheads="1"/>
          </p:cNvSpPr>
          <p:nvPr/>
        </p:nvSpPr>
        <p:spPr bwMode="auto">
          <a:xfrm>
            <a:off x="4356100" y="2205038"/>
            <a:ext cx="13684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600" b="1">
                <a:latin typeface="Tahoma" panose="020B0604030504040204" pitchFamily="34" charset="0"/>
              </a:rPr>
              <a:t>Hydrophilic head on surface</a:t>
            </a:r>
          </a:p>
        </p:txBody>
      </p:sp>
      <p:sp>
        <p:nvSpPr>
          <p:cNvPr id="101431" name="Line 54"/>
          <p:cNvSpPr>
            <a:spLocks noChangeShapeType="1"/>
          </p:cNvSpPr>
          <p:nvPr/>
        </p:nvSpPr>
        <p:spPr bwMode="auto">
          <a:xfrm>
            <a:off x="5364163" y="2781300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1432" name="Line 55"/>
          <p:cNvSpPr>
            <a:spLocks noChangeShapeType="1"/>
          </p:cNvSpPr>
          <p:nvPr/>
        </p:nvSpPr>
        <p:spPr bwMode="auto">
          <a:xfrm flipH="1">
            <a:off x="5003800" y="2997200"/>
            <a:ext cx="730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1433" name="Line 56"/>
          <p:cNvSpPr>
            <a:spLocks noChangeShapeType="1"/>
          </p:cNvSpPr>
          <p:nvPr/>
        </p:nvSpPr>
        <p:spPr bwMode="auto">
          <a:xfrm>
            <a:off x="4140200" y="2636838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1434" name="Line 57"/>
          <p:cNvSpPr>
            <a:spLocks noChangeShapeType="1"/>
          </p:cNvSpPr>
          <p:nvPr/>
        </p:nvSpPr>
        <p:spPr bwMode="auto">
          <a:xfrm>
            <a:off x="4211638" y="2708275"/>
            <a:ext cx="360362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1435" name="Line 58"/>
          <p:cNvSpPr>
            <a:spLocks noChangeShapeType="1"/>
          </p:cNvSpPr>
          <p:nvPr/>
        </p:nvSpPr>
        <p:spPr bwMode="auto">
          <a:xfrm flipV="1">
            <a:off x="4211638" y="3573463"/>
            <a:ext cx="3587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1436" name="AutoShape 59"/>
          <p:cNvSpPr>
            <a:spLocks noChangeArrowheads="1"/>
          </p:cNvSpPr>
          <p:nvPr/>
        </p:nvSpPr>
        <p:spPr bwMode="auto">
          <a:xfrm>
            <a:off x="8748713" y="2276475"/>
            <a:ext cx="323850" cy="1657350"/>
          </a:xfrm>
          <a:prstGeom prst="curvedLeftArrow">
            <a:avLst>
              <a:gd name="adj1" fmla="val 102353"/>
              <a:gd name="adj2" fmla="val 204706"/>
              <a:gd name="adj3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301471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>
                <a:solidFill>
                  <a:srgbClr val="898989"/>
                </a:solidFill>
                <a:latin typeface="Calibri" panose="020F0502020204030204" pitchFamily="34" charset="0"/>
              </a:rPr>
              <a:t>Anil Gattani, Ajeet Kumar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250" t="30209" r="8594" b="20833"/>
          <a:stretch/>
        </p:blipFill>
        <p:spPr>
          <a:xfrm>
            <a:off x="152400" y="152400"/>
            <a:ext cx="8991600" cy="63928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344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>
                <a:solidFill>
                  <a:srgbClr val="898989"/>
                </a:solidFill>
                <a:latin typeface="Calibri" panose="020F0502020204030204" pitchFamily="34" charset="0"/>
              </a:rPr>
              <a:t>Anil Gattani, Ajeet Kumar</a:t>
            </a:r>
          </a:p>
        </p:txBody>
      </p:sp>
      <p:pic>
        <p:nvPicPr>
          <p:cNvPr id="104451" name="Picture 2" descr="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94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Text Box 3"/>
          <p:cNvSpPr txBox="1">
            <a:spLocks noChangeArrowheads="1"/>
          </p:cNvSpPr>
          <p:nvPr/>
        </p:nvSpPr>
        <p:spPr bwMode="auto">
          <a:xfrm>
            <a:off x="971550" y="346075"/>
            <a:ext cx="741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latin typeface="Tahoma" panose="020B0604030504040204" pitchFamily="34" charset="0"/>
              </a:rPr>
              <a:t>Lipid composition of different plasma membranes</a:t>
            </a:r>
          </a:p>
        </p:txBody>
      </p:sp>
      <p:sp>
        <p:nvSpPr>
          <p:cNvPr id="104453" name="Line 4"/>
          <p:cNvSpPr>
            <a:spLocks noChangeShapeType="1"/>
          </p:cNvSpPr>
          <p:nvPr/>
        </p:nvSpPr>
        <p:spPr bwMode="auto">
          <a:xfrm>
            <a:off x="2051050" y="5013325"/>
            <a:ext cx="792163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0096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>
                <a:solidFill>
                  <a:srgbClr val="898989"/>
                </a:solidFill>
                <a:latin typeface="Calibri" panose="020F0502020204030204" pitchFamily="34" charset="0"/>
              </a:rPr>
              <a:t>Anil Gattani, Ajeet Kumar</a:t>
            </a:r>
          </a:p>
        </p:txBody>
      </p:sp>
      <p:sp>
        <p:nvSpPr>
          <p:cNvPr id="106499" name="Rectangle 2"/>
          <p:cNvSpPr>
            <a:spLocks noChangeArrowheads="1"/>
          </p:cNvSpPr>
          <p:nvPr/>
        </p:nvSpPr>
        <p:spPr bwMode="auto">
          <a:xfrm>
            <a:off x="228600" y="76200"/>
            <a:ext cx="89154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The Plasma Membrane (PM):</a:t>
            </a:r>
            <a:endParaRPr lang="en-US" altLang="en-US" sz="1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9933CC"/>
                </a:solidFill>
                <a:latin typeface="Arial" panose="020B0604020202020204" pitchFamily="34" charset="0"/>
              </a:rPr>
              <a:t>2. Structure:</a:t>
            </a: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 lipid bilayer ~ 5 nm thick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     A.  Phospholipid (PL) bilayer - impermeable to water soluble molecules.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0000"/>
                </a:solidFill>
                <a:latin typeface="Arial" panose="020B0604020202020204" pitchFamily="34" charset="0"/>
              </a:rPr>
              <a:t>        1. </a:t>
            </a: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 The behavior of lipids:  micelles vs. vesicles.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     	</a:t>
            </a:r>
          </a:p>
        </p:txBody>
      </p:sp>
      <p:sp>
        <p:nvSpPr>
          <p:cNvPr id="106500" name="Rectangle 5"/>
          <p:cNvSpPr>
            <a:spLocks noChangeArrowheads="1"/>
          </p:cNvSpPr>
          <p:nvPr/>
        </p:nvSpPr>
        <p:spPr bwMode="auto">
          <a:xfrm>
            <a:off x="6019800" y="1066800"/>
            <a:ext cx="2819400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>
              <a:latin typeface="Times" panose="02020603050405020304" pitchFamily="18" charset="0"/>
            </a:endParaRPr>
          </a:p>
        </p:txBody>
      </p:sp>
      <p:sp>
        <p:nvSpPr>
          <p:cNvPr id="106501" name="Rectangle 6"/>
          <p:cNvSpPr>
            <a:spLocks noChangeArrowheads="1"/>
          </p:cNvSpPr>
          <p:nvPr/>
        </p:nvSpPr>
        <p:spPr bwMode="auto">
          <a:xfrm>
            <a:off x="381000" y="1752600"/>
            <a:ext cx="55626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>
              <a:latin typeface="Times" panose="02020603050405020304" pitchFamily="18" charset="0"/>
            </a:endParaRPr>
          </a:p>
        </p:txBody>
      </p:sp>
      <p:pic>
        <p:nvPicPr>
          <p:cNvPr id="106502" name="Picture 8" descr=" memb2.gif                                                      00013BAAMacintosh HD                   B7C7856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1143000"/>
            <a:ext cx="2555875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3" name="Picture 9" descr=" memb3.jpg                                                      00013BAAMacintosh HD                   B7C78561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9" b="19415"/>
          <a:stretch>
            <a:fillRect/>
          </a:stretch>
        </p:blipFill>
        <p:spPr bwMode="auto">
          <a:xfrm>
            <a:off x="6477000" y="4191000"/>
            <a:ext cx="19288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4" name="Picture 10" descr="&#10;lipid1.jpg                                                     00013BAAMacintosh HD                   B7C78561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5213350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6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>
                <a:solidFill>
                  <a:srgbClr val="898989"/>
                </a:solidFill>
                <a:latin typeface="Calibri" panose="020F0502020204030204" pitchFamily="34" charset="0"/>
              </a:rPr>
              <a:t>Anil Gattani, Ajeet Kumar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0"/>
            <a:ext cx="9067800" cy="42672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The Plasma Membrane (PM):</a:t>
            </a:r>
            <a:endParaRPr lang="en-US" altLang="en-US" sz="1800" b="1" smtClean="0">
              <a:solidFill>
                <a:srgbClr val="00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smtClean="0">
                <a:solidFill>
                  <a:srgbClr val="9933CC"/>
                </a:solidFill>
              </a:rPr>
              <a:t>2. Structure, cont.:</a:t>
            </a:r>
            <a:endParaRPr lang="en-US" altLang="en-US" sz="2400" smtClean="0">
              <a:solidFill>
                <a:srgbClr val="00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smtClean="0">
                <a:solidFill>
                  <a:srgbClr val="000000"/>
                </a:solidFill>
              </a:rPr>
              <a:t>A.  Phospholid Bilayer.: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smtClean="0">
                <a:solidFill>
                  <a:srgbClr val="000000"/>
                </a:solidFill>
              </a:rPr>
              <a:t>   2. Phospholipid (PL) composition, mammalian cells: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smtClean="0">
                <a:solidFill>
                  <a:srgbClr val="000000"/>
                </a:solidFill>
              </a:rPr>
              <a:t> 	 4 major PL (~50% of PM lipid); 1 minor PL:  </a:t>
            </a:r>
          </a:p>
          <a:p>
            <a:pPr lvl="1" eaLnBrk="1" hangingPunct="1"/>
            <a:r>
              <a:rPr lang="en-US" altLang="en-US" sz="2000" b="1" smtClean="0">
                <a:solidFill>
                  <a:srgbClr val="000000"/>
                </a:solidFill>
              </a:rPr>
              <a:t>a.  phosphatidylcholine (PC) &amp; sphingomyelin (SM) - mainly in outer leaflet.</a:t>
            </a:r>
          </a:p>
          <a:p>
            <a:pPr lvl="1" eaLnBrk="1" hangingPunct="1"/>
            <a:r>
              <a:rPr lang="en-US" altLang="en-US" sz="2000" b="1" smtClean="0">
                <a:solidFill>
                  <a:srgbClr val="000000"/>
                </a:solidFill>
              </a:rPr>
              <a:t>b.  phosphtidylethanolamine (PE) &amp; phosphatidylserine (PS) - inner leaflet</a:t>
            </a:r>
          </a:p>
          <a:p>
            <a:pPr lvl="1" eaLnBrk="1" hangingPunct="1"/>
            <a:r>
              <a:rPr lang="en-US" altLang="en-US" sz="2000" b="1" smtClean="0">
                <a:solidFill>
                  <a:srgbClr val="000000"/>
                </a:solidFill>
              </a:rPr>
              <a:t>c.  phosphatidylinositol (PI) - minor component in </a:t>
            </a:r>
            <a:r>
              <a:rPr lang="en-US" altLang="en-US" sz="2000" b="1" i="1" smtClean="0">
                <a:solidFill>
                  <a:srgbClr val="000000"/>
                </a:solidFill>
              </a:rPr>
              <a:t>cytosolic</a:t>
            </a:r>
            <a:r>
              <a:rPr lang="en-US" altLang="en-US" sz="2000" b="1" smtClean="0">
                <a:solidFill>
                  <a:srgbClr val="000000"/>
                </a:solidFill>
              </a:rPr>
              <a:t> leaflet but important for signaling.</a:t>
            </a:r>
          </a:p>
          <a:p>
            <a:pPr lvl="1" eaLnBrk="1" hangingPunct="1"/>
            <a:r>
              <a:rPr lang="en-US" altLang="en-US" sz="2000" b="1" smtClean="0">
                <a:solidFill>
                  <a:srgbClr val="000000"/>
                </a:solidFill>
              </a:rPr>
              <a:t>d.  PS and PI - negatively charged, giving net negative charge to cytosolic face.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sz="2000" b="1" smtClean="0">
                <a:solidFill>
                  <a:srgbClr val="000000"/>
                </a:solidFill>
              </a:rPr>
              <a:t> 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sz="2000" b="1" smtClean="0">
                <a:solidFill>
                  <a:srgbClr val="000000"/>
                </a:solidFill>
              </a:rPr>
              <a:t> 3.  Glycolipids: ~2 % of PM lipid; exclusively in out leaflet (non-cytosolic)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smtClean="0">
                <a:solidFill>
                  <a:srgbClr val="000000"/>
                </a:solidFill>
              </a:rPr>
              <a:t>   4.  Cholesterol: rigid with polar hydroxyl group facing out.    5 % of PM lipid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smtClean="0">
                <a:solidFill>
                  <a:srgbClr val="000000"/>
                </a:solidFill>
              </a:rPr>
              <a:t>		maintains membrane structure at High/Low temps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smtClean="0">
                <a:solidFill>
                  <a:srgbClr val="000000"/>
                </a:solidFill>
              </a:rPr>
              <a:t>		not present in bacteria</a:t>
            </a:r>
          </a:p>
          <a:p>
            <a:pPr eaLnBrk="1" hangingPunct="1"/>
            <a:endParaRPr lang="en-US" altLang="en-US" sz="2400" smtClean="0"/>
          </a:p>
        </p:txBody>
      </p:sp>
      <p:pic>
        <p:nvPicPr>
          <p:cNvPr id="107524" name="Picture 5" descr="cholesterol_inmb.jpg                                           00000655552lectures_2003               B5AE00F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08463"/>
            <a:ext cx="3213100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5" name="Rectangle 6"/>
          <p:cNvSpPr>
            <a:spLocks noChangeArrowheads="1"/>
          </p:cNvSpPr>
          <p:nvPr/>
        </p:nvSpPr>
        <p:spPr bwMode="auto">
          <a:xfrm>
            <a:off x="4953000" y="3733800"/>
            <a:ext cx="37338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pic>
        <p:nvPicPr>
          <p:cNvPr id="107526" name="Picture 7" descr="cholesterol.jpg                                                00000655552lectures_2003               B5AE00F7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04"/>
          <a:stretch>
            <a:fillRect/>
          </a:stretch>
        </p:blipFill>
        <p:spPr bwMode="auto">
          <a:xfrm>
            <a:off x="762000" y="4038600"/>
            <a:ext cx="381000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7" name="Rectangle 8"/>
          <p:cNvSpPr>
            <a:spLocks noChangeArrowheads="1"/>
          </p:cNvSpPr>
          <p:nvPr/>
        </p:nvSpPr>
        <p:spPr bwMode="auto">
          <a:xfrm>
            <a:off x="228600" y="3962400"/>
            <a:ext cx="44958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>
              <a:latin typeface="Times" panose="02020603050405020304" pitchFamily="18" charset="0"/>
            </a:endParaRPr>
          </a:p>
        </p:txBody>
      </p:sp>
      <p:sp>
        <p:nvSpPr>
          <p:cNvPr id="107528" name="Text Box 9"/>
          <p:cNvSpPr txBox="1">
            <a:spLocks noChangeArrowheads="1"/>
          </p:cNvSpPr>
          <p:nvPr/>
        </p:nvSpPr>
        <p:spPr bwMode="auto">
          <a:xfrm>
            <a:off x="1295400" y="4038600"/>
            <a:ext cx="1339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Cholesterol</a:t>
            </a:r>
          </a:p>
        </p:txBody>
      </p:sp>
      <p:sp>
        <p:nvSpPr>
          <p:cNvPr id="107529" name="Text Box 12"/>
          <p:cNvSpPr txBox="1">
            <a:spLocks noChangeArrowheads="1"/>
          </p:cNvSpPr>
          <p:nvPr/>
        </p:nvSpPr>
        <p:spPr bwMode="auto">
          <a:xfrm>
            <a:off x="5181600" y="37338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Cholesterol with phospholipids</a:t>
            </a:r>
          </a:p>
        </p:txBody>
      </p:sp>
    </p:spTree>
    <p:extLst>
      <p:ext uri="{BB962C8B-B14F-4D97-AF65-F5344CB8AC3E}">
        <p14:creationId xmlns:p14="http://schemas.microsoft.com/office/powerpoint/2010/main" val="59893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3704</TotalTime>
  <Words>471</Words>
  <Application>Microsoft Office PowerPoint</Application>
  <PresentationFormat>On-screen Show (4:3)</PresentationFormat>
  <Paragraphs>129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微軟正黑體</vt:lpstr>
      <vt:lpstr>PMingLiU</vt:lpstr>
      <vt:lpstr>Arial</vt:lpstr>
      <vt:lpstr>Calibri</vt:lpstr>
      <vt:lpstr>Georgia</vt:lpstr>
      <vt:lpstr>Helvetica</vt:lpstr>
      <vt:lpstr>Symbol</vt:lpstr>
      <vt:lpstr>Tahoma</vt:lpstr>
      <vt:lpstr>Times</vt:lpstr>
      <vt:lpstr>Wingdings</vt:lpstr>
      <vt:lpstr>Wingdings 2</vt:lpstr>
      <vt:lpstr>Civic</vt:lpstr>
      <vt:lpstr>UNIT-I</vt:lpstr>
      <vt:lpstr>Cell Membrane</vt:lpstr>
      <vt:lpstr>Two generations of membrane models</vt:lpstr>
      <vt:lpstr>PowerPoint Presentation</vt:lpstr>
      <vt:lpstr>Fatty acids (FAs) form the basic structures of phospholipids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DST-FIST-2016</dc:title>
  <dc:creator>ajeet</dc:creator>
  <cp:lastModifiedBy>HP</cp:lastModifiedBy>
  <cp:revision>143</cp:revision>
  <dcterms:created xsi:type="dcterms:W3CDTF">2017-11-05T08:06:48Z</dcterms:created>
  <dcterms:modified xsi:type="dcterms:W3CDTF">2020-08-14T06:06:16Z</dcterms:modified>
</cp:coreProperties>
</file>