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3" r:id="rId3"/>
    <p:sldId id="257" r:id="rId4"/>
    <p:sldId id="258" r:id="rId5"/>
    <p:sldId id="259" r:id="rId6"/>
    <p:sldId id="292" r:id="rId7"/>
    <p:sldId id="293" r:id="rId8"/>
    <p:sldId id="260" r:id="rId9"/>
    <p:sldId id="284" r:id="rId10"/>
    <p:sldId id="261" r:id="rId11"/>
    <p:sldId id="262" r:id="rId12"/>
    <p:sldId id="294" r:id="rId13"/>
    <p:sldId id="263" r:id="rId14"/>
    <p:sldId id="264" r:id="rId15"/>
    <p:sldId id="295" r:id="rId16"/>
    <p:sldId id="265" r:id="rId17"/>
    <p:sldId id="266" r:id="rId18"/>
    <p:sldId id="268" r:id="rId19"/>
    <p:sldId id="267" r:id="rId20"/>
    <p:sldId id="269" r:id="rId21"/>
    <p:sldId id="270" r:id="rId22"/>
    <p:sldId id="271" r:id="rId23"/>
    <p:sldId id="296" r:id="rId24"/>
    <p:sldId id="272" r:id="rId25"/>
    <p:sldId id="273" r:id="rId26"/>
    <p:sldId id="274" r:id="rId27"/>
    <p:sldId id="297" r:id="rId28"/>
    <p:sldId id="275" r:id="rId29"/>
    <p:sldId id="276" r:id="rId30"/>
    <p:sldId id="277" r:id="rId31"/>
    <p:sldId id="278" r:id="rId32"/>
    <p:sldId id="279" r:id="rId33"/>
    <p:sldId id="280" r:id="rId34"/>
    <p:sldId id="298" r:id="rId35"/>
    <p:sldId id="283" r:id="rId36"/>
    <p:sldId id="285" r:id="rId37"/>
    <p:sldId id="286" r:id="rId38"/>
    <p:sldId id="287" r:id="rId39"/>
    <p:sldId id="288" r:id="rId40"/>
    <p:sldId id="289" r:id="rId41"/>
    <p:sldId id="290" r:id="rId42"/>
    <p:sldId id="299" r:id="rId43"/>
    <p:sldId id="291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0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858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516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47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039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4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822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790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74B0-5249-419D-9B3E-EE1C503DB793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D7F5-A45E-48A4-8F24-FEAA8AAC4EC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7/30/2020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36712"/>
            <a:ext cx="9036496" cy="5493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Lecture</a:t>
            </a:r>
          </a:p>
          <a:p>
            <a:pPr algn="r"/>
            <a:endParaRPr lang="en-US" sz="1350" b="1" dirty="0">
              <a:solidFill>
                <a:srgbClr val="FF00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PROPERTIES</a:t>
            </a:r>
          </a:p>
          <a:p>
            <a:pPr algn="ctr"/>
            <a:r>
              <a:rPr lang="en-I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I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NUTRITIVE VALUE OF MILK</a:t>
            </a:r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Sanjeev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Kumar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&amp; Head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Dairy Technology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SGIDT, Patna-14</a:t>
            </a:r>
          </a:p>
          <a:p>
            <a:pPr algn="r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IN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5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36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Chemical properties of milk fat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45435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fats belong to a group of chemical substances--esters, compounds of alcohols and acids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fat is a mixture of different fatty acid esters --- triglycerides, composed of an alcohol called glycerol and various fatty acids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 make up about 90% of milk fat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fatty acid molecule -- composed of a hydrocarbon chain and a carboxyl group (formula R-COOH).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 fatty acids, such as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myristic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palmitic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stearic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constitute two thirds of  milk fatty acids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Oleic acid with a single double bond -- the most abundant unsaturated fatty acid in milk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Chemical properties of milk fat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45435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</a:rPr>
              <a:t>Distribution of fatty acids on the triglyceride chain -- important when determining the  physical properties of the lipids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70C0"/>
                </a:solidFill>
              </a:rPr>
              <a:t>In general, the position 1 binds mostly longer carbon length fatty acids, and the position 3 binds mostly shorter carbon length and unsaturated fatty acids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For  example, 97% of C4 and 84% of C6 are associated with position 3 whereas 58% of C18 binds to position 1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</a:rPr>
              <a:t>Certain other classes of lipids include phospholipids (0.8%) and cholesterol (0.3%), -- mainly associated with the fat globule membrane and core of the in the fat globule, respectively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Creaming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44616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/>
              <a:t>Most of the (&gt; 95%) milk fat exists in the form of globules of 0.1-15 </a:t>
            </a:r>
            <a:r>
              <a:rPr lang="en-IN" sz="2400" dirty="0" smtClean="0">
                <a:sym typeface="Symbol"/>
              </a:rPr>
              <a:t>m diameter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FF0000"/>
                </a:solidFill>
                <a:sym typeface="Symbol"/>
              </a:rPr>
              <a:t>A thin membrane (8-10 nm thick) covers these liquid fat droplets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FF0000"/>
                </a:solidFill>
                <a:sym typeface="Symbol"/>
              </a:rPr>
              <a:t>The major components of the native fat globule membrane are protein and phospholipids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err="1" smtClean="0">
                <a:sym typeface="Symbol"/>
              </a:rPr>
              <a:t>IgM</a:t>
            </a:r>
            <a:r>
              <a:rPr lang="en-IN" sz="2400" dirty="0" smtClean="0">
                <a:sym typeface="Symbol"/>
              </a:rPr>
              <a:t> - an immunoglobulin in milk, forms a complex with lipoproteins. This complex, known as </a:t>
            </a:r>
            <a:r>
              <a:rPr lang="en-IN" sz="2400" dirty="0" err="1" smtClean="0">
                <a:solidFill>
                  <a:srgbClr val="FF0000"/>
                </a:solidFill>
                <a:sym typeface="Symbol"/>
              </a:rPr>
              <a:t>cryoglobulin</a:t>
            </a:r>
            <a:r>
              <a:rPr lang="en-IN" sz="2400" dirty="0" smtClean="0">
                <a:solidFill>
                  <a:srgbClr val="FF0000"/>
                </a:solidFill>
                <a:sym typeface="Symbol"/>
              </a:rPr>
              <a:t>,</a:t>
            </a:r>
            <a:r>
              <a:rPr lang="en-IN" sz="2400" dirty="0" smtClean="0">
                <a:sym typeface="Symbol"/>
              </a:rPr>
              <a:t> precipitates onto the fat globules and causes flocculation. This is known as </a:t>
            </a:r>
            <a:r>
              <a:rPr lang="en-IN" sz="2400" dirty="0" smtClean="0">
                <a:solidFill>
                  <a:srgbClr val="FF0000"/>
                </a:solidFill>
                <a:sym typeface="Symbol"/>
              </a:rPr>
              <a:t>cold agglutination</a:t>
            </a:r>
            <a:r>
              <a:rPr lang="en-IN" sz="2400" dirty="0" smtClean="0">
                <a:sym typeface="Symbol"/>
              </a:rPr>
              <a:t>. Thus cream layer forms very rapidly (within 20 to 30 minutes) in cold raw milk.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Milk proteins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72608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Amino acids form the building blocks of proteins.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Contain both a </a:t>
            </a:r>
            <a:r>
              <a:rPr lang="en-IN" sz="2000" dirty="0" smtClean="0">
                <a:solidFill>
                  <a:srgbClr val="FF0000"/>
                </a:solidFill>
              </a:rPr>
              <a:t>weak basic amino group</a:t>
            </a:r>
            <a:r>
              <a:rPr lang="en-IN" sz="2000" dirty="0" smtClean="0"/>
              <a:t>, and a </a:t>
            </a:r>
            <a:r>
              <a:rPr lang="en-IN" sz="2000" dirty="0" smtClean="0">
                <a:solidFill>
                  <a:srgbClr val="FF0000"/>
                </a:solidFill>
              </a:rPr>
              <a:t>weak acidic carboxyl group</a:t>
            </a:r>
            <a:r>
              <a:rPr lang="en-IN" sz="2000" dirty="0" smtClean="0"/>
              <a:t>, both </a:t>
            </a:r>
            <a:r>
              <a:rPr lang="en-IN" sz="2000" dirty="0" smtClean="0">
                <a:solidFill>
                  <a:srgbClr val="FF0000"/>
                </a:solidFill>
              </a:rPr>
              <a:t>connected to a hydrocarbon chain</a:t>
            </a:r>
            <a:r>
              <a:rPr lang="en-IN" sz="2000" dirty="0" smtClean="0"/>
              <a:t>, which is unique to different amino acids.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Joined together in random order by the </a:t>
            </a:r>
            <a:r>
              <a:rPr lang="en-IN" sz="2000" dirty="0" smtClean="0">
                <a:solidFill>
                  <a:srgbClr val="FF0000"/>
                </a:solidFill>
              </a:rPr>
              <a:t>peptide linkage </a:t>
            </a:r>
            <a:r>
              <a:rPr lang="en-IN" sz="2000" dirty="0" smtClean="0"/>
              <a:t>to form the polypeptide chains.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/>
              <a:t>M</a:t>
            </a:r>
            <a:r>
              <a:rPr lang="en-IN" sz="2000" dirty="0" smtClean="0"/>
              <a:t>ay further be </a:t>
            </a:r>
            <a:r>
              <a:rPr lang="en-IN" sz="2000" dirty="0" smtClean="0">
                <a:solidFill>
                  <a:srgbClr val="FF0000"/>
                </a:solidFill>
              </a:rPr>
              <a:t>cross-linked by disulphide bridges forms -primary structure of proteins</a:t>
            </a:r>
            <a:r>
              <a:rPr lang="en-IN" sz="20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If the protein </a:t>
            </a:r>
            <a:r>
              <a:rPr lang="en-IN" sz="2000" dirty="0"/>
              <a:t>-</a:t>
            </a:r>
            <a:r>
              <a:rPr lang="en-IN" sz="2000" dirty="0" smtClean="0"/>
              <a:t> tightly coiled and folded into a somewhat spherical shape, -called a globular protein.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Milk proteins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726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protein consists of long polypeptide chains which are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intermolecularly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linked, - Fibrous proteins.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caseins, whey proteins and non-protein nitrogen (NPN) make up the nitrogen content of milk.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Caseins :                            76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IN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whey </a:t>
            </a: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proteins:                  18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IN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Non-protein nitrogen:        6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Concentration of proteins in milk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IMG_20190314_171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14" b="8681"/>
          <a:stretch>
            <a:fillRect/>
          </a:stretch>
        </p:blipFill>
        <p:spPr>
          <a:xfrm>
            <a:off x="683568" y="1340768"/>
            <a:ext cx="7704856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327"/>
            <a:ext cx="8229600" cy="77809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Caseins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3285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Casein constitutes about 80% of the total proteins present in milk. It is a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phosphoprotein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viscosity and white colour of milk are largely due to casein.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caseins precipitate at pH 4.6. Compositionally, -- all conjugated proteins, most with phosphate group(s) esterified to serine residues.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Phosphate groups are important to the structure of the casein micelle.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calcium binding by the individual caseins is proportional to the phosphate content.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Caseins -- distinguished by the absence of disulphide bonds and a large number of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proline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residues which cause bending of the protein.</a:t>
            </a:r>
            <a:endParaRPr lang="en-I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peculiar bending prevents the formation of a tightly packed secondary structure.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Caseins -- stable to heat denaturation because of the lack of tertiary structure, leading to little structure that will unfold.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Insolubility of caseins in water also --- to the absence of tertiary structure, which results in the exposure of large umber of hydrophobic residues.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Casein micelles  aggregate by the action of enzymes, acid, heat or due to age- gelation.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3327"/>
            <a:ext cx="8229600" cy="77809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en-I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Conti----</a:t>
            </a:r>
            <a:endParaRPr lang="en-I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Properties of casein fractions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IMG_20190315_130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91" b="3908"/>
          <a:stretch>
            <a:fillRect/>
          </a:stretch>
        </p:blipFill>
        <p:spPr>
          <a:xfrm>
            <a:off x="395536" y="1124744"/>
            <a:ext cx="8352928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Whey proteins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229600" cy="5073427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Green clear liquid that separates out of milk after precipitation of caseins at pH 4.6 --- whey and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roteins contained therein are whey proteins.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whey proteins ---- good gelling and whipping properties.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Denaturation increases their water holding capacity.</a:t>
            </a:r>
            <a:endParaRPr lang="en-I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Chemical Properties of Milk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8003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/>
              <a:t>Milk is a true aqueous solution of lactose, salts and a few other minor compounds, which is emulsified with fat and supports a colloidal dispersion of proteins.</a:t>
            </a:r>
          </a:p>
          <a:p>
            <a:pPr algn="just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</a:t>
            </a:r>
            <a:endParaRPr lang="en-IN" sz="2000" dirty="0"/>
          </a:p>
        </p:txBody>
      </p:sp>
      <p:pic>
        <p:nvPicPr>
          <p:cNvPr id="5" name="Picture 4" descr="IMG_20190315_125647.jpg"/>
          <p:cNvPicPr>
            <a:picLocks noChangeAspect="1"/>
          </p:cNvPicPr>
          <p:nvPr/>
        </p:nvPicPr>
        <p:blipFill>
          <a:blip r:embed="rId2" cstate="print"/>
          <a:srcRect l="1267" r="1267" b="2273"/>
          <a:stretch>
            <a:fillRect/>
          </a:stretch>
        </p:blipFill>
        <p:spPr>
          <a:xfrm>
            <a:off x="611560" y="2348880"/>
            <a:ext cx="763284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Major whey protein fractions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IMG_20190314_171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3" b="11863"/>
          <a:stretch>
            <a:fillRect/>
          </a:stretch>
        </p:blipFill>
        <p:spPr>
          <a:xfrm>
            <a:off x="539552" y="1412776"/>
            <a:ext cx="813690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Beta-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lactoglobulin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eight genetic variants, comprises approximately half the total whey proteins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Coagulated by heat, explaining why colostrum curdles when heated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Binds fat soluble vitamins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making them more available to the body and        provides an 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source of essential and branched chain  amino acids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 prevent muscle breakdown and spare glycogen during exercise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required in some individual with liver conditions, such as Cirrhosis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lactalbumin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 not coagulated by rennet or acids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 precipitated by heat, the extent of coagulation being governed by temperature of holding, salt concentration and pH of milk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protein found in human breast milk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lactalbumin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 an excellent source of essential amino acids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benefits include sleep regulation and mood improvement under stress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whey protein component capable of binding calcium. </a:t>
            </a:r>
            <a:endParaRPr lang="en-I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Immunoglobulins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 non-specific humoral protective effect to the offspring against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-pathogenic micro-organisms.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 whey protein component found in colostrum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Bovine milk contains only traces of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Bovine serum albumin (BSA) -- a large sized protein with a good essential amino acid profile and fat binding properties</a:t>
            </a:r>
            <a:r>
              <a:rPr lang="en-IN" sz="2400" dirty="0" smtClean="0">
                <a:solidFill>
                  <a:srgbClr val="0070C0"/>
                </a:solidFill>
              </a:rPr>
              <a:t>.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red-coloured protein, capable of chelating iron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lang="en-IN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enteropathogenic</a:t>
            </a:r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organisms due to its ability to bind iron, as iron is an essential nutrient often required for bacterial growth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the growth of beneficial bacteria such as bifidobacteria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Lactoferrin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-- an anti-oxidant that naturally occurs in many body secretions such as tears, blood, breast milk, saliva and mucus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Lysozyme -- enzymes that have antibacterial activities.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xhibits immunity enhancing properties.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lysozyme  from egg white - more industrial  applications in the past,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nzyme isolated from human or bovine milk - far greater lytic  activity compared to egg lysozyme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1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Milk enzymes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726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Milk contains both </a:t>
            </a:r>
            <a:r>
              <a:rPr lang="en-IN" sz="2000" b="1" dirty="0" smtClean="0">
                <a:solidFill>
                  <a:srgbClr val="FF0000"/>
                </a:solidFill>
              </a:rPr>
              <a:t>indigenous</a:t>
            </a:r>
            <a:r>
              <a:rPr lang="en-IN" sz="2000" b="1" dirty="0" smtClean="0"/>
              <a:t> and </a:t>
            </a:r>
            <a:r>
              <a:rPr lang="en-IN" sz="2000" b="1" dirty="0" smtClean="0">
                <a:solidFill>
                  <a:srgbClr val="7030A0"/>
                </a:solidFill>
              </a:rPr>
              <a:t>exogenous</a:t>
            </a:r>
            <a:r>
              <a:rPr lang="en-IN" sz="2000" b="1" dirty="0" smtClean="0"/>
              <a:t> enzymes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7030A0"/>
                </a:solidFill>
              </a:rPr>
              <a:t>Exogenous enzymes</a:t>
            </a:r>
            <a:r>
              <a:rPr lang="en-IN" sz="2000" b="1" dirty="0" smtClean="0"/>
              <a:t> mainly consist of heat-stable lipases and proteinases produced by </a:t>
            </a:r>
            <a:r>
              <a:rPr lang="en-IN" sz="2000" b="1" dirty="0" err="1" smtClean="0">
                <a:solidFill>
                  <a:srgbClr val="FF0000"/>
                </a:solidFill>
              </a:rPr>
              <a:t>psychrotropic</a:t>
            </a:r>
            <a:r>
              <a:rPr lang="en-IN" sz="2000" b="1" dirty="0" smtClean="0">
                <a:solidFill>
                  <a:srgbClr val="FF0000"/>
                </a:solidFill>
              </a:rPr>
              <a:t> bacteria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The </a:t>
            </a:r>
            <a:r>
              <a:rPr lang="en-IN" sz="2000" b="1" dirty="0" smtClean="0">
                <a:solidFill>
                  <a:srgbClr val="FF0000"/>
                </a:solidFill>
              </a:rPr>
              <a:t>indigenous enzymes</a:t>
            </a:r>
            <a:r>
              <a:rPr lang="en-IN" sz="2000" b="1" dirty="0" smtClean="0"/>
              <a:t> that have been isolated from milk are </a:t>
            </a:r>
            <a:r>
              <a:rPr lang="en-IN" sz="2000" b="1" dirty="0" smtClean="0">
                <a:solidFill>
                  <a:srgbClr val="0070C0"/>
                </a:solidFill>
              </a:rPr>
              <a:t>lipase, aryl esterase, alkaline phosphatase, acid phosphatase, xanthine oxidase, peroxidase, protease, amylase, catalase and lactase</a:t>
            </a:r>
            <a:r>
              <a:rPr lang="en-IN" sz="2000" b="1" dirty="0" smtClean="0"/>
              <a:t> (</a:t>
            </a:r>
            <a:r>
              <a:rPr lang="en-IN" sz="2000" b="1" dirty="0" smtClean="0">
                <a:sym typeface="Symbol"/>
              </a:rPr>
              <a:t>-galactosidase)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ym typeface="Symbol"/>
              </a:rPr>
              <a:t>The most significant group is the </a:t>
            </a:r>
            <a:r>
              <a:rPr lang="en-IN" sz="2000" b="1" dirty="0" err="1" smtClean="0">
                <a:sym typeface="Symbol"/>
              </a:rPr>
              <a:t>hydrolases</a:t>
            </a:r>
            <a:r>
              <a:rPr lang="en-IN" sz="2000" b="1" dirty="0" smtClean="0">
                <a:sym typeface="Symbol"/>
              </a:rPr>
              <a:t>, comprising of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lipoprotein lipase, </a:t>
            </a: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plasmin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and alkaline </a:t>
            </a: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phosphatase</a:t>
            </a:r>
            <a:endParaRPr lang="en-IN" sz="2000" b="1" dirty="0" smtClean="0">
              <a:solidFill>
                <a:schemeClr val="accent6">
                  <a:lumMod val="50000"/>
                </a:schemeClr>
              </a:solidFill>
              <a:sym typeface="Symbol"/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002060"/>
                </a:solidFill>
              </a:rPr>
              <a:t>Lipoprotein lipase is found mainly in the plasma in association with casein micelles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Milk enzymes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726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err="1" smtClean="0">
                <a:solidFill>
                  <a:srgbClr val="FF0000"/>
                </a:solidFill>
              </a:rPr>
              <a:t>Plasmin</a:t>
            </a:r>
            <a:r>
              <a:rPr lang="en-IN" sz="2000" b="1" dirty="0" smtClean="0"/>
              <a:t> is a </a:t>
            </a:r>
            <a:r>
              <a:rPr lang="en-IN" sz="2000" b="1" dirty="0" smtClean="0">
                <a:solidFill>
                  <a:srgbClr val="FF0000"/>
                </a:solidFill>
              </a:rPr>
              <a:t>proteolytic</a:t>
            </a:r>
            <a:r>
              <a:rPr lang="en-IN" sz="2000" b="1" dirty="0" smtClean="0"/>
              <a:t> enzyme that </a:t>
            </a:r>
            <a:r>
              <a:rPr lang="en-IN" sz="2000" b="1" dirty="0" smtClean="0">
                <a:solidFill>
                  <a:srgbClr val="FF0000"/>
                </a:solidFill>
              </a:rPr>
              <a:t>attacks both </a:t>
            </a:r>
            <a:r>
              <a:rPr lang="en-IN" sz="2000" b="1" dirty="0" smtClean="0">
                <a:solidFill>
                  <a:srgbClr val="FF0000"/>
                </a:solidFill>
                <a:sym typeface="Symbol"/>
              </a:rPr>
              <a:t>-casein and -s2-casein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>
                <a:sym typeface="Symbol"/>
              </a:rPr>
              <a:t>It is </a:t>
            </a:r>
            <a:r>
              <a:rPr lang="en-IN" sz="2000" b="1" dirty="0" smtClean="0">
                <a:solidFill>
                  <a:srgbClr val="FF0000"/>
                </a:solidFill>
                <a:sym typeface="Symbol"/>
              </a:rPr>
              <a:t>very heat stable</a:t>
            </a:r>
            <a:r>
              <a:rPr lang="en-IN" sz="2000" b="1" dirty="0" smtClean="0">
                <a:sym typeface="Symbol"/>
              </a:rPr>
              <a:t> and </a:t>
            </a:r>
            <a:r>
              <a:rPr lang="en-IN" sz="2000" b="1" dirty="0" smtClean="0">
                <a:solidFill>
                  <a:srgbClr val="FF0000"/>
                </a:solidFill>
                <a:sym typeface="Symbol"/>
              </a:rPr>
              <a:t>responsible for the development of bitterness in pasteurized milk and UHT processed milk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>
                <a:sym typeface="Symbol"/>
              </a:rPr>
              <a:t>It also </a:t>
            </a:r>
            <a:r>
              <a:rPr lang="en-IN" sz="2000" b="1" dirty="0" smtClean="0">
                <a:solidFill>
                  <a:srgbClr val="FF0000"/>
                </a:solidFill>
                <a:sym typeface="Symbol"/>
              </a:rPr>
              <a:t>plays a role in ripening and flavour development of certain cheeses</a:t>
            </a:r>
            <a:r>
              <a:rPr lang="en-IN" sz="2000" b="1" dirty="0" smtClean="0">
                <a:sym typeface="Symbol"/>
              </a:rPr>
              <a:t>, such as Swiss cheese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>
                <a:solidFill>
                  <a:srgbClr val="002060"/>
                </a:solidFill>
                <a:sym typeface="Symbol"/>
              </a:rPr>
              <a:t>Alkaline </a:t>
            </a:r>
            <a:r>
              <a:rPr lang="en-IN" sz="2000" b="1" dirty="0" err="1" smtClean="0">
                <a:solidFill>
                  <a:srgbClr val="002060"/>
                </a:solidFill>
                <a:sym typeface="Symbol"/>
              </a:rPr>
              <a:t>phosphatase</a:t>
            </a:r>
            <a:r>
              <a:rPr lang="en-IN" sz="2000" b="1" dirty="0" smtClean="0">
                <a:sym typeface="Symbol"/>
              </a:rPr>
              <a:t> splits specific phosphoric acid esters into phosphoric acid and the related alcohols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>
                <a:sym typeface="Symbol"/>
              </a:rPr>
              <a:t>Unlike most milk enzymes, it has a pH and temperature optima differing from physiological values; </a:t>
            </a:r>
            <a:r>
              <a:rPr lang="en-IN" sz="2000" b="1" dirty="0" smtClean="0">
                <a:solidFill>
                  <a:srgbClr val="002060"/>
                </a:solidFill>
                <a:sym typeface="Symbol"/>
              </a:rPr>
              <a:t>pH of 9.8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>
                <a:solidFill>
                  <a:srgbClr val="002060"/>
                </a:solidFill>
                <a:sym typeface="Symbol"/>
              </a:rPr>
              <a:t>The enzyme is destroyed by minimum pasteurization temperatures and, therefore, its absence is an indicator of efficient pasteurization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  <a:sym typeface="Symbol"/>
              </a:rPr>
              <a:t>Non-protein nitrogenous (NPN) substances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dirty="0" smtClean="0">
                <a:sym typeface="Symbol"/>
              </a:rPr>
              <a:t>Besides proteins, milk contains </a:t>
            </a:r>
            <a:r>
              <a:rPr lang="en-IN" sz="2400" dirty="0" smtClean="0">
                <a:solidFill>
                  <a:srgbClr val="FF0000"/>
                </a:solidFill>
                <a:sym typeface="Symbol"/>
              </a:rPr>
              <a:t>NPN substances</a:t>
            </a:r>
            <a:r>
              <a:rPr lang="en-IN" sz="2400" dirty="0" smtClean="0">
                <a:sym typeface="Symbol"/>
              </a:rPr>
              <a:t> like </a:t>
            </a:r>
            <a:r>
              <a:rPr lang="en-IN" sz="2400" dirty="0" smtClean="0">
                <a:solidFill>
                  <a:srgbClr val="002060"/>
                </a:solidFill>
                <a:sym typeface="Symbol"/>
              </a:rPr>
              <a:t>amino acids, </a:t>
            </a:r>
            <a:r>
              <a:rPr lang="en-IN" sz="2400" dirty="0" err="1" smtClean="0">
                <a:solidFill>
                  <a:srgbClr val="002060"/>
                </a:solidFill>
                <a:sym typeface="Symbol"/>
              </a:rPr>
              <a:t>creatine</a:t>
            </a:r>
            <a:r>
              <a:rPr lang="en-IN" sz="2400" dirty="0" smtClean="0">
                <a:solidFill>
                  <a:srgbClr val="002060"/>
                </a:solidFill>
                <a:sym typeface="Symbol"/>
              </a:rPr>
              <a:t>, urea, uric acid, </a:t>
            </a:r>
            <a:r>
              <a:rPr lang="en-IN" sz="2400" dirty="0" err="1" smtClean="0">
                <a:solidFill>
                  <a:srgbClr val="002060"/>
                </a:solidFill>
                <a:sym typeface="Symbol"/>
              </a:rPr>
              <a:t>creatinine</a:t>
            </a:r>
            <a:r>
              <a:rPr lang="en-IN" sz="2400" dirty="0" smtClean="0">
                <a:solidFill>
                  <a:srgbClr val="002060"/>
                </a:solidFill>
                <a:sym typeface="Symbol"/>
              </a:rPr>
              <a:t> and </a:t>
            </a:r>
            <a:r>
              <a:rPr lang="en-IN" sz="2400" dirty="0" err="1" smtClean="0">
                <a:solidFill>
                  <a:srgbClr val="002060"/>
                </a:solidFill>
                <a:sym typeface="Symbol"/>
              </a:rPr>
              <a:t>hipuric</a:t>
            </a:r>
            <a:r>
              <a:rPr lang="en-IN" sz="2400" dirty="0" smtClean="0">
                <a:solidFill>
                  <a:srgbClr val="002060"/>
                </a:solidFill>
                <a:sym typeface="Symbol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Lactose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In addition to </a:t>
            </a:r>
            <a:r>
              <a:rPr lang="en-IN" sz="2000" b="1" dirty="0" smtClean="0">
                <a:solidFill>
                  <a:srgbClr val="FF0000"/>
                </a:solidFill>
              </a:rPr>
              <a:t>lactose</a:t>
            </a:r>
            <a:r>
              <a:rPr lang="en-IN" sz="2000" b="1" dirty="0" smtClean="0"/>
              <a:t>, fresh milk contains other carbohydrates in small amounts, including </a:t>
            </a:r>
            <a:r>
              <a:rPr lang="en-IN" sz="2000" b="1" dirty="0" smtClean="0">
                <a:solidFill>
                  <a:srgbClr val="FF0000"/>
                </a:solidFill>
              </a:rPr>
              <a:t>glucose, </a:t>
            </a:r>
            <a:r>
              <a:rPr lang="en-IN" sz="2000" b="1" dirty="0" err="1" smtClean="0">
                <a:solidFill>
                  <a:srgbClr val="FF0000"/>
                </a:solidFill>
              </a:rPr>
              <a:t>galactose</a:t>
            </a:r>
            <a:r>
              <a:rPr lang="en-IN" sz="2000" b="1" dirty="0" smtClean="0">
                <a:solidFill>
                  <a:srgbClr val="FF0000"/>
                </a:solidFill>
              </a:rPr>
              <a:t>, and oligosaccharides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Lactose constitutes </a:t>
            </a:r>
            <a:r>
              <a:rPr lang="en-IN" sz="2000" b="1" dirty="0" smtClean="0">
                <a:solidFill>
                  <a:srgbClr val="7030A0"/>
                </a:solidFill>
              </a:rPr>
              <a:t>4.8 to 5.2% of milk</a:t>
            </a:r>
            <a:r>
              <a:rPr lang="en-IN" sz="2000" b="1" dirty="0" smtClean="0"/>
              <a:t>,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52% of milk SNF</a:t>
            </a:r>
            <a:r>
              <a:rPr lang="en-IN" sz="2000" b="1" dirty="0" smtClean="0"/>
              <a:t>, and </a:t>
            </a:r>
            <a:r>
              <a:rPr lang="en-IN" sz="2000" b="1" dirty="0" smtClean="0">
                <a:solidFill>
                  <a:srgbClr val="00B050"/>
                </a:solidFill>
              </a:rPr>
              <a:t>70% of whey solids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Lactose is the </a:t>
            </a:r>
            <a:r>
              <a:rPr lang="en-IN" sz="2000" b="1" dirty="0" smtClean="0">
                <a:solidFill>
                  <a:srgbClr val="0070C0"/>
                </a:solidFill>
              </a:rPr>
              <a:t>least variable</a:t>
            </a:r>
            <a:r>
              <a:rPr lang="en-IN" sz="2000" b="1" dirty="0" smtClean="0"/>
              <a:t>, yet </a:t>
            </a:r>
            <a:r>
              <a:rPr lang="en-IN" sz="2000" b="1" dirty="0" smtClean="0">
                <a:solidFill>
                  <a:srgbClr val="0070C0"/>
                </a:solidFill>
              </a:rPr>
              <a:t>most unstable constituent</a:t>
            </a:r>
            <a:r>
              <a:rPr lang="en-IN" sz="2000" b="1" dirty="0" smtClean="0"/>
              <a:t> of milk being quickly fermented by micro-organisms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Lactose is not as sweet as sucrose. It is a disaccharide (2 sugars) made up of two </a:t>
            </a:r>
            <a:r>
              <a:rPr lang="en-IN" sz="2000" b="1" dirty="0" err="1" smtClean="0"/>
              <a:t>monosaccharides</a:t>
            </a:r>
            <a:r>
              <a:rPr lang="en-IN" sz="2000" b="1" dirty="0" smtClean="0"/>
              <a:t>, glucose and </a:t>
            </a:r>
            <a:r>
              <a:rPr lang="en-IN" sz="2000" b="1" dirty="0" err="1" smtClean="0"/>
              <a:t>galactose</a:t>
            </a:r>
            <a:r>
              <a:rPr lang="en-IN" sz="20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This sugar </a:t>
            </a:r>
            <a:r>
              <a:rPr lang="en-IN" sz="2000" b="1" dirty="0" smtClean="0">
                <a:solidFill>
                  <a:srgbClr val="FF0000"/>
                </a:solidFill>
              </a:rPr>
              <a:t>crystallizes in an alpha form</a:t>
            </a:r>
            <a:r>
              <a:rPr lang="en-IN" sz="2000" b="1" dirty="0" smtClean="0"/>
              <a:t> and results in the </a:t>
            </a:r>
            <a:r>
              <a:rPr lang="en-IN" sz="2000" b="1" dirty="0" smtClean="0">
                <a:solidFill>
                  <a:srgbClr val="FF0000"/>
                </a:solidFill>
              </a:rPr>
              <a:t>defect called sandiness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Molecular structure of lactose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IMG_20190314_171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859216" cy="4494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55"/>
            <a:ext cx="8229600" cy="70777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Water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forms the largest fraction of milk and ranges from </a:t>
            </a: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83-87%</a:t>
            </a:r>
          </a:p>
          <a:p>
            <a:pPr algn="just">
              <a:spcBef>
                <a:spcPts val="60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content of milk </a:t>
            </a: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varies from species to species and breed to breed</a:t>
            </a:r>
          </a:p>
          <a:p>
            <a:pPr algn="just">
              <a:spcBef>
                <a:spcPts val="60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serves as a carrier for the other constituents of milk</a:t>
            </a:r>
          </a:p>
          <a:p>
            <a:pPr algn="just">
              <a:spcBef>
                <a:spcPts val="600"/>
              </a:spcBef>
              <a:spcAft>
                <a:spcPts val="2400"/>
              </a:spcAft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small amount of water in milk is hydrated to lactose and salts and also bound in the proteins.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Vitamins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04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/>
              <a:t>They are </a:t>
            </a:r>
            <a:r>
              <a:rPr lang="en-IN" sz="2000" b="1" dirty="0" smtClean="0">
                <a:solidFill>
                  <a:srgbClr val="FF0000"/>
                </a:solidFill>
              </a:rPr>
              <a:t>essential</a:t>
            </a:r>
            <a:r>
              <a:rPr lang="en-IN" sz="2000" b="1" dirty="0" smtClean="0"/>
              <a:t> to normal life processes, but </a:t>
            </a:r>
            <a:r>
              <a:rPr lang="en-IN" sz="2000" b="1" dirty="0" smtClean="0">
                <a:solidFill>
                  <a:srgbClr val="FF0000"/>
                </a:solidFill>
              </a:rPr>
              <a:t>cannot be synthesized by the body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/>
              <a:t>Milk contains the both water and fat soluble vitamins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/>
              <a:t>As milk fat is an important dietary source of vitamin A, </a:t>
            </a:r>
            <a:r>
              <a:rPr lang="en-IN" sz="2000" b="1" dirty="0" smtClean="0">
                <a:solidFill>
                  <a:srgbClr val="FF0000"/>
                </a:solidFill>
              </a:rPr>
              <a:t>low fat products are normally supplemented with vitamin A</a:t>
            </a:r>
            <a:endParaRPr lang="en-IN" sz="2000" b="1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/>
              <a:t>Grass feeding enhances its level in the milk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/>
              <a:t>Milk is fairly good source of </a:t>
            </a:r>
            <a:r>
              <a:rPr lang="en-IN" sz="2000" b="1" dirty="0" smtClean="0">
                <a:solidFill>
                  <a:srgbClr val="002060"/>
                </a:solidFill>
              </a:rPr>
              <a:t>water soluble B vitamins</a:t>
            </a:r>
            <a:r>
              <a:rPr lang="en-IN" sz="2000" b="1" dirty="0" smtClean="0"/>
              <a:t> such as </a:t>
            </a:r>
            <a:r>
              <a:rPr lang="en-IN" sz="2000" b="1" dirty="0" smtClean="0">
                <a:solidFill>
                  <a:srgbClr val="002060"/>
                </a:solidFill>
              </a:rPr>
              <a:t>thiamine (B1), riboflavin (B2), niacin(b3), </a:t>
            </a:r>
            <a:r>
              <a:rPr lang="en-IN" sz="2000" b="1" dirty="0" err="1" smtClean="0">
                <a:solidFill>
                  <a:srgbClr val="002060"/>
                </a:solidFill>
              </a:rPr>
              <a:t>pantothenic</a:t>
            </a:r>
            <a:r>
              <a:rPr lang="en-IN" sz="2000" b="1" dirty="0" smtClean="0">
                <a:solidFill>
                  <a:srgbClr val="002060"/>
                </a:solidFill>
              </a:rPr>
              <a:t> acid (B5), pyridoxine (B6) and </a:t>
            </a:r>
            <a:r>
              <a:rPr lang="en-IN" sz="2000" b="1" dirty="0" err="1" smtClean="0">
                <a:solidFill>
                  <a:srgbClr val="002060"/>
                </a:solidFill>
              </a:rPr>
              <a:t>cyanocabalamin</a:t>
            </a:r>
            <a:r>
              <a:rPr lang="en-IN" sz="2000" b="1" dirty="0" smtClean="0">
                <a:solidFill>
                  <a:srgbClr val="002060"/>
                </a:solidFill>
              </a:rPr>
              <a:t> (B12)</a:t>
            </a:r>
            <a:r>
              <a:rPr lang="en-IN" sz="20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Milk is a poor source of vitamin C (ascorbic acid)</a:t>
            </a:r>
            <a:r>
              <a:rPr lang="en-IN" sz="2000" b="1" dirty="0" smtClean="0"/>
              <a:t>. The little that is present in raw milk is very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heat-labile</a:t>
            </a:r>
            <a:r>
              <a:rPr lang="en-IN" sz="2000" b="1" dirty="0" smtClean="0"/>
              <a:t> and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easily destroyed by pasteurization</a:t>
            </a:r>
            <a:r>
              <a:rPr lang="en-IN" sz="2000" b="1" dirty="0" smtClean="0"/>
              <a:t>.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Vitamin content of fresh milk per (100g)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IMG_20190314_171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14" b="10272"/>
          <a:stretch>
            <a:fillRect/>
          </a:stretch>
        </p:blipFill>
        <p:spPr>
          <a:xfrm>
            <a:off x="457200" y="980728"/>
            <a:ext cx="822960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Minerals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Minerals</a:t>
            </a:r>
            <a:r>
              <a:rPr lang="en-IN" sz="2000" b="1" dirty="0" smtClean="0"/>
              <a:t> have many roles in the body including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enzyme functions, bone formation, water balance maintenance, and oxygen transport</a:t>
            </a:r>
            <a:r>
              <a:rPr lang="en-IN" sz="2000" b="1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Although they constitute less than 1% of milk,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they influence the heat stability and clumping of fat globules after homogenization</a:t>
            </a:r>
            <a:r>
              <a:rPr lang="en-IN" sz="2000" b="1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All 22 minerals considered essential to the human diet are present in milk.</a:t>
            </a:r>
            <a:r>
              <a:rPr lang="en-IN" sz="2000" b="1" dirty="0" smtClean="0"/>
              <a:t>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Milk is an important source of dietary calcium</a:t>
            </a:r>
            <a:r>
              <a:rPr lang="en-IN" sz="2000" b="1" dirty="0" smtClean="0"/>
              <a:t>. It is also a good source of magnesium, phosphorus, potassium, selenium and zinc.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Minerals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FF0000"/>
                </a:solidFill>
              </a:rPr>
              <a:t>In milk approximately 67% of the calcium, 35% of the magnesium, and 44% of the phosphate are salts bound within the casein micelle and the rest are soluble in the serum phase</a:t>
            </a:r>
            <a:r>
              <a:rPr lang="en-IN" sz="2000" b="1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The nutritional availability of calcium and phosphate are not affected by their association with salts and protein</a:t>
            </a:r>
            <a:r>
              <a:rPr lang="en-IN" sz="2000" b="1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Milk contains very small amounts of copper, iron, manganese, and sodium and is not consider a major dietary source of these minerals.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Other minerals such as aluminium, boron, zinc, cobalt, iodine, fluorine, molybdenum, nickel, lithium, barium, strontium and silica are also present in milk.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endParaRPr lang="en-IN" sz="2000" b="1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Mineral content of fresh milk (per 100 g)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IMG_20190314_17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7" t="3093" r="6426" b="2062"/>
          <a:stretch>
            <a:fillRect/>
          </a:stretch>
        </p:blipFill>
        <p:spPr>
          <a:xfrm rot="5400000">
            <a:off x="1943708" y="8622"/>
            <a:ext cx="5184578" cy="7704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Buffalo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Buffalos convert poor quality roughages and crop residues into milk more efficiently, thus contributing more significantly towards milk production in India.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The main source of marketable surplus of milk in India is buffalo milk.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It has </a:t>
            </a:r>
            <a:r>
              <a:rPr lang="en-IN" sz="2000" b="1" dirty="0" smtClean="0">
                <a:solidFill>
                  <a:srgbClr val="FF0000"/>
                </a:solidFill>
              </a:rPr>
              <a:t>certain unique technological advantages compared to cow milk</a:t>
            </a:r>
            <a:r>
              <a:rPr lang="en-IN" sz="2000" b="1" dirty="0" smtClean="0"/>
              <a:t>, because of the innate differences in qualitative and quantitative aspects of various constituents and </a:t>
            </a:r>
            <a:r>
              <a:rPr lang="en-IN" sz="2000" b="1" dirty="0" err="1" smtClean="0"/>
              <a:t>physico</a:t>
            </a:r>
            <a:r>
              <a:rPr lang="en-IN" sz="2000" b="1" dirty="0" smtClean="0"/>
              <a:t>-chemical properties of the two milks.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Gross composition of milk – Buffalo Vs Cow</a:t>
            </a:r>
            <a:endParaRPr lang="en-IN" sz="32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IMG_20190314_171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76" b="19160"/>
          <a:stretch>
            <a:fillRect/>
          </a:stretch>
        </p:blipFill>
        <p:spPr>
          <a:xfrm>
            <a:off x="457200" y="1556792"/>
            <a:ext cx="82296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Buffalo milk fat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/>
              <a:t>Buffalo milk is richer than cow milk in fat content, which contribute to its unique taste.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/>
              <a:t>The fat globules are larger than those in cow milk.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/>
              <a:t>The </a:t>
            </a:r>
            <a:r>
              <a:rPr lang="en-IN" sz="2000" dirty="0" smtClean="0">
                <a:solidFill>
                  <a:srgbClr val="FF0000"/>
                </a:solidFill>
              </a:rPr>
              <a:t>average cholesterol  content of buffalo milk is 20 mg/100 ml</a:t>
            </a:r>
            <a:r>
              <a:rPr lang="en-IN" sz="2000" dirty="0" smtClean="0"/>
              <a:t> which is significantly higher than that of cow milk.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/>
              <a:t>Buffalo milk has higher proportions of butyric, stearic and palmitic acids and lower levels of </a:t>
            </a:r>
            <a:r>
              <a:rPr lang="en-IN" sz="2000" dirty="0" err="1" smtClean="0"/>
              <a:t>caproic</a:t>
            </a:r>
            <a:r>
              <a:rPr lang="en-IN" sz="2000" dirty="0" smtClean="0"/>
              <a:t>, </a:t>
            </a:r>
            <a:r>
              <a:rPr lang="en-IN" sz="2000" dirty="0" err="1" smtClean="0"/>
              <a:t>caprylic</a:t>
            </a:r>
            <a:r>
              <a:rPr lang="en-IN" sz="2000" dirty="0" smtClean="0"/>
              <a:t>, </a:t>
            </a:r>
            <a:r>
              <a:rPr lang="en-IN" sz="2000" dirty="0" err="1" smtClean="0"/>
              <a:t>myristic</a:t>
            </a:r>
            <a:r>
              <a:rPr lang="en-IN" sz="2000" dirty="0" smtClean="0"/>
              <a:t> and linoleic acids.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/>
              <a:t>It </a:t>
            </a:r>
            <a:r>
              <a:rPr lang="en-IN" sz="2000" dirty="0" smtClean="0">
                <a:solidFill>
                  <a:srgbClr val="0070C0"/>
                </a:solidFill>
              </a:rPr>
              <a:t>contains higher levels of  </a:t>
            </a:r>
            <a:r>
              <a:rPr lang="en-IN" sz="2000" dirty="0" err="1" smtClean="0">
                <a:solidFill>
                  <a:srgbClr val="0070C0"/>
                </a:solidFill>
              </a:rPr>
              <a:t>tetraenoic</a:t>
            </a:r>
            <a:r>
              <a:rPr lang="en-IN" sz="2000" dirty="0" smtClean="0">
                <a:solidFill>
                  <a:srgbClr val="0070C0"/>
                </a:solidFill>
              </a:rPr>
              <a:t> and </a:t>
            </a:r>
            <a:r>
              <a:rPr lang="en-IN" sz="2000" dirty="0" err="1" smtClean="0">
                <a:solidFill>
                  <a:srgbClr val="0070C0"/>
                </a:solidFill>
              </a:rPr>
              <a:t>pentaenoic</a:t>
            </a:r>
            <a:r>
              <a:rPr lang="en-IN" sz="2000" dirty="0" smtClean="0">
                <a:solidFill>
                  <a:srgbClr val="0070C0"/>
                </a:solidFill>
              </a:rPr>
              <a:t> acids</a:t>
            </a:r>
            <a:r>
              <a:rPr lang="en-IN" sz="2000" dirty="0" smtClean="0"/>
              <a:t> in its fat makeup. </a:t>
            </a:r>
            <a:r>
              <a:rPr lang="en-IN" sz="2000" dirty="0" smtClean="0">
                <a:solidFill>
                  <a:srgbClr val="FF0000"/>
                </a:solidFill>
              </a:rPr>
              <a:t>The total level PUFA and free fatty acids (FFA) are lower than that in cow milk</a:t>
            </a:r>
            <a:r>
              <a:rPr lang="en-IN" sz="2000" dirty="0" smtClean="0"/>
              <a:t>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90315_16175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65874"/>
          <a:stretch/>
        </p:blipFill>
        <p:spPr>
          <a:xfrm>
            <a:off x="467544" y="908720"/>
            <a:ext cx="8229600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Buffalo milk proteins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/>
              <a:t>Buffalo milk protein is particularly rich in casein and whey proteins.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/>
              <a:t>The proportions of protein fractions, however, are similar in milk of both species.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>
                <a:solidFill>
                  <a:srgbClr val="FF0000"/>
                </a:solidFill>
              </a:rPr>
              <a:t>Almost all the casein in  buffalo milk (94.8%) is in micellar form</a:t>
            </a:r>
            <a:r>
              <a:rPr lang="en-IN" sz="2000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>
                <a:solidFill>
                  <a:srgbClr val="0070C0"/>
                </a:solidFill>
              </a:rPr>
              <a:t>The casein micelle size is large and varies from 80-250 nm in contrast to cow milk where the casein micelle size ranges from 70-110 nm.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Buffalo milk is richer in </a:t>
            </a:r>
            <a:r>
              <a:rPr lang="en-IN" sz="2000" dirty="0" err="1" smtClean="0">
                <a:solidFill>
                  <a:schemeClr val="accent6">
                    <a:lumMod val="75000"/>
                  </a:schemeClr>
                </a:solidFill>
              </a:rPr>
              <a:t>lactoferrin</a:t>
            </a:r>
            <a:r>
              <a:rPr lang="en-IN" sz="2000" dirty="0" smtClean="0">
                <a:solidFill>
                  <a:schemeClr val="accent6">
                    <a:lumMod val="75000"/>
                  </a:schemeClr>
                </a:solidFill>
              </a:rPr>
              <a:t> content than cow milk</a:t>
            </a:r>
            <a:r>
              <a:rPr lang="en-IN" sz="2000" dirty="0" smtClean="0"/>
              <a:t>. Raw buffalo milk exerts greater inhibitory action on growth of bacteria than cow milk, which is attributed to higher </a:t>
            </a:r>
            <a:r>
              <a:rPr lang="en-IN" sz="2000" dirty="0" err="1" smtClean="0"/>
              <a:t>lactoferrin</a:t>
            </a:r>
            <a:r>
              <a:rPr lang="en-IN" sz="2000" dirty="0" smtClean="0"/>
              <a:t> content of buffalo milk.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Fat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en-IN" sz="2400" dirty="0" smtClean="0"/>
              <a:t> </a:t>
            </a:r>
            <a:r>
              <a:rPr lang="en-IN" sz="2400" dirty="0"/>
              <a:t>-</a:t>
            </a:r>
            <a:r>
              <a:rPr lang="en-IN" sz="2400" dirty="0" smtClean="0"/>
              <a:t> the most </a:t>
            </a:r>
            <a:r>
              <a:rPr lang="en-IN" sz="2400" dirty="0" smtClean="0">
                <a:solidFill>
                  <a:srgbClr val="FF0000"/>
                </a:solidFill>
              </a:rPr>
              <a:t>commercially significant </a:t>
            </a:r>
            <a:r>
              <a:rPr lang="en-IN" sz="2400" dirty="0" smtClean="0"/>
              <a:t>constituent of milk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/>
              <a:t>Also the </a:t>
            </a:r>
            <a:r>
              <a:rPr lang="en-IN" sz="2400" dirty="0" smtClean="0">
                <a:solidFill>
                  <a:srgbClr val="FF0000"/>
                </a:solidFill>
              </a:rPr>
              <a:t>most variable fraction in milk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FF0000"/>
                </a:solidFill>
              </a:rPr>
              <a:t>Fat contents varies </a:t>
            </a:r>
            <a:r>
              <a:rPr lang="en-IN" sz="2400" dirty="0" smtClean="0"/>
              <a:t>from breed to breed and also among individuals of the same breed, the variation being caused by many factors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/>
              <a:t>Milk fat </a:t>
            </a:r>
            <a:r>
              <a:rPr lang="en-IN" sz="2400" dirty="0"/>
              <a:t>-</a:t>
            </a:r>
            <a:r>
              <a:rPr lang="en-IN" sz="2400" dirty="0" smtClean="0"/>
              <a:t> present as a suspension of small globules of varying diameter (</a:t>
            </a:r>
            <a:r>
              <a:rPr lang="en-IN" sz="2400" dirty="0" smtClean="0">
                <a:solidFill>
                  <a:srgbClr val="FF0000"/>
                </a:solidFill>
              </a:rPr>
              <a:t>cow milk fat: 3-8 µm, buffalo milk fat: 4-10 µm</a:t>
            </a:r>
            <a:r>
              <a:rPr lang="en-IN" sz="2400" dirty="0" smtClean="0"/>
              <a:t>)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/>
              <a:t>Fat comprises of </a:t>
            </a:r>
            <a:r>
              <a:rPr lang="en-IN" sz="2400" dirty="0" smtClean="0">
                <a:solidFill>
                  <a:srgbClr val="FF0000"/>
                </a:solidFill>
              </a:rPr>
              <a:t>different </a:t>
            </a:r>
            <a:r>
              <a:rPr lang="en-IN" sz="2400" dirty="0" err="1" smtClean="0">
                <a:solidFill>
                  <a:srgbClr val="FF0000"/>
                </a:solidFill>
              </a:rPr>
              <a:t>glycerides</a:t>
            </a:r>
            <a:r>
              <a:rPr lang="en-IN" sz="2400" dirty="0" smtClean="0"/>
              <a:t> of low melting point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400" dirty="0" smtClean="0">
                <a:solidFill>
                  <a:srgbClr val="0070C0"/>
                </a:solidFill>
              </a:rPr>
              <a:t>Composition of fat varies with the feed plan, nutrition, stage of lactation, breed and species, the first being the most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Buffalo milk vitamins and minerals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solidFill>
                  <a:srgbClr val="FF0000"/>
                </a:solidFill>
              </a:rPr>
              <a:t>Buffalo milk contains similar contents of vitamins and higher levels of minerals than cow milk</a:t>
            </a:r>
            <a:r>
              <a:rPr lang="en-IN" sz="2000" dirty="0" smtClean="0"/>
              <a:t>.</a:t>
            </a:r>
          </a:p>
          <a:p>
            <a:pPr algn="just"/>
            <a:endParaRPr lang="en-IN" sz="2000" dirty="0"/>
          </a:p>
        </p:txBody>
      </p:sp>
      <p:pic>
        <p:nvPicPr>
          <p:cNvPr id="5" name="Picture 4" descr="IMG_20190315_161735.jpg"/>
          <p:cNvPicPr>
            <a:picLocks noChangeAspect="1"/>
          </p:cNvPicPr>
          <p:nvPr/>
        </p:nvPicPr>
        <p:blipFill rotWithShape="1">
          <a:blip r:embed="rId2" cstate="print"/>
          <a:srcRect b="51667"/>
          <a:stretch/>
        </p:blipFill>
        <p:spPr>
          <a:xfrm>
            <a:off x="457200" y="2132855"/>
            <a:ext cx="8229600" cy="428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Buffalo milk vitamins and minerals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endParaRPr lang="en-IN" sz="2000" dirty="0"/>
          </a:p>
        </p:txBody>
      </p:sp>
      <p:pic>
        <p:nvPicPr>
          <p:cNvPr id="5" name="Picture 4" descr="IMG_20190315_161735.jpg"/>
          <p:cNvPicPr>
            <a:picLocks noChangeAspect="1"/>
          </p:cNvPicPr>
          <p:nvPr/>
        </p:nvPicPr>
        <p:blipFill rotWithShape="1">
          <a:blip r:embed="rId2" cstate="print"/>
          <a:srcRect t="48333"/>
          <a:stretch/>
        </p:blipFill>
        <p:spPr>
          <a:xfrm>
            <a:off x="457200" y="1268760"/>
            <a:ext cx="82296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Enzymes in buffalo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It contains lower concentration (one third) of alkaline phosphatase than cow milk. The activity of the enzyme in buffalo milk is ~ 0.12-0.18 units/ml.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Buffalo milk has slightly lower lipase activity (13.2 units) as compared to 17.2 units in cow milk.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0070C0"/>
                </a:solidFill>
              </a:rPr>
              <a:t>It has nearly 24% higher peroxidase activity than cow milk.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The thermal stability of buffalo milk </a:t>
            </a:r>
            <a:r>
              <a:rPr lang="en-IN" sz="2000" b="1" dirty="0" err="1" smtClean="0"/>
              <a:t>lactoperoxidase</a:t>
            </a:r>
            <a:r>
              <a:rPr lang="en-IN" sz="2000" b="1" dirty="0" smtClean="0"/>
              <a:t> is also higher than that of cow milk.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FF0000"/>
                </a:solidFill>
              </a:rPr>
              <a:t>Lysozyme content of buffalo milk is  15.2 mg/100 ml which is lower than cow milk.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Microbiology of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Useful, spoilage causing and pathogenic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Milk in the mammary gland is almost sterile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bacteria can be found in mammary glands of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unhealthy animals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0070C0"/>
                </a:solidFill>
              </a:rPr>
              <a:t>Once milk lefts the animal body, microflora from udder, coat of the animal, atmosphere, utensils and workers easily pass into the milk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Therefore, even under scrupulously clean conditions, freshly drawn milk may have a few thousand bacteria</a:t>
            </a:r>
          </a:p>
        </p:txBody>
      </p:sp>
    </p:spTree>
    <p:extLst>
      <p:ext uri="{BB962C8B-B14F-4D97-AF65-F5344CB8AC3E}">
        <p14:creationId xmlns:p14="http://schemas.microsoft.com/office/powerpoint/2010/main" val="26935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Lactic acid bacteria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/>
              <a:t>Fermented lactose to  lactic acid, employed as starter cultures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err="1" smtClean="0">
                <a:solidFill>
                  <a:srgbClr val="7030A0"/>
                </a:solidFill>
              </a:rPr>
              <a:t>Lactococci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Lactococcus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lactis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subsp.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lactis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Lactococcus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lactis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subsp.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cremoris</a:t>
            </a:r>
            <a:endParaRPr lang="en-IN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FF0000"/>
                </a:solidFill>
              </a:rPr>
              <a:t>Lactobacilli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Lactobacillus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casei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IN" sz="2000" b="1" i="1" dirty="0">
                <a:solidFill>
                  <a:schemeClr val="accent6">
                    <a:lumMod val="75000"/>
                  </a:schemeClr>
                </a:solidFill>
              </a:rPr>
              <a:t>Lactobacillus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delbrueckii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subs.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lactis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IN" sz="2000" b="1" i="1" dirty="0">
                <a:solidFill>
                  <a:schemeClr val="accent6">
                    <a:lumMod val="75000"/>
                  </a:schemeClr>
                </a:solidFill>
              </a:rPr>
              <a:t>Lactobacillus </a:t>
            </a:r>
            <a:r>
              <a:rPr lang="en-IN" sz="2000" b="1" i="1" dirty="0" err="1">
                <a:solidFill>
                  <a:schemeClr val="accent6">
                    <a:lumMod val="75000"/>
                  </a:schemeClr>
                </a:solidFill>
              </a:rPr>
              <a:t>delbrueckii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 subs.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bulgaricus</a:t>
            </a:r>
            <a:endParaRPr lang="en-IN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err="1" smtClean="0">
                <a:solidFill>
                  <a:srgbClr val="002060"/>
                </a:solidFill>
              </a:rPr>
              <a:t>Leuconostoc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IN" sz="2000" b="1" dirty="0" err="1">
                <a:solidFill>
                  <a:schemeClr val="accent6">
                    <a:lumMod val="75000"/>
                  </a:schemeClr>
                </a:solidFill>
              </a:rPr>
              <a:t>Leuconostoc</a:t>
            </a:r>
            <a:r>
              <a:rPr lang="en-IN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accent6">
                    <a:lumMod val="75000"/>
                  </a:schemeClr>
                </a:solidFill>
              </a:rPr>
              <a:t>citrovorum</a:t>
            </a:r>
            <a:endParaRPr lang="en-IN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Spoilage causing microorganisms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rgbClr val="7030A0"/>
                </a:solidFill>
              </a:rPr>
              <a:t>Streptococcus </a:t>
            </a:r>
            <a:r>
              <a:rPr lang="en-IN" sz="2000" b="1" i="1" dirty="0" err="1" smtClean="0">
                <a:solidFill>
                  <a:srgbClr val="7030A0"/>
                </a:solidFill>
              </a:rPr>
              <a:t>liquifaciens</a:t>
            </a:r>
            <a:r>
              <a:rPr lang="en-IN" sz="2000" b="1" dirty="0" smtClean="0">
                <a:solidFill>
                  <a:srgbClr val="7030A0"/>
                </a:solidFill>
              </a:rPr>
              <a:t> – Forms acid and gas with </a:t>
            </a:r>
            <a:r>
              <a:rPr lang="en-IN" sz="2000" b="1" dirty="0" err="1" smtClean="0">
                <a:solidFill>
                  <a:srgbClr val="7030A0"/>
                </a:solidFill>
              </a:rPr>
              <a:t>objectionalble</a:t>
            </a:r>
            <a:r>
              <a:rPr lang="en-IN" sz="2000" b="1" dirty="0" smtClean="0">
                <a:solidFill>
                  <a:srgbClr val="7030A0"/>
                </a:solidFill>
              </a:rPr>
              <a:t> proteolysis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err="1" smtClean="0">
                <a:solidFill>
                  <a:srgbClr val="FF0000"/>
                </a:solidFill>
              </a:rPr>
              <a:t>Aerobactor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b="1" dirty="0" err="1" smtClean="0">
                <a:solidFill>
                  <a:srgbClr val="FF0000"/>
                </a:solidFill>
              </a:rPr>
              <a:t>aerogenes</a:t>
            </a:r>
            <a:r>
              <a:rPr lang="en-IN" sz="2000" b="1" dirty="0" smtClean="0">
                <a:solidFill>
                  <a:srgbClr val="FF0000"/>
                </a:solidFill>
              </a:rPr>
              <a:t>, Bacillus </a:t>
            </a:r>
            <a:r>
              <a:rPr lang="en-IN" sz="2000" b="1" dirty="0" err="1" smtClean="0">
                <a:solidFill>
                  <a:srgbClr val="FF0000"/>
                </a:solidFill>
              </a:rPr>
              <a:t>polymyxa</a:t>
            </a:r>
            <a:r>
              <a:rPr lang="en-IN" sz="2000" b="1" dirty="0" smtClean="0">
                <a:solidFill>
                  <a:srgbClr val="FF0000"/>
                </a:solidFill>
              </a:rPr>
              <a:t>, Clostridium </a:t>
            </a:r>
            <a:r>
              <a:rPr lang="en-IN" sz="2000" b="1" dirty="0" err="1" smtClean="0">
                <a:solidFill>
                  <a:srgbClr val="FF0000"/>
                </a:solidFill>
              </a:rPr>
              <a:t>butyricum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– Gas forming bacteria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Alcaligenes</a:t>
            </a:r>
            <a:r>
              <a:rPr lang="en-IN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viscosus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– Ropy or slimy milk forming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rgbClr val="C00000"/>
                </a:solidFill>
              </a:rPr>
              <a:t>Bacillus cereus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– Sweet curdling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chemeClr val="tx2">
                    <a:lumMod val="75000"/>
                  </a:schemeClr>
                </a:solidFill>
              </a:rPr>
              <a:t>Pseudomonas </a:t>
            </a:r>
            <a:r>
              <a:rPr lang="en-IN" sz="2000" b="1" i="1" dirty="0" err="1" smtClean="0">
                <a:solidFill>
                  <a:schemeClr val="tx2">
                    <a:lumMod val="75000"/>
                  </a:schemeClr>
                </a:solidFill>
              </a:rPr>
              <a:t>flourescenes</a:t>
            </a:r>
            <a:r>
              <a:rPr lang="en-IN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IN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000" b="1" i="1" dirty="0">
                <a:solidFill>
                  <a:schemeClr val="tx2">
                    <a:lumMod val="75000"/>
                  </a:schemeClr>
                </a:solidFill>
              </a:rPr>
              <a:t>Pseudomonas </a:t>
            </a:r>
            <a:r>
              <a:rPr lang="en-IN" sz="2000" b="1" i="1" dirty="0" err="1" smtClean="0">
                <a:solidFill>
                  <a:schemeClr val="tx2">
                    <a:lumMod val="75000"/>
                  </a:schemeClr>
                </a:solidFill>
              </a:rPr>
              <a:t>fragi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– can grow at low temperatures (</a:t>
            </a:r>
            <a:r>
              <a:rPr lang="en-IN" sz="2000" b="1" dirty="0" err="1" smtClean="0">
                <a:solidFill>
                  <a:schemeClr val="accent6">
                    <a:lumMod val="75000"/>
                  </a:schemeClr>
                </a:solidFill>
              </a:rPr>
              <a:t>phycrotrophic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) – produce heat resistant proteolytic and </a:t>
            </a:r>
            <a:r>
              <a:rPr lang="en-IN" sz="2000" b="1" dirty="0" err="1" smtClean="0">
                <a:solidFill>
                  <a:schemeClr val="accent6">
                    <a:lumMod val="75000"/>
                  </a:schemeClr>
                </a:solidFill>
              </a:rPr>
              <a:t>lipolytic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 extracellular enzymes can cause spoilage</a:t>
            </a:r>
          </a:p>
        </p:txBody>
      </p:sp>
    </p:spTree>
    <p:extLst>
      <p:ext uri="{BB962C8B-B14F-4D97-AF65-F5344CB8AC3E}">
        <p14:creationId xmlns:p14="http://schemas.microsoft.com/office/powerpoint/2010/main" val="36114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Pathogenic microorganisms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rgbClr val="7030A0"/>
                </a:solidFill>
              </a:rPr>
              <a:t>Bacillus cereus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rgbClr val="C00000"/>
                </a:solidFill>
              </a:rPr>
              <a:t>Listeria </a:t>
            </a:r>
            <a:r>
              <a:rPr lang="en-IN" sz="2000" b="1" i="1" dirty="0" err="1" smtClean="0">
                <a:solidFill>
                  <a:srgbClr val="C00000"/>
                </a:solidFill>
              </a:rPr>
              <a:t>monocytogenes</a:t>
            </a:r>
            <a:endParaRPr lang="en-IN" sz="2000" b="1" i="1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rgbClr val="00B050"/>
                </a:solidFill>
              </a:rPr>
              <a:t>Salmonella spp.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rgbClr val="002060"/>
                </a:solidFill>
              </a:rPr>
              <a:t>Escherichia coli </a:t>
            </a:r>
            <a:r>
              <a:rPr lang="en-IN" sz="2000" b="1" dirty="0" smtClean="0">
                <a:solidFill>
                  <a:srgbClr val="002060"/>
                </a:solidFill>
              </a:rPr>
              <a:t>O157:H7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i="1" dirty="0" smtClean="0">
                <a:solidFill>
                  <a:schemeClr val="accent6">
                    <a:lumMod val="50000"/>
                  </a:schemeClr>
                </a:solidFill>
              </a:rPr>
              <a:t>Campylobacter </a:t>
            </a:r>
            <a:r>
              <a:rPr lang="en-IN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jejuni</a:t>
            </a:r>
            <a:endParaRPr lang="en-IN" sz="20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Nutritive value of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IN" sz="2800" b="1" dirty="0" smtClean="0">
                <a:solidFill>
                  <a:srgbClr val="7030A0"/>
                </a:solidFill>
              </a:rPr>
              <a:t>Lipids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Energy dense, fat soluble vitamins (A,D,E, K)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7030A0"/>
                </a:solidFill>
              </a:rPr>
              <a:t>Phospholipids – vital parts of brain and nervous system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7030A0"/>
                </a:solidFill>
              </a:rPr>
              <a:t>Conjugated linoleic acid (CLA) isomers present in milk – anti-carcinogenic effect</a:t>
            </a:r>
          </a:p>
        </p:txBody>
      </p:sp>
    </p:spTree>
    <p:extLst>
      <p:ext uri="{BB962C8B-B14F-4D97-AF65-F5344CB8AC3E}">
        <p14:creationId xmlns:p14="http://schemas.microsoft.com/office/powerpoint/2010/main" val="6792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Nutritive value of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IN" sz="2800" b="1" dirty="0" smtClean="0">
                <a:solidFill>
                  <a:srgbClr val="7030A0"/>
                </a:solidFill>
              </a:rPr>
              <a:t>Proteins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Proteins contribute to building and repair of body, acts as antibodies, supply energy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One litre of milk provides bout 50% of recommended daily allowance of protein for adults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Casein has protein efficiency ratio (PER) = 2.89 to 3.10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Beta-</a:t>
            </a: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</a:rPr>
              <a:t>lactoglobulin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– binder and transporter of retinol, carrier of antibodies</a:t>
            </a:r>
          </a:p>
        </p:txBody>
      </p:sp>
    </p:spTree>
    <p:extLst>
      <p:ext uri="{BB962C8B-B14F-4D97-AF65-F5344CB8AC3E}">
        <p14:creationId xmlns:p14="http://schemas.microsoft.com/office/powerpoint/2010/main" val="3144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Nutritive value of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IN" sz="2800" b="1" dirty="0" smtClean="0">
                <a:solidFill>
                  <a:srgbClr val="7030A0"/>
                </a:solidFill>
              </a:rPr>
              <a:t>Lactose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Promotes growth of lactobacilli in intestine that synthesize many B vitamins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FF0000"/>
                </a:solidFill>
              </a:rPr>
              <a:t>Lactose fermentation by lactobacilli bacteria produces lactic acid – it will check growth of undesirable microorganisms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002060"/>
                </a:solidFill>
              </a:rPr>
              <a:t>Lactose improves the absorption of calcium, phosphorous and magnesium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00B050"/>
                </a:solidFill>
              </a:rPr>
              <a:t>Lactose being slowly digested and absorbed – used in slimming diets and it also discourages fat absorption in body</a:t>
            </a:r>
          </a:p>
        </p:txBody>
      </p:sp>
    </p:spTree>
    <p:extLst>
      <p:ext uri="{BB962C8B-B14F-4D97-AF65-F5344CB8AC3E}">
        <p14:creationId xmlns:p14="http://schemas.microsoft.com/office/powerpoint/2010/main" val="30302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Fat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>
                <a:solidFill>
                  <a:srgbClr val="FF0000"/>
                </a:solidFill>
              </a:rPr>
              <a:t>S</a:t>
            </a:r>
            <a:r>
              <a:rPr lang="en-IN" sz="2000" dirty="0" smtClean="0">
                <a:solidFill>
                  <a:srgbClr val="FF0000"/>
                </a:solidFill>
              </a:rPr>
              <a:t>ize and number of fat globules vary depending on the breed of the animal and method of milking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70C0"/>
                </a:solidFill>
              </a:rPr>
              <a:t>Globules become smaller and more numerous as lactation advances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Machine milking produces fat globules of more uniform size than hand milking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Buffalo milk fat -- more easily churned into butter than cow milk fat.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Milk of animals in advance lactation is less suitable for being churned into butter.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</a:rPr>
              <a:t>Milk fat is quite bland in taste and imparts smoothness and palatability to fat-containing dairy products.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Nutritive value of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IN" sz="2800" b="1" dirty="0" smtClean="0">
                <a:solidFill>
                  <a:srgbClr val="7030A0"/>
                </a:solidFill>
              </a:rPr>
              <a:t>Minerals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Function as components of skeletal tissues, activators of enzymes, acid-base regulators, osmotic pressure regulators, </a:t>
            </a: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</a:rPr>
              <a:t>controllersof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 muscle excitability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00B050"/>
                </a:solidFill>
              </a:rPr>
              <a:t>Bone building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0070C0"/>
                </a:solidFill>
              </a:rPr>
              <a:t>The absorption of calcium from milk is high and is promoted by presence of lactose, amino acids lysine and arginine, citric acid and vitamin A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rgbClr val="FF0000"/>
                </a:solidFill>
              </a:rPr>
              <a:t>Even though, Iron is present in very less amount in milk, it is completely absorbed from milk than any other iron rich foods</a:t>
            </a:r>
          </a:p>
        </p:txBody>
      </p:sp>
    </p:spTree>
    <p:extLst>
      <p:ext uri="{BB962C8B-B14F-4D97-AF65-F5344CB8AC3E}">
        <p14:creationId xmlns:p14="http://schemas.microsoft.com/office/powerpoint/2010/main" val="26688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Nutritive value of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IN" sz="2800" b="1" dirty="0" smtClean="0">
                <a:solidFill>
                  <a:srgbClr val="7030A0"/>
                </a:solidFill>
              </a:rPr>
              <a:t>Vitamins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Acts as biochemical regulators and co-enzymes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</a:rPr>
              <a:t>Vit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A – vision, keeps skin clear, keeps mucous membranes healthy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</a:rPr>
              <a:t>Vit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E- antioxidant activity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</a:rPr>
              <a:t>Vit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D – helps in absorption of calcium and phosphorous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err="1" smtClean="0">
                <a:solidFill>
                  <a:schemeClr val="accent6">
                    <a:lumMod val="50000"/>
                  </a:schemeClr>
                </a:solidFill>
              </a:rPr>
              <a:t>Vit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K – required for synthesis of prothrombin hence helps in normal blood clotting</a:t>
            </a:r>
          </a:p>
        </p:txBody>
      </p:sp>
    </p:spTree>
    <p:extLst>
      <p:ext uri="{BB962C8B-B14F-4D97-AF65-F5344CB8AC3E}">
        <p14:creationId xmlns:p14="http://schemas.microsoft.com/office/powerpoint/2010/main" val="40812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Nutritive value of milk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IN" sz="2800" b="1" dirty="0" smtClean="0">
                <a:solidFill>
                  <a:srgbClr val="7030A0"/>
                </a:solidFill>
              </a:rPr>
              <a:t>Vitamins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>
                <a:solidFill>
                  <a:schemeClr val="accent6">
                    <a:lumMod val="50000"/>
                  </a:schemeClr>
                </a:solidFill>
              </a:rPr>
              <a:t>Riboflavin – aids in oxygen uptake, and helps in adapting the eye to light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>
                <a:solidFill>
                  <a:schemeClr val="accent6">
                    <a:lumMod val="50000"/>
                  </a:schemeClr>
                </a:solidFill>
              </a:rPr>
              <a:t>Thiamine – required for normal appetite and digestion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smtClean="0">
                <a:solidFill>
                  <a:schemeClr val="accent6">
                    <a:lumMod val="50000"/>
                  </a:schemeClr>
                </a:solidFill>
              </a:rPr>
              <a:t>Vit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 B12 and Folic acid – required for synthesis of red blood cells and nucleic acids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Niacin – aids in keeping nervous and digestive system healthy</a:t>
            </a:r>
          </a:p>
        </p:txBody>
      </p:sp>
    </p:spTree>
    <p:extLst>
      <p:ext uri="{BB962C8B-B14F-4D97-AF65-F5344CB8AC3E}">
        <p14:creationId xmlns:p14="http://schemas.microsoft.com/office/powerpoint/2010/main" val="1482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Milk Procurement 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Systems</a:t>
            </a:r>
            <a:endParaRPr lang="en-IN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Rural Milk Collection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</a:rPr>
              <a:t>At village level, milk brought by the individual farmers is first tested for quality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endParaRPr lang="en-IN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51520" y="1772816"/>
            <a:ext cx="8568952" cy="4464496"/>
            <a:chOff x="251520" y="1988840"/>
            <a:chExt cx="8568952" cy="4464496"/>
          </a:xfrm>
        </p:grpSpPr>
        <p:sp>
          <p:nvSpPr>
            <p:cNvPr id="4" name="Rectangle 3"/>
            <p:cNvSpPr/>
            <p:nvPr/>
          </p:nvSpPr>
          <p:spPr>
            <a:xfrm>
              <a:off x="2699792" y="1988840"/>
              <a:ext cx="374441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Milk from Individual farmers</a:t>
              </a:r>
              <a:endParaRPr lang="en-IN" b="1" dirty="0">
                <a:solidFill>
                  <a:srgbClr val="7030A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99792" y="2852936"/>
              <a:ext cx="374441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Weighing</a:t>
              </a:r>
              <a:endParaRPr lang="en-IN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67744" y="3717032"/>
              <a:ext cx="460851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Take representative sample for quality check</a:t>
              </a:r>
              <a:endParaRPr lang="en-IN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99792" y="4509120"/>
              <a:ext cx="374441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Accept or Reject the milk</a:t>
              </a:r>
              <a:endParaRPr lang="en-IN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64288" y="3284984"/>
              <a:ext cx="1440160" cy="28803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Taste</a:t>
              </a:r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236296" y="3789040"/>
              <a:ext cx="1440160" cy="4320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Smell</a:t>
              </a:r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1520" y="3356992"/>
              <a:ext cx="1584176" cy="4320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Fat</a:t>
              </a:r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36296" y="4365104"/>
              <a:ext cx="1584176" cy="4320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Sediment</a:t>
              </a:r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3528" y="3933056"/>
              <a:ext cx="1584176" cy="4320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SNF</a:t>
              </a:r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23528" y="4509120"/>
              <a:ext cx="1584176" cy="4320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Acidity</a:t>
              </a:r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5" name="Curved Connector 14"/>
            <p:cNvCxnSpPr>
              <a:stCxn id="6" idx="1"/>
              <a:endCxn id="10" idx="6"/>
            </p:cNvCxnSpPr>
            <p:nvPr/>
          </p:nvCxnSpPr>
          <p:spPr>
            <a:xfrm rot="10800000">
              <a:off x="1835696" y="3573016"/>
              <a:ext cx="432048" cy="39604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6" idx="1"/>
              <a:endCxn id="12" idx="6"/>
            </p:cNvCxnSpPr>
            <p:nvPr/>
          </p:nvCxnSpPr>
          <p:spPr>
            <a:xfrm rot="10800000" flipV="1">
              <a:off x="1907704" y="3969060"/>
              <a:ext cx="360040" cy="18002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6" idx="1"/>
              <a:endCxn id="13" idx="6"/>
            </p:cNvCxnSpPr>
            <p:nvPr/>
          </p:nvCxnSpPr>
          <p:spPr>
            <a:xfrm rot="10800000" flipV="1">
              <a:off x="1907704" y="3969060"/>
              <a:ext cx="360040" cy="75608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6" idx="3"/>
              <a:endCxn id="8" idx="2"/>
            </p:cNvCxnSpPr>
            <p:nvPr/>
          </p:nvCxnSpPr>
          <p:spPr>
            <a:xfrm flipV="1">
              <a:off x="6876256" y="3429000"/>
              <a:ext cx="288032" cy="54006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6" idx="3"/>
              <a:endCxn id="9" idx="2"/>
            </p:cNvCxnSpPr>
            <p:nvPr/>
          </p:nvCxnSpPr>
          <p:spPr>
            <a:xfrm>
              <a:off x="6876256" y="3969060"/>
              <a:ext cx="360040" cy="3600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6" idx="3"/>
              <a:endCxn id="11" idx="2"/>
            </p:cNvCxnSpPr>
            <p:nvPr/>
          </p:nvCxnSpPr>
          <p:spPr>
            <a:xfrm>
              <a:off x="6876256" y="3969060"/>
              <a:ext cx="360040" cy="61206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907704" y="5301208"/>
              <a:ext cx="5328592" cy="1152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After acceptance, Milk received from individual farmers is collected in milk cans (generally 40 lit capacity Al/Steel/Plastic cans are used)</a:t>
              </a:r>
              <a:endParaRPr lang="en-IN" b="1" dirty="0">
                <a:solidFill>
                  <a:srgbClr val="7030A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4" idx="2"/>
            </p:cNvCxnSpPr>
            <p:nvPr/>
          </p:nvCxnSpPr>
          <p:spPr>
            <a:xfrm>
              <a:off x="4572000" y="2492896"/>
              <a:ext cx="0" cy="432048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" idx="2"/>
              <a:endCxn id="6" idx="0"/>
            </p:cNvCxnSpPr>
            <p:nvPr/>
          </p:nvCxnSpPr>
          <p:spPr>
            <a:xfrm>
              <a:off x="4572000" y="3356992"/>
              <a:ext cx="0" cy="36004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2"/>
            </p:cNvCxnSpPr>
            <p:nvPr/>
          </p:nvCxnSpPr>
          <p:spPr>
            <a:xfrm>
              <a:off x="4572000" y="4221088"/>
              <a:ext cx="0" cy="36004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2"/>
              <a:endCxn id="27" idx="0"/>
            </p:cNvCxnSpPr>
            <p:nvPr/>
          </p:nvCxnSpPr>
          <p:spPr>
            <a:xfrm>
              <a:off x="4572000" y="5013176"/>
              <a:ext cx="0" cy="288032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Rural Milk Collection</a:t>
            </a:r>
            <a:endParaRPr lang="en-IN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mage result for milk c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736304" cy="2355966"/>
          </a:xfrm>
          <a:prstGeom prst="rect">
            <a:avLst/>
          </a:prstGeom>
          <a:noFill/>
        </p:spPr>
      </p:pic>
      <p:pic>
        <p:nvPicPr>
          <p:cNvPr id="1028" name="Picture 4" descr="Image result for milk c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1"/>
            <a:ext cx="3456384" cy="2352262"/>
          </a:xfrm>
          <a:prstGeom prst="rect">
            <a:avLst/>
          </a:prstGeom>
          <a:noFill/>
        </p:spPr>
      </p:pic>
      <p:pic>
        <p:nvPicPr>
          <p:cNvPr id="1030" name="Picture 6" descr="Image result for milk c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2885306" cy="2885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3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44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Fat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glycerides make up to 98-99% of the milk fat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Numerous triglycerides may be present in milk fat, since 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contains as many as  64 fatty acids.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Butyric, </a:t>
            </a:r>
            <a:r>
              <a:rPr lang="en-IN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aproic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caprylic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N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capric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present in high proportions, --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characterized by </a:t>
            </a:r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odours and flavour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fat  also contains cholesterol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differentiating-- vegetable fats, which contains phytosterols.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contains </a:t>
            </a:r>
            <a:r>
              <a:rPr lang="en-I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to 0.23%  phospholipids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viz. </a:t>
            </a:r>
            <a:r>
              <a:rPr lang="en-I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lecithin, </a:t>
            </a:r>
            <a:r>
              <a:rPr lang="en-IN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phosphatidyl</a:t>
            </a:r>
            <a:r>
              <a:rPr lang="en-I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serine, </a:t>
            </a:r>
            <a:r>
              <a:rPr lang="en-IN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sphingomyelin</a:t>
            </a:r>
            <a:r>
              <a:rPr lang="en-I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inositol</a:t>
            </a:r>
            <a:r>
              <a:rPr lang="en-IN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N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cerebrosides</a:t>
            </a:r>
            <a:endParaRPr lang="en-IN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Major fatty acids in milk (in 100 g)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IMG_20190315_125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99" r="2299" b="726"/>
          <a:stretch>
            <a:fillRect/>
          </a:stretch>
        </p:blipFill>
        <p:spPr>
          <a:xfrm>
            <a:off x="323528" y="1052736"/>
            <a:ext cx="8496944" cy="5472608"/>
          </a:xfrm>
        </p:spPr>
      </p:pic>
      <p:sp>
        <p:nvSpPr>
          <p:cNvPr id="4" name="Oval 3"/>
          <p:cNvSpPr/>
          <p:nvPr/>
        </p:nvSpPr>
        <p:spPr>
          <a:xfrm>
            <a:off x="5283115" y="3518938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7740352" y="3501008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292080" y="5445224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740352" y="5445224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56207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Physical properties of milk fat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IMG_20190315_125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78" b="12601"/>
          <a:stretch>
            <a:fillRect/>
          </a:stretch>
        </p:blipFill>
        <p:spPr>
          <a:xfrm>
            <a:off x="457200" y="1268760"/>
            <a:ext cx="822960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70C0"/>
                </a:solidFill>
              </a:rPr>
              <a:t>Physical properties of milk fat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FF0000"/>
                </a:solidFill>
              </a:rPr>
              <a:t>Four most abundant fatty acids in milk -- </a:t>
            </a:r>
            <a:r>
              <a:rPr lang="en-IN" sz="2000" dirty="0" err="1" smtClean="0">
                <a:solidFill>
                  <a:srgbClr val="FF0000"/>
                </a:solidFill>
              </a:rPr>
              <a:t>myristic</a:t>
            </a:r>
            <a:r>
              <a:rPr lang="en-IN" sz="2000" dirty="0" smtClean="0">
                <a:solidFill>
                  <a:srgbClr val="FF0000"/>
                </a:solidFill>
              </a:rPr>
              <a:t>, </a:t>
            </a:r>
            <a:r>
              <a:rPr lang="en-IN" sz="2000" dirty="0" err="1" smtClean="0">
                <a:solidFill>
                  <a:srgbClr val="FF0000"/>
                </a:solidFill>
              </a:rPr>
              <a:t>palmitic</a:t>
            </a:r>
            <a:r>
              <a:rPr lang="en-IN" sz="2000" dirty="0" smtClean="0">
                <a:solidFill>
                  <a:srgbClr val="FF0000"/>
                </a:solidFill>
              </a:rPr>
              <a:t>, stearic and oleic acids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Presence of a high content of </a:t>
            </a:r>
            <a:r>
              <a:rPr lang="en-IN" sz="2000" dirty="0" smtClean="0">
                <a:solidFill>
                  <a:srgbClr val="FF0000"/>
                </a:solidFill>
              </a:rPr>
              <a:t>high-melting fatty acids, such as </a:t>
            </a:r>
            <a:r>
              <a:rPr lang="en-IN" sz="2000" dirty="0" err="1" smtClean="0">
                <a:solidFill>
                  <a:srgbClr val="FF0000"/>
                </a:solidFill>
              </a:rPr>
              <a:t>palmitic</a:t>
            </a:r>
            <a:r>
              <a:rPr lang="en-IN" sz="2000" dirty="0" smtClean="0">
                <a:solidFill>
                  <a:srgbClr val="FF0000"/>
                </a:solidFill>
              </a:rPr>
              <a:t> acid</a:t>
            </a:r>
            <a:r>
              <a:rPr lang="en-IN" sz="2000" dirty="0" smtClean="0"/>
              <a:t>, results in harder fat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Fat with a high content of </a:t>
            </a:r>
            <a:r>
              <a:rPr lang="en-IN" sz="2000" dirty="0" smtClean="0">
                <a:solidFill>
                  <a:srgbClr val="FF0000"/>
                </a:solidFill>
              </a:rPr>
              <a:t>low-melting oleic acid </a:t>
            </a:r>
            <a:r>
              <a:rPr lang="en-IN" sz="2000" dirty="0" smtClean="0"/>
              <a:t>makes soft butter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Melting points of individual triglycerides range </a:t>
            </a:r>
            <a:r>
              <a:rPr lang="en-IN" sz="2000" dirty="0" smtClean="0">
                <a:solidFill>
                  <a:srgbClr val="FF0000"/>
                </a:solidFill>
              </a:rPr>
              <a:t>from -75</a:t>
            </a:r>
            <a:r>
              <a:rPr lang="en-IN" sz="2000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IN" sz="2000" dirty="0" smtClean="0">
                <a:solidFill>
                  <a:srgbClr val="FF0000"/>
                </a:solidFill>
              </a:rPr>
              <a:t>C  for tri-butyric glycerol to 72</a:t>
            </a:r>
            <a:r>
              <a:rPr lang="en-IN" sz="2000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IN" sz="2000" dirty="0" smtClean="0">
                <a:solidFill>
                  <a:srgbClr val="FF0000"/>
                </a:solidFill>
              </a:rPr>
              <a:t>C for tri-stearin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/>
              <a:t>Nevertheless, the </a:t>
            </a:r>
            <a:r>
              <a:rPr lang="en-IN" sz="2000" dirty="0" smtClean="0">
                <a:solidFill>
                  <a:srgbClr val="FF0000"/>
                </a:solidFill>
              </a:rPr>
              <a:t>final melting point of milk fat is at 37</a:t>
            </a:r>
            <a:r>
              <a:rPr lang="en-IN" sz="2000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IN" sz="2000" dirty="0" smtClean="0">
                <a:solidFill>
                  <a:srgbClr val="FF0000"/>
                </a:solidFill>
              </a:rPr>
              <a:t>C </a:t>
            </a:r>
            <a:r>
              <a:rPr lang="en-IN" sz="2000" dirty="0" smtClean="0"/>
              <a:t>because higher melting triglycerides dissolve in the liquid fat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IN" sz="2000" dirty="0" smtClean="0">
                <a:solidFill>
                  <a:srgbClr val="00B0F0"/>
                </a:solidFill>
              </a:rPr>
              <a:t> </a:t>
            </a:r>
            <a:r>
              <a:rPr lang="en-IN" sz="2000" dirty="0">
                <a:solidFill>
                  <a:srgbClr val="00B0F0"/>
                </a:solidFill>
              </a:rPr>
              <a:t>T</a:t>
            </a:r>
            <a:r>
              <a:rPr lang="en-IN" sz="2000" dirty="0" smtClean="0">
                <a:solidFill>
                  <a:srgbClr val="00B0F0"/>
                </a:solidFill>
              </a:rPr>
              <a:t>rans-unsaturation increases melting points, whereas odd-numbered and branched chains decrease melting points</a:t>
            </a:r>
            <a:endParaRPr lang="en-IN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3222</Words>
  <Application>Microsoft Office PowerPoint</Application>
  <PresentationFormat>On-screen Show (4:3)</PresentationFormat>
  <Paragraphs>270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Franklin Gothic Book</vt:lpstr>
      <vt:lpstr>Perpetua</vt:lpstr>
      <vt:lpstr>Symbol</vt:lpstr>
      <vt:lpstr>Wingdings 2</vt:lpstr>
      <vt:lpstr>Office Theme</vt:lpstr>
      <vt:lpstr>Equity</vt:lpstr>
      <vt:lpstr>PowerPoint Presentation</vt:lpstr>
      <vt:lpstr>Chemical Properties of Milk</vt:lpstr>
      <vt:lpstr>Water</vt:lpstr>
      <vt:lpstr>Fat</vt:lpstr>
      <vt:lpstr>Fat</vt:lpstr>
      <vt:lpstr>Fat</vt:lpstr>
      <vt:lpstr>Major fatty acids in milk (in 100 g)</vt:lpstr>
      <vt:lpstr>Physical properties of milk fat</vt:lpstr>
      <vt:lpstr>Physical properties of milk fat</vt:lpstr>
      <vt:lpstr>Chemical properties of milk fat</vt:lpstr>
      <vt:lpstr>Chemical properties of milk fat</vt:lpstr>
      <vt:lpstr>Creaming</vt:lpstr>
      <vt:lpstr>Milk proteins</vt:lpstr>
      <vt:lpstr>Milk proteins</vt:lpstr>
      <vt:lpstr>Concentration of proteins in milk</vt:lpstr>
      <vt:lpstr>Caseins</vt:lpstr>
      <vt:lpstr>Conti----</vt:lpstr>
      <vt:lpstr>Properties of casein fractions</vt:lpstr>
      <vt:lpstr>Whey proteins</vt:lpstr>
      <vt:lpstr>Major whey protein fractions</vt:lpstr>
      <vt:lpstr>PowerPoint Presentation</vt:lpstr>
      <vt:lpstr>PowerPoint Presentation</vt:lpstr>
      <vt:lpstr>PowerPoint Presentation</vt:lpstr>
      <vt:lpstr>PowerPoint Presentation</vt:lpstr>
      <vt:lpstr>Milk enzymes</vt:lpstr>
      <vt:lpstr>Milk enzymes</vt:lpstr>
      <vt:lpstr>Non-protein nitrogenous (NPN) substances</vt:lpstr>
      <vt:lpstr>Lactose</vt:lpstr>
      <vt:lpstr>Molecular structure of lactose</vt:lpstr>
      <vt:lpstr>Vitamins</vt:lpstr>
      <vt:lpstr>Vitamin content of fresh milk per (100g)</vt:lpstr>
      <vt:lpstr>Minerals</vt:lpstr>
      <vt:lpstr>Minerals</vt:lpstr>
      <vt:lpstr>Mineral content of fresh milk (per 100 g)</vt:lpstr>
      <vt:lpstr>Buffalo Milk</vt:lpstr>
      <vt:lpstr>Gross composition of milk – Buffalo Vs Cow</vt:lpstr>
      <vt:lpstr>Buffalo milk fat</vt:lpstr>
      <vt:lpstr>PowerPoint Presentation</vt:lpstr>
      <vt:lpstr>Buffalo milk proteins</vt:lpstr>
      <vt:lpstr>Buffalo milk vitamins and minerals</vt:lpstr>
      <vt:lpstr>Buffalo milk vitamins and minerals</vt:lpstr>
      <vt:lpstr>Enzymes in buffalo milk</vt:lpstr>
      <vt:lpstr>Microbiology of milk</vt:lpstr>
      <vt:lpstr>Lactic acid bacteria</vt:lpstr>
      <vt:lpstr>Spoilage causing microorganisms</vt:lpstr>
      <vt:lpstr>Pathogenic microorganisms</vt:lpstr>
      <vt:lpstr>Nutritive value of milk</vt:lpstr>
      <vt:lpstr>Nutritive value of milk</vt:lpstr>
      <vt:lpstr>Nutritive value of milk</vt:lpstr>
      <vt:lpstr>Nutritive value of milk</vt:lpstr>
      <vt:lpstr>Nutritive value of milk</vt:lpstr>
      <vt:lpstr>Nutritive value of milk</vt:lpstr>
      <vt:lpstr>Milk Procurement  Systems</vt:lpstr>
      <vt:lpstr>Rural Milk Collection</vt:lpstr>
      <vt:lpstr>Rural Milk Collection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sanjeev</cp:lastModifiedBy>
  <cp:revision>174</cp:revision>
  <dcterms:created xsi:type="dcterms:W3CDTF">2019-03-14T09:10:47Z</dcterms:created>
  <dcterms:modified xsi:type="dcterms:W3CDTF">2020-07-30T07:22:56Z</dcterms:modified>
</cp:coreProperties>
</file>