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4A0ED-26D4-43B4-A3FD-707F47D07553}" type="datetimeFigureOut">
              <a:rPr lang="en-IN" smtClean="0"/>
              <a:t>27-08-2020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1FFA5-4DAE-44E9-B891-6BF263E2F33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25085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4A0ED-26D4-43B4-A3FD-707F47D07553}" type="datetimeFigureOut">
              <a:rPr lang="en-IN" smtClean="0"/>
              <a:t>27-08-2020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1FFA5-4DAE-44E9-B891-6BF263E2F33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60142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4A0ED-26D4-43B4-A3FD-707F47D07553}" type="datetimeFigureOut">
              <a:rPr lang="en-IN" smtClean="0"/>
              <a:t>27-08-2020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1FFA5-4DAE-44E9-B891-6BF263E2F33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30933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4A0ED-26D4-43B4-A3FD-707F47D07553}" type="datetimeFigureOut">
              <a:rPr lang="en-IN" smtClean="0"/>
              <a:t>27-08-2020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1FFA5-4DAE-44E9-B891-6BF263E2F33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49949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4A0ED-26D4-43B4-A3FD-707F47D07553}" type="datetimeFigureOut">
              <a:rPr lang="en-IN" smtClean="0"/>
              <a:t>27-08-2020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1FFA5-4DAE-44E9-B891-6BF263E2F33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46979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4A0ED-26D4-43B4-A3FD-707F47D07553}" type="datetimeFigureOut">
              <a:rPr lang="en-IN" smtClean="0"/>
              <a:t>27-08-2020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1FFA5-4DAE-44E9-B891-6BF263E2F33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27369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4A0ED-26D4-43B4-A3FD-707F47D07553}" type="datetimeFigureOut">
              <a:rPr lang="en-IN" smtClean="0"/>
              <a:t>27-08-2020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1FFA5-4DAE-44E9-B891-6BF263E2F33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78867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4A0ED-26D4-43B4-A3FD-707F47D07553}" type="datetimeFigureOut">
              <a:rPr lang="en-IN" smtClean="0"/>
              <a:t>27-08-2020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1FFA5-4DAE-44E9-B891-6BF263E2F33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23372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4A0ED-26D4-43B4-A3FD-707F47D07553}" type="datetimeFigureOut">
              <a:rPr lang="en-IN" smtClean="0"/>
              <a:t>27-08-2020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1FFA5-4DAE-44E9-B891-6BF263E2F33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9103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4A0ED-26D4-43B4-A3FD-707F47D07553}" type="datetimeFigureOut">
              <a:rPr lang="en-IN" smtClean="0"/>
              <a:t>27-08-2020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1FFA5-4DAE-44E9-B891-6BF263E2F33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93567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4A0ED-26D4-43B4-A3FD-707F47D07553}" type="datetimeFigureOut">
              <a:rPr lang="en-IN" smtClean="0"/>
              <a:t>27-08-2020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1FFA5-4DAE-44E9-B891-6BF263E2F33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67940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4A0ED-26D4-43B4-A3FD-707F47D07553}" type="datetimeFigureOut">
              <a:rPr lang="en-IN" smtClean="0"/>
              <a:t>27-08-2020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1FFA5-4DAE-44E9-B891-6BF263E2F33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93694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644073" y="1736436"/>
            <a:ext cx="8321963" cy="435032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48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ff</a:t>
            </a:r>
            <a:r>
              <a:rPr lang="en-IN" sz="4800" dirty="0" err="1" smtClean="0">
                <a:solidFill>
                  <a:schemeClr val="tx1"/>
                </a:solidFill>
              </a:rPr>
              <a:t>FOWL</a:t>
            </a:r>
            <a:r>
              <a:rPr lang="en-IN" sz="4800" dirty="0" smtClean="0">
                <a:solidFill>
                  <a:schemeClr val="tx1"/>
                </a:solidFill>
              </a:rPr>
              <a:t> </a:t>
            </a:r>
            <a:r>
              <a:rPr lang="en-IN" sz="4800" dirty="0" smtClean="0">
                <a:solidFill>
                  <a:schemeClr val="tx1"/>
                </a:solidFill>
              </a:rPr>
              <a:t>TYPHOID</a:t>
            </a:r>
          </a:p>
          <a:p>
            <a:r>
              <a:rPr lang="en-IN" sz="2400" i="1" dirty="0" smtClean="0">
                <a:solidFill>
                  <a:schemeClr val="tx1"/>
                </a:solidFill>
              </a:rPr>
              <a:t>4</a:t>
            </a:r>
            <a:r>
              <a:rPr lang="en-IN" sz="2400" i="1" baseline="30000" dirty="0" smtClean="0">
                <a:solidFill>
                  <a:schemeClr val="tx1"/>
                </a:solidFill>
              </a:rPr>
              <a:t>th</a:t>
            </a:r>
            <a:r>
              <a:rPr lang="en-IN" sz="2400" i="1" dirty="0" smtClean="0">
                <a:solidFill>
                  <a:schemeClr val="tx1"/>
                </a:solidFill>
              </a:rPr>
              <a:t> Professional</a:t>
            </a:r>
            <a:r>
              <a:rPr lang="en-IN" sz="2400" i="1" dirty="0">
                <a:solidFill>
                  <a:schemeClr val="tx1"/>
                </a:solidFill>
              </a:rPr>
              <a:t>	</a:t>
            </a:r>
            <a:r>
              <a:rPr lang="en-IN" sz="2400" i="1" dirty="0" smtClean="0">
                <a:solidFill>
                  <a:schemeClr val="tx1"/>
                </a:solidFill>
              </a:rPr>
              <a:t>			</a:t>
            </a:r>
            <a:r>
              <a:rPr lang="en-IN" sz="2400" i="1" dirty="0" err="1" smtClean="0">
                <a:solidFill>
                  <a:schemeClr val="tx1"/>
                </a:solidFill>
              </a:rPr>
              <a:t>Dr</a:t>
            </a:r>
            <a:r>
              <a:rPr lang="en-IN" sz="2400" i="1" dirty="0" err="1" smtClean="0">
                <a:solidFill>
                  <a:schemeClr val="tx1"/>
                </a:solidFill>
              </a:rPr>
              <a:t>.</a:t>
            </a:r>
            <a:r>
              <a:rPr lang="en-IN" sz="2400" i="1" dirty="0" smtClean="0">
                <a:solidFill>
                  <a:schemeClr val="tx1"/>
                </a:solidFill>
              </a:rPr>
              <a:t> Anil </a:t>
            </a:r>
            <a:r>
              <a:rPr lang="en-IN" sz="2400" i="1" dirty="0" smtClean="0">
                <a:solidFill>
                  <a:schemeClr val="tx1"/>
                </a:solidFill>
              </a:rPr>
              <a:t>Kumar</a:t>
            </a:r>
          </a:p>
          <a:p>
            <a:r>
              <a:rPr lang="en-IN" sz="2400" i="1" dirty="0" smtClean="0">
                <a:solidFill>
                  <a:schemeClr val="tx1"/>
                </a:solidFill>
              </a:rPr>
              <a:t> Unit-5 						Asst. </a:t>
            </a:r>
            <a:r>
              <a:rPr lang="en-IN" sz="2400" i="1" smtClean="0">
                <a:solidFill>
                  <a:schemeClr val="tx1"/>
                </a:solidFill>
              </a:rPr>
              <a:t>Professor     						Dept</a:t>
            </a:r>
            <a:r>
              <a:rPr lang="en-IN" sz="2400" i="1" dirty="0" smtClean="0">
                <a:solidFill>
                  <a:schemeClr val="tx1"/>
                </a:solidFill>
              </a:rPr>
              <a:t>. of VCC</a:t>
            </a:r>
            <a:endParaRPr lang="en-IN" sz="2400" i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315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255" y="157018"/>
            <a:ext cx="11859490" cy="653010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N" b="1" dirty="0" smtClean="0">
                <a:solidFill>
                  <a:srgbClr val="FF0000"/>
                </a:solidFill>
              </a:rPr>
              <a:t>Fowl Typhoid</a:t>
            </a:r>
          </a:p>
          <a:p>
            <a:pPr marL="0" indent="0">
              <a:buNone/>
            </a:pPr>
            <a:r>
              <a:rPr lang="en-IN" b="1" dirty="0" err="1" smtClean="0">
                <a:solidFill>
                  <a:srgbClr val="FF0000"/>
                </a:solidFill>
              </a:rPr>
              <a:t>Etiology</a:t>
            </a:r>
            <a:r>
              <a:rPr lang="en-IN" b="1" dirty="0" smtClean="0">
                <a:solidFill>
                  <a:srgbClr val="FF0000"/>
                </a:solidFill>
              </a:rPr>
              <a:t>:</a:t>
            </a:r>
          </a:p>
          <a:p>
            <a:pPr algn="just"/>
            <a:r>
              <a:rPr lang="en-IN" dirty="0" smtClean="0"/>
              <a:t>Fowl typhoid is caused by </a:t>
            </a:r>
            <a:r>
              <a:rPr lang="en-IN" i="1" dirty="0" smtClean="0"/>
              <a:t>Salmonella </a:t>
            </a:r>
            <a:r>
              <a:rPr lang="en-IN" i="1" dirty="0" err="1" smtClean="0"/>
              <a:t>gallinarum</a:t>
            </a:r>
            <a:r>
              <a:rPr lang="en-IN" dirty="0" smtClean="0"/>
              <a:t>, which is related to, but not identical to, </a:t>
            </a:r>
            <a:r>
              <a:rPr lang="en-IN" i="1" dirty="0" smtClean="0"/>
              <a:t>S. </a:t>
            </a:r>
            <a:r>
              <a:rPr lang="en-IN" i="1" dirty="0" err="1" smtClean="0"/>
              <a:t>pullorum</a:t>
            </a:r>
            <a:r>
              <a:rPr lang="en-IN" b="1" dirty="0" smtClean="0"/>
              <a:t>.</a:t>
            </a:r>
          </a:p>
          <a:p>
            <a:pPr marL="0" indent="0" algn="just">
              <a:buNone/>
            </a:pPr>
            <a:r>
              <a:rPr lang="en-IN" b="1" dirty="0" smtClean="0">
                <a:solidFill>
                  <a:srgbClr val="FF0000"/>
                </a:solidFill>
              </a:rPr>
              <a:t>Transmission:</a:t>
            </a:r>
          </a:p>
          <a:p>
            <a:pPr algn="just"/>
            <a:r>
              <a:rPr lang="en-IN" dirty="0" smtClean="0"/>
              <a:t>Fowl typhoid is more a disease of adult chickens, with high mortality and morbidity.</a:t>
            </a:r>
          </a:p>
          <a:p>
            <a:pPr algn="just"/>
            <a:r>
              <a:rPr lang="en-IN" dirty="0" smtClean="0"/>
              <a:t>Vertical and lateral transmission occurs </a:t>
            </a:r>
          </a:p>
          <a:p>
            <a:pPr algn="just"/>
            <a:r>
              <a:rPr lang="en-IN" dirty="0" smtClean="0"/>
              <a:t>Horizontal transmission is important with fowl typhoid through infected droppings, dead bird carcasses, and infected clothing, shoes, utensils and other fomites.</a:t>
            </a:r>
          </a:p>
          <a:p>
            <a:pPr marL="0" indent="0" algn="just">
              <a:buNone/>
            </a:pPr>
            <a:r>
              <a:rPr lang="en-IN" b="1" dirty="0" smtClean="0">
                <a:solidFill>
                  <a:srgbClr val="FF0000"/>
                </a:solidFill>
              </a:rPr>
              <a:t>Host affected:</a:t>
            </a:r>
          </a:p>
          <a:p>
            <a:pPr algn="just"/>
            <a:r>
              <a:rPr lang="en-IN" dirty="0" smtClean="0"/>
              <a:t>Chickens, pheasants, ducks, geese and guinea fowl can contract both fowl typhoid.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33166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199" y="203200"/>
            <a:ext cx="11850256" cy="648392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N" b="1" dirty="0" smtClean="0">
                <a:solidFill>
                  <a:srgbClr val="FF0000"/>
                </a:solidFill>
              </a:rPr>
              <a:t>Clinical signs:</a:t>
            </a:r>
          </a:p>
          <a:p>
            <a:pPr algn="just"/>
            <a:r>
              <a:rPr lang="en-IN" dirty="0" smtClean="0"/>
              <a:t>Fowl typhoid in adult chickens causes listlessness and sulphur coloured diarrhoea. </a:t>
            </a:r>
          </a:p>
          <a:p>
            <a:r>
              <a:rPr lang="en-IN" dirty="0" smtClean="0"/>
              <a:t>The birds have generalized infection with swollen livers, spleens, and kidneys and haemorrhages in such tissues. </a:t>
            </a:r>
          </a:p>
          <a:p>
            <a:r>
              <a:rPr lang="en-IN" dirty="0" smtClean="0"/>
              <a:t>Mortality is usually high: 25 to 60 %.</a:t>
            </a:r>
          </a:p>
          <a:p>
            <a:pPr marL="0" indent="0">
              <a:buNone/>
            </a:pPr>
            <a:r>
              <a:rPr lang="en-IN" b="1" dirty="0" smtClean="0">
                <a:solidFill>
                  <a:srgbClr val="FF0000"/>
                </a:solidFill>
              </a:rPr>
              <a:t>Diagnosis:</a:t>
            </a:r>
          </a:p>
          <a:p>
            <a:pPr algn="just"/>
            <a:r>
              <a:rPr lang="en-IN" dirty="0" smtClean="0"/>
              <a:t>Isolation and identification. </a:t>
            </a:r>
          </a:p>
          <a:p>
            <a:pPr algn="just"/>
            <a:r>
              <a:rPr lang="en-IN" dirty="0" smtClean="0"/>
              <a:t>The rapid whole blood plate agglutination test will demonstrate antibodies approximately 2 weeks after infection and can be used to screen flocks for reactors</a:t>
            </a:r>
          </a:p>
          <a:p>
            <a:pPr marL="0" indent="0">
              <a:buNone/>
            </a:pPr>
            <a:r>
              <a:rPr lang="en-IN" sz="3000" b="1" dirty="0" smtClean="0">
                <a:solidFill>
                  <a:srgbClr val="FF0000"/>
                </a:solidFill>
              </a:rPr>
              <a:t>Treatment and control:</a:t>
            </a:r>
          </a:p>
          <a:p>
            <a:pPr algn="just"/>
            <a:r>
              <a:rPr lang="en-IN" sz="3000" dirty="0" smtClean="0"/>
              <a:t>Treatment is inappropriate for breeding flocks, which should be depleted.</a:t>
            </a:r>
          </a:p>
          <a:p>
            <a:pPr algn="just"/>
            <a:r>
              <a:rPr lang="en-IN" sz="3000" dirty="0" smtClean="0"/>
              <a:t>Commercial laying flocks may be salvaged under specific conditions by administering </a:t>
            </a:r>
            <a:r>
              <a:rPr lang="en-IN" sz="3000" dirty="0" err="1" smtClean="0"/>
              <a:t>furazolidone</a:t>
            </a:r>
            <a:r>
              <a:rPr lang="en-IN" sz="3000" dirty="0" smtClean="0"/>
              <a:t> or tetracycline in feed at 400 g/ton.</a:t>
            </a:r>
          </a:p>
        </p:txBody>
      </p:sp>
    </p:spTree>
    <p:extLst>
      <p:ext uri="{BB962C8B-B14F-4D97-AF65-F5344CB8AC3E}">
        <p14:creationId xmlns:p14="http://schemas.microsoft.com/office/powerpoint/2010/main" val="2234329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255" y="157018"/>
            <a:ext cx="11841018" cy="6493164"/>
          </a:xfrm>
        </p:spPr>
        <p:txBody>
          <a:bodyPr/>
          <a:lstStyle/>
          <a:p>
            <a:pPr algn="just"/>
            <a:r>
              <a:rPr lang="en-IN" dirty="0" smtClean="0"/>
              <a:t>Various sulphonamides (</a:t>
            </a:r>
            <a:r>
              <a:rPr lang="en-IN" dirty="0" err="1" smtClean="0"/>
              <a:t>sulphadiazine</a:t>
            </a:r>
            <a:r>
              <a:rPr lang="en-IN" dirty="0" smtClean="0"/>
              <a:t>, </a:t>
            </a:r>
            <a:r>
              <a:rPr lang="en-IN" dirty="0" err="1" smtClean="0"/>
              <a:t>sulphamerazine</a:t>
            </a:r>
            <a:r>
              <a:rPr lang="en-IN" dirty="0" smtClean="0"/>
              <a:t>, </a:t>
            </a:r>
            <a:r>
              <a:rPr lang="en-IN" dirty="0" err="1" smtClean="0"/>
              <a:t>sulphathiaole</a:t>
            </a:r>
            <a:r>
              <a:rPr lang="en-IN" dirty="0" smtClean="0"/>
              <a:t>, </a:t>
            </a:r>
            <a:r>
              <a:rPr lang="en-IN" dirty="0" err="1" smtClean="0"/>
              <a:t>sulphamethazine</a:t>
            </a:r>
            <a:r>
              <a:rPr lang="en-IN" dirty="0" smtClean="0"/>
              <a:t> and </a:t>
            </a:r>
            <a:r>
              <a:rPr lang="en-IN" dirty="0" err="1" smtClean="0"/>
              <a:t>sulphaquinoxalin</a:t>
            </a:r>
            <a:r>
              <a:rPr lang="en-IN" dirty="0" smtClean="0"/>
              <a:t>), followed by </a:t>
            </a:r>
            <a:r>
              <a:rPr lang="en-IN" dirty="0" err="1" smtClean="0"/>
              <a:t>nitrofurans</a:t>
            </a:r>
            <a:r>
              <a:rPr lang="en-IN" dirty="0" smtClean="0"/>
              <a:t> and several other antibiotics have been found to be effective in reducing mortality </a:t>
            </a:r>
          </a:p>
          <a:p>
            <a:r>
              <a:rPr lang="en-IN" dirty="0" smtClean="0"/>
              <a:t>Appropriate biosecurity measures</a:t>
            </a:r>
          </a:p>
          <a:p>
            <a:pPr algn="just"/>
            <a:r>
              <a:rPr lang="en-IN" dirty="0" smtClean="0"/>
              <a:t>Administration of live 9R strain </a:t>
            </a:r>
            <a:r>
              <a:rPr lang="en-IN" i="1" dirty="0" smtClean="0"/>
              <a:t>S. </a:t>
            </a:r>
            <a:r>
              <a:rPr lang="en-IN" i="1" dirty="0" err="1" smtClean="0"/>
              <a:t>gallinarum</a:t>
            </a:r>
            <a:r>
              <a:rPr lang="en-IN" i="1" dirty="0" smtClean="0"/>
              <a:t> </a:t>
            </a:r>
            <a:r>
              <a:rPr lang="en-IN" dirty="0" smtClean="0"/>
              <a:t>vaccine during the rearing period will eliminate outbreaks of clinical disease.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094371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259</Words>
  <Application>Microsoft Office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7</cp:revision>
  <dcterms:created xsi:type="dcterms:W3CDTF">2020-08-27T04:45:29Z</dcterms:created>
  <dcterms:modified xsi:type="dcterms:W3CDTF">2020-08-27T06:13:50Z</dcterms:modified>
</cp:coreProperties>
</file>