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589240"/>
            <a:ext cx="86868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Department of Veterinary  Medicine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Bihar Veterinary College, Patna – 800 014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(Bihar Animal Sciences University, Patna)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09600" y="188641"/>
            <a:ext cx="7772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Avian Mycoplasmosis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(Chronic Respiratory Disease, CRD) </a:t>
            </a:r>
            <a:endParaRPr lang="en-IN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85800" y="450912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Dr. Ranveer  Kumar Sinha</a:t>
            </a:r>
            <a:b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Assistant Professor cum Junior Scientist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press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njunctivitis&#10;Corneal opacit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njunctivitis, edema&#10;(eyelid, periorbital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rop in egg produc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Post Mortem Lesions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 uncomplicated cases in chickens, the lesions typically include: </a:t>
            </a:r>
          </a:p>
          <a:p>
            <a:pPr>
              <a:buNone/>
            </a:pPr>
            <a:r>
              <a:rPr lang="en-US" dirty="0" smtClean="0"/>
              <a:t>1. Mild sinusitis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Tracheitis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Airsacculitis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If chicken is infected concurrently with E. coli: </a:t>
            </a:r>
          </a:p>
          <a:p>
            <a:pPr>
              <a:buNone/>
            </a:pPr>
            <a:r>
              <a:rPr lang="en-US" dirty="0" smtClean="0"/>
              <a:t>1. Thickening and turbidity of the air sacs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Exudative</a:t>
            </a:r>
            <a:r>
              <a:rPr lang="en-US" dirty="0" smtClean="0"/>
              <a:t> accumulations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Fibrinopurulent</a:t>
            </a:r>
            <a:r>
              <a:rPr lang="en-US" dirty="0" smtClean="0"/>
              <a:t>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Perihepatitis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rache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eel,&#10;Pectoral muscl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ir sac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ear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Tylan-50(</a:t>
            </a:r>
            <a:r>
              <a:rPr lang="en-US" dirty="0" err="1" smtClean="0"/>
              <a:t>tylosin</a:t>
            </a:r>
            <a:r>
              <a:rPr lang="en-US" dirty="0" smtClean="0"/>
              <a:t>) @1g/lit of water </a:t>
            </a:r>
            <a:r>
              <a:rPr lang="en-US" dirty="0" smtClean="0"/>
              <a:t> or</a:t>
            </a:r>
            <a:endParaRPr lang="en-US" dirty="0" smtClean="0"/>
          </a:p>
          <a:p>
            <a:r>
              <a:rPr lang="en-US" dirty="0" err="1" smtClean="0"/>
              <a:t>Tiamutin</a:t>
            </a:r>
            <a:r>
              <a:rPr lang="en-US" dirty="0" smtClean="0"/>
              <a:t> 45% @55g/100 lit of water 5-7 days</a:t>
            </a:r>
          </a:p>
          <a:p>
            <a:pPr>
              <a:buNone/>
            </a:pPr>
            <a:r>
              <a:rPr lang="en-US" b="1" dirty="0" smtClean="0"/>
              <a:t>Limitations of treatment: 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Mycoplasma</a:t>
            </a:r>
            <a:r>
              <a:rPr lang="en-US" dirty="0" smtClean="0"/>
              <a:t> develops resistance against the antibiotics </a:t>
            </a:r>
          </a:p>
          <a:p>
            <a:pPr>
              <a:buNone/>
            </a:pPr>
            <a:r>
              <a:rPr lang="en-US" dirty="0" smtClean="0"/>
              <a:t>2. Expensive </a:t>
            </a:r>
          </a:p>
          <a:p>
            <a:pPr>
              <a:buNone/>
            </a:pPr>
            <a:r>
              <a:rPr lang="en-US" dirty="0" smtClean="0"/>
              <a:t>3. Medication can not fully prevent an infection. </a:t>
            </a:r>
          </a:p>
          <a:p>
            <a:pPr>
              <a:buNone/>
            </a:pPr>
            <a:r>
              <a:rPr lang="en-US" dirty="0" smtClean="0"/>
              <a:t>4. It is useful for a relatively short period of time,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Etiology:-</a:t>
            </a:r>
          </a:p>
          <a:p>
            <a:r>
              <a:rPr lang="en-US" dirty="0" err="1" smtClean="0"/>
              <a:t>Mycoplasma</a:t>
            </a:r>
            <a:r>
              <a:rPr lang="en-US" dirty="0" smtClean="0"/>
              <a:t> </a:t>
            </a:r>
            <a:r>
              <a:rPr lang="en-US" dirty="0" err="1" smtClean="0"/>
              <a:t>gallisepticum</a:t>
            </a:r>
            <a:r>
              <a:rPr lang="en-US" dirty="0" smtClean="0"/>
              <a:t> (MG)</a:t>
            </a:r>
          </a:p>
          <a:p>
            <a:pPr>
              <a:buNone/>
            </a:pPr>
            <a:r>
              <a:rPr lang="en-US" dirty="0" smtClean="0"/>
              <a:t>It is also known as: </a:t>
            </a:r>
          </a:p>
          <a:p>
            <a:pPr>
              <a:buNone/>
            </a:pPr>
            <a:r>
              <a:rPr lang="en-US" dirty="0" smtClean="0"/>
              <a:t>1. Chronic respiratory disease (CRD) of chickens. </a:t>
            </a:r>
          </a:p>
          <a:p>
            <a:pPr>
              <a:buNone/>
            </a:pPr>
            <a:r>
              <a:rPr lang="en-US" dirty="0" smtClean="0"/>
              <a:t>2. Infectious sinusitis of turkeys. Several strains of M. </a:t>
            </a:r>
            <a:r>
              <a:rPr lang="en-US" dirty="0" err="1" smtClean="0"/>
              <a:t>gallisepticum</a:t>
            </a:r>
            <a:r>
              <a:rPr lang="en-US" dirty="0" smtClean="0"/>
              <a:t> have been reported, including the R strain in poultry.</a:t>
            </a:r>
          </a:p>
          <a:p>
            <a:r>
              <a:rPr lang="en-US" dirty="0" smtClean="0"/>
              <a:t> It causes CRD of domestic poultry, especially in the presence of </a:t>
            </a:r>
            <a:r>
              <a:rPr lang="en-US" dirty="0" err="1" smtClean="0"/>
              <a:t>managemental</a:t>
            </a:r>
            <a:r>
              <a:rPr lang="en-US" dirty="0" smtClean="0"/>
              <a:t> stresses and/or other respiratory pathogens.</a:t>
            </a:r>
          </a:p>
          <a:p>
            <a:pPr>
              <a:buNone/>
            </a:pPr>
            <a:r>
              <a:rPr lang="en-US" dirty="0" smtClean="0"/>
              <a:t>It causes significant economic losses on poultry farms from: </a:t>
            </a:r>
          </a:p>
          <a:p>
            <a:pPr>
              <a:buNone/>
            </a:pPr>
            <a:r>
              <a:rPr lang="en-US" dirty="0" smtClean="0"/>
              <a:t>1. Chronic respiratory disease (CRD). </a:t>
            </a:r>
          </a:p>
          <a:p>
            <a:pPr>
              <a:buNone/>
            </a:pPr>
            <a:r>
              <a:rPr lang="en-US" dirty="0" smtClean="0"/>
              <a:t>2. Reduced feed efficiency. </a:t>
            </a:r>
          </a:p>
          <a:p>
            <a:pPr>
              <a:buNone/>
            </a:pPr>
            <a:r>
              <a:rPr lang="en-US" dirty="0" smtClean="0"/>
              <a:t>3. Decreased growth rate. </a:t>
            </a:r>
          </a:p>
          <a:p>
            <a:pPr>
              <a:buNone/>
            </a:pPr>
            <a:r>
              <a:rPr lang="en-US" dirty="0" smtClean="0"/>
              <a:t>4. Decreased egg production. </a:t>
            </a:r>
          </a:p>
          <a:p>
            <a:pPr>
              <a:buNone/>
            </a:pPr>
            <a:r>
              <a:rPr lang="en-US" dirty="0" smtClean="0"/>
              <a:t>5. Carcasses downgrades.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Egg Transmission, If a flock proves to be positive for M.G. there are several possibilities to prevent vertical transmission to the broiler flocks:</a:t>
            </a:r>
          </a:p>
          <a:p>
            <a:pPr>
              <a:buNone/>
            </a:pPr>
            <a:r>
              <a:rPr lang="en-US" dirty="0" smtClean="0"/>
              <a:t>1. The P.S. Flock can be killed. – This is the only completely safe procedure to prevent further spread of the disease, but of course it is not always practical. </a:t>
            </a:r>
          </a:p>
          <a:p>
            <a:pPr>
              <a:buNone/>
            </a:pPr>
            <a:r>
              <a:rPr lang="en-US" dirty="0" smtClean="0"/>
              <a:t>2. Treatment of the hatching egg </a:t>
            </a:r>
            <a:r>
              <a:rPr lang="en-US" dirty="0" smtClean="0"/>
              <a:t>:- </a:t>
            </a:r>
            <a:r>
              <a:rPr lang="en-US" dirty="0" smtClean="0"/>
              <a:t>Egg dipping in a 2500 </a:t>
            </a:r>
            <a:r>
              <a:rPr lang="en-US" dirty="0" err="1" smtClean="0"/>
              <a:t>ppm</a:t>
            </a:r>
            <a:r>
              <a:rPr lang="en-US" dirty="0" smtClean="0"/>
              <a:t> containing </a:t>
            </a:r>
            <a:r>
              <a:rPr lang="en-US" dirty="0" err="1" smtClean="0"/>
              <a:t>tylosin</a:t>
            </a:r>
            <a:r>
              <a:rPr lang="en-US" dirty="0" smtClean="0"/>
              <a:t> solution before </a:t>
            </a:r>
            <a:r>
              <a:rPr lang="en-US" dirty="0" smtClean="0"/>
              <a:t>incubation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Biosecurity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Limit visitors and movement of vehicles </a:t>
            </a:r>
          </a:p>
          <a:p>
            <a:pPr>
              <a:buNone/>
            </a:pPr>
            <a:r>
              <a:rPr lang="en-US" dirty="0" smtClean="0"/>
              <a:t>2. Make sure that all visitors change clothes and footwear on the entrance of the farm and disinfect their hands. </a:t>
            </a:r>
          </a:p>
          <a:p>
            <a:pPr>
              <a:buNone/>
            </a:pPr>
            <a:r>
              <a:rPr lang="en-US" dirty="0" smtClean="0"/>
              <a:t>4. As most </a:t>
            </a:r>
            <a:r>
              <a:rPr lang="en-US" dirty="0" err="1" smtClean="0"/>
              <a:t>Mycoplasma’s</a:t>
            </a:r>
            <a:r>
              <a:rPr lang="en-US" dirty="0" smtClean="0"/>
              <a:t> are killed within two days, we keep two days as a minimum safety period between visiting possibly infected farm and visiting a M.G. clean farm. </a:t>
            </a:r>
          </a:p>
          <a:p>
            <a:pPr>
              <a:buNone/>
            </a:pPr>
            <a:r>
              <a:rPr lang="en-US" dirty="0" smtClean="0"/>
              <a:t>5. Staff should not be allowed to have any contact with poultry outside their work. Otherwise, the same period of two days counts.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Vaccination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Live vaccines 2. Killed vaccines</a:t>
            </a:r>
          </a:p>
          <a:p>
            <a:r>
              <a:rPr lang="en-US" dirty="0" smtClean="0"/>
              <a:t>Live vaccines F-strain (</a:t>
            </a:r>
            <a:r>
              <a:rPr lang="en-US" dirty="0" err="1" smtClean="0"/>
              <a:t>Avipro</a:t>
            </a:r>
            <a:r>
              <a:rPr lang="en-US" dirty="0" smtClean="0"/>
              <a:t> MGF, LAH)Can produce immunity. </a:t>
            </a:r>
          </a:p>
          <a:p>
            <a:r>
              <a:rPr lang="en-US" dirty="0" smtClean="0"/>
              <a:t>Killed Vaccines. Killed vaccines are safe to use and give generally a reasonable protection.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lf disease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ecies Affecte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ographic Distribu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ansmission&#10;Horizontal&#10; M. gallisepticum is transmitted&#10;during close contact between birds.&#10; Aerosol spread occurs ov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t. …&#10;Vertical&#10; M. gallisepticum is also transmitted&#10;vertically in eggs.&#10; Egg transmission is more frequent in&#10;birds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Incubation Period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Experimentally infected poultry develop symptoms after 6 -21 days.</a:t>
            </a:r>
          </a:p>
          <a:p>
            <a:r>
              <a:rPr lang="en-US" dirty="0" smtClean="0"/>
              <a:t>In natural infections, the incubation period is variable; infected birds may be asymptomatic for days or months until stressed.</a:t>
            </a:r>
          </a:p>
          <a:p>
            <a:r>
              <a:rPr lang="en-US" dirty="0" smtClean="0"/>
              <a:t>Stressors such as: 1. Viral infections 2. Vaccination with live viruses 3. Cold weather 4. Crowding Can trigger disease outbreaks in infected flocks.</a:t>
            </a:r>
          </a:p>
          <a:p>
            <a:pPr>
              <a:buNone/>
            </a:pPr>
            <a:r>
              <a:rPr lang="en-US" b="1" dirty="0" smtClean="0"/>
              <a:t>Morbidity and Mortality</a:t>
            </a:r>
            <a:r>
              <a:rPr lang="en-US" b="1" dirty="0" smtClean="0"/>
              <a:t>:-</a:t>
            </a:r>
            <a:endParaRPr lang="en-US" b="1" dirty="0" smtClean="0"/>
          </a:p>
          <a:p>
            <a:r>
              <a:rPr lang="en-US" dirty="0" smtClean="0"/>
              <a:t>In chickens with uncomplicated infections, the morbidity rate is high and the mortality rate low.</a:t>
            </a:r>
          </a:p>
          <a:p>
            <a:r>
              <a:rPr lang="en-US" dirty="0" smtClean="0"/>
              <a:t>More severe disease occurs if the birds are concurrently infected with other viruses or bacteria.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CLINICAL 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M. </a:t>
            </a:r>
            <a:r>
              <a:rPr lang="en-US" dirty="0" err="1" smtClean="0"/>
              <a:t>gallisepticum</a:t>
            </a:r>
            <a:r>
              <a:rPr lang="en-US" dirty="0" smtClean="0"/>
              <a:t> infections vary </a:t>
            </a:r>
            <a:r>
              <a:rPr lang="en-US" dirty="0" smtClean="0"/>
              <a:t>from asymptomatic </a:t>
            </a:r>
            <a:r>
              <a:rPr lang="en-US" dirty="0" smtClean="0"/>
              <a:t>to severe, depending on the infecting strain and other factors, such as the infection with other respiratory </a:t>
            </a:r>
            <a:r>
              <a:rPr lang="en-US" dirty="0" smtClean="0"/>
              <a:t>pathogen:-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1. NDV </a:t>
            </a:r>
          </a:p>
          <a:p>
            <a:pPr>
              <a:buNone/>
            </a:pPr>
            <a:r>
              <a:rPr lang="en-US" dirty="0" smtClean="0"/>
              <a:t>2. IBV</a:t>
            </a:r>
          </a:p>
          <a:p>
            <a:pPr>
              <a:buNone/>
            </a:pPr>
            <a:r>
              <a:rPr lang="en-US" dirty="0" smtClean="0"/>
              <a:t>3. E. coli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Infected chickens usually develop respiratory symptoms that may include: </a:t>
            </a:r>
          </a:p>
          <a:p>
            <a:pPr>
              <a:buNone/>
            </a:pPr>
            <a:r>
              <a:rPr lang="en-US" dirty="0" smtClean="0"/>
              <a:t>1. Depression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Rales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3. Coughing </a:t>
            </a:r>
          </a:p>
          <a:p>
            <a:pPr>
              <a:buNone/>
            </a:pPr>
            <a:r>
              <a:rPr lang="en-US" dirty="0" smtClean="0"/>
              <a:t>4. Sneezing </a:t>
            </a:r>
          </a:p>
          <a:p>
            <a:pPr>
              <a:buNone/>
            </a:pPr>
            <a:r>
              <a:rPr lang="en-US" dirty="0" smtClean="0"/>
              <a:t>5. Nasal discharges 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Dyspnea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7. Decreased weight gain, feed efficiency and egg production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570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Department of Veterinary  Medicine  Bihar Veterinary College, Patna – 800 014 (Bihar Animal Sciences University, Patna)</vt:lpstr>
      <vt:lpstr>INTRODUCTION</vt:lpstr>
      <vt:lpstr>Slide 3</vt:lpstr>
      <vt:lpstr>Slide 4</vt:lpstr>
      <vt:lpstr>Slide 5</vt:lpstr>
      <vt:lpstr>Slide 6</vt:lpstr>
      <vt:lpstr>Incubation Period </vt:lpstr>
      <vt:lpstr>CLINICAL SIGNS</vt:lpstr>
      <vt:lpstr>Cont-----</vt:lpstr>
      <vt:lpstr>Slide 10</vt:lpstr>
      <vt:lpstr>Slide 11</vt:lpstr>
      <vt:lpstr>Slide 12</vt:lpstr>
      <vt:lpstr>Slide 13</vt:lpstr>
      <vt:lpstr>Post Mortem Lesions</vt:lpstr>
      <vt:lpstr>Slide 15</vt:lpstr>
      <vt:lpstr>Slide 16</vt:lpstr>
      <vt:lpstr>Slide 17</vt:lpstr>
      <vt:lpstr>Slide 18</vt:lpstr>
      <vt:lpstr>Treatment</vt:lpstr>
      <vt:lpstr>Cont--</vt:lpstr>
      <vt:lpstr>Biosecurity</vt:lpstr>
      <vt:lpstr>Vaccination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Veterinary  Medicine  Bihar Veterinary College, Patna – 800 014 (Bihar Animal Sciences University, Patna)</dc:title>
  <dc:creator>Ranveer kr singh</dc:creator>
  <cp:lastModifiedBy>Ranveer kr singh</cp:lastModifiedBy>
  <cp:revision>23</cp:revision>
  <dcterms:created xsi:type="dcterms:W3CDTF">2006-08-16T00:00:00Z</dcterms:created>
  <dcterms:modified xsi:type="dcterms:W3CDTF">2020-09-17T07:52:03Z</dcterms:modified>
</cp:coreProperties>
</file>