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7975" autoAdjust="0"/>
    <p:restoredTop sz="94660"/>
  </p:normalViewPr>
  <p:slideViewPr>
    <p:cSldViewPr snapToGrid="0">
      <p:cViewPr varScale="1">
        <p:scale>
          <a:sx n="69" d="100"/>
          <a:sy n="69" d="100"/>
        </p:scale>
        <p:origin x="-564" y="-12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711200" y="1371600"/>
            <a:ext cx="10468864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711200" y="3228536"/>
            <a:ext cx="10472928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2BF56-E852-410C-9418-03038F3628EC}" type="datetimeFigureOut">
              <a:rPr lang="en-IN" smtClean="0"/>
              <a:pPr/>
              <a:t>02-09-2020</a:t>
            </a:fld>
            <a:endParaRPr lang="en-IN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21836-7A4D-46AC-B1C5-59668FFCA0C3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2BF56-E852-410C-9418-03038F3628EC}" type="datetimeFigureOut">
              <a:rPr lang="en-IN" smtClean="0"/>
              <a:pPr/>
              <a:t>02-09-2020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21836-7A4D-46AC-B1C5-59668FFCA0C3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7136" y="1316736"/>
            <a:ext cx="103632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7136" y="2704664"/>
            <a:ext cx="103632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2BF56-E852-410C-9418-03038F3628EC}" type="datetimeFigureOut">
              <a:rPr lang="en-IN" smtClean="0"/>
              <a:pPr/>
              <a:t>02-09-2020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21836-7A4D-46AC-B1C5-59668FFCA0C3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920085"/>
            <a:ext cx="53848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20085"/>
            <a:ext cx="53848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2BF56-E852-410C-9418-03038F3628EC}" type="datetimeFigureOut">
              <a:rPr lang="en-IN" smtClean="0"/>
              <a:pPr/>
              <a:t>02-09-2020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21836-7A4D-46AC-B1C5-59668FFCA0C3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855248"/>
            <a:ext cx="5386917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8" y="1859758"/>
            <a:ext cx="5389033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2514600"/>
            <a:ext cx="5386917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514600"/>
            <a:ext cx="5389033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2BF56-E852-410C-9418-03038F3628EC}" type="datetimeFigureOut">
              <a:rPr lang="en-IN" smtClean="0"/>
              <a:pPr/>
              <a:t>02-09-2020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21836-7A4D-46AC-B1C5-59668FFCA0C3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10744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2BF56-E852-410C-9418-03038F3628EC}" type="datetimeFigureOut">
              <a:rPr lang="en-IN" smtClean="0"/>
              <a:pPr/>
              <a:t>02-09-2020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21836-7A4D-46AC-B1C5-59668FFCA0C3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2BF56-E852-410C-9418-03038F3628EC}" type="datetimeFigureOut">
              <a:rPr lang="en-IN" smtClean="0"/>
              <a:pPr/>
              <a:t>02-09-2020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21836-7A4D-46AC-B1C5-59668FFCA0C3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4352"/>
            <a:ext cx="36576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76400"/>
            <a:ext cx="36576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766733" y="1676400"/>
            <a:ext cx="6815667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2BF56-E852-410C-9418-03038F3628EC}" type="datetimeFigureOut">
              <a:rPr lang="en-IN" smtClean="0"/>
              <a:pPr/>
              <a:t>02-09-2020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21836-7A4D-46AC-B1C5-59668FFCA0C3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4221004" y="1108077"/>
            <a:ext cx="70104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10672179" y="5359769"/>
            <a:ext cx="207264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1176997"/>
            <a:ext cx="2950464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800" y="2828785"/>
            <a:ext cx="29464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2BF56-E852-410C-9418-03038F3628EC}" type="datetimeFigureOut">
              <a:rPr lang="en-IN" smtClean="0"/>
              <a:pPr/>
              <a:t>02-09-2020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69600" y="6356351"/>
            <a:ext cx="812800" cy="365125"/>
          </a:xfrm>
        </p:spPr>
        <p:txBody>
          <a:bodyPr/>
          <a:lstStyle/>
          <a:p>
            <a:fld id="{D2821836-7A4D-46AC-B1C5-59668FFCA0C3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4647724" y="1199517"/>
            <a:ext cx="615696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12700" y="5816600"/>
            <a:ext cx="1221740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5842000" y="6219826"/>
            <a:ext cx="63500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2BF56-E852-410C-9418-03038F3628EC}" type="datetimeFigureOut">
              <a:rPr lang="en-IN" smtClean="0"/>
              <a:pPr/>
              <a:t>02-09-2020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21836-7A4D-46AC-B1C5-59668FFCA0C3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914402"/>
            <a:ext cx="27432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914402"/>
            <a:ext cx="80264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2BF56-E852-410C-9418-03038F3628EC}" type="datetimeFigureOut">
              <a:rPr lang="en-IN" smtClean="0"/>
              <a:pPr/>
              <a:t>02-09-2020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21836-7A4D-46AC-B1C5-59668FFCA0C3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12700" y="-7144"/>
            <a:ext cx="1221740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5842000" y="-7144"/>
            <a:ext cx="63500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609600" y="1935480"/>
            <a:ext cx="109728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382BF56-E852-410C-9418-03038F3628EC}" type="datetimeFigureOut">
              <a:rPr lang="en-IN" smtClean="0"/>
              <a:pPr/>
              <a:t>02-09-2020</a:t>
            </a:fld>
            <a:endParaRPr lang="en-IN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556000" y="6356351"/>
            <a:ext cx="44704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0566400" y="6356351"/>
            <a:ext cx="1016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2821836-7A4D-46AC-B1C5-59668FFCA0C3}" type="slidenum">
              <a:rPr lang="en-IN" smtClean="0"/>
              <a:pPr/>
              <a:t>‹#›</a:t>
            </a:fld>
            <a:endParaRPr lang="en-IN"/>
          </a:p>
        </p:txBody>
      </p:sp>
      <p:grpSp>
        <p:nvGrpSpPr>
          <p:cNvPr id="2" name="Group 1"/>
          <p:cNvGrpSpPr/>
          <p:nvPr/>
        </p:nvGrpSpPr>
        <p:grpSpPr>
          <a:xfrm>
            <a:off x="-25356" y="202408"/>
            <a:ext cx="12240731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0" y="1219200"/>
            <a:ext cx="9448800" cy="4572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EHRLICHIOSIS</a:t>
            </a:r>
            <a:endParaRPr lang="en-IN" sz="3200" dirty="0"/>
          </a:p>
        </p:txBody>
      </p:sp>
      <p:pic>
        <p:nvPicPr>
          <p:cNvPr id="3" name="Picture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65600" y="0"/>
            <a:ext cx="27432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3962400" y="2286000"/>
            <a:ext cx="5283200" cy="9906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Dr.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Bipin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Kumar</a:t>
            </a:r>
          </a:p>
          <a:p>
            <a:pPr algn="ctr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Assistant Professor</a:t>
            </a:r>
            <a:endParaRPr lang="en-IN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336800" y="4343400"/>
            <a:ext cx="8026400" cy="213360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en-US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altLang="en-US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Department of Veterinary Medicine</a:t>
            </a:r>
          </a:p>
          <a:p>
            <a:pPr algn="ctr"/>
            <a:r>
              <a:rPr lang="en-US" altLang="en-US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Bihar Veterinary College, Patna</a:t>
            </a:r>
          </a:p>
          <a:p>
            <a:pPr algn="ctr"/>
            <a:r>
              <a:rPr lang="en-US" altLang="en-US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(Bihar Animal Sciences University, Patna</a:t>
            </a:r>
            <a:r>
              <a:rPr lang="en-US" altLang="en-US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en-US" altLang="en-US" sz="2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798" y="2126624"/>
            <a:ext cx="2076450" cy="14097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9355" y="1951086"/>
            <a:ext cx="2276475" cy="1571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3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Canine </a:t>
            </a:r>
            <a:r>
              <a:rPr lang="en-IN" sz="3200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Monocytic</a:t>
            </a:r>
            <a:r>
              <a:rPr lang="en-IN" sz="3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3200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Ehrlichiosis</a:t>
            </a:r>
            <a:endParaRPr lang="en-IN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IN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It is a tick borne disease caused by </a:t>
            </a:r>
            <a:r>
              <a:rPr lang="en-IN" sz="24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Erhlichia</a:t>
            </a:r>
            <a:r>
              <a:rPr lang="en-IN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species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Dr </a:t>
            </a:r>
            <a:r>
              <a:rPr lang="en-IN" sz="24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Ehrlichia</a:t>
            </a:r>
            <a:r>
              <a:rPr lang="en-I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described this organism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Hence it was name as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Erhlichia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i="1" dirty="0" err="1">
                <a:latin typeface="Times New Roman" pitchFamily="18" charset="0"/>
                <a:cs typeface="Times New Roman" pitchFamily="18" charset="0"/>
              </a:rPr>
              <a:t>canis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US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Transmitted by the three-host tick </a:t>
            </a:r>
            <a:r>
              <a:rPr lang="en-US" sz="2400" i="1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Rhipicephalus</a:t>
            </a:r>
            <a:r>
              <a:rPr lang="en-US" sz="24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i="1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sanguineus</a:t>
            </a:r>
            <a:r>
              <a:rPr lang="en-US" sz="24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Incubation period of 8–20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days.</a:t>
            </a:r>
          </a:p>
          <a:p>
            <a:r>
              <a:rPr lang="en-IN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They are gram negative, </a:t>
            </a:r>
            <a:r>
              <a:rPr lang="en-IN" sz="24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pleomorphic</a:t>
            </a:r>
            <a:r>
              <a:rPr lang="en-IN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coccobacilli</a:t>
            </a:r>
            <a:r>
              <a:rPr lang="en-IN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rickettsia</a:t>
            </a:r>
            <a:r>
              <a:rPr lang="en-IN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IN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Obligatory intracellular .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Ecanis</a:t>
            </a:r>
            <a:r>
              <a:rPr lang="en-IN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usually appears in </a:t>
            </a:r>
            <a:r>
              <a:rPr lang="en-IN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monocytes</a:t>
            </a:r>
            <a:r>
              <a:rPr lang="en-IN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as a cluster of organism called as MORULAE 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IN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143" y="256261"/>
            <a:ext cx="2076450" cy="14097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0191" y="233122"/>
            <a:ext cx="2276475" cy="157162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072365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729345"/>
            <a:ext cx="10515600" cy="3447618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Experimentally it can also be transmitted by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Dermacentor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variabilis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Host for this disease is members of </a:t>
            </a:r>
            <a:r>
              <a:rPr lang="en-IN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canidae</a:t>
            </a:r>
            <a:r>
              <a:rPr lang="en-IN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family{fox , </a:t>
            </a:r>
            <a:r>
              <a:rPr lang="en-IN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jackel</a:t>
            </a:r>
            <a:r>
              <a:rPr lang="en-IN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, dog etc}.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German shepherd dogs are most susceptible.</a:t>
            </a:r>
          </a:p>
          <a:p>
            <a:r>
              <a:rPr lang="en-I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It has world wide distribution including Asia ,Africa and America. </a:t>
            </a:r>
          </a:p>
          <a:p>
            <a:r>
              <a:rPr lang="en-IN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Australia is free of </a:t>
            </a:r>
            <a:r>
              <a:rPr lang="en-IN" sz="24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E.Canis</a:t>
            </a:r>
            <a:r>
              <a:rPr lang="en-IN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en-IN" dirty="0"/>
          </a:p>
        </p:txBody>
      </p:sp>
      <p:pic>
        <p:nvPicPr>
          <p:cNvPr id="2050" name="Picture 2" descr="C:\Users\Dr. Bipin Kumar\Desktop\image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58837" y="207818"/>
            <a:ext cx="5527963" cy="256568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				</a:t>
            </a:r>
            <a:r>
              <a:rPr lang="en-IN" sz="32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Pathogenesis</a:t>
            </a:r>
            <a:endParaRPr lang="en-IN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Host get infection through tick bite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E.canis</a:t>
            </a:r>
            <a:r>
              <a:rPr lang="en-IN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enters into host and  adhere to membrane of </a:t>
            </a:r>
            <a:r>
              <a:rPr lang="en-IN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Monocytes</a:t>
            </a:r>
            <a:r>
              <a:rPr lang="en-IN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Through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endocytosis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enters into the cell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Divide by binary fission 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They form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morulae</a:t>
            </a: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Release of organism through rupture of </a:t>
            </a:r>
            <a:r>
              <a:rPr lang="en-IN" sz="2400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morulae</a:t>
            </a:r>
            <a:r>
              <a:rPr lang="en-IN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They spread to adjacent cells through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cytoplasmic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projections </a:t>
            </a:r>
          </a:p>
          <a:p>
            <a:r>
              <a:rPr lang="en-IN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Spread throughout the body</a:t>
            </a:r>
          </a:p>
          <a:p>
            <a:pPr>
              <a:buNone/>
            </a:pPr>
            <a:endParaRPr lang="en-IN" dirty="0" smtClean="0"/>
          </a:p>
          <a:p>
            <a:endParaRPr lang="en-IN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Clinical findings</a:t>
            </a:r>
            <a:endParaRPr lang="en-IN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IN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There includes three phases </a:t>
            </a:r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:-</a:t>
            </a:r>
          </a:p>
          <a:p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 Acute phase  </a:t>
            </a:r>
          </a:p>
          <a:p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Persistence subclinical infection </a:t>
            </a:r>
          </a:p>
          <a:p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Severe chronic phase</a:t>
            </a:r>
          </a:p>
          <a:p>
            <a:r>
              <a:rPr lang="en-IN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ACUTE PHASE.</a:t>
            </a:r>
          </a:p>
          <a:p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It is characterised by :-  </a:t>
            </a:r>
            <a:r>
              <a:rPr lang="en-IN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Upto</a:t>
            </a:r>
            <a:r>
              <a:rPr lang="en-IN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4 weeks , Fever,  Severe Thrombocytopenia</a:t>
            </a:r>
          </a:p>
          <a:p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During this time the platelet count will drop due an immune-mediated platelet destruction . </a:t>
            </a:r>
          </a:p>
          <a:p>
            <a:r>
              <a:rPr lang="en-IN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 dog will be listless, off food, and may have enlarged lymph nodes.</a:t>
            </a:r>
          </a:p>
          <a:p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Most dogs clear the organism if they are treated in this stage. </a:t>
            </a:r>
          </a:p>
          <a:p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But those that do not receive adequate treatment will go on to the next phase.</a:t>
            </a:r>
          </a:p>
          <a:p>
            <a:endParaRPr lang="en-IN" dirty="0"/>
          </a:p>
        </p:txBody>
      </p:sp>
      <p:pic>
        <p:nvPicPr>
          <p:cNvPr id="3074" name="Picture 2" descr="C:\Users\Dr. Bipin Kumar\Desktop\images (1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65818" y="474518"/>
            <a:ext cx="4145107" cy="25180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IN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SUBCLINICAL PHASE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:  In this phase, the dog appears normal.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The organism has sequestered in the spleen .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Dogs can stay in this phase for months or even years.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Intermittent fever ,mild Thrombocytopenia and anaemia.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CHRONIC PHASE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Charecterised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by :-  Severe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pancytopenia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{ due to bone marrow Hyperplasia}.  Fever , wide spread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petechia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edema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. 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Death due to secondary bacterial infection .</a:t>
            </a:r>
          </a:p>
          <a:p>
            <a:endParaRPr lang="en-IN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There are no signs of the subclinical phase.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Fever , Anorexia , lethargy ,weight loss.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Epitaxis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,</a:t>
            </a:r>
          </a:p>
          <a:p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Petechial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haemorrage</a:t>
            </a: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I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OCULAR SIGNS 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:- Retinal haemorrhage,</a:t>
            </a:r>
          </a:p>
          <a:p>
            <a:r>
              <a:rPr lang="en-IN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Retinal detachment {due to </a:t>
            </a:r>
            <a:r>
              <a:rPr lang="en-IN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Hyphema</a:t>
            </a:r>
            <a:r>
              <a:rPr lang="en-IN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}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Neurologic effects may also be seen.{due to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meningeal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bleeding} 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Glomeruloneprhitis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, resulting in serious urinary protein loss, can also result.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Increased globulin levels are also seen.</a:t>
            </a:r>
          </a:p>
          <a:p>
            <a:endParaRPr lang="en-IN" dirty="0"/>
          </a:p>
        </p:txBody>
      </p:sp>
      <p:pic>
        <p:nvPicPr>
          <p:cNvPr id="4098" name="Picture 2" descr="C:\Users\Dr. Bipin Kumar\Desktop\images (2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6037" y="565438"/>
            <a:ext cx="4585854" cy="29674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Diagnosis</a:t>
            </a:r>
            <a:endParaRPr lang="en-IN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Clinical examination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Hemotology</a:t>
            </a:r>
            <a:r>
              <a:rPr lang="en-IN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and Serum biochemistry  {Thrombocytopenia and Hypo </a:t>
            </a:r>
            <a:r>
              <a:rPr lang="en-IN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albuminaemia</a:t>
            </a:r>
            <a:r>
              <a:rPr lang="en-IN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IN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hyperglobulinaemia</a:t>
            </a:r>
            <a:r>
              <a:rPr lang="en-IN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}.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Dot ELISA kit @field level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Molecular test –PCR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Serological test {FAT-</a:t>
            </a:r>
            <a:r>
              <a:rPr lang="en-IN" sz="24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flouroscent</a:t>
            </a:r>
            <a:r>
              <a:rPr lang="en-IN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antibody technique }- which is widely used.</a:t>
            </a:r>
          </a:p>
          <a:p>
            <a:r>
              <a:rPr lang="en-IN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Blood smear examination { to find MORULA in </a:t>
            </a:r>
            <a:r>
              <a:rPr lang="en-IN" sz="2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Monocytes</a:t>
            </a:r>
            <a:r>
              <a:rPr lang="en-IN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}.</a:t>
            </a:r>
          </a:p>
          <a:p>
            <a:endParaRPr lang="en-IN" dirty="0"/>
          </a:p>
        </p:txBody>
      </p:sp>
      <p:pic>
        <p:nvPicPr>
          <p:cNvPr id="1026" name="Picture 2" descr="C:\Users\Dr. Bipin Kumar\Desktop\Ehrlichia in a monocytes cell wiki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335800" y="0"/>
            <a:ext cx="2581275" cy="22479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TREATMENT</a:t>
            </a:r>
            <a:endParaRPr lang="en-IN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IN" dirty="0" smtClean="0"/>
              <a:t> </a:t>
            </a:r>
            <a:r>
              <a:rPr lang="en-IN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Doxycycline</a:t>
            </a:r>
            <a:r>
              <a:rPr lang="en-IN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(5-10mg /kg/day) {PO/IV} for 21-25 days.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OXYTETRACYCLIN –( 5-10 /Kg /day){I/V} for 21-25 days.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Supportive therapy ( in anaemia ) – Blood transfusion if </a:t>
            </a:r>
            <a:r>
              <a:rPr lang="en-IN" sz="24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Hb</a:t>
            </a:r>
            <a:r>
              <a:rPr lang="en-IN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concentration is &lt;4%.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short term (2-7days)therapy with low immunosuppressive doses of </a:t>
            </a:r>
            <a:r>
              <a:rPr lang="en-IN" sz="2400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Glucocorticoides</a:t>
            </a:r>
            <a:r>
              <a:rPr lang="en-IN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{1-2mg /kg </a:t>
            </a:r>
            <a:r>
              <a:rPr lang="en-IN" sz="2400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prednisolone</a:t>
            </a:r>
            <a:r>
              <a:rPr lang="en-IN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, PO} 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This may be beneficial early in the treatment period when severe Thrombocytopenia is present.</a:t>
            </a:r>
            <a:endParaRPr lang="en-IN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Prevention</a:t>
            </a:r>
            <a:endParaRPr lang="en-IN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en-IN" dirty="0" smtClean="0"/>
              <a:t> </a:t>
            </a:r>
            <a:r>
              <a:rPr lang="en-IN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Tick control is the most effective method of prevention. </a:t>
            </a:r>
          </a:p>
          <a:p>
            <a:pPr>
              <a:buNone/>
            </a:pPr>
            <a:endParaRPr lang="en-IN" sz="24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IN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No vaccines are available. </a:t>
            </a:r>
          </a:p>
          <a:p>
            <a:pPr>
              <a:buNone/>
            </a:pPr>
            <a:endParaRPr lang="en-IN" sz="24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IN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Chemoprophylaxis by using </a:t>
            </a:r>
            <a:r>
              <a:rPr lang="en-IN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tetracyclin</a:t>
            </a:r>
            <a:r>
              <a:rPr lang="en-IN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@6.6mg /kg 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en-IN" dirty="0" smtClean="0"/>
          </a:p>
          <a:p>
            <a:endParaRPr lang="en-IN" dirty="0" smtClean="0"/>
          </a:p>
          <a:p>
            <a:endParaRPr lang="en-IN" dirty="0" smtClean="0"/>
          </a:p>
          <a:p>
            <a:endParaRPr lang="en-IN" dirty="0" smtClean="0"/>
          </a:p>
          <a:p>
            <a:pPr lvl="7">
              <a:buNone/>
            </a:pPr>
            <a:r>
              <a:rPr lang="en-IN" sz="9600" dirty="0" smtClean="0">
                <a:solidFill>
                  <a:srgbClr val="C00000"/>
                </a:solidFill>
                <a:latin typeface="AdineKirnberg-Script" pitchFamily="2" charset="0"/>
              </a:rPr>
              <a:t>Thank you</a:t>
            </a:r>
            <a:endParaRPr lang="en-IN" sz="9600" dirty="0">
              <a:solidFill>
                <a:srgbClr val="C00000"/>
              </a:solidFill>
              <a:latin typeface="AdineKirnberg-Script" pitchFamily="2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79</TotalTime>
  <Words>556</Words>
  <Application>Microsoft Office PowerPoint</Application>
  <PresentationFormat>Custom</PresentationFormat>
  <Paragraphs>79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Flow</vt:lpstr>
      <vt:lpstr>Slide 1</vt:lpstr>
      <vt:lpstr>Canine Monocytic Ehrlichiosis</vt:lpstr>
      <vt:lpstr>Slide 3</vt:lpstr>
      <vt:lpstr>    Pathogenesis</vt:lpstr>
      <vt:lpstr>Clinical findings</vt:lpstr>
      <vt:lpstr>Slide 6</vt:lpstr>
      <vt:lpstr>Slide 7</vt:lpstr>
      <vt:lpstr>Diagnosis</vt:lpstr>
      <vt:lpstr>TREATMENT</vt:lpstr>
      <vt:lpstr>Prevention</vt:lpstr>
      <vt:lpstr>Slide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Dr. Bipin Kumar</cp:lastModifiedBy>
  <cp:revision>11</cp:revision>
  <dcterms:created xsi:type="dcterms:W3CDTF">2020-08-31T04:14:22Z</dcterms:created>
  <dcterms:modified xsi:type="dcterms:W3CDTF">2020-09-02T14:31:06Z</dcterms:modified>
</cp:coreProperties>
</file>