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3" r:id="rId2"/>
    <p:sldId id="265" r:id="rId3"/>
    <p:sldId id="264" r:id="rId4"/>
    <p:sldId id="256" r:id="rId5"/>
    <p:sldId id="257" r:id="rId6"/>
    <p:sldId id="258" r:id="rId7"/>
    <p:sldId id="259" r:id="rId8"/>
    <p:sldId id="260" r:id="rId9"/>
    <p:sldId id="261" r:id="rId10"/>
    <p:sldId id="262"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52820E-090F-416C-A286-81C77F5A7850}" type="datetimeFigureOut">
              <a:rPr lang="en-IN" smtClean="0"/>
              <a:t>11-09-2020</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408957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52820E-090F-416C-A286-81C77F5A7850}" type="datetimeFigureOut">
              <a:rPr lang="en-IN" smtClean="0"/>
              <a:t>11-09-2020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2887781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52820E-090F-416C-A286-81C77F5A7850}" type="datetimeFigureOut">
              <a:rPr lang="en-IN" smtClean="0"/>
              <a:t>11-09-2020</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5EB65E-328D-4F23-B215-6B87E9C4CD5B}"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376686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552820E-090F-416C-A286-81C77F5A7850}" type="datetimeFigureOut">
              <a:rPr lang="en-IN" smtClean="0"/>
              <a:t>11-09-2020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42419680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552820E-090F-416C-A286-81C77F5A7850}" type="datetimeFigureOut">
              <a:rPr lang="en-IN" smtClean="0"/>
              <a:t>11-09-2020</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5EB65E-328D-4F23-B215-6B87E9C4CD5B}"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873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3552820E-090F-416C-A286-81C77F5A7850}" type="datetimeFigureOut">
              <a:rPr lang="en-IN" smtClean="0"/>
              <a:t>11-09-2020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1455298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2820E-090F-416C-A286-81C77F5A7850}" type="datetimeFigureOut">
              <a:rPr lang="en-IN" smtClean="0"/>
              <a:t>11-09-2020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21562244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2820E-090F-416C-A286-81C77F5A7850}" type="datetimeFigureOut">
              <a:rPr lang="en-IN" smtClean="0"/>
              <a:t>11-09-2020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181289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52820E-090F-416C-A286-81C77F5A7850}" type="datetimeFigureOut">
              <a:rPr lang="en-IN" smtClean="0"/>
              <a:t>11-09-2020</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2075074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552820E-090F-416C-A286-81C77F5A7850}" type="datetimeFigureOut">
              <a:rPr lang="en-IN" smtClean="0"/>
              <a:t>11-09-2020</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737051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52820E-090F-416C-A286-81C77F5A7850}" type="datetimeFigureOut">
              <a:rPr lang="en-IN" smtClean="0"/>
              <a:t>11-09-2020</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104995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52820E-090F-416C-A286-81C77F5A7850}" type="datetimeFigureOut">
              <a:rPr lang="en-IN" smtClean="0"/>
              <a:t>11-09-2020</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586078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52820E-090F-416C-A286-81C77F5A7850}" type="datetimeFigureOut">
              <a:rPr lang="en-IN" smtClean="0"/>
              <a:t>11-09-2020</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368812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2820E-090F-416C-A286-81C77F5A7850}" type="datetimeFigureOut">
              <a:rPr lang="en-IN" smtClean="0"/>
              <a:t>11-09-2020</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1907930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52820E-090F-416C-A286-81C77F5A7850}" type="datetimeFigureOut">
              <a:rPr lang="en-IN" smtClean="0"/>
              <a:t>11-09-2020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3546788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52820E-090F-416C-A286-81C77F5A7850}" type="datetimeFigureOut">
              <a:rPr lang="en-IN" smtClean="0"/>
              <a:t>11-09-2020</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35EB65E-328D-4F23-B215-6B87E9C4CD5B}" type="slidenum">
              <a:rPr lang="en-IN" smtClean="0"/>
              <a:t>‹#›</a:t>
            </a:fld>
            <a:endParaRPr lang="en-IN"/>
          </a:p>
        </p:txBody>
      </p:sp>
    </p:spTree>
    <p:extLst>
      <p:ext uri="{BB962C8B-B14F-4D97-AF65-F5344CB8AC3E}">
        <p14:creationId xmlns:p14="http://schemas.microsoft.com/office/powerpoint/2010/main" val="795561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52820E-090F-416C-A286-81C77F5A7850}" type="datetimeFigureOut">
              <a:rPr lang="en-IN" smtClean="0"/>
              <a:t>11-09-2020</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35EB65E-328D-4F23-B215-6B87E9C4CD5B}" type="slidenum">
              <a:rPr lang="en-IN" smtClean="0"/>
              <a:t>‹#›</a:t>
            </a:fld>
            <a:endParaRPr lang="en-IN"/>
          </a:p>
        </p:txBody>
      </p:sp>
    </p:spTree>
    <p:extLst>
      <p:ext uri="{BB962C8B-B14F-4D97-AF65-F5344CB8AC3E}">
        <p14:creationId xmlns:p14="http://schemas.microsoft.com/office/powerpoint/2010/main" val="182269281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f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2" Type="http://schemas.openxmlformats.org/officeDocument/2006/relationships/hyperlink" Target="https://www.msdvetmanual.com/generalized-conditions/classical-swine-fever"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219200"/>
            <a:ext cx="9448800" cy="457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200" dirty="0">
                <a:solidFill>
                  <a:srgbClr val="FF0000"/>
                </a:solidFill>
                <a:latin typeface="Times New Roman" panose="02020603050405020304" pitchFamily="18" charset="0"/>
                <a:cs typeface="Times New Roman" panose="02020603050405020304" pitchFamily="18" charset="0"/>
              </a:rPr>
              <a:t>Swine Erysipelas(Diamond Skin disease)</a:t>
            </a:r>
          </a:p>
        </p:txBody>
      </p:sp>
      <p:pic>
        <p:nvPicPr>
          <p:cNvPr id="3" name="Picture 4"/>
          <p:cNvPicPr>
            <a:picLocks noChangeAspect="1"/>
          </p:cNvPicPr>
          <p:nvPr/>
        </p:nvPicPr>
        <p:blipFill>
          <a:blip r:embed="rId3"/>
          <a:srcRect/>
          <a:stretch>
            <a:fillRect/>
          </a:stretch>
        </p:blipFill>
        <p:spPr bwMode="auto">
          <a:xfrm>
            <a:off x="4165600" y="0"/>
            <a:ext cx="2743200" cy="1066800"/>
          </a:xfrm>
          <a:prstGeom prst="rect">
            <a:avLst/>
          </a:prstGeom>
          <a:noFill/>
          <a:ln w="9525">
            <a:noFill/>
            <a:miter lim="800000"/>
            <a:headEnd/>
            <a:tailEnd/>
          </a:ln>
        </p:spPr>
      </p:pic>
      <p:sp>
        <p:nvSpPr>
          <p:cNvPr id="5" name="Rectangle 4"/>
          <p:cNvSpPr/>
          <p:nvPr/>
        </p:nvSpPr>
        <p:spPr>
          <a:xfrm>
            <a:off x="3962400" y="2286000"/>
            <a:ext cx="5283200" cy="9906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400" dirty="0">
                <a:latin typeface="Times New Roman" pitchFamily="18" charset="0"/>
                <a:cs typeface="Times New Roman" pitchFamily="18" charset="0"/>
              </a:rPr>
              <a:t>Dr. </a:t>
            </a:r>
            <a:r>
              <a:rPr lang="en-IN" sz="2400" dirty="0" err="1">
                <a:latin typeface="Times New Roman" pitchFamily="18" charset="0"/>
                <a:cs typeface="Times New Roman" pitchFamily="18" charset="0"/>
              </a:rPr>
              <a:t>Bipin</a:t>
            </a:r>
            <a:r>
              <a:rPr lang="en-IN" sz="2400" dirty="0">
                <a:latin typeface="Times New Roman" pitchFamily="18" charset="0"/>
                <a:cs typeface="Times New Roman" pitchFamily="18" charset="0"/>
              </a:rPr>
              <a:t> Kumar</a:t>
            </a:r>
          </a:p>
          <a:p>
            <a:pPr algn="ctr"/>
            <a:r>
              <a:rPr lang="en-IN" sz="2400" dirty="0">
                <a:latin typeface="Times New Roman" pitchFamily="18" charset="0"/>
                <a:cs typeface="Times New Roman" pitchFamily="18" charset="0"/>
              </a:rPr>
              <a:t>Assistant Professor</a:t>
            </a:r>
          </a:p>
        </p:txBody>
      </p:sp>
      <p:sp>
        <p:nvSpPr>
          <p:cNvPr id="6" name="Rectangle 5"/>
          <p:cNvSpPr/>
          <p:nvPr/>
        </p:nvSpPr>
        <p:spPr>
          <a:xfrm>
            <a:off x="2336800" y="4343400"/>
            <a:ext cx="8026400" cy="21336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b="1" dirty="0">
              <a:solidFill>
                <a:srgbClr val="00B050"/>
              </a:solidFill>
              <a:latin typeface="Times New Roman" pitchFamily="18" charset="0"/>
              <a:cs typeface="Times New Roman" pitchFamily="18" charset="0"/>
            </a:endParaRPr>
          </a:p>
          <a:p>
            <a:pPr algn="ctr"/>
            <a:r>
              <a:rPr lang="en-US" altLang="en-US" sz="2000" b="1" dirty="0">
                <a:solidFill>
                  <a:srgbClr val="C00000"/>
                </a:solidFill>
                <a:latin typeface="Times New Roman" pitchFamily="18" charset="0"/>
                <a:cs typeface="Times New Roman" pitchFamily="18" charset="0"/>
              </a:rPr>
              <a:t>Department of Veterinary Medicine</a:t>
            </a:r>
          </a:p>
          <a:p>
            <a:pPr algn="ctr"/>
            <a:r>
              <a:rPr lang="en-US" altLang="en-US" b="1" dirty="0">
                <a:solidFill>
                  <a:srgbClr val="C00000"/>
                </a:solidFill>
                <a:latin typeface="Times New Roman" pitchFamily="18" charset="0"/>
                <a:cs typeface="Times New Roman" pitchFamily="18" charset="0"/>
              </a:rPr>
              <a:t>Bihar Veterinary College, Patna</a:t>
            </a:r>
          </a:p>
          <a:p>
            <a:pPr algn="ctr"/>
            <a:r>
              <a:rPr lang="en-US" altLang="en-US" b="1" dirty="0">
                <a:solidFill>
                  <a:srgbClr val="C00000"/>
                </a:solidFill>
                <a:latin typeface="Times New Roman" pitchFamily="18" charset="0"/>
                <a:cs typeface="Times New Roman" pitchFamily="18" charset="0"/>
              </a:rPr>
              <a:t>(Bihar Animal Sciences University, Patna</a:t>
            </a:r>
            <a:r>
              <a:rPr lang="en-US" altLang="en-US" sz="2400" b="1" dirty="0">
                <a:solidFill>
                  <a:srgbClr val="C00000"/>
                </a:solidFill>
                <a:latin typeface="Times New Roman" pitchFamily="18" charset="0"/>
                <a:cs typeface="Times New Roman" pitchFamily="18" charset="0"/>
              </a:rPr>
              <a:t>)</a:t>
            </a:r>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13895" y="2017772"/>
            <a:ext cx="2530137" cy="1450856"/>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363968" y="2017772"/>
            <a:ext cx="2443333" cy="1450855"/>
          </a:xfrm>
          <a:prstGeom prst="rect">
            <a:avLst/>
          </a:prstGeom>
        </p:spPr>
      </p:pic>
    </p:spTree>
    <p:extLst>
      <p:ext uri="{BB962C8B-B14F-4D97-AF65-F5344CB8AC3E}">
        <p14:creationId xmlns:p14="http://schemas.microsoft.com/office/powerpoint/2010/main" val="2522984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lumMod val="85000"/>
              <a:lumOff val="15000"/>
            </a:schemeClr>
          </a:solidFill>
        </p:spPr>
        <p:txBody>
          <a:bodyPr/>
          <a:lstStyle/>
          <a:p>
            <a:pPr algn="ctr"/>
            <a:r>
              <a:rPr lang="en-IN" sz="3200" b="1" dirty="0">
                <a:solidFill>
                  <a:srgbClr val="00B050"/>
                </a:solidFill>
                <a:latin typeface="Times New Roman" panose="02020603050405020304" pitchFamily="18" charset="0"/>
                <a:cs typeface="Times New Roman" panose="02020603050405020304" pitchFamily="18" charset="0"/>
              </a:rPr>
              <a:t>Prevention </a:t>
            </a:r>
            <a:br>
              <a:rPr lang="en-IN" b="1" dirty="0"/>
            </a:br>
            <a:endParaRPr lang="en-IN" dirty="0"/>
          </a:p>
        </p:txBody>
      </p:sp>
      <p:sp>
        <p:nvSpPr>
          <p:cNvPr id="3" name="Content Placeholder 2"/>
          <p:cNvSpPr>
            <a:spLocks noGrp="1"/>
          </p:cNvSpPr>
          <p:nvPr>
            <p:ph idx="1"/>
          </p:nvPr>
        </p:nvSpPr>
        <p:spPr/>
        <p:txBody>
          <a:bodyPr>
            <a:normAutofit fontScale="92500" lnSpcReduction="20000"/>
          </a:bodyPr>
          <a:lstStyle/>
          <a:p>
            <a:r>
              <a:rPr lang="en-US" sz="2000" dirty="0">
                <a:solidFill>
                  <a:srgbClr val="FF0000"/>
                </a:solidFill>
                <a:latin typeface="Times New Roman" panose="02020603050405020304" pitchFamily="18" charset="0"/>
                <a:cs typeface="Times New Roman" panose="02020603050405020304" pitchFamily="18" charset="0"/>
              </a:rPr>
              <a:t>Vaccination against </a:t>
            </a:r>
            <a:r>
              <a:rPr lang="en-US" sz="2000" i="1" dirty="0">
                <a:solidFill>
                  <a:srgbClr val="FF0000"/>
                </a:solidFill>
                <a:latin typeface="Times New Roman" panose="02020603050405020304" pitchFamily="18" charset="0"/>
                <a:cs typeface="Times New Roman" panose="02020603050405020304" pitchFamily="18" charset="0"/>
              </a:rPr>
              <a:t>E </a:t>
            </a:r>
            <a:r>
              <a:rPr lang="en-US" sz="2000" i="1" dirty="0" err="1">
                <a:solidFill>
                  <a:srgbClr val="FF0000"/>
                </a:solidFill>
                <a:latin typeface="Times New Roman" panose="02020603050405020304" pitchFamily="18" charset="0"/>
                <a:cs typeface="Times New Roman" panose="02020603050405020304" pitchFamily="18" charset="0"/>
              </a:rPr>
              <a:t>rhusiopathiae</a:t>
            </a:r>
            <a:r>
              <a:rPr lang="en-US" sz="2000" dirty="0">
                <a:solidFill>
                  <a:srgbClr val="FF0000"/>
                </a:solidFill>
                <a:latin typeface="Times New Roman" panose="02020603050405020304" pitchFamily="18" charset="0"/>
                <a:cs typeface="Times New Roman" panose="02020603050405020304" pitchFamily="18" charset="0"/>
              </a:rPr>
              <a:t> is very effective </a:t>
            </a:r>
          </a:p>
          <a:p>
            <a:r>
              <a:rPr lang="en-US" sz="2000" dirty="0">
                <a:solidFill>
                  <a:srgbClr val="00B050"/>
                </a:solidFill>
                <a:latin typeface="Times New Roman" panose="02020603050405020304" pitchFamily="18" charset="0"/>
                <a:cs typeface="Times New Roman" panose="02020603050405020304" pitchFamily="18" charset="0"/>
              </a:rPr>
              <a:t>Injectable </a:t>
            </a:r>
            <a:r>
              <a:rPr lang="en-US" sz="2000" dirty="0" err="1">
                <a:solidFill>
                  <a:srgbClr val="00B050"/>
                </a:solidFill>
                <a:latin typeface="Times New Roman" panose="02020603050405020304" pitchFamily="18" charset="0"/>
                <a:cs typeface="Times New Roman" panose="02020603050405020304" pitchFamily="18" charset="0"/>
              </a:rPr>
              <a:t>bacterins</a:t>
            </a:r>
            <a:r>
              <a:rPr lang="en-US" sz="2000" dirty="0">
                <a:solidFill>
                  <a:srgbClr val="00B050"/>
                </a:solidFill>
                <a:latin typeface="Times New Roman" panose="02020603050405020304" pitchFamily="18" charset="0"/>
                <a:cs typeface="Times New Roman" panose="02020603050405020304" pitchFamily="18" charset="0"/>
              </a:rPr>
              <a:t> and attenuated, live vaccines delivered via the water are available and provide extended duration of immunity. </a:t>
            </a:r>
          </a:p>
          <a:p>
            <a:r>
              <a:rPr lang="en-US" sz="2000" dirty="0">
                <a:latin typeface="Times New Roman" panose="02020603050405020304" pitchFamily="18" charset="0"/>
                <a:cs typeface="Times New Roman" panose="02020603050405020304" pitchFamily="18" charset="0"/>
              </a:rPr>
              <a:t>Susceptible pigs may be vaccinated before weaning, at weaning, or several weeks after weaning. </a:t>
            </a:r>
          </a:p>
          <a:p>
            <a:r>
              <a:rPr lang="en-US" sz="2000" dirty="0">
                <a:solidFill>
                  <a:srgbClr val="FF0000"/>
                </a:solidFill>
                <a:latin typeface="Times New Roman" panose="02020603050405020304" pitchFamily="18" charset="0"/>
                <a:cs typeface="Times New Roman" panose="02020603050405020304" pitchFamily="18" charset="0"/>
              </a:rPr>
              <a:t>Male and female swine selected for addition to the breeding herd should be vaccinated with a booster 3–5 weeks later. </a:t>
            </a:r>
          </a:p>
          <a:p>
            <a:r>
              <a:rPr lang="en-US" sz="2000" dirty="0">
                <a:solidFill>
                  <a:srgbClr val="0070C0"/>
                </a:solidFill>
                <a:latin typeface="Times New Roman" panose="02020603050405020304" pitchFamily="18" charset="0"/>
                <a:cs typeface="Times New Roman" panose="02020603050405020304" pitchFamily="18" charset="0"/>
              </a:rPr>
              <a:t>Vaccination failures may occur in some herds.</a:t>
            </a:r>
          </a:p>
          <a:p>
            <a:r>
              <a:rPr lang="en-US" sz="2000" dirty="0">
                <a:latin typeface="Times New Roman" panose="02020603050405020304" pitchFamily="18" charset="0"/>
                <a:cs typeface="Times New Roman" panose="02020603050405020304" pitchFamily="18" charset="0"/>
              </a:rPr>
              <a:t> The use of live vaccines may lead to clinical disease, particularly chronic erysipelas. </a:t>
            </a:r>
          </a:p>
          <a:p>
            <a:r>
              <a:rPr lang="en-US" sz="2000" dirty="0">
                <a:solidFill>
                  <a:schemeClr val="accent2">
                    <a:lumMod val="75000"/>
                  </a:schemeClr>
                </a:solidFill>
                <a:latin typeface="Times New Roman" panose="02020603050405020304" pitchFamily="18" charset="0"/>
                <a:cs typeface="Times New Roman" panose="02020603050405020304" pitchFamily="18" charset="0"/>
              </a:rPr>
              <a:t>In addition to vaccination, attention to sanitation and hygiene and elimination of pigs with clinical signs suggestive of erysipelas infection represent other viable methods that may help control the disease on swine farms.</a:t>
            </a:r>
          </a:p>
          <a:p>
            <a:endParaRPr lang="en-IN" dirty="0"/>
          </a:p>
        </p:txBody>
      </p:sp>
    </p:spTree>
    <p:extLst>
      <p:ext uri="{BB962C8B-B14F-4D97-AF65-F5344CB8AC3E}">
        <p14:creationId xmlns:p14="http://schemas.microsoft.com/office/powerpoint/2010/main" val="568430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3">
            <a:schemeClr val="lt1"/>
          </a:lnRef>
          <a:fillRef idx="1">
            <a:schemeClr val="accent4"/>
          </a:fillRef>
          <a:effectRef idx="1">
            <a:schemeClr val="accent4"/>
          </a:effectRef>
          <a:fontRef idx="minor">
            <a:schemeClr val="lt1"/>
          </a:fontRef>
        </p:style>
        <p:txBody>
          <a:bodyPr>
            <a:normAutofit fontScale="92500"/>
          </a:bodyPr>
          <a:lstStyle/>
          <a:p>
            <a:endParaRPr lang="en-IN" dirty="0"/>
          </a:p>
          <a:p>
            <a:endParaRPr lang="en-IN" dirty="0"/>
          </a:p>
          <a:p>
            <a:endParaRPr lang="en-IN" dirty="0"/>
          </a:p>
          <a:p>
            <a:endParaRPr lang="en-IN" dirty="0"/>
          </a:p>
          <a:p>
            <a:pPr lvl="7">
              <a:buNone/>
            </a:pPr>
            <a:r>
              <a:rPr lang="en-IN" sz="9600" dirty="0">
                <a:solidFill>
                  <a:srgbClr val="C00000"/>
                </a:solidFill>
                <a:latin typeface="AdineKirnberg-Script" pitchFamily="2" charset="0"/>
              </a:rPr>
              <a:t>Thank you</a:t>
            </a:r>
          </a:p>
        </p:txBody>
      </p:sp>
    </p:spTree>
    <p:extLst>
      <p:ext uri="{BB962C8B-B14F-4D97-AF65-F5344CB8AC3E}">
        <p14:creationId xmlns:p14="http://schemas.microsoft.com/office/powerpoint/2010/main" val="190591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Swine Erysipelas(Diamond skin disease)</a:t>
            </a:r>
            <a:br>
              <a:rPr lang="en-IN" sz="3200" b="1" dirty="0">
                <a:solidFill>
                  <a:srgbClr val="FF0000"/>
                </a:solidFill>
                <a:latin typeface="Times New Roman" panose="02020603050405020304" pitchFamily="18" charset="0"/>
                <a:cs typeface="Times New Roman" panose="02020603050405020304" pitchFamily="18" charset="0"/>
              </a:rPr>
            </a:br>
            <a:endParaRPr lang="en-IN"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000" dirty="0" err="1">
                <a:solidFill>
                  <a:srgbClr val="0070C0"/>
                </a:solidFill>
                <a:latin typeface="Times New Roman" panose="02020603050405020304" pitchFamily="18" charset="0"/>
                <a:cs typeface="Times New Roman" panose="02020603050405020304" pitchFamily="18" charset="0"/>
              </a:rPr>
              <a:t>Erysipelosis</a:t>
            </a:r>
            <a:r>
              <a:rPr lang="en-IN" sz="2000" dirty="0">
                <a:solidFill>
                  <a:srgbClr val="0070C0"/>
                </a:solidFill>
                <a:latin typeface="Times New Roman" panose="02020603050405020304" pitchFamily="18" charset="0"/>
                <a:cs typeface="Times New Roman" panose="02020603050405020304" pitchFamily="18" charset="0"/>
              </a:rPr>
              <a:t> is caused primarily by </a:t>
            </a:r>
            <a:r>
              <a:rPr lang="en-IN" sz="2000" i="1" dirty="0" err="1">
                <a:solidFill>
                  <a:srgbClr val="0070C0"/>
                </a:solidFill>
                <a:latin typeface="Times New Roman" panose="02020603050405020304" pitchFamily="18" charset="0"/>
                <a:cs typeface="Times New Roman" panose="02020603050405020304" pitchFamily="18" charset="0"/>
              </a:rPr>
              <a:t>Erysipelothrix</a:t>
            </a:r>
            <a:r>
              <a:rPr lang="en-IN" sz="2000" i="1" dirty="0">
                <a:solidFill>
                  <a:srgbClr val="0070C0"/>
                </a:solidFill>
                <a:latin typeface="Times New Roman" panose="02020603050405020304" pitchFamily="18" charset="0"/>
                <a:cs typeface="Times New Roman" panose="02020603050405020304" pitchFamily="18" charset="0"/>
              </a:rPr>
              <a:t> </a:t>
            </a:r>
            <a:r>
              <a:rPr lang="en-IN" sz="2000" i="1" dirty="0" err="1">
                <a:solidFill>
                  <a:srgbClr val="0070C0"/>
                </a:solidFill>
                <a:latin typeface="Times New Roman" panose="02020603050405020304" pitchFamily="18" charset="0"/>
                <a:cs typeface="Times New Roman" panose="02020603050405020304" pitchFamily="18" charset="0"/>
              </a:rPr>
              <a:t>rhusiopathiae</a:t>
            </a:r>
            <a:r>
              <a:rPr lang="en-IN" sz="2000" dirty="0">
                <a:solidFill>
                  <a:srgbClr val="0070C0"/>
                </a:solidFill>
                <a:latin typeface="Times New Roman" panose="02020603050405020304" pitchFamily="18" charset="0"/>
                <a:cs typeface="Times New Roman" panose="02020603050405020304" pitchFamily="18" charset="0"/>
              </a:rPr>
              <a:t>, a bacteria carried by up to 50% of pigs. </a:t>
            </a:r>
          </a:p>
          <a:p>
            <a:r>
              <a:rPr lang="en-IN" sz="2000" dirty="0">
                <a:solidFill>
                  <a:srgbClr val="00B050"/>
                </a:solidFill>
                <a:latin typeface="Times New Roman" panose="02020603050405020304" pitchFamily="18" charset="0"/>
                <a:cs typeface="Times New Roman" panose="02020603050405020304" pitchFamily="18" charset="0"/>
              </a:rPr>
              <a:t>Clinically characterised by cutaneous erythema, including characteristic diamond-shaped lesions, </a:t>
            </a:r>
            <a:r>
              <a:rPr lang="en-IN" sz="2000" dirty="0" err="1">
                <a:solidFill>
                  <a:srgbClr val="00B050"/>
                </a:solidFill>
                <a:latin typeface="Times New Roman" panose="02020603050405020304" pitchFamily="18" charset="0"/>
                <a:cs typeface="Times New Roman" panose="02020603050405020304" pitchFamily="18" charset="0"/>
              </a:rPr>
              <a:t>septicemia</a:t>
            </a:r>
            <a:r>
              <a:rPr lang="en-IN" sz="2000" dirty="0">
                <a:solidFill>
                  <a:srgbClr val="00B050"/>
                </a:solidFill>
                <a:latin typeface="Times New Roman" panose="02020603050405020304" pitchFamily="18" charset="0"/>
                <a:cs typeface="Times New Roman" panose="02020603050405020304" pitchFamily="18" charset="0"/>
              </a:rPr>
              <a:t>, arthritis, and endocarditis.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8616" y="3771511"/>
            <a:ext cx="4065973" cy="236831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68207" y="3771511"/>
            <a:ext cx="4526251" cy="2368311"/>
          </a:xfrm>
          <a:prstGeom prst="rect">
            <a:avLst/>
          </a:prstGeom>
        </p:spPr>
      </p:pic>
    </p:spTree>
    <p:extLst>
      <p:ext uri="{BB962C8B-B14F-4D97-AF65-F5344CB8AC3E}">
        <p14:creationId xmlns:p14="http://schemas.microsoft.com/office/powerpoint/2010/main" val="1798024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Swine Erysipelas(Diamond skin disease)</a:t>
            </a:r>
            <a:br>
              <a:rPr lang="en-IN" sz="3200" b="1" dirty="0">
                <a:solidFill>
                  <a:srgbClr val="FF0000"/>
                </a:solidFill>
                <a:latin typeface="Times New Roman" panose="02020603050405020304" pitchFamily="18" charset="0"/>
                <a:cs typeface="Times New Roman" panose="02020603050405020304" pitchFamily="18" charset="0"/>
              </a:rPr>
            </a:br>
            <a:endParaRPr lang="en-IN"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000" dirty="0" err="1">
                <a:solidFill>
                  <a:srgbClr val="0070C0"/>
                </a:solidFill>
                <a:latin typeface="Times New Roman" panose="02020603050405020304" pitchFamily="18" charset="0"/>
                <a:cs typeface="Times New Roman" panose="02020603050405020304" pitchFamily="18" charset="0"/>
              </a:rPr>
              <a:t>Erysipelosis</a:t>
            </a:r>
            <a:r>
              <a:rPr lang="en-IN" sz="2000" dirty="0">
                <a:solidFill>
                  <a:srgbClr val="0070C0"/>
                </a:solidFill>
                <a:latin typeface="Times New Roman" panose="02020603050405020304" pitchFamily="18" charset="0"/>
                <a:cs typeface="Times New Roman" panose="02020603050405020304" pitchFamily="18" charset="0"/>
              </a:rPr>
              <a:t> is caused primarily by </a:t>
            </a:r>
            <a:r>
              <a:rPr lang="en-IN" sz="2000" i="1" dirty="0" err="1">
                <a:solidFill>
                  <a:srgbClr val="0070C0"/>
                </a:solidFill>
                <a:latin typeface="Times New Roman" panose="02020603050405020304" pitchFamily="18" charset="0"/>
                <a:cs typeface="Times New Roman" panose="02020603050405020304" pitchFamily="18" charset="0"/>
              </a:rPr>
              <a:t>Erysipelothrix</a:t>
            </a:r>
            <a:r>
              <a:rPr lang="en-IN" sz="2000" i="1" dirty="0">
                <a:solidFill>
                  <a:srgbClr val="0070C0"/>
                </a:solidFill>
                <a:latin typeface="Times New Roman" panose="02020603050405020304" pitchFamily="18" charset="0"/>
                <a:cs typeface="Times New Roman" panose="02020603050405020304" pitchFamily="18" charset="0"/>
              </a:rPr>
              <a:t> </a:t>
            </a:r>
            <a:r>
              <a:rPr lang="en-IN" sz="2000" i="1" dirty="0" err="1">
                <a:solidFill>
                  <a:srgbClr val="0070C0"/>
                </a:solidFill>
                <a:latin typeface="Times New Roman" panose="02020603050405020304" pitchFamily="18" charset="0"/>
                <a:cs typeface="Times New Roman" panose="02020603050405020304" pitchFamily="18" charset="0"/>
              </a:rPr>
              <a:t>rhusiopathiae</a:t>
            </a:r>
            <a:r>
              <a:rPr lang="en-IN" sz="2000" dirty="0">
                <a:solidFill>
                  <a:srgbClr val="0070C0"/>
                </a:solidFill>
                <a:latin typeface="Times New Roman" panose="02020603050405020304" pitchFamily="18" charset="0"/>
                <a:cs typeface="Times New Roman" panose="02020603050405020304" pitchFamily="18" charset="0"/>
              </a:rPr>
              <a:t>, a bacteria carried by up to 50% of pigs. </a:t>
            </a:r>
          </a:p>
          <a:p>
            <a:r>
              <a:rPr lang="en-IN" sz="2000" dirty="0">
                <a:solidFill>
                  <a:srgbClr val="00B050"/>
                </a:solidFill>
                <a:latin typeface="Times New Roman" panose="02020603050405020304" pitchFamily="18" charset="0"/>
                <a:cs typeface="Times New Roman" panose="02020603050405020304" pitchFamily="18" charset="0"/>
              </a:rPr>
              <a:t>Clinically characterised by cutaneous erythema, including characteristic diamond-shaped lesions, </a:t>
            </a:r>
            <a:r>
              <a:rPr lang="en-IN" sz="2000" dirty="0" err="1">
                <a:solidFill>
                  <a:srgbClr val="00B050"/>
                </a:solidFill>
                <a:latin typeface="Times New Roman" panose="02020603050405020304" pitchFamily="18" charset="0"/>
                <a:cs typeface="Times New Roman" panose="02020603050405020304" pitchFamily="18" charset="0"/>
              </a:rPr>
              <a:t>septicemia</a:t>
            </a:r>
            <a:r>
              <a:rPr lang="en-IN" sz="2000" dirty="0">
                <a:solidFill>
                  <a:srgbClr val="00B050"/>
                </a:solidFill>
                <a:latin typeface="Times New Roman" panose="02020603050405020304" pitchFamily="18" charset="0"/>
                <a:cs typeface="Times New Roman" panose="02020603050405020304" pitchFamily="18" charset="0"/>
              </a:rPr>
              <a:t>, arthritis, and endocarditis.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3408" y="3384295"/>
            <a:ext cx="4065973" cy="236831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5861" y="3384295"/>
            <a:ext cx="4526251" cy="2368311"/>
          </a:xfrm>
          <a:prstGeom prst="rect">
            <a:avLst/>
          </a:prstGeom>
        </p:spPr>
      </p:pic>
    </p:spTree>
    <p:extLst>
      <p:ext uri="{BB962C8B-B14F-4D97-AF65-F5344CB8AC3E}">
        <p14:creationId xmlns:p14="http://schemas.microsoft.com/office/powerpoint/2010/main" val="800415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pPr algn="ctr"/>
            <a:r>
              <a:rPr lang="en-IN" sz="3200" b="1" dirty="0">
                <a:solidFill>
                  <a:srgbClr val="FF0000"/>
                </a:solidFill>
                <a:latin typeface="Times New Roman" panose="02020603050405020304" pitchFamily="18" charset="0"/>
                <a:cs typeface="Times New Roman" panose="02020603050405020304" pitchFamily="18" charset="0"/>
              </a:rPr>
              <a:t>Swine Erysipelas(Diamond skin disease)</a:t>
            </a:r>
            <a:br>
              <a:rPr lang="en-IN" sz="3200" b="1" dirty="0">
                <a:solidFill>
                  <a:srgbClr val="FF0000"/>
                </a:solidFill>
                <a:latin typeface="Times New Roman" panose="02020603050405020304" pitchFamily="18" charset="0"/>
                <a:cs typeface="Times New Roman" panose="02020603050405020304" pitchFamily="18" charset="0"/>
              </a:rPr>
            </a:br>
            <a:endParaRPr lang="en-IN"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IN" sz="2000" dirty="0" err="1">
                <a:solidFill>
                  <a:srgbClr val="0070C0"/>
                </a:solidFill>
                <a:latin typeface="Times New Roman" panose="02020603050405020304" pitchFamily="18" charset="0"/>
                <a:cs typeface="Times New Roman" panose="02020603050405020304" pitchFamily="18" charset="0"/>
              </a:rPr>
              <a:t>Erysipelosis</a:t>
            </a:r>
            <a:r>
              <a:rPr lang="en-IN" sz="2000" dirty="0">
                <a:solidFill>
                  <a:srgbClr val="0070C0"/>
                </a:solidFill>
                <a:latin typeface="Times New Roman" panose="02020603050405020304" pitchFamily="18" charset="0"/>
                <a:cs typeface="Times New Roman" panose="02020603050405020304" pitchFamily="18" charset="0"/>
              </a:rPr>
              <a:t> is caused primarily by </a:t>
            </a:r>
            <a:r>
              <a:rPr lang="en-IN" sz="2000" i="1" dirty="0" err="1">
                <a:solidFill>
                  <a:srgbClr val="0070C0"/>
                </a:solidFill>
                <a:latin typeface="Times New Roman" panose="02020603050405020304" pitchFamily="18" charset="0"/>
                <a:cs typeface="Times New Roman" panose="02020603050405020304" pitchFamily="18" charset="0"/>
              </a:rPr>
              <a:t>Erysipelothrix</a:t>
            </a:r>
            <a:r>
              <a:rPr lang="en-IN" sz="2000" i="1" dirty="0">
                <a:solidFill>
                  <a:srgbClr val="0070C0"/>
                </a:solidFill>
                <a:latin typeface="Times New Roman" panose="02020603050405020304" pitchFamily="18" charset="0"/>
                <a:cs typeface="Times New Roman" panose="02020603050405020304" pitchFamily="18" charset="0"/>
              </a:rPr>
              <a:t> </a:t>
            </a:r>
            <a:r>
              <a:rPr lang="en-IN" sz="2000" i="1" dirty="0" err="1">
                <a:solidFill>
                  <a:srgbClr val="0070C0"/>
                </a:solidFill>
                <a:latin typeface="Times New Roman" panose="02020603050405020304" pitchFamily="18" charset="0"/>
                <a:cs typeface="Times New Roman" panose="02020603050405020304" pitchFamily="18" charset="0"/>
              </a:rPr>
              <a:t>rhusiopathiae</a:t>
            </a:r>
            <a:r>
              <a:rPr lang="en-IN" sz="2000" dirty="0">
                <a:solidFill>
                  <a:srgbClr val="0070C0"/>
                </a:solidFill>
                <a:latin typeface="Times New Roman" panose="02020603050405020304" pitchFamily="18" charset="0"/>
                <a:cs typeface="Times New Roman" panose="02020603050405020304" pitchFamily="18" charset="0"/>
              </a:rPr>
              <a:t>, a bacteria carried by up to 50% of pigs. </a:t>
            </a:r>
          </a:p>
          <a:p>
            <a:r>
              <a:rPr lang="en-IN" sz="2000" dirty="0">
                <a:solidFill>
                  <a:srgbClr val="00B050"/>
                </a:solidFill>
                <a:latin typeface="Times New Roman" panose="02020603050405020304" pitchFamily="18" charset="0"/>
                <a:cs typeface="Times New Roman" panose="02020603050405020304" pitchFamily="18" charset="0"/>
              </a:rPr>
              <a:t>Clinically characterised by cutaneous erythema, including characteristic diamond-shaped lesions, </a:t>
            </a:r>
            <a:r>
              <a:rPr lang="en-IN" sz="2000" dirty="0" err="1">
                <a:solidFill>
                  <a:srgbClr val="00B050"/>
                </a:solidFill>
                <a:latin typeface="Times New Roman" panose="02020603050405020304" pitchFamily="18" charset="0"/>
                <a:cs typeface="Times New Roman" panose="02020603050405020304" pitchFamily="18" charset="0"/>
              </a:rPr>
              <a:t>septicemia</a:t>
            </a:r>
            <a:r>
              <a:rPr lang="en-IN" sz="2000" dirty="0">
                <a:solidFill>
                  <a:srgbClr val="00B050"/>
                </a:solidFill>
                <a:latin typeface="Times New Roman" panose="02020603050405020304" pitchFamily="18" charset="0"/>
                <a:cs typeface="Times New Roman" panose="02020603050405020304" pitchFamily="18" charset="0"/>
              </a:rPr>
              <a:t>, arthritis, and endocarditis.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3408" y="3384295"/>
            <a:ext cx="4065973" cy="236831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5861" y="3384295"/>
            <a:ext cx="4526251" cy="2368311"/>
          </a:xfrm>
          <a:prstGeom prst="rect">
            <a:avLst/>
          </a:prstGeom>
        </p:spPr>
      </p:pic>
    </p:spTree>
    <p:extLst>
      <p:ext uri="{BB962C8B-B14F-4D97-AF65-F5344CB8AC3E}">
        <p14:creationId xmlns:p14="http://schemas.microsoft.com/office/powerpoint/2010/main" val="57418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p:spPr>
        <p:txBody>
          <a:bodyPr/>
          <a:lstStyle/>
          <a:p>
            <a:r>
              <a:rPr lang="en-IN" sz="3200" b="1" dirty="0" err="1">
                <a:solidFill>
                  <a:srgbClr val="002060"/>
                </a:solidFill>
                <a:latin typeface="Times New Roman" panose="02020603050405020304" pitchFamily="18" charset="0"/>
                <a:cs typeface="Times New Roman" panose="02020603050405020304" pitchFamily="18" charset="0"/>
              </a:rPr>
              <a:t>Etiology</a:t>
            </a:r>
            <a:r>
              <a:rPr lang="en-IN" sz="3200" b="1" dirty="0">
                <a:solidFill>
                  <a:srgbClr val="002060"/>
                </a:solidFill>
                <a:latin typeface="Times New Roman" panose="02020603050405020304" pitchFamily="18" charset="0"/>
                <a:cs typeface="Times New Roman" panose="02020603050405020304" pitchFamily="18" charset="0"/>
              </a:rPr>
              <a:t> and Pathogenesis</a:t>
            </a:r>
            <a:br>
              <a:rPr lang="en-IN" b="1" dirty="0"/>
            </a:br>
            <a:endParaRPr lang="en-IN" dirty="0"/>
          </a:p>
        </p:txBody>
      </p:sp>
      <p:sp>
        <p:nvSpPr>
          <p:cNvPr id="3" name="Content Placeholder 2"/>
          <p:cNvSpPr>
            <a:spLocks noGrp="1"/>
          </p:cNvSpPr>
          <p:nvPr>
            <p:ph idx="1"/>
          </p:nvPr>
        </p:nvSpPr>
        <p:spPr/>
        <p:txBody>
          <a:bodyPr>
            <a:noAutofit/>
          </a:bodyPr>
          <a:lstStyle/>
          <a:p>
            <a:r>
              <a:rPr lang="en-US" sz="2000" dirty="0">
                <a:solidFill>
                  <a:schemeClr val="accent6">
                    <a:lumMod val="75000"/>
                  </a:schemeClr>
                </a:solidFill>
                <a:latin typeface="Times New Roman" panose="02020603050405020304" pitchFamily="18" charset="0"/>
                <a:cs typeface="Times New Roman" panose="02020603050405020304" pitchFamily="18" charset="0"/>
              </a:rPr>
              <a:t>Caused by </a:t>
            </a:r>
            <a:r>
              <a:rPr lang="en-US" sz="2000" i="1" dirty="0">
                <a:solidFill>
                  <a:schemeClr val="accent6">
                    <a:lumMod val="75000"/>
                  </a:schemeClr>
                </a:solidFill>
                <a:latin typeface="Times New Roman" panose="02020603050405020304" pitchFamily="18" charset="0"/>
                <a:cs typeface="Times New Roman" panose="02020603050405020304" pitchFamily="18" charset="0"/>
              </a:rPr>
              <a:t>E. </a:t>
            </a:r>
            <a:r>
              <a:rPr lang="en-US" sz="2000" i="1" dirty="0" err="1">
                <a:solidFill>
                  <a:schemeClr val="accent6">
                    <a:lumMod val="75000"/>
                  </a:schemeClr>
                </a:solidFill>
                <a:latin typeface="Times New Roman" panose="02020603050405020304" pitchFamily="18" charset="0"/>
                <a:cs typeface="Times New Roman" panose="02020603050405020304" pitchFamily="18" charset="0"/>
              </a:rPr>
              <a:t>rhusiopathiae</a:t>
            </a:r>
            <a:r>
              <a:rPr lang="en-US" sz="2000" dirty="0">
                <a:solidFill>
                  <a:schemeClr val="accent6">
                    <a:lumMod val="75000"/>
                  </a:schemeClr>
                </a:solidFill>
                <a:latin typeface="Times New Roman" panose="02020603050405020304" pitchFamily="18" charset="0"/>
                <a:cs typeface="Times New Roman" panose="02020603050405020304" pitchFamily="18" charset="0"/>
              </a:rPr>
              <a:t> in pigs.</a:t>
            </a:r>
          </a:p>
          <a:p>
            <a:r>
              <a:rPr lang="en-US" sz="2000" dirty="0">
                <a:latin typeface="Times New Roman" panose="02020603050405020304" pitchFamily="18" charset="0"/>
                <a:cs typeface="Times New Roman" panose="02020603050405020304" pitchFamily="18" charset="0"/>
              </a:rPr>
              <a:t>It is known as erysipelas and is one of the oldest recognized diseases of growing and adult swine. </a:t>
            </a:r>
          </a:p>
          <a:p>
            <a:r>
              <a:rPr lang="en-US" sz="2000" dirty="0">
                <a:solidFill>
                  <a:srgbClr val="00B050"/>
                </a:solidFill>
                <a:latin typeface="Times New Roman" panose="02020603050405020304" pitchFamily="18" charset="0"/>
                <a:cs typeface="Times New Roman" panose="02020603050405020304" pitchFamily="18" charset="0"/>
              </a:rPr>
              <a:t>Up to 50% of pigs in intensive swine production areas are considered to be colonized with </a:t>
            </a:r>
            <a:r>
              <a:rPr lang="en-US" sz="2000" i="1" dirty="0">
                <a:solidFill>
                  <a:srgbClr val="00B050"/>
                </a:solidFill>
                <a:latin typeface="Times New Roman" panose="02020603050405020304" pitchFamily="18" charset="0"/>
                <a:cs typeface="Times New Roman" panose="02020603050405020304" pitchFamily="18" charset="0"/>
              </a:rPr>
              <a:t>E </a:t>
            </a:r>
            <a:r>
              <a:rPr lang="en-US" sz="2000" i="1" dirty="0" err="1">
                <a:solidFill>
                  <a:srgbClr val="00B050"/>
                </a:solidFill>
                <a:latin typeface="Times New Roman" panose="02020603050405020304" pitchFamily="18" charset="0"/>
                <a:cs typeface="Times New Roman" panose="02020603050405020304" pitchFamily="18" charset="0"/>
              </a:rPr>
              <a:t>rhusiopathiae</a:t>
            </a:r>
            <a:r>
              <a:rPr lang="en-US" sz="2000" dirty="0">
                <a:solidFill>
                  <a:srgbClr val="00B050"/>
                </a:solidFill>
                <a:latin typeface="Times New Roman" panose="02020603050405020304" pitchFamily="18" charset="0"/>
                <a:cs typeface="Times New Roman" panose="02020603050405020304" pitchFamily="18" charset="0"/>
              </a:rPr>
              <a:t>. </a:t>
            </a:r>
          </a:p>
          <a:p>
            <a:r>
              <a:rPr lang="en-US" sz="2000" dirty="0">
                <a:latin typeface="Times New Roman" panose="02020603050405020304" pitchFamily="18" charset="0"/>
                <a:cs typeface="Times New Roman" panose="02020603050405020304" pitchFamily="18" charset="0"/>
              </a:rPr>
              <a:t>The organism commonly resides in the tonsillar tissue. </a:t>
            </a:r>
          </a:p>
          <a:p>
            <a:r>
              <a:rPr lang="en-US" sz="2000" dirty="0">
                <a:solidFill>
                  <a:srgbClr val="0070C0"/>
                </a:solidFill>
                <a:latin typeface="Times New Roman" panose="02020603050405020304" pitchFamily="18" charset="0"/>
                <a:cs typeface="Times New Roman" panose="02020603050405020304" pitchFamily="18" charset="0"/>
              </a:rPr>
              <a:t>These typical healthy carriers can shed the organism in their feces or </a:t>
            </a:r>
            <a:r>
              <a:rPr lang="en-US" sz="2000" dirty="0" err="1">
                <a:solidFill>
                  <a:srgbClr val="0070C0"/>
                </a:solidFill>
                <a:latin typeface="Times New Roman" panose="02020603050405020304" pitchFamily="18" charset="0"/>
                <a:cs typeface="Times New Roman" panose="02020603050405020304" pitchFamily="18" charset="0"/>
              </a:rPr>
              <a:t>oronasal</a:t>
            </a:r>
            <a:r>
              <a:rPr lang="en-US" sz="2000" dirty="0">
                <a:solidFill>
                  <a:srgbClr val="0070C0"/>
                </a:solidFill>
                <a:latin typeface="Times New Roman" panose="02020603050405020304" pitchFamily="18" charset="0"/>
                <a:cs typeface="Times New Roman" panose="02020603050405020304" pitchFamily="18" charset="0"/>
              </a:rPr>
              <a:t> secretions. </a:t>
            </a:r>
          </a:p>
          <a:p>
            <a:r>
              <a:rPr lang="en-US" sz="2000" dirty="0">
                <a:latin typeface="Times New Roman" panose="02020603050405020304" pitchFamily="18" charset="0"/>
                <a:cs typeface="Times New Roman" panose="02020603050405020304" pitchFamily="18" charset="0"/>
              </a:rPr>
              <a:t>Infection is by ingestion of contaminated feed, water, or feces and through skin abrasions. </a:t>
            </a:r>
          </a:p>
          <a:p>
            <a:r>
              <a:rPr lang="en-US" sz="2000" dirty="0">
                <a:solidFill>
                  <a:srgbClr val="FF0000"/>
                </a:solidFill>
                <a:latin typeface="Times New Roman" panose="02020603050405020304" pitchFamily="18" charset="0"/>
                <a:cs typeface="Times New Roman" panose="02020603050405020304" pitchFamily="18" charset="0"/>
              </a:rPr>
              <a:t>On farms where the organism is endemic, pigs are exposed naturally to </a:t>
            </a:r>
            <a:r>
              <a:rPr lang="en-US" sz="2000" i="1" dirty="0">
                <a:solidFill>
                  <a:srgbClr val="FF0000"/>
                </a:solidFill>
                <a:latin typeface="Times New Roman" panose="02020603050405020304" pitchFamily="18" charset="0"/>
                <a:cs typeface="Times New Roman" panose="02020603050405020304" pitchFamily="18" charset="0"/>
              </a:rPr>
              <a:t>E </a:t>
            </a:r>
            <a:r>
              <a:rPr lang="en-US" sz="2000" i="1" dirty="0" err="1">
                <a:solidFill>
                  <a:srgbClr val="FF0000"/>
                </a:solidFill>
                <a:latin typeface="Times New Roman" panose="02020603050405020304" pitchFamily="18" charset="0"/>
                <a:cs typeface="Times New Roman" panose="02020603050405020304" pitchFamily="18" charset="0"/>
              </a:rPr>
              <a:t>rhusiopathiae</a:t>
            </a:r>
            <a:r>
              <a:rPr lang="en-US" sz="2000" dirty="0">
                <a:solidFill>
                  <a:srgbClr val="FF0000"/>
                </a:solidFill>
                <a:latin typeface="Times New Roman" panose="02020603050405020304" pitchFamily="18" charset="0"/>
                <a:cs typeface="Times New Roman" panose="02020603050405020304" pitchFamily="18" charset="0"/>
              </a:rPr>
              <a:t> when they are young. </a:t>
            </a:r>
          </a:p>
          <a:p>
            <a:r>
              <a:rPr lang="en-US" sz="2000" dirty="0">
                <a:latin typeface="Times New Roman" panose="02020603050405020304" pitchFamily="18" charset="0"/>
                <a:cs typeface="Times New Roman" panose="02020603050405020304" pitchFamily="18" charset="0"/>
              </a:rPr>
              <a:t>Maternal-derived antibodies provide passive immunity and suppress clinical disease.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9285" y="365125"/>
            <a:ext cx="2828186" cy="1694494"/>
          </a:xfrm>
          <a:prstGeom prst="rect">
            <a:avLst/>
          </a:prstGeom>
        </p:spPr>
      </p:pic>
    </p:spTree>
    <p:extLst>
      <p:ext uri="{BB962C8B-B14F-4D97-AF65-F5344CB8AC3E}">
        <p14:creationId xmlns:p14="http://schemas.microsoft.com/office/powerpoint/2010/main" val="379951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60000"/>
              <a:lumOff val="40000"/>
            </a:schemeClr>
          </a:solidFill>
        </p:spPr>
        <p:txBody>
          <a:bodyPr>
            <a:normAutofit/>
          </a:bodyPr>
          <a:lstStyle/>
          <a:p>
            <a:pPr algn="ctr"/>
            <a:r>
              <a:rPr lang="en-IN" sz="3200" b="1" dirty="0">
                <a:solidFill>
                  <a:srgbClr val="C00000"/>
                </a:solidFill>
                <a:latin typeface="Times New Roman" panose="02020603050405020304" pitchFamily="18" charset="0"/>
                <a:cs typeface="Times New Roman" panose="02020603050405020304" pitchFamily="18" charset="0"/>
              </a:rPr>
              <a:t>Clinical Findings </a:t>
            </a:r>
            <a:br>
              <a:rPr lang="en-IN" sz="3200" b="1" dirty="0">
                <a:solidFill>
                  <a:srgbClr val="C00000"/>
                </a:solidFill>
                <a:latin typeface="Times New Roman" panose="02020603050405020304" pitchFamily="18" charset="0"/>
                <a:cs typeface="Times New Roman" panose="02020603050405020304" pitchFamily="18" charset="0"/>
              </a:rPr>
            </a:br>
            <a:endParaRPr lang="en-IN"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dirty="0">
                <a:latin typeface="Times New Roman" panose="02020603050405020304" pitchFamily="18" charset="0"/>
                <a:cs typeface="Times New Roman" panose="02020603050405020304" pitchFamily="18" charset="0"/>
              </a:rPr>
              <a:t>Disease outbreaks may be acute or chronic, and clinically </a:t>
            </a:r>
            <a:r>
              <a:rPr lang="en-US" sz="2000" dirty="0" err="1">
                <a:latin typeface="Times New Roman" panose="02020603050405020304" pitchFamily="18" charset="0"/>
                <a:cs typeface="Times New Roman" panose="02020603050405020304" pitchFamily="18" charset="0"/>
              </a:rPr>
              <a:t>inapparent</a:t>
            </a:r>
            <a:r>
              <a:rPr lang="en-US" sz="2000" dirty="0">
                <a:latin typeface="Times New Roman" panose="02020603050405020304" pitchFamily="18" charset="0"/>
                <a:cs typeface="Times New Roman" panose="02020603050405020304" pitchFamily="18" charset="0"/>
              </a:rPr>
              <a:t> infections also occur. </a:t>
            </a:r>
          </a:p>
          <a:p>
            <a:r>
              <a:rPr lang="en-US" sz="2000" dirty="0">
                <a:solidFill>
                  <a:srgbClr val="C00000"/>
                </a:solidFill>
                <a:latin typeface="Times New Roman" panose="02020603050405020304" pitchFamily="18" charset="0"/>
                <a:cs typeface="Times New Roman" panose="02020603050405020304" pitchFamily="18" charset="0"/>
              </a:rPr>
              <a:t>Acute outbreaks are characterized by;</a:t>
            </a:r>
          </a:p>
          <a:p>
            <a:pPr>
              <a:buFontTx/>
              <a:buChar char="-"/>
            </a:pPr>
            <a:r>
              <a:rPr lang="en-US" sz="2000" dirty="0">
                <a:latin typeface="Times New Roman" panose="02020603050405020304" pitchFamily="18" charset="0"/>
                <a:cs typeface="Times New Roman" panose="02020603050405020304" pitchFamily="18" charset="0"/>
              </a:rPr>
              <a:t>Sudden and unexpected deaths </a:t>
            </a:r>
          </a:p>
          <a:p>
            <a:pPr>
              <a:buFontTx/>
              <a:buChar char="-"/>
            </a:pPr>
            <a:r>
              <a:rPr lang="en-US" sz="2000" dirty="0">
                <a:solidFill>
                  <a:srgbClr val="92D050"/>
                </a:solidFill>
                <a:latin typeface="Times New Roman" panose="02020603050405020304" pitchFamily="18" charset="0"/>
                <a:cs typeface="Times New Roman" panose="02020603050405020304" pitchFamily="18" charset="0"/>
              </a:rPr>
              <a:t>Febrile </a:t>
            </a:r>
            <a:r>
              <a:rPr lang="en-US" sz="2000" dirty="0" err="1">
                <a:solidFill>
                  <a:srgbClr val="92D050"/>
                </a:solidFill>
                <a:latin typeface="Times New Roman" panose="02020603050405020304" pitchFamily="18" charset="0"/>
                <a:cs typeface="Times New Roman" panose="02020603050405020304" pitchFamily="18" charset="0"/>
              </a:rPr>
              <a:t>episodes,Inappetence,Painful</a:t>
            </a:r>
            <a:r>
              <a:rPr lang="en-US" sz="2000" dirty="0">
                <a:solidFill>
                  <a:srgbClr val="92D050"/>
                </a:solidFill>
                <a:latin typeface="Times New Roman" panose="02020603050405020304" pitchFamily="18" charset="0"/>
                <a:cs typeface="Times New Roman" panose="02020603050405020304" pitchFamily="18" charset="0"/>
              </a:rPr>
              <a:t> joints</a:t>
            </a:r>
          </a:p>
          <a:p>
            <a:pPr>
              <a:buFontTx/>
              <a:buChar char="-"/>
            </a:pPr>
            <a:r>
              <a:rPr lang="en-US" sz="2000" dirty="0">
                <a:latin typeface="Times New Roman" panose="02020603050405020304" pitchFamily="18" charset="0"/>
                <a:cs typeface="Times New Roman" panose="02020603050405020304" pitchFamily="18" charset="0"/>
              </a:rPr>
              <a:t>Skin lesions that vary from generalized cyanosis to the often-described diamond skin (rhomboid </a:t>
            </a:r>
            <a:r>
              <a:rPr lang="en-US" sz="2000" dirty="0" err="1">
                <a:latin typeface="Times New Roman" panose="02020603050405020304" pitchFamily="18" charset="0"/>
                <a:cs typeface="Times New Roman" panose="02020603050405020304" pitchFamily="18" charset="0"/>
              </a:rPr>
              <a:t>urticaria</a:t>
            </a:r>
            <a:r>
              <a:rPr lang="en-US" sz="2000" dirty="0">
                <a:latin typeface="Times New Roman" panose="02020603050405020304" pitchFamily="18" charset="0"/>
                <a:cs typeface="Times New Roman" panose="02020603050405020304" pitchFamily="18" charset="0"/>
              </a:rPr>
              <a:t>) lesions.</a:t>
            </a:r>
          </a:p>
          <a:p>
            <a:pPr>
              <a:buFontTx/>
              <a:buChar char="-"/>
            </a:pPr>
            <a:r>
              <a:rPr lang="en-US" sz="2000" dirty="0">
                <a:solidFill>
                  <a:srgbClr val="C00000"/>
                </a:solidFill>
                <a:latin typeface="Times New Roman" panose="02020603050405020304" pitchFamily="18" charset="0"/>
                <a:cs typeface="Times New Roman" panose="02020603050405020304" pitchFamily="18" charset="0"/>
              </a:rPr>
              <a:t>Skin discoloration may vary from widespread erythema and purplish discoloration of the ears, snout, and abdomen, to diamond-shaped skin lesions almost anywhere on the body, but particularly on the lateral and dorsal regions. </a:t>
            </a:r>
          </a:p>
          <a:p>
            <a:r>
              <a:rPr lang="en-US" sz="2000" dirty="0">
                <a:solidFill>
                  <a:srgbClr val="FFC000"/>
                </a:solidFill>
                <a:latin typeface="Times New Roman" panose="02020603050405020304" pitchFamily="18" charset="0"/>
                <a:cs typeface="Times New Roman" panose="02020603050405020304" pitchFamily="18" charset="0"/>
              </a:rPr>
              <a:t>Chronic form tends to follow acute outbreaks and is characterized by;</a:t>
            </a:r>
          </a:p>
          <a:p>
            <a:pPr>
              <a:buFontTx/>
              <a:buChar char="-"/>
            </a:pPr>
            <a:r>
              <a:rPr lang="en-US" sz="2000" dirty="0">
                <a:latin typeface="Times New Roman" panose="02020603050405020304" pitchFamily="18" charset="0"/>
                <a:cs typeface="Times New Roman" panose="02020603050405020304" pitchFamily="18" charset="0"/>
              </a:rPr>
              <a:t>Enlarged joints and lameness. </a:t>
            </a:r>
          </a:p>
          <a:p>
            <a:pPr>
              <a:buFontTx/>
              <a:buChar char="-"/>
            </a:pPr>
            <a:r>
              <a:rPr lang="en-US" sz="2000" dirty="0">
                <a:solidFill>
                  <a:srgbClr val="002060"/>
                </a:solidFill>
                <a:latin typeface="Times New Roman" panose="02020603050405020304" pitchFamily="18" charset="0"/>
                <a:cs typeface="Times New Roman" panose="02020603050405020304" pitchFamily="18" charset="0"/>
              </a:rPr>
              <a:t>Vegetative </a:t>
            </a:r>
            <a:r>
              <a:rPr lang="en-US" sz="2000" dirty="0" err="1">
                <a:solidFill>
                  <a:srgbClr val="002060"/>
                </a:solidFill>
                <a:latin typeface="Times New Roman" panose="02020603050405020304" pitchFamily="18" charset="0"/>
                <a:cs typeface="Times New Roman" panose="02020603050405020304" pitchFamily="18" charset="0"/>
              </a:rPr>
              <a:t>valvular</a:t>
            </a:r>
            <a:r>
              <a:rPr lang="en-US" sz="2000" dirty="0">
                <a:solidFill>
                  <a:srgbClr val="002060"/>
                </a:solidFill>
                <a:latin typeface="Times New Roman" panose="02020603050405020304" pitchFamily="18" charset="0"/>
                <a:cs typeface="Times New Roman" panose="02020603050405020304" pitchFamily="18" charset="0"/>
              </a:rPr>
              <a:t> endocarditis. signs of respiratory distress, lethargy, and cyanosis, and possibly suddenly succumb to the infection.</a:t>
            </a:r>
          </a:p>
        </p:txBody>
      </p:sp>
    </p:spTree>
    <p:extLst>
      <p:ext uri="{BB962C8B-B14F-4D97-AF65-F5344CB8AC3E}">
        <p14:creationId xmlns:p14="http://schemas.microsoft.com/office/powerpoint/2010/main" val="355550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solidFill>
                  <a:srgbClr val="00B050"/>
                </a:solidFill>
                <a:latin typeface="Times New Roman" panose="02020603050405020304" pitchFamily="18" charset="0"/>
                <a:cs typeface="Times New Roman" panose="02020603050405020304" pitchFamily="18" charset="0"/>
              </a:rPr>
              <a:t>Lesions</a:t>
            </a:r>
          </a:p>
        </p:txBody>
      </p:sp>
      <p:sp>
        <p:nvSpPr>
          <p:cNvPr id="3" name="Content Placeholder 2"/>
          <p:cNvSpPr>
            <a:spLocks noGrp="1"/>
          </p:cNvSpPr>
          <p:nvPr>
            <p:ph idx="1"/>
          </p:nvPr>
        </p:nvSpPr>
        <p:spPr>
          <a:xfrm>
            <a:off x="801950" y="1758157"/>
            <a:ext cx="10515600" cy="4351338"/>
          </a:xfrm>
        </p:spPr>
        <p:txBody>
          <a:bodyPr>
            <a:normAutofit/>
          </a:bodyPr>
          <a:lstStyle/>
          <a:p>
            <a:r>
              <a:rPr lang="en-US" sz="2000" dirty="0">
                <a:solidFill>
                  <a:srgbClr val="0070C0"/>
                </a:solidFill>
                <a:latin typeface="Times New Roman" panose="02020603050405020304" pitchFamily="18" charset="0"/>
                <a:cs typeface="Times New Roman" panose="02020603050405020304" pitchFamily="18" charset="0"/>
              </a:rPr>
              <a:t>At necropsy, acutely infected pigs may exhibit skin lesions, enlarged and congested lymph nodes, edematous and congested lungs, splenomegaly, and hepatomegaly. </a:t>
            </a:r>
          </a:p>
          <a:p>
            <a:r>
              <a:rPr lang="en-US" sz="2000" dirty="0">
                <a:latin typeface="Times New Roman" panose="02020603050405020304" pitchFamily="18" charset="0"/>
                <a:cs typeface="Times New Roman" panose="02020603050405020304" pitchFamily="18" charset="0"/>
              </a:rPr>
              <a:t>Petechial hemorrhages may be seen on the kidneys and heart.</a:t>
            </a:r>
          </a:p>
          <a:p>
            <a:r>
              <a:rPr lang="en-US" sz="2000" dirty="0">
                <a:solidFill>
                  <a:srgbClr val="FF0000"/>
                </a:solidFill>
                <a:latin typeface="Times New Roman" panose="02020603050405020304" pitchFamily="18" charset="0"/>
                <a:cs typeface="Times New Roman" panose="02020603050405020304" pitchFamily="18" charset="0"/>
              </a:rPr>
              <a:t>In chronic erysipelas, </a:t>
            </a:r>
            <a:r>
              <a:rPr lang="en-US" sz="2000" dirty="0" err="1">
                <a:solidFill>
                  <a:srgbClr val="FF0000"/>
                </a:solidFill>
                <a:latin typeface="Times New Roman" panose="02020603050405020304" pitchFamily="18" charset="0"/>
                <a:cs typeface="Times New Roman" panose="02020603050405020304" pitchFamily="18" charset="0"/>
              </a:rPr>
              <a:t>valvular</a:t>
            </a:r>
            <a:r>
              <a:rPr lang="en-US" sz="2000" dirty="0">
                <a:solidFill>
                  <a:srgbClr val="FF0000"/>
                </a:solidFill>
                <a:latin typeface="Times New Roman" panose="02020603050405020304" pitchFamily="18" charset="0"/>
                <a:cs typeface="Times New Roman" panose="02020603050405020304" pitchFamily="18" charset="0"/>
              </a:rPr>
              <a:t> endocarditis is seen as proliferative, granular growths on the heart valves. </a:t>
            </a:r>
          </a:p>
          <a:p>
            <a:r>
              <a:rPr lang="en-US" sz="2000" dirty="0">
                <a:latin typeface="Times New Roman" panose="02020603050405020304" pitchFamily="18" charset="0"/>
                <a:cs typeface="Times New Roman" panose="02020603050405020304" pitchFamily="18" charset="0"/>
              </a:rPr>
              <a:t>Arthritis may involve joints of one or more legs, and the intervertebral articulations. </a:t>
            </a:r>
          </a:p>
          <a:p>
            <a:r>
              <a:rPr lang="en-US" sz="2000" dirty="0">
                <a:solidFill>
                  <a:schemeClr val="accent6">
                    <a:lumMod val="75000"/>
                  </a:schemeClr>
                </a:solidFill>
                <a:latin typeface="Times New Roman" panose="02020603050405020304" pitchFamily="18" charset="0"/>
                <a:cs typeface="Times New Roman" panose="02020603050405020304" pitchFamily="18" charset="0"/>
              </a:rPr>
              <a:t>Proliferation and erosion of articular cartilage may result in fibrosis and </a:t>
            </a:r>
            <a:r>
              <a:rPr lang="en-US" sz="2000" dirty="0" err="1">
                <a:solidFill>
                  <a:schemeClr val="accent6">
                    <a:lumMod val="75000"/>
                  </a:schemeClr>
                </a:solidFill>
                <a:latin typeface="Times New Roman" panose="02020603050405020304" pitchFamily="18" charset="0"/>
                <a:cs typeface="Times New Roman" panose="02020603050405020304" pitchFamily="18" charset="0"/>
              </a:rPr>
              <a:t>ankylosis</a:t>
            </a:r>
            <a:r>
              <a:rPr lang="en-US" sz="2000" dirty="0">
                <a:solidFill>
                  <a:schemeClr val="accent6">
                    <a:lumMod val="75000"/>
                  </a:schemeClr>
                </a:solidFill>
                <a:latin typeface="Times New Roman" panose="02020603050405020304" pitchFamily="18" charset="0"/>
                <a:cs typeface="Times New Roman" panose="02020603050405020304" pitchFamily="18" charset="0"/>
              </a:rPr>
              <a:t> of the joint.</a:t>
            </a:r>
            <a:endParaRPr lang="en-IN" sz="2000" dirty="0">
              <a:solidFill>
                <a:schemeClr val="accent6">
                  <a:lumMod val="75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7629" y="150920"/>
            <a:ext cx="2608278" cy="167470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5437" y="365125"/>
            <a:ext cx="2034189" cy="1393032"/>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4438" y="4486275"/>
            <a:ext cx="3926889" cy="2251876"/>
          </a:xfrm>
          <a:prstGeom prst="rect">
            <a:avLst/>
          </a:prstGeom>
        </p:spPr>
      </p:pic>
    </p:spTree>
    <p:extLst>
      <p:ext uri="{BB962C8B-B14F-4D97-AF65-F5344CB8AC3E}">
        <p14:creationId xmlns:p14="http://schemas.microsoft.com/office/powerpoint/2010/main" val="199693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75000"/>
            </a:schemeClr>
          </a:solidFill>
        </p:spPr>
        <p:txBody>
          <a:bodyPr/>
          <a:lstStyle/>
          <a:p>
            <a:pPr algn="ctr"/>
            <a:r>
              <a:rPr lang="en-IN" sz="3200" b="1" dirty="0">
                <a:solidFill>
                  <a:srgbClr val="00B050"/>
                </a:solidFill>
                <a:latin typeface="Times New Roman" panose="02020603050405020304" pitchFamily="18" charset="0"/>
                <a:cs typeface="Times New Roman" panose="02020603050405020304" pitchFamily="18" charset="0"/>
              </a:rPr>
              <a:t>Diagnosis </a:t>
            </a:r>
            <a:br>
              <a:rPr lang="en-IN" b="1" dirty="0"/>
            </a:br>
            <a:endParaRPr lang="en-IN" dirty="0"/>
          </a:p>
        </p:txBody>
      </p:sp>
      <p:sp>
        <p:nvSpPr>
          <p:cNvPr id="3" name="Content Placeholder 2"/>
          <p:cNvSpPr>
            <a:spLocks noGrp="1"/>
          </p:cNvSpPr>
          <p:nvPr>
            <p:ph idx="1"/>
          </p:nvPr>
        </p:nvSpPr>
        <p:spPr/>
        <p:txBody>
          <a:bodyPr>
            <a:normAutofit/>
          </a:bodyPr>
          <a:lstStyle/>
          <a:p>
            <a:r>
              <a:rPr lang="en-US" sz="2000" dirty="0">
                <a:solidFill>
                  <a:srgbClr val="0070C0"/>
                </a:solidFill>
                <a:latin typeface="Times New Roman" panose="02020603050405020304" pitchFamily="18" charset="0"/>
                <a:cs typeface="Times New Roman" panose="02020603050405020304" pitchFamily="18" charset="0"/>
              </a:rPr>
              <a:t>Clinical signs and/or gross lesions</a:t>
            </a:r>
          </a:p>
          <a:p>
            <a:r>
              <a:rPr lang="en-US" sz="2000" dirty="0">
                <a:solidFill>
                  <a:srgbClr val="FF0000"/>
                </a:solidFill>
                <a:latin typeface="Times New Roman" panose="02020603050405020304" pitchFamily="18" charset="0"/>
                <a:cs typeface="Times New Roman" panose="02020603050405020304" pitchFamily="18" charset="0"/>
              </a:rPr>
              <a:t>Response to antimicrobial therapy</a:t>
            </a:r>
          </a:p>
          <a:p>
            <a:r>
              <a:rPr lang="en-US" sz="2000" dirty="0">
                <a:solidFill>
                  <a:schemeClr val="accent2"/>
                </a:solidFill>
                <a:latin typeface="Times New Roman" panose="02020603050405020304" pitchFamily="18" charset="0"/>
                <a:cs typeface="Times New Roman" panose="02020603050405020304" pitchFamily="18" charset="0"/>
              </a:rPr>
              <a:t>Demonstration of the bacterium or DNA in tissues (bacterial culture and/or molecular tests)</a:t>
            </a:r>
          </a:p>
          <a:p>
            <a:r>
              <a:rPr lang="en-US" sz="2000" dirty="0">
                <a:latin typeface="Times New Roman" panose="02020603050405020304" pitchFamily="18" charset="0"/>
                <a:cs typeface="Times New Roman" panose="02020603050405020304" pitchFamily="18" charset="0"/>
              </a:rPr>
              <a:t>Rhomboid </a:t>
            </a:r>
            <a:r>
              <a:rPr lang="en-US" sz="2000" dirty="0" err="1">
                <a:latin typeface="Times New Roman" panose="02020603050405020304" pitchFamily="18" charset="0"/>
                <a:cs typeface="Times New Roman" panose="02020603050405020304" pitchFamily="18" charset="0"/>
              </a:rPr>
              <a:t>urticaria</a:t>
            </a:r>
            <a:r>
              <a:rPr lang="en-US" sz="2000" dirty="0">
                <a:latin typeface="Times New Roman" panose="02020603050405020304" pitchFamily="18" charset="0"/>
                <a:cs typeface="Times New Roman" panose="02020603050405020304" pitchFamily="18" charset="0"/>
              </a:rPr>
              <a:t> or diamond skin lesions are almost diagnostic when present; however, similar lesions can also be seen with </a:t>
            </a:r>
            <a:r>
              <a:rPr lang="en-US" sz="2000" u="sng" dirty="0">
                <a:latin typeface="Times New Roman" panose="02020603050405020304" pitchFamily="18" charset="0"/>
                <a:cs typeface="Times New Roman" panose="02020603050405020304" pitchFamily="18" charset="0"/>
                <a:hlinkClick r:id="rId2"/>
              </a:rPr>
              <a:t>classical swine fever</a:t>
            </a:r>
            <a:r>
              <a:rPr lang="en-US" sz="2000" dirty="0">
                <a:latin typeface="Times New Roman" panose="02020603050405020304" pitchFamily="18" charset="0"/>
                <a:cs typeface="Times New Roman" panose="02020603050405020304" pitchFamily="18" charset="0"/>
              </a:rPr>
              <a:t> virus infection, </a:t>
            </a:r>
            <a:r>
              <a:rPr lang="en-US" sz="2000" i="1" dirty="0" err="1">
                <a:latin typeface="Times New Roman" panose="02020603050405020304" pitchFamily="18" charset="0"/>
                <a:cs typeface="Times New Roman" panose="02020603050405020304" pitchFamily="18" charset="0"/>
              </a:rPr>
              <a:t>Actinobacillus</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suis</a:t>
            </a:r>
            <a:r>
              <a:rPr lang="en-US" sz="2000" dirty="0">
                <a:latin typeface="Times New Roman" panose="02020603050405020304" pitchFamily="18" charset="0"/>
                <a:cs typeface="Times New Roman" panose="02020603050405020304" pitchFamily="18" charset="0"/>
              </a:rPr>
              <a:t> septicemia, or the porcine dermatitis and nephropathy syndrome.</a:t>
            </a:r>
          </a:p>
          <a:p>
            <a:endParaRPr lang="en-IN" dirty="0"/>
          </a:p>
        </p:txBody>
      </p:sp>
    </p:spTree>
    <p:extLst>
      <p:ext uri="{BB962C8B-B14F-4D97-AF65-F5344CB8AC3E}">
        <p14:creationId xmlns:p14="http://schemas.microsoft.com/office/powerpoint/2010/main" val="3680964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solidFill>
        </p:spPr>
        <p:txBody>
          <a:bodyPr>
            <a:normAutofit fontScale="90000"/>
          </a:bodyPr>
          <a:lstStyle/>
          <a:p>
            <a:pPr algn="ctr"/>
            <a:br>
              <a:rPr lang="en-IN" b="1" dirty="0"/>
            </a:br>
            <a:r>
              <a:rPr lang="en-IN" sz="3600" b="1" dirty="0">
                <a:solidFill>
                  <a:srgbClr val="C00000"/>
                </a:solidFill>
                <a:latin typeface="Times New Roman" panose="02020603050405020304" pitchFamily="18" charset="0"/>
                <a:cs typeface="Times New Roman" panose="02020603050405020304" pitchFamily="18" charset="0"/>
              </a:rPr>
              <a:t>Treatment</a:t>
            </a:r>
            <a:br>
              <a:rPr lang="en-IN" sz="3600" b="1" dirty="0">
                <a:solidFill>
                  <a:srgbClr val="C00000"/>
                </a:solidFill>
                <a:latin typeface="Times New Roman" panose="02020603050405020304" pitchFamily="18" charset="0"/>
                <a:cs typeface="Times New Roman" panose="02020603050405020304" pitchFamily="18" charset="0"/>
              </a:rPr>
            </a:br>
            <a:endParaRPr lang="en-IN" sz="36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781237"/>
            <a:ext cx="10515600" cy="4351338"/>
          </a:xfrm>
        </p:spPr>
        <p:txBody>
          <a:bodyPr>
            <a:normAutofit fontScale="92500" lnSpcReduction="20000"/>
          </a:bodyPr>
          <a:lstStyle/>
          <a:p>
            <a:r>
              <a:rPr lang="en-US" dirty="0">
                <a:solidFill>
                  <a:srgbClr val="00B050"/>
                </a:solidFill>
                <a:latin typeface="Times New Roman" panose="02020603050405020304" pitchFamily="18" charset="0"/>
                <a:cs typeface="Times New Roman" panose="02020603050405020304" pitchFamily="18" charset="0"/>
              </a:rPr>
              <a:t>Preventive treatment through vaccination should be emphasized.</a:t>
            </a:r>
          </a:p>
          <a:p>
            <a:r>
              <a:rPr lang="en-US" dirty="0">
                <a:latin typeface="Times New Roman" panose="02020603050405020304" pitchFamily="18" charset="0"/>
                <a:cs typeface="Times New Roman" panose="02020603050405020304" pitchFamily="18" charset="0"/>
              </a:rPr>
              <a:t>Early treatment with appropriate antibiotics, particularly penicillin, generally leads to recovery</a:t>
            </a:r>
          </a:p>
          <a:p>
            <a:r>
              <a:rPr lang="en-US" i="1" dirty="0">
                <a:solidFill>
                  <a:srgbClr val="FFC000"/>
                </a:solidFill>
                <a:latin typeface="Times New Roman" panose="02020603050405020304" pitchFamily="18" charset="0"/>
                <a:cs typeface="Times New Roman" panose="02020603050405020304" pitchFamily="18" charset="0"/>
              </a:rPr>
              <a:t>E </a:t>
            </a:r>
            <a:r>
              <a:rPr lang="en-US" i="1" dirty="0" err="1">
                <a:solidFill>
                  <a:srgbClr val="FFC000"/>
                </a:solidFill>
                <a:latin typeface="Times New Roman" panose="02020603050405020304" pitchFamily="18" charset="0"/>
                <a:cs typeface="Times New Roman" panose="02020603050405020304" pitchFamily="18" charset="0"/>
              </a:rPr>
              <a:t>rhusiopathiae</a:t>
            </a:r>
            <a:r>
              <a:rPr lang="en-US" dirty="0">
                <a:solidFill>
                  <a:srgbClr val="FFC000"/>
                </a:solidFill>
                <a:latin typeface="Times New Roman" panose="02020603050405020304" pitchFamily="18" charset="0"/>
                <a:cs typeface="Times New Roman" panose="02020603050405020304" pitchFamily="18" charset="0"/>
              </a:rPr>
              <a:t> is sensitive to penicillin. </a:t>
            </a:r>
          </a:p>
          <a:p>
            <a:r>
              <a:rPr lang="en-US" dirty="0">
                <a:latin typeface="Times New Roman" panose="02020603050405020304" pitchFamily="18" charset="0"/>
                <a:cs typeface="Times New Roman" panose="02020603050405020304" pitchFamily="18" charset="0"/>
              </a:rPr>
              <a:t>On an economic basis, penicillin is the best choice for antibiotic therapy, but ampicillin and </a:t>
            </a:r>
            <a:r>
              <a:rPr lang="en-US" dirty="0" err="1">
                <a:latin typeface="Times New Roman" panose="02020603050405020304" pitchFamily="18" charset="0"/>
                <a:cs typeface="Times New Roman" panose="02020603050405020304" pitchFamily="18" charset="0"/>
              </a:rPr>
              <a:t>ceftiofur</a:t>
            </a:r>
            <a:r>
              <a:rPr lang="en-US" dirty="0">
                <a:latin typeface="Times New Roman" panose="02020603050405020304" pitchFamily="18" charset="0"/>
                <a:cs typeface="Times New Roman" panose="02020603050405020304" pitchFamily="18" charset="0"/>
              </a:rPr>
              <a:t> also yield satisfactory results in acute cases. </a:t>
            </a:r>
          </a:p>
          <a:p>
            <a:r>
              <a:rPr lang="en-US" dirty="0">
                <a:solidFill>
                  <a:srgbClr val="0070C0"/>
                </a:solidFill>
                <a:latin typeface="Times New Roman" panose="02020603050405020304" pitchFamily="18" charset="0"/>
                <a:cs typeface="Times New Roman" panose="02020603050405020304" pitchFamily="18" charset="0"/>
              </a:rPr>
              <a:t>When injecting large numbers of affected pigs is impractical, </a:t>
            </a:r>
            <a:r>
              <a:rPr lang="en-US" dirty="0" err="1">
                <a:solidFill>
                  <a:srgbClr val="0070C0"/>
                </a:solidFill>
                <a:latin typeface="Times New Roman" panose="02020603050405020304" pitchFamily="18" charset="0"/>
                <a:cs typeface="Times New Roman" panose="02020603050405020304" pitchFamily="18" charset="0"/>
              </a:rPr>
              <a:t>tetracyclines</a:t>
            </a:r>
            <a:r>
              <a:rPr lang="en-US" dirty="0">
                <a:solidFill>
                  <a:srgbClr val="0070C0"/>
                </a:solidFill>
                <a:latin typeface="Times New Roman" panose="02020603050405020304" pitchFamily="18" charset="0"/>
                <a:cs typeface="Times New Roman" panose="02020603050405020304" pitchFamily="18" charset="0"/>
              </a:rPr>
              <a:t> delivered in the feed or water may be useful. </a:t>
            </a:r>
          </a:p>
          <a:p>
            <a:r>
              <a:rPr lang="en-US" dirty="0">
                <a:latin typeface="Times New Roman" panose="02020603050405020304" pitchFamily="18" charset="0"/>
                <a:cs typeface="Times New Roman" panose="02020603050405020304" pitchFamily="18" charset="0"/>
              </a:rPr>
              <a:t>Fever associated with acute infections can be managed by administration of NSAIDs such as </a:t>
            </a:r>
            <a:r>
              <a:rPr lang="en-US" dirty="0" err="1">
                <a:latin typeface="Times New Roman" panose="02020603050405020304" pitchFamily="18" charset="0"/>
                <a:cs typeface="Times New Roman" panose="02020603050405020304" pitchFamily="18" charset="0"/>
              </a:rPr>
              <a:t>flunixin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meglumine</a:t>
            </a:r>
            <a:r>
              <a:rPr lang="en-US" dirty="0">
                <a:latin typeface="Times New Roman" panose="02020603050405020304" pitchFamily="18" charset="0"/>
                <a:cs typeface="Times New Roman" panose="02020603050405020304" pitchFamily="18" charset="0"/>
              </a:rPr>
              <a:t> or by delivery of aspirin in the water. </a:t>
            </a:r>
          </a:p>
          <a:p>
            <a:r>
              <a:rPr lang="en-US" dirty="0">
                <a:solidFill>
                  <a:srgbClr val="FF0000"/>
                </a:solidFill>
                <a:latin typeface="Times New Roman" panose="02020603050405020304" pitchFamily="18" charset="0"/>
                <a:cs typeface="Times New Roman" panose="02020603050405020304" pitchFamily="18" charset="0"/>
              </a:rPr>
              <a:t>Erysipelas antiserum is described as an effective adjunct to antibiotic therapy in treating acute outbreaks but is not commonly available. </a:t>
            </a:r>
          </a:p>
          <a:p>
            <a:r>
              <a:rPr lang="en-US" dirty="0">
                <a:latin typeface="Times New Roman" panose="02020603050405020304" pitchFamily="18" charset="0"/>
                <a:cs typeface="Times New Roman" panose="02020603050405020304" pitchFamily="18" charset="0"/>
              </a:rPr>
              <a:t>Treatment of chronic infections is usually ineffective and not cost effective.</a:t>
            </a:r>
          </a:p>
          <a:p>
            <a:pPr marL="0" indent="0">
              <a:buNone/>
            </a:pPr>
            <a:br>
              <a:rPr lang="en-US" b="1" dirty="0"/>
            </a:br>
            <a:endParaRPr lang="en-IN" dirty="0"/>
          </a:p>
        </p:txBody>
      </p:sp>
    </p:spTree>
    <p:extLst>
      <p:ext uri="{BB962C8B-B14F-4D97-AF65-F5344CB8AC3E}">
        <p14:creationId xmlns:p14="http://schemas.microsoft.com/office/powerpoint/2010/main" val="27443500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TotalTime>
  <Words>350</Words>
  <Application>Microsoft Office PowerPoint</Application>
  <PresentationFormat>Widescreen</PresentationFormat>
  <Paragraphs>69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AdineKirnberg-Script</vt:lpstr>
      <vt:lpstr>Arial</vt:lpstr>
      <vt:lpstr>Century Gothic</vt:lpstr>
      <vt:lpstr>Times New Roman</vt:lpstr>
      <vt:lpstr>Wingdings 3</vt:lpstr>
      <vt:lpstr>Wisp</vt:lpstr>
      <vt:lpstr>PowerPoint Presentation</vt:lpstr>
      <vt:lpstr>Swine Erysipelas(Diamond skin disease) </vt:lpstr>
      <vt:lpstr>Swine Erysipelas(Diamond skin disease) </vt:lpstr>
      <vt:lpstr>Swine Erysipelas(Diamond skin disease) </vt:lpstr>
      <vt:lpstr>Etiology and Pathogenesis </vt:lpstr>
      <vt:lpstr>Clinical Findings  </vt:lpstr>
      <vt:lpstr>Lesions</vt:lpstr>
      <vt:lpstr>Diagnosis  </vt:lpstr>
      <vt:lpstr> Treatment </vt:lpstr>
      <vt:lpstr>Prevention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Swine Erysipelas(Diamond skin disease) </dc:title>
  <dc:creator>hp</dc:creator>
  <cp:lastModifiedBy>hp</cp:lastModifiedBy>
  <cp:revision>7</cp:revision>
  <dcterms:created xsi:type="dcterms:W3CDTF">2020-09-10T10:19:52Z</dcterms:created>
  <dcterms:modified xsi:type="dcterms:W3CDTF">2020-09-11T11:07:10Z</dcterms:modified>
</cp:coreProperties>
</file>