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57" r:id="rId3"/>
    <p:sldId id="258" r:id="rId4"/>
    <p:sldId id="309"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F2668B-FC58-48A0-921B-B4DDE3EF1633}" type="slidenum">
              <a:rPr lang="en-US"/>
              <a:pPr>
                <a:defRPr/>
              </a:pPr>
              <a:t>‹#›</a:t>
            </a:fld>
            <a:endParaRPr lang="en-US"/>
          </a:p>
        </p:txBody>
      </p:sp>
    </p:spTree>
    <p:extLst>
      <p:ext uri="{BB962C8B-B14F-4D97-AF65-F5344CB8AC3E}">
        <p14:creationId xmlns:p14="http://schemas.microsoft.com/office/powerpoint/2010/main" val="1667951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D44641-F14D-497F-9CCC-8B19FE0F35AC}"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44641-F14D-497F-9CCC-8B19FE0F35AC}" type="datetimeFigureOut">
              <a:rPr lang="en-US" smtClean="0"/>
              <a:pPr/>
              <a:t>9/28/2020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D44641-F14D-497F-9CCC-8B19FE0F35AC}"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D44641-F14D-497F-9CCC-8B19FE0F35AC}" type="datetimeFigureOut">
              <a:rPr lang="en-US" smtClean="0"/>
              <a:pPr/>
              <a:t>9/28/2020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D44641-F14D-497F-9CCC-8B19FE0F35AC}" type="datetimeFigureOut">
              <a:rPr lang="en-US" smtClean="0"/>
              <a:pPr/>
              <a:t>9/28/2020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44641-F14D-497F-9CCC-8B19FE0F35AC}" type="datetimeFigureOut">
              <a:rPr lang="en-US" smtClean="0"/>
              <a:pPr/>
              <a:t>9/28/2020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44641-F14D-497F-9CCC-8B19FE0F35AC}" type="datetimeFigureOut">
              <a:rPr lang="en-US" smtClean="0"/>
              <a:pPr/>
              <a:t>9/28/2020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AF45D-A853-4B56-A0C3-C6619946A4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alpha val="33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44641-F14D-497F-9CCC-8B19FE0F35AC}" type="datetimeFigureOut">
              <a:rPr lang="en-US" smtClean="0"/>
              <a:pPr/>
              <a:t>9/28/2020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AF45D-A853-4B56-A0C3-C6619946A4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28600"/>
            <a:ext cx="8382000" cy="6400800"/>
          </a:xfrm>
        </p:spPr>
        <p:txBody>
          <a:bodyPr>
            <a:normAutofit lnSpcReduction="10000"/>
          </a:bodyPr>
          <a:lstStyle/>
          <a:p>
            <a:r>
              <a:rPr lang="en-IN" sz="22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UNIT-02 (EXTENSION EDUCATION AND DEVELOPMENT</a:t>
            </a:r>
            <a:r>
              <a:rPr lang="en-IN" sz="24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a:t>
            </a:r>
          </a:p>
          <a:p>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Lecture- 1</a:t>
            </a:r>
            <a:r>
              <a:rPr lang="en-IN" sz="2400" b="1" baseline="300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st</a:t>
            </a:r>
            <a:r>
              <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day</a:t>
            </a: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sz="24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Dr. </a:t>
            </a:r>
            <a:r>
              <a:rPr lang="en-US" sz="24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Puspendra</a:t>
            </a:r>
            <a:r>
              <a:rPr lang="en-US"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Kumar Singh</a:t>
            </a:r>
            <a:endParaRPr lang="en-IN" sz="24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95400" y="838200"/>
            <a:ext cx="32004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95400" y="3200400"/>
            <a:ext cx="32004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495800" y="3200400"/>
            <a:ext cx="3175000" cy="180289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622354" y="838200"/>
            <a:ext cx="302349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6518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274638"/>
            <a:ext cx="8763000" cy="1143000"/>
          </a:xfrm>
        </p:spPr>
        <p:txBody>
          <a:bodyPr/>
          <a:lstStyle/>
          <a:p>
            <a:pPr eaLnBrk="1" hangingPunct="1"/>
            <a:r>
              <a:rPr lang="en-US" sz="4000" b="1" dirty="0" smtClean="0">
                <a:solidFill>
                  <a:srgbClr val="002060"/>
                </a:solidFill>
              </a:rPr>
              <a:t>V. &amp; A. H. EXTENSION EDUCATION</a:t>
            </a:r>
          </a:p>
        </p:txBody>
      </p:sp>
      <p:sp>
        <p:nvSpPr>
          <p:cNvPr id="9219" name="Rectangle 3"/>
          <p:cNvSpPr>
            <a:spLocks noGrp="1" noChangeArrowheads="1"/>
          </p:cNvSpPr>
          <p:nvPr>
            <p:ph type="body" idx="1"/>
          </p:nvPr>
        </p:nvSpPr>
        <p:spPr>
          <a:xfrm>
            <a:off x="457200" y="1600200"/>
            <a:ext cx="8001000" cy="4267200"/>
          </a:xfrm>
        </p:spPr>
        <p:txBody>
          <a:bodyPr/>
          <a:lstStyle/>
          <a:p>
            <a:pPr algn="just" eaLnBrk="1" hangingPunct="1">
              <a:buFontTx/>
              <a:buNone/>
            </a:pPr>
            <a:r>
              <a:rPr lang="en-US" b="1" dirty="0" smtClean="0"/>
              <a:t>    </a:t>
            </a:r>
            <a:r>
              <a:rPr lang="en-US" sz="2800" b="1" dirty="0" smtClean="0"/>
              <a:t>is a special branch of extension education which deals with the people through educational procedures, in improving livestock farming methods &amp; techniques, increasing the animals &amp; birds production, efficiency &amp; income, stepping up the level of living &amp; elevating the social &amp; educational standards of rural life.</a:t>
            </a:r>
            <a:r>
              <a:rPr lang="en-US" sz="2800" b="1" i="1" dirty="0" smtClean="0"/>
              <a:t>        </a:t>
            </a:r>
          </a:p>
          <a:p>
            <a:pPr algn="just" eaLnBrk="1" hangingPunct="1">
              <a:buFontTx/>
              <a:buNone/>
            </a:pPr>
            <a:r>
              <a:rPr lang="en-US" sz="2800" b="1" i="1" dirty="0" smtClean="0">
                <a:solidFill>
                  <a:srgbClr val="FF0000"/>
                </a:solidFill>
              </a:rPr>
              <a:t>   (P. </a:t>
            </a:r>
            <a:r>
              <a:rPr lang="en-US" sz="2800" b="1" i="1" dirty="0" err="1" smtClean="0">
                <a:solidFill>
                  <a:srgbClr val="FF0000"/>
                </a:solidFill>
              </a:rPr>
              <a:t>Mathiyalagan</a:t>
            </a:r>
            <a:r>
              <a:rPr lang="en-US" sz="2800" b="1" i="1" dirty="0" smtClean="0">
                <a:solidFill>
                  <a:srgbClr val="FF0000"/>
                </a:solidFill>
              </a:rPr>
              <a:t>)</a:t>
            </a:r>
          </a:p>
        </p:txBody>
      </p:sp>
    </p:spTree>
    <p:extLst>
      <p:ext uri="{BB962C8B-B14F-4D97-AF65-F5344CB8AC3E}">
        <p14:creationId xmlns:p14="http://schemas.microsoft.com/office/powerpoint/2010/main" val="4138541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28600" y="1066800"/>
            <a:ext cx="8763000" cy="1143000"/>
          </a:xfrm>
        </p:spPr>
        <p:txBody>
          <a:bodyPr>
            <a:normAutofit fontScale="90000"/>
          </a:bodyPr>
          <a:lstStyle/>
          <a:p>
            <a:pPr algn="l" eaLnBrk="1" hangingPunct="1"/>
            <a:r>
              <a:rPr lang="en-US" sz="4000" b="1" dirty="0" smtClean="0">
                <a:solidFill>
                  <a:schemeClr val="accent6">
                    <a:lumMod val="50000"/>
                  </a:schemeClr>
                </a:solidFill>
              </a:rPr>
              <a:t>These definitions indicate that</a:t>
            </a:r>
            <a:r>
              <a:rPr lang="en-US" sz="4000" b="1" dirty="0" smtClean="0">
                <a:solidFill>
                  <a:srgbClr val="CCFF33"/>
                </a:solidFill>
              </a:rPr>
              <a:t/>
            </a:r>
            <a:br>
              <a:rPr lang="en-US" sz="4000" b="1" dirty="0" smtClean="0">
                <a:solidFill>
                  <a:srgbClr val="CCFF33"/>
                </a:solidFill>
              </a:rPr>
            </a:br>
            <a:r>
              <a:rPr lang="en-US" sz="1600" b="1" dirty="0" smtClean="0">
                <a:solidFill>
                  <a:srgbClr val="CCFF33"/>
                </a:solidFill>
              </a:rPr>
              <a:t/>
            </a:r>
            <a:br>
              <a:rPr lang="en-US" sz="1600" b="1" dirty="0" smtClean="0">
                <a:solidFill>
                  <a:srgbClr val="CCFF33"/>
                </a:solidFill>
              </a:rPr>
            </a:br>
            <a:r>
              <a:rPr lang="en-US" sz="4000" b="1" dirty="0" smtClean="0">
                <a:solidFill>
                  <a:srgbClr val="002060"/>
                </a:solidFill>
                <a:latin typeface="Caxton-BoldItalic"/>
              </a:rPr>
              <a:t/>
            </a:r>
            <a:br>
              <a:rPr lang="en-US" sz="4000" b="1" dirty="0" smtClean="0">
                <a:solidFill>
                  <a:srgbClr val="002060"/>
                </a:solidFill>
                <a:latin typeface="Caxton-BoldItalic"/>
              </a:rPr>
            </a:br>
            <a:r>
              <a:rPr lang="en-US" sz="4000" b="1" dirty="0" smtClean="0">
                <a:solidFill>
                  <a:srgbClr val="002060"/>
                </a:solidFill>
                <a:latin typeface="Caxton-BoldItalic"/>
              </a:rPr>
              <a:t> Extension is for -</a:t>
            </a:r>
          </a:p>
        </p:txBody>
      </p:sp>
      <p:sp>
        <p:nvSpPr>
          <p:cNvPr id="10243" name="Rectangle 3"/>
          <p:cNvSpPr>
            <a:spLocks noGrp="1" noChangeArrowheads="1"/>
          </p:cNvSpPr>
          <p:nvPr>
            <p:ph type="body" idx="1"/>
          </p:nvPr>
        </p:nvSpPr>
        <p:spPr>
          <a:xfrm>
            <a:off x="457200" y="2667000"/>
            <a:ext cx="8534400" cy="3810000"/>
          </a:xfrm>
        </p:spPr>
        <p:txBody>
          <a:bodyPr/>
          <a:lstStyle/>
          <a:p>
            <a:pPr eaLnBrk="1" hangingPunct="1">
              <a:lnSpc>
                <a:spcPct val="150000"/>
              </a:lnSpc>
              <a:buFontTx/>
              <a:buBlip>
                <a:blip r:embed="rId2"/>
              </a:buBlip>
            </a:pPr>
            <a:r>
              <a:rPr lang="en-US" b="1" dirty="0" smtClean="0">
                <a:solidFill>
                  <a:srgbClr val="002060"/>
                </a:solidFill>
                <a:latin typeface="Times New Roman" pitchFamily="18" charset="0"/>
                <a:cs typeface="Times New Roman" pitchFamily="18" charset="0"/>
              </a:rPr>
              <a:t>Extending educational advantages</a:t>
            </a:r>
          </a:p>
          <a:p>
            <a:pPr eaLnBrk="1" hangingPunct="1">
              <a:lnSpc>
                <a:spcPct val="150000"/>
              </a:lnSpc>
              <a:buFontTx/>
              <a:buBlip>
                <a:blip r:embed="rId2"/>
              </a:buBlip>
            </a:pPr>
            <a:r>
              <a:rPr lang="en-US" b="1" dirty="0" smtClean="0">
                <a:solidFill>
                  <a:srgbClr val="002060"/>
                </a:solidFill>
                <a:latin typeface="Times New Roman" pitchFamily="18" charset="0"/>
                <a:cs typeface="Times New Roman" pitchFamily="18" charset="0"/>
              </a:rPr>
              <a:t>Forming sound opinions to make good decisions</a:t>
            </a:r>
          </a:p>
          <a:p>
            <a:pPr eaLnBrk="1" hangingPunct="1">
              <a:lnSpc>
                <a:spcPct val="150000"/>
              </a:lnSpc>
              <a:buFontTx/>
              <a:buBlip>
                <a:blip r:embed="rId2"/>
              </a:buBlip>
            </a:pPr>
            <a:r>
              <a:rPr lang="en-US" b="1" dirty="0" smtClean="0">
                <a:solidFill>
                  <a:srgbClr val="002060"/>
                </a:solidFill>
                <a:latin typeface="Times New Roman" pitchFamily="18" charset="0"/>
                <a:cs typeface="Times New Roman" pitchFamily="18" charset="0"/>
              </a:rPr>
              <a:t>Inducing changes in voluntary behavior</a:t>
            </a:r>
          </a:p>
        </p:txBody>
      </p:sp>
    </p:spTree>
    <p:extLst>
      <p:ext uri="{BB962C8B-B14F-4D97-AF65-F5344CB8AC3E}">
        <p14:creationId xmlns:p14="http://schemas.microsoft.com/office/powerpoint/2010/main" val="489237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935" name="Group 311"/>
          <p:cNvGraphicFramePr>
            <a:graphicFrameLocks noGrp="1"/>
          </p:cNvGraphicFramePr>
          <p:nvPr>
            <p:ph idx="1"/>
            <p:extLst>
              <p:ext uri="{D42A27DB-BD31-4B8C-83A1-F6EECF244321}">
                <p14:modId xmlns:p14="http://schemas.microsoft.com/office/powerpoint/2010/main" val="665115900"/>
              </p:ext>
            </p:extLst>
          </p:nvPr>
        </p:nvGraphicFramePr>
        <p:xfrm>
          <a:off x="0" y="3"/>
          <a:ext cx="9224963" cy="6857994"/>
        </p:xfrm>
        <a:graphic>
          <a:graphicData uri="http://schemas.openxmlformats.org/drawingml/2006/table">
            <a:tbl>
              <a:tblPr>
                <a:tableStyleId>{35758FB7-9AC5-4552-8A53-C91805E547FA}</a:tableStyleId>
              </a:tblPr>
              <a:tblGrid>
                <a:gridCol w="4879506"/>
                <a:gridCol w="4345457"/>
              </a:tblGrid>
              <a:tr h="60306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effectLst/>
                          <a:latin typeface="Caxton-BoldItalic"/>
                        </a:rPr>
                        <a:t>Formal education</a:t>
                      </a:r>
                      <a:endParaRPr kumimoji="0" lang="en-US" sz="2800" b="1" i="0" u="none" strike="noStrike" cap="none" normalizeH="0" baseline="0" dirty="0" smtClean="0">
                        <a:ln>
                          <a:noFill/>
                        </a:ln>
                        <a:solidFill>
                          <a:srgbClr val="C00000"/>
                        </a:solidFill>
                        <a:effectLst/>
                        <a:latin typeface="Caxton-BoldItalic"/>
                      </a:endParaRPr>
                    </a:p>
                  </a:txBody>
                  <a:tcPr marL="91437" marR="91437"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u="none" strike="noStrike" cap="none" normalizeH="0" baseline="0" dirty="0" smtClean="0">
                          <a:ln>
                            <a:noFill/>
                          </a:ln>
                          <a:effectLst/>
                          <a:latin typeface="Caxton-BoldItalic"/>
                        </a:rPr>
                        <a:t>Extension education</a:t>
                      </a:r>
                      <a:endParaRPr kumimoji="0" lang="en-US" sz="2800" b="1" i="0" u="none" strike="noStrike" cap="none" normalizeH="0" baseline="0" dirty="0" smtClean="0">
                        <a:ln>
                          <a:noFill/>
                        </a:ln>
                        <a:solidFill>
                          <a:srgbClr val="C00000"/>
                        </a:solidFill>
                        <a:effectLst/>
                        <a:latin typeface="Caxton-BoldItalic"/>
                      </a:endParaRPr>
                    </a:p>
                  </a:txBody>
                  <a:tcPr marL="91437" marR="91437" horzOverflow="overflow"/>
                </a:tc>
              </a:tr>
              <a:tr h="6047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Confined teaching</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Outside the four walls</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r h="6623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Homogeneous learner with common goals</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Heterogeneous learner with diverse goals</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r h="6047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Strict norms &amp; no free choice to learners</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Choice of subject matter left to the learners</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r h="6030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Fixed curriculum, exam, awarded degrees</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Flexible, need based</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r h="6030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Class attendance is compulsory</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Participation is voluntary</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r h="6047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Knowledge flows from teachers to learners</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Extension agent may learn from learner</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r h="6030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Teaching is only through instructors</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Also through local leaders</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r h="6830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Starts with theory &amp; works up-to practical</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Starts with practical and develops into theoretical understanding</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r h="68302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More theoretical</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More practical &amp; intended for immediate application</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r h="6030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Pre-planned &amp; pre-decided</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Based on expressed desires, need</a:t>
                      </a:r>
                      <a:endParaRPr kumimoji="0" lang="en-US" sz="1800" b="1" i="0" u="none" strike="noStrike" cap="none" normalizeH="0" baseline="0" dirty="0" smtClean="0">
                        <a:ln>
                          <a:noFill/>
                        </a:ln>
                        <a:solidFill>
                          <a:schemeClr val="tx1"/>
                        </a:solidFill>
                        <a:effectLst/>
                        <a:latin typeface="Arial" charset="0"/>
                      </a:endParaRPr>
                    </a:p>
                  </a:txBody>
                  <a:tcPr marL="91437" marR="91437" horzOverflow="overflow"/>
                </a:tc>
              </a:tr>
            </a:tbl>
          </a:graphicData>
        </a:graphic>
      </p:graphicFrame>
    </p:spTree>
    <p:extLst>
      <p:ext uri="{BB962C8B-B14F-4D97-AF65-F5344CB8AC3E}">
        <p14:creationId xmlns:p14="http://schemas.microsoft.com/office/powerpoint/2010/main" val="9544284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dirty="0" smtClean="0">
                <a:solidFill>
                  <a:srgbClr val="C00000"/>
                </a:solidFill>
              </a:rPr>
              <a:t>NEED OF EXTENSION</a:t>
            </a:r>
          </a:p>
        </p:txBody>
      </p:sp>
      <p:sp>
        <p:nvSpPr>
          <p:cNvPr id="12291" name="Oval 4"/>
          <p:cNvSpPr>
            <a:spLocks noChangeArrowheads="1"/>
          </p:cNvSpPr>
          <p:nvPr/>
        </p:nvSpPr>
        <p:spPr bwMode="auto">
          <a:xfrm>
            <a:off x="609600" y="1905000"/>
            <a:ext cx="2438400" cy="1905000"/>
          </a:xfrm>
          <a:prstGeom prst="ellipse">
            <a:avLst/>
          </a:prstGeom>
          <a:solidFill>
            <a:schemeClr val="bg1"/>
          </a:solidFill>
          <a:ln w="9525">
            <a:solidFill>
              <a:schemeClr val="tx1"/>
            </a:solidFill>
            <a:round/>
            <a:headEnd/>
            <a:tailEnd/>
          </a:ln>
        </p:spPr>
        <p:txBody>
          <a:bodyPr wrap="none" anchor="ctr"/>
          <a:lstStyle/>
          <a:p>
            <a:r>
              <a:rPr lang="en-US" sz="3200" b="1"/>
              <a:t>Research</a:t>
            </a:r>
          </a:p>
        </p:txBody>
      </p:sp>
      <p:sp>
        <p:nvSpPr>
          <p:cNvPr id="12292" name="Oval 6"/>
          <p:cNvSpPr>
            <a:spLocks noChangeArrowheads="1"/>
          </p:cNvSpPr>
          <p:nvPr/>
        </p:nvSpPr>
        <p:spPr bwMode="auto">
          <a:xfrm>
            <a:off x="6248400" y="1905000"/>
            <a:ext cx="2514600" cy="1981200"/>
          </a:xfrm>
          <a:prstGeom prst="ellipse">
            <a:avLst/>
          </a:prstGeom>
          <a:solidFill>
            <a:schemeClr val="bg1"/>
          </a:solidFill>
          <a:ln w="9525">
            <a:solidFill>
              <a:schemeClr val="tx1"/>
            </a:solidFill>
            <a:round/>
            <a:headEnd/>
            <a:tailEnd/>
          </a:ln>
        </p:spPr>
        <p:txBody>
          <a:bodyPr wrap="none" anchor="ctr"/>
          <a:lstStyle/>
          <a:p>
            <a:r>
              <a:rPr lang="en-US" sz="3200" b="1" dirty="0"/>
              <a:t>Farmers</a:t>
            </a:r>
          </a:p>
        </p:txBody>
      </p:sp>
      <p:sp>
        <p:nvSpPr>
          <p:cNvPr id="12293" name="Oval 7"/>
          <p:cNvSpPr>
            <a:spLocks noChangeArrowheads="1"/>
          </p:cNvSpPr>
          <p:nvPr/>
        </p:nvSpPr>
        <p:spPr bwMode="auto">
          <a:xfrm>
            <a:off x="3276600" y="4343400"/>
            <a:ext cx="2438400" cy="1905000"/>
          </a:xfrm>
          <a:prstGeom prst="ellipse">
            <a:avLst/>
          </a:prstGeom>
          <a:solidFill>
            <a:schemeClr val="bg1"/>
          </a:solidFill>
          <a:ln w="9525">
            <a:solidFill>
              <a:schemeClr val="tx1"/>
            </a:solidFill>
            <a:round/>
            <a:headEnd/>
            <a:tailEnd/>
          </a:ln>
        </p:spPr>
        <p:txBody>
          <a:bodyPr wrap="none" anchor="ctr"/>
          <a:lstStyle/>
          <a:p>
            <a:r>
              <a:rPr lang="en-US" sz="3200" b="1" dirty="0"/>
              <a:t>Extension</a:t>
            </a:r>
          </a:p>
        </p:txBody>
      </p:sp>
      <p:sp>
        <p:nvSpPr>
          <p:cNvPr id="12294" name="Line 11"/>
          <p:cNvSpPr>
            <a:spLocks noChangeShapeType="1"/>
          </p:cNvSpPr>
          <p:nvPr/>
        </p:nvSpPr>
        <p:spPr bwMode="auto">
          <a:xfrm>
            <a:off x="2590800" y="3733800"/>
            <a:ext cx="1066800" cy="838200"/>
          </a:xfrm>
          <a:prstGeom prst="line">
            <a:avLst/>
          </a:prstGeom>
          <a:noFill/>
          <a:ln w="152400">
            <a:solidFill>
              <a:srgbClr val="CCFF33"/>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2295" name="Line 12"/>
          <p:cNvSpPr>
            <a:spLocks noChangeShapeType="1"/>
          </p:cNvSpPr>
          <p:nvPr/>
        </p:nvSpPr>
        <p:spPr bwMode="auto">
          <a:xfrm flipV="1">
            <a:off x="5715000" y="3429000"/>
            <a:ext cx="762000" cy="838200"/>
          </a:xfrm>
          <a:prstGeom prst="line">
            <a:avLst/>
          </a:prstGeom>
          <a:noFill/>
          <a:ln w="152400">
            <a:solidFill>
              <a:srgbClr val="CCFF33"/>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2296" name="Line 13"/>
          <p:cNvSpPr>
            <a:spLocks noChangeShapeType="1"/>
          </p:cNvSpPr>
          <p:nvPr/>
        </p:nvSpPr>
        <p:spPr bwMode="auto">
          <a:xfrm flipH="1" flipV="1">
            <a:off x="2514600" y="3657600"/>
            <a:ext cx="457200" cy="381000"/>
          </a:xfrm>
          <a:prstGeom prst="line">
            <a:avLst/>
          </a:prstGeom>
          <a:noFill/>
          <a:ln w="152400">
            <a:solidFill>
              <a:srgbClr val="CCFF33"/>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2297" name="Line 14"/>
          <p:cNvSpPr>
            <a:spLocks noChangeShapeType="1"/>
          </p:cNvSpPr>
          <p:nvPr/>
        </p:nvSpPr>
        <p:spPr bwMode="auto">
          <a:xfrm flipH="1">
            <a:off x="5486400" y="3962400"/>
            <a:ext cx="533400" cy="609600"/>
          </a:xfrm>
          <a:prstGeom prst="line">
            <a:avLst/>
          </a:prstGeom>
          <a:noFill/>
          <a:ln w="152400">
            <a:solidFill>
              <a:srgbClr val="CCFF33"/>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extLst>
      <p:ext uri="{BB962C8B-B14F-4D97-AF65-F5344CB8AC3E}">
        <p14:creationId xmlns:p14="http://schemas.microsoft.com/office/powerpoint/2010/main" val="3618817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fade">
                                      <p:cBhvr>
                                        <p:cTn id="7" dur="1000"/>
                                        <p:tgtEl>
                                          <p:spTgt spid="12291"/>
                                        </p:tgtEl>
                                      </p:cBhvr>
                                    </p:animEffect>
                                    <p:anim calcmode="lin" valueType="num">
                                      <p:cBhvr>
                                        <p:cTn id="8" dur="1000" fill="hold"/>
                                        <p:tgtEl>
                                          <p:spTgt spid="12291"/>
                                        </p:tgtEl>
                                        <p:attrNameLst>
                                          <p:attrName>ppt_x</p:attrName>
                                        </p:attrNameLst>
                                      </p:cBhvr>
                                      <p:tavLst>
                                        <p:tav tm="0">
                                          <p:val>
                                            <p:strVal val="#ppt_x"/>
                                          </p:val>
                                        </p:tav>
                                        <p:tav tm="100000">
                                          <p:val>
                                            <p:strVal val="#ppt_x"/>
                                          </p:val>
                                        </p:tav>
                                      </p:tavLst>
                                    </p:anim>
                                    <p:anim calcmode="lin" valueType="num">
                                      <p:cBhvr>
                                        <p:cTn id="9" dur="1000" fill="hold"/>
                                        <p:tgtEl>
                                          <p:spTgt spid="1229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4"/>
                                        </p:tgtEl>
                                        <p:attrNameLst>
                                          <p:attrName>style.visibility</p:attrName>
                                        </p:attrNameLst>
                                      </p:cBhvr>
                                      <p:to>
                                        <p:strVal val="visible"/>
                                      </p:to>
                                    </p:set>
                                    <p:animEffect transition="in" filter="fade">
                                      <p:cBhvr>
                                        <p:cTn id="14" dur="1000"/>
                                        <p:tgtEl>
                                          <p:spTgt spid="12294"/>
                                        </p:tgtEl>
                                      </p:cBhvr>
                                    </p:animEffect>
                                    <p:anim calcmode="lin" valueType="num">
                                      <p:cBhvr>
                                        <p:cTn id="15" dur="1000" fill="hold"/>
                                        <p:tgtEl>
                                          <p:spTgt spid="12294"/>
                                        </p:tgtEl>
                                        <p:attrNameLst>
                                          <p:attrName>ppt_x</p:attrName>
                                        </p:attrNameLst>
                                      </p:cBhvr>
                                      <p:tavLst>
                                        <p:tav tm="0">
                                          <p:val>
                                            <p:strVal val="#ppt_x"/>
                                          </p:val>
                                        </p:tav>
                                        <p:tav tm="100000">
                                          <p:val>
                                            <p:strVal val="#ppt_x"/>
                                          </p:val>
                                        </p:tav>
                                      </p:tavLst>
                                    </p:anim>
                                    <p:anim calcmode="lin" valueType="num">
                                      <p:cBhvr>
                                        <p:cTn id="16" dur="1000" fill="hold"/>
                                        <p:tgtEl>
                                          <p:spTgt spid="1229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2293">
                                            <p:txEl>
                                              <p:pRg st="0" end="0"/>
                                            </p:txEl>
                                          </p:spTgt>
                                        </p:tgtEl>
                                        <p:attrNameLst>
                                          <p:attrName>style.visibility</p:attrName>
                                        </p:attrNameLst>
                                      </p:cBhvr>
                                      <p:to>
                                        <p:strVal val="visible"/>
                                      </p:to>
                                    </p:set>
                                    <p:anim calcmode="lin" valueType="num">
                                      <p:cBhvr>
                                        <p:cTn id="21" dur="500" fill="hold"/>
                                        <p:tgtEl>
                                          <p:spTgt spid="1229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229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229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229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295"/>
                                        </p:tgtEl>
                                        <p:attrNameLst>
                                          <p:attrName>style.visibility</p:attrName>
                                        </p:attrNameLst>
                                      </p:cBhvr>
                                      <p:to>
                                        <p:strVal val="visible"/>
                                      </p:to>
                                    </p:set>
                                    <p:animEffect transition="in" filter="fade">
                                      <p:cBhvr>
                                        <p:cTn id="32" dur="500"/>
                                        <p:tgtEl>
                                          <p:spTgt spid="12295"/>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2292"/>
                                        </p:tgtEl>
                                        <p:attrNameLst>
                                          <p:attrName>style.visibility</p:attrName>
                                        </p:attrNameLst>
                                      </p:cBhvr>
                                      <p:to>
                                        <p:strVal val="visible"/>
                                      </p:to>
                                    </p:set>
                                    <p:anim calcmode="lin" valueType="num">
                                      <p:cBhvr>
                                        <p:cTn id="37" dur="500" fill="hold"/>
                                        <p:tgtEl>
                                          <p:spTgt spid="12292"/>
                                        </p:tgtEl>
                                        <p:attrNameLst>
                                          <p:attrName>ppt_w</p:attrName>
                                        </p:attrNameLst>
                                      </p:cBhvr>
                                      <p:tavLst>
                                        <p:tav tm="0">
                                          <p:val>
                                            <p:fltVal val="0"/>
                                          </p:val>
                                        </p:tav>
                                        <p:tav tm="100000">
                                          <p:val>
                                            <p:strVal val="#ppt_w"/>
                                          </p:val>
                                        </p:tav>
                                      </p:tavLst>
                                    </p:anim>
                                    <p:anim calcmode="lin" valueType="num">
                                      <p:cBhvr>
                                        <p:cTn id="38" dur="500" fill="hold"/>
                                        <p:tgtEl>
                                          <p:spTgt spid="12292"/>
                                        </p:tgtEl>
                                        <p:attrNameLst>
                                          <p:attrName>ppt_h</p:attrName>
                                        </p:attrNameLst>
                                      </p:cBhvr>
                                      <p:tavLst>
                                        <p:tav tm="0">
                                          <p:val>
                                            <p:fltVal val="0"/>
                                          </p:val>
                                        </p:tav>
                                        <p:tav tm="100000">
                                          <p:val>
                                            <p:strVal val="#ppt_h"/>
                                          </p:val>
                                        </p:tav>
                                      </p:tavLst>
                                    </p:anim>
                                    <p:animEffect transition="in" filter="fade">
                                      <p:cBhvr>
                                        <p:cTn id="39"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2" grpId="0" animBg="1"/>
      <p:bldP spid="12294" grpId="0" animBg="1"/>
      <p:bldP spid="12295" grpId="0" animBg="1"/>
      <p:bldP spid="1229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143000" y="0"/>
            <a:ext cx="7848600" cy="762000"/>
          </a:xfrm>
        </p:spPr>
        <p:txBody>
          <a:bodyPr/>
          <a:lstStyle/>
          <a:p>
            <a:pPr algn="l" eaLnBrk="1" hangingPunct="1"/>
            <a:r>
              <a:rPr lang="en-US" sz="4000" b="1" dirty="0" smtClean="0">
                <a:solidFill>
                  <a:srgbClr val="C00000"/>
                </a:solidFill>
                <a:latin typeface="Times New Roman" pitchFamily="18" charset="0"/>
                <a:cs typeface="Times New Roman" pitchFamily="18" charset="0"/>
              </a:rPr>
              <a:t>Objectives of Extension Education</a:t>
            </a:r>
          </a:p>
        </p:txBody>
      </p:sp>
      <p:sp>
        <p:nvSpPr>
          <p:cNvPr id="7" name="Rectangle 3"/>
          <p:cNvSpPr txBox="1">
            <a:spLocks noChangeArrowheads="1"/>
          </p:cNvSpPr>
          <p:nvPr/>
        </p:nvSpPr>
        <p:spPr bwMode="auto">
          <a:xfrm>
            <a:off x="304800" y="762000"/>
            <a:ext cx="8686800" cy="2938463"/>
          </a:xfrm>
          <a:prstGeom prst="rect">
            <a:avLst/>
          </a:prstGeom>
          <a:noFill/>
          <a:ln w="9525">
            <a:noFill/>
            <a:miter lim="800000"/>
            <a:headEnd/>
            <a:tailEnd/>
          </a:ln>
        </p:spPr>
        <p:txBody>
          <a:bodyPr/>
          <a:lstStyle/>
          <a:p>
            <a:pPr marL="342900" indent="-342900" algn="l" eaLnBrk="1" hangingPunct="1">
              <a:lnSpc>
                <a:spcPct val="150000"/>
              </a:lnSpc>
              <a:spcBef>
                <a:spcPct val="20000"/>
              </a:spcBef>
              <a:buFontTx/>
              <a:buBlip>
                <a:blip r:embed="rId2"/>
              </a:buBlip>
              <a:defRPr/>
            </a:pPr>
            <a:r>
              <a:rPr lang="en-US" sz="2800" kern="0" dirty="0">
                <a:latin typeface="Caxton-BoldItalic"/>
              </a:rPr>
              <a:t>To bring desirable changes in the knowledge, attitude, skill, action etc.  </a:t>
            </a:r>
          </a:p>
          <a:p>
            <a:pPr marL="342900" indent="-342900" algn="l" eaLnBrk="1" hangingPunct="1">
              <a:lnSpc>
                <a:spcPct val="150000"/>
              </a:lnSpc>
              <a:spcBef>
                <a:spcPct val="20000"/>
              </a:spcBef>
              <a:buFontTx/>
              <a:buBlip>
                <a:blip r:embed="rId2"/>
              </a:buBlip>
              <a:defRPr/>
            </a:pPr>
            <a:r>
              <a:rPr lang="en-US" sz="2800" kern="0" dirty="0">
                <a:latin typeface="Caxton-BoldItalic"/>
              </a:rPr>
              <a:t>To assist people to realize their needs &amp; problems</a:t>
            </a:r>
          </a:p>
          <a:p>
            <a:pPr marL="342900" indent="-342900" algn="l" eaLnBrk="1" hangingPunct="1">
              <a:lnSpc>
                <a:spcPct val="150000"/>
              </a:lnSpc>
              <a:spcBef>
                <a:spcPct val="20000"/>
              </a:spcBef>
              <a:buFontTx/>
              <a:buBlip>
                <a:blip r:embed="rId2"/>
              </a:buBlip>
              <a:defRPr/>
            </a:pPr>
            <a:r>
              <a:rPr lang="en-US" sz="2800" kern="0" dirty="0">
                <a:latin typeface="Caxton-BoldItalic"/>
              </a:rPr>
              <a:t>To develop rural leadership, mobilizing people &amp; their resources</a:t>
            </a:r>
          </a:p>
          <a:p>
            <a:pPr marL="342900" indent="-342900" algn="l" eaLnBrk="1" hangingPunct="1">
              <a:lnSpc>
                <a:spcPct val="150000"/>
              </a:lnSpc>
              <a:spcBef>
                <a:spcPct val="20000"/>
              </a:spcBef>
              <a:buFontTx/>
              <a:buBlip>
                <a:blip r:embed="rId2"/>
              </a:buBlip>
              <a:defRPr/>
            </a:pPr>
            <a:r>
              <a:rPr lang="en-US" sz="2800" kern="0" dirty="0">
                <a:latin typeface="Caxton-BoldItalic"/>
              </a:rPr>
              <a:t>To provide research information of economic and practical importance</a:t>
            </a:r>
          </a:p>
          <a:p>
            <a:pPr marL="342900" indent="-342900" algn="l" eaLnBrk="1" hangingPunct="1">
              <a:lnSpc>
                <a:spcPct val="150000"/>
              </a:lnSpc>
              <a:spcBef>
                <a:spcPct val="20000"/>
              </a:spcBef>
              <a:buFontTx/>
              <a:buBlip>
                <a:blip r:embed="rId2"/>
              </a:buBlip>
              <a:defRPr/>
            </a:pPr>
            <a:r>
              <a:rPr lang="en-US" sz="2800" kern="0" dirty="0">
                <a:latin typeface="Caxton-BoldItalic"/>
              </a:rPr>
              <a:t>To collect and transmit feedback information for solving management problems</a:t>
            </a:r>
          </a:p>
        </p:txBody>
      </p:sp>
    </p:spTree>
    <p:extLst>
      <p:ext uri="{BB962C8B-B14F-4D97-AF65-F5344CB8AC3E}">
        <p14:creationId xmlns:p14="http://schemas.microsoft.com/office/powerpoint/2010/main" val="4154311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76200"/>
            <a:ext cx="8229600" cy="609600"/>
          </a:xfrm>
        </p:spPr>
        <p:txBody>
          <a:bodyPr/>
          <a:lstStyle/>
          <a:p>
            <a:pPr eaLnBrk="1" hangingPunct="1"/>
            <a:r>
              <a:rPr lang="en-US" sz="3200" b="1" dirty="0" smtClean="0">
                <a:solidFill>
                  <a:srgbClr val="C00000"/>
                </a:solidFill>
              </a:rPr>
              <a:t>Ultimate aim of extension</a:t>
            </a:r>
          </a:p>
        </p:txBody>
      </p:sp>
      <p:sp>
        <p:nvSpPr>
          <p:cNvPr id="14339" name="Rectangle 3"/>
          <p:cNvSpPr>
            <a:spLocks noGrp="1" noChangeArrowheads="1"/>
          </p:cNvSpPr>
          <p:nvPr>
            <p:ph type="body" sz="half" idx="1"/>
          </p:nvPr>
        </p:nvSpPr>
        <p:spPr>
          <a:xfrm>
            <a:off x="457200" y="838200"/>
            <a:ext cx="2895600" cy="5791200"/>
          </a:xfrm>
          <a:solidFill>
            <a:srgbClr val="FFFF00"/>
          </a:solidFill>
        </p:spPr>
        <p:txBody>
          <a:bodyPr/>
          <a:lstStyle/>
          <a:p>
            <a:pPr eaLnBrk="1" hangingPunct="1">
              <a:buFontTx/>
              <a:buNone/>
            </a:pPr>
            <a:r>
              <a:rPr lang="en-US" sz="2400" b="1" dirty="0" smtClean="0">
                <a:solidFill>
                  <a:srgbClr val="C00000"/>
                </a:solidFill>
              </a:rPr>
              <a:t>Aim of extension</a:t>
            </a:r>
          </a:p>
          <a:p>
            <a:pPr eaLnBrk="1" hangingPunct="1">
              <a:buFontTx/>
              <a:buNone/>
            </a:pPr>
            <a:endParaRPr lang="en-US" sz="2400" b="1" dirty="0" smtClean="0">
              <a:solidFill>
                <a:srgbClr val="C00000"/>
              </a:solidFill>
            </a:endParaRPr>
          </a:p>
          <a:p>
            <a:pPr eaLnBrk="1" hangingPunct="1">
              <a:buFontTx/>
              <a:buNone/>
            </a:pPr>
            <a:endParaRPr lang="en-US" sz="2400" b="1" dirty="0" smtClean="0">
              <a:solidFill>
                <a:srgbClr val="C00000"/>
              </a:solidFill>
            </a:endParaRPr>
          </a:p>
          <a:p>
            <a:pPr eaLnBrk="1" hangingPunct="1">
              <a:buFontTx/>
              <a:buNone/>
            </a:pPr>
            <a:endParaRPr lang="en-US" sz="2400" b="1" dirty="0" smtClean="0">
              <a:solidFill>
                <a:srgbClr val="C00000"/>
              </a:solidFill>
            </a:endParaRPr>
          </a:p>
          <a:p>
            <a:pPr eaLnBrk="1" hangingPunct="1">
              <a:buFontTx/>
              <a:buNone/>
            </a:pPr>
            <a:endParaRPr lang="en-US" sz="2400" b="1" dirty="0" smtClean="0">
              <a:solidFill>
                <a:srgbClr val="C00000"/>
              </a:solidFill>
            </a:endParaRPr>
          </a:p>
          <a:p>
            <a:pPr eaLnBrk="1" hangingPunct="1">
              <a:buFontTx/>
              <a:buNone/>
            </a:pPr>
            <a:endParaRPr lang="en-US" sz="2400" b="1" dirty="0" smtClean="0">
              <a:solidFill>
                <a:srgbClr val="C00000"/>
              </a:solidFill>
            </a:endParaRPr>
          </a:p>
          <a:p>
            <a:pPr eaLnBrk="1" hangingPunct="1">
              <a:buFontTx/>
              <a:buNone/>
            </a:pPr>
            <a:endParaRPr lang="en-US" sz="2400" b="1" dirty="0" smtClean="0">
              <a:solidFill>
                <a:srgbClr val="C00000"/>
              </a:solidFill>
            </a:endParaRPr>
          </a:p>
          <a:p>
            <a:pPr eaLnBrk="1" hangingPunct="1">
              <a:buFontTx/>
              <a:buNone/>
            </a:pPr>
            <a:r>
              <a:rPr lang="en-US" sz="2400" b="1" dirty="0" smtClean="0">
                <a:solidFill>
                  <a:srgbClr val="C00000"/>
                </a:solidFill>
              </a:rPr>
              <a:t>Means</a:t>
            </a:r>
          </a:p>
          <a:p>
            <a:pPr eaLnBrk="1" hangingPunct="1">
              <a:buFontTx/>
              <a:buNone/>
            </a:pPr>
            <a:endParaRPr lang="en-US" sz="2400" b="1" dirty="0" smtClean="0">
              <a:solidFill>
                <a:srgbClr val="C00000"/>
              </a:solidFill>
            </a:endParaRPr>
          </a:p>
          <a:p>
            <a:pPr eaLnBrk="1" hangingPunct="1">
              <a:buFontTx/>
              <a:buNone/>
            </a:pPr>
            <a:endParaRPr lang="en-US" sz="3600" b="1" dirty="0" smtClean="0">
              <a:solidFill>
                <a:srgbClr val="C00000"/>
              </a:solidFill>
            </a:endParaRPr>
          </a:p>
          <a:p>
            <a:pPr eaLnBrk="1" hangingPunct="1">
              <a:buFontTx/>
              <a:buNone/>
            </a:pPr>
            <a:r>
              <a:rPr lang="en-US" sz="2400" b="1" dirty="0" smtClean="0">
                <a:solidFill>
                  <a:srgbClr val="C00000"/>
                </a:solidFill>
              </a:rPr>
              <a:t>Resources</a:t>
            </a:r>
          </a:p>
          <a:p>
            <a:pPr eaLnBrk="1" hangingPunct="1">
              <a:buFontTx/>
              <a:buNone/>
            </a:pPr>
            <a:endParaRPr lang="en-US" sz="2400" b="1" dirty="0" smtClean="0">
              <a:solidFill>
                <a:srgbClr val="C00000"/>
              </a:solidFill>
            </a:endParaRPr>
          </a:p>
        </p:txBody>
      </p:sp>
      <p:graphicFrame>
        <p:nvGraphicFramePr>
          <p:cNvPr id="23573" name="Group 21"/>
          <p:cNvGraphicFramePr>
            <a:graphicFrameLocks noGrp="1"/>
          </p:cNvGraphicFramePr>
          <p:nvPr>
            <p:ph sz="half" idx="2"/>
            <p:extLst>
              <p:ext uri="{D42A27DB-BD31-4B8C-83A1-F6EECF244321}">
                <p14:modId xmlns:p14="http://schemas.microsoft.com/office/powerpoint/2010/main" val="336007977"/>
              </p:ext>
            </p:extLst>
          </p:nvPr>
        </p:nvGraphicFramePr>
        <p:xfrm>
          <a:off x="3352800" y="762000"/>
          <a:ext cx="5791200" cy="5958852"/>
        </p:xfrm>
        <a:graphic>
          <a:graphicData uri="http://schemas.openxmlformats.org/drawingml/2006/table">
            <a:tbl>
              <a:tblPr/>
              <a:tblGrid>
                <a:gridCol w="5791200"/>
              </a:tblGrid>
              <a:tr h="5886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500" b="1" i="0" u="none" strike="noStrike" cap="none" normalizeH="0" baseline="0" dirty="0" smtClean="0">
                          <a:ln>
                            <a:noFill/>
                          </a:ln>
                          <a:solidFill>
                            <a:srgbClr val="FF3399"/>
                          </a:solidFill>
                          <a:effectLst/>
                          <a:latin typeface="Arial" charset="0"/>
                        </a:rPr>
                        <a:t>     RAISE STANDARD OF LIVING</a:t>
                      </a:r>
                      <a:r>
                        <a:rPr kumimoji="0" lang="en-US" sz="2400" b="1" i="0" u="none" strike="noStrike" cap="none" normalizeH="0" baseline="0" dirty="0" smtClean="0">
                          <a:ln>
                            <a:noFill/>
                          </a:ln>
                          <a:solidFill>
                            <a:srgbClr val="FFFF00"/>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of livestock owners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3399"/>
                          </a:solidFill>
                          <a:effectLst/>
                          <a:latin typeface="Arial" charset="0"/>
                        </a:rPr>
                        <a:t>           INCREASE PRODUCTION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 of animals thereby income through application of scientific knowledge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FF3399"/>
                          </a:solidFill>
                          <a:effectLst/>
                          <a:latin typeface="Arial" charset="0"/>
                        </a:rPr>
                        <a:t>                      EDUCATION</a:t>
                      </a:r>
                      <a:r>
                        <a:rPr kumimoji="0" lang="en-US" sz="2400" b="1" i="0" u="none" strike="noStrike" cap="none" normalizeH="0" baseline="0" dirty="0" smtClean="0">
                          <a:ln>
                            <a:noFill/>
                          </a:ln>
                          <a:solidFill>
                            <a:srgbClr val="FFFF00"/>
                          </a:solidFill>
                          <a:effectLst/>
                          <a:latin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OF LIVESTOCK OWNERS &amp; other stakeholders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accent5">
                              <a:lumMod val="75000"/>
                            </a:schemeClr>
                          </a:solidFill>
                          <a:effectLst/>
                          <a:latin typeface="Arial" charset="0"/>
                        </a:rPr>
                        <a:t>LIVESTOCK OWNERS RESOURCES </a:t>
                      </a:r>
                      <a:r>
                        <a:rPr kumimoji="0" lang="en-US" sz="2400" b="1" i="0" u="none" strike="noStrike" cap="none" normalizeH="0" baseline="0" dirty="0" smtClean="0">
                          <a:ln>
                            <a:noFill/>
                          </a:ln>
                          <a:solidFill>
                            <a:schemeClr val="tx1"/>
                          </a:solidFill>
                          <a:effectLst/>
                          <a:latin typeface="Arial" charset="0"/>
                        </a:rPr>
                        <a:t>(</a:t>
                      </a:r>
                      <a:r>
                        <a:rPr kumimoji="0" lang="en-US" sz="2400" b="1" i="0" u="none" strike="noStrike" cap="none" normalizeH="0" baseline="0" dirty="0" err="1" smtClean="0">
                          <a:ln>
                            <a:noFill/>
                          </a:ln>
                          <a:solidFill>
                            <a:schemeClr val="tx1"/>
                          </a:solidFill>
                          <a:effectLst/>
                          <a:latin typeface="Arial" charset="0"/>
                        </a:rPr>
                        <a:t>labour</a:t>
                      </a:r>
                      <a:r>
                        <a:rPr kumimoji="0" lang="en-US" sz="2400" b="1" i="0" u="none" strike="noStrike" cap="none" normalizeH="0" baseline="0" dirty="0" smtClean="0">
                          <a:ln>
                            <a:noFill/>
                          </a:ln>
                          <a:solidFill>
                            <a:schemeClr val="tx1"/>
                          </a:solidFill>
                          <a:effectLst/>
                          <a:latin typeface="Arial" charset="0"/>
                        </a:rPr>
                        <a:t>, livestock, land, capital </a:t>
                      </a:r>
                      <a:r>
                        <a:rPr kumimoji="0" lang="en-US" sz="2400" b="1" i="0" u="none" strike="noStrike" cap="none" normalizeH="0" baseline="0" dirty="0" err="1" smtClean="0">
                          <a:ln>
                            <a:noFill/>
                          </a:ln>
                          <a:solidFill>
                            <a:schemeClr val="tx1"/>
                          </a:solidFill>
                          <a:effectLst/>
                          <a:latin typeface="Arial" charset="0"/>
                        </a:rPr>
                        <a:t>etc</a:t>
                      </a:r>
                      <a:r>
                        <a:rPr kumimoji="0" lang="en-US" sz="2400" b="1"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with minimum govt. assistance</a:t>
                      </a:r>
                      <a:endParaRPr kumimoji="0" lang="en-US" sz="2800" b="0" i="0" u="none" strike="noStrike" cap="none" normalizeH="0" baseline="0" dirty="0" smtClean="0">
                        <a:ln>
                          <a:noFill/>
                        </a:ln>
                        <a:solidFill>
                          <a:schemeClr val="tx1"/>
                        </a:solidFill>
                        <a:effectLst/>
                        <a:latin typeface="Arial" charset="0"/>
                      </a:endParaRPr>
                    </a:p>
                  </a:txBody>
                  <a:tcPr marT="45726" marB="45726"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46" name="Line 22"/>
          <p:cNvSpPr>
            <a:spLocks noChangeShapeType="1"/>
          </p:cNvSpPr>
          <p:nvPr/>
        </p:nvSpPr>
        <p:spPr bwMode="auto">
          <a:xfrm flipV="1">
            <a:off x="6096000" y="4724400"/>
            <a:ext cx="0" cy="762000"/>
          </a:xfrm>
          <a:prstGeom prst="line">
            <a:avLst/>
          </a:prstGeom>
          <a:noFill/>
          <a:ln w="165100">
            <a:solidFill>
              <a:srgbClr val="00B05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4347" name="Line 23"/>
          <p:cNvSpPr>
            <a:spLocks noChangeShapeType="1"/>
          </p:cNvSpPr>
          <p:nvPr/>
        </p:nvSpPr>
        <p:spPr bwMode="auto">
          <a:xfrm flipV="1">
            <a:off x="6096000" y="3276600"/>
            <a:ext cx="0" cy="533400"/>
          </a:xfrm>
          <a:prstGeom prst="line">
            <a:avLst/>
          </a:prstGeom>
          <a:noFill/>
          <a:ln w="130175">
            <a:solidFill>
              <a:srgbClr val="00B05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14348" name="Line 24"/>
          <p:cNvSpPr>
            <a:spLocks noChangeShapeType="1"/>
          </p:cNvSpPr>
          <p:nvPr/>
        </p:nvSpPr>
        <p:spPr bwMode="auto">
          <a:xfrm flipV="1">
            <a:off x="6096000" y="1524000"/>
            <a:ext cx="0" cy="609600"/>
          </a:xfrm>
          <a:prstGeom prst="line">
            <a:avLst/>
          </a:prstGeom>
          <a:noFill/>
          <a:ln w="165100">
            <a:solidFill>
              <a:srgbClr val="00B05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extLst>
      <p:ext uri="{BB962C8B-B14F-4D97-AF65-F5344CB8AC3E}">
        <p14:creationId xmlns:p14="http://schemas.microsoft.com/office/powerpoint/2010/main" val="2224585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152400"/>
            <a:ext cx="8763000" cy="715963"/>
          </a:xfrm>
        </p:spPr>
        <p:txBody>
          <a:bodyPr>
            <a:normAutofit fontScale="90000"/>
          </a:bodyPr>
          <a:lstStyle/>
          <a:p>
            <a:pPr eaLnBrk="1" hangingPunct="1"/>
            <a:r>
              <a:rPr lang="en-US" sz="3600" b="1" dirty="0" smtClean="0">
                <a:solidFill>
                  <a:srgbClr val="C00000"/>
                </a:solidFill>
                <a:latin typeface="Times New Roman" pitchFamily="18" charset="0"/>
                <a:cs typeface="Times New Roman" pitchFamily="18" charset="0"/>
              </a:rPr>
              <a:t>Philosophy of  Extension Education (</a:t>
            </a:r>
            <a:r>
              <a:rPr lang="en-US" sz="3600" b="1" dirty="0" err="1" smtClean="0">
                <a:solidFill>
                  <a:srgbClr val="C00000"/>
                </a:solidFill>
                <a:latin typeface="Times New Roman" pitchFamily="18" charset="0"/>
                <a:cs typeface="Times New Roman" pitchFamily="18" charset="0"/>
              </a:rPr>
              <a:t>Ensminger</a:t>
            </a:r>
            <a:r>
              <a:rPr lang="en-US" sz="3600" b="1" dirty="0" smtClean="0">
                <a:solidFill>
                  <a:srgbClr val="C00000"/>
                </a:solidFill>
                <a:latin typeface="Times New Roman" pitchFamily="18" charset="0"/>
                <a:cs typeface="Times New Roman" pitchFamily="18" charset="0"/>
              </a:rPr>
              <a:t>)</a:t>
            </a:r>
          </a:p>
        </p:txBody>
      </p:sp>
      <p:sp>
        <p:nvSpPr>
          <p:cNvPr id="15363" name="Rectangle 3"/>
          <p:cNvSpPr>
            <a:spLocks noGrp="1" noChangeArrowheads="1"/>
          </p:cNvSpPr>
          <p:nvPr>
            <p:ph type="body" idx="1"/>
          </p:nvPr>
        </p:nvSpPr>
        <p:spPr>
          <a:xfrm>
            <a:off x="228600" y="990600"/>
            <a:ext cx="8686800" cy="4267200"/>
          </a:xfrm>
        </p:spPr>
        <p:txBody>
          <a:bodyPr>
            <a:noAutofit/>
          </a:bodyPr>
          <a:lstStyle/>
          <a:p>
            <a:pPr algn="just" eaLnBrk="1" hangingPunct="1">
              <a:lnSpc>
                <a:spcPct val="80000"/>
              </a:lnSpc>
              <a:buFontTx/>
              <a:buBlip>
                <a:blip r:embed="rId2"/>
              </a:buBlip>
            </a:pPr>
            <a:r>
              <a:rPr lang="en-US" sz="2400" dirty="0" smtClean="0">
                <a:solidFill>
                  <a:srgbClr val="002060"/>
                </a:solidFill>
                <a:latin typeface="Caxton-BoldItalic"/>
              </a:rPr>
              <a:t>Education for all people</a:t>
            </a:r>
          </a:p>
          <a:p>
            <a:pPr algn="just" eaLnBrk="1" hangingPunct="1">
              <a:lnSpc>
                <a:spcPct val="80000"/>
              </a:lnSpc>
              <a:buFontTx/>
              <a:buBlip>
                <a:blip r:embed="rId2"/>
              </a:buBlip>
            </a:pPr>
            <a:r>
              <a:rPr lang="en-US" sz="2400" dirty="0" smtClean="0">
                <a:solidFill>
                  <a:srgbClr val="002060"/>
                </a:solidFill>
                <a:latin typeface="Caxton-BoldItalic"/>
              </a:rPr>
              <a:t>Changing knowledge, skill &amp; attitude</a:t>
            </a:r>
          </a:p>
          <a:p>
            <a:pPr algn="just" eaLnBrk="1" hangingPunct="1">
              <a:lnSpc>
                <a:spcPct val="80000"/>
              </a:lnSpc>
              <a:buFontTx/>
              <a:buBlip>
                <a:blip r:embed="rId2"/>
              </a:buBlip>
            </a:pPr>
            <a:r>
              <a:rPr lang="en-US" sz="2400" dirty="0" smtClean="0">
                <a:solidFill>
                  <a:srgbClr val="002060"/>
                </a:solidFill>
                <a:latin typeface="Caxton-BoldItalic"/>
              </a:rPr>
              <a:t>Working with men &amp; women &amp; all, to answer needs &amp; wants</a:t>
            </a:r>
          </a:p>
          <a:p>
            <a:pPr algn="just" eaLnBrk="1" hangingPunct="1">
              <a:lnSpc>
                <a:spcPct val="80000"/>
              </a:lnSpc>
              <a:buFontTx/>
              <a:buBlip>
                <a:blip r:embed="rId2"/>
              </a:buBlip>
            </a:pPr>
            <a:r>
              <a:rPr lang="en-US" sz="2400" dirty="0" smtClean="0">
                <a:solidFill>
                  <a:srgbClr val="002060"/>
                </a:solidFill>
                <a:latin typeface="Caxton-BoldItalic"/>
              </a:rPr>
              <a:t>Helping people to help themselves</a:t>
            </a:r>
          </a:p>
          <a:p>
            <a:pPr algn="just" eaLnBrk="1" hangingPunct="1">
              <a:lnSpc>
                <a:spcPct val="80000"/>
              </a:lnSpc>
              <a:buFontTx/>
              <a:buBlip>
                <a:blip r:embed="rId2"/>
              </a:buBlip>
            </a:pPr>
            <a:r>
              <a:rPr lang="en-US" sz="2400" dirty="0" smtClean="0">
                <a:solidFill>
                  <a:srgbClr val="002060"/>
                </a:solidFill>
                <a:latin typeface="Caxton-BoldItalic"/>
              </a:rPr>
              <a:t>Learning by doing &amp; seeing is believing</a:t>
            </a:r>
          </a:p>
          <a:p>
            <a:pPr algn="just" eaLnBrk="1" hangingPunct="1">
              <a:lnSpc>
                <a:spcPct val="80000"/>
              </a:lnSpc>
              <a:buFontTx/>
              <a:buBlip>
                <a:blip r:embed="rId2"/>
              </a:buBlip>
            </a:pPr>
            <a:r>
              <a:rPr lang="en-US" sz="2400" dirty="0" smtClean="0">
                <a:solidFill>
                  <a:srgbClr val="002060"/>
                </a:solidFill>
                <a:latin typeface="Caxton-BoldItalic"/>
              </a:rPr>
              <a:t>Teaching what to want &amp; ways of satisfying it &amp; inspiring to achieve desires.</a:t>
            </a:r>
          </a:p>
          <a:p>
            <a:pPr algn="just" eaLnBrk="1" hangingPunct="1">
              <a:lnSpc>
                <a:spcPct val="80000"/>
              </a:lnSpc>
              <a:buFontTx/>
              <a:buBlip>
                <a:blip r:embed="rId2"/>
              </a:buBlip>
            </a:pPr>
            <a:r>
              <a:rPr lang="en-US" sz="2400" dirty="0" smtClean="0">
                <a:solidFill>
                  <a:srgbClr val="002060"/>
                </a:solidFill>
                <a:latin typeface="Caxton-BoldItalic"/>
              </a:rPr>
              <a:t>Development of individuals, their leaders, society &amp; world</a:t>
            </a:r>
          </a:p>
          <a:p>
            <a:pPr algn="just" eaLnBrk="1" hangingPunct="1">
              <a:lnSpc>
                <a:spcPct val="80000"/>
              </a:lnSpc>
              <a:buFontTx/>
              <a:buBlip>
                <a:blip r:embed="rId2"/>
              </a:buBlip>
            </a:pPr>
            <a:r>
              <a:rPr lang="en-US" sz="2400" dirty="0" smtClean="0">
                <a:solidFill>
                  <a:srgbClr val="002060"/>
                </a:solidFill>
                <a:latin typeface="Caxton-BoldItalic"/>
              </a:rPr>
              <a:t>Working together to expand welfare &amp; happiness</a:t>
            </a:r>
          </a:p>
          <a:p>
            <a:pPr algn="just" eaLnBrk="1" hangingPunct="1">
              <a:lnSpc>
                <a:spcPct val="80000"/>
              </a:lnSpc>
              <a:buFontTx/>
              <a:buBlip>
                <a:blip r:embed="rId2"/>
              </a:buBlip>
            </a:pPr>
            <a:r>
              <a:rPr lang="en-US" sz="2400" dirty="0" smtClean="0">
                <a:solidFill>
                  <a:srgbClr val="002060"/>
                </a:solidFill>
                <a:latin typeface="Caxton-BoldItalic"/>
              </a:rPr>
              <a:t>Working together in harmony with the culture</a:t>
            </a:r>
          </a:p>
          <a:p>
            <a:pPr algn="just" eaLnBrk="1" hangingPunct="1">
              <a:lnSpc>
                <a:spcPct val="80000"/>
              </a:lnSpc>
              <a:buFontTx/>
              <a:buBlip>
                <a:blip r:embed="rId2"/>
              </a:buBlip>
            </a:pPr>
            <a:r>
              <a:rPr lang="en-US" sz="2400" dirty="0" smtClean="0">
                <a:solidFill>
                  <a:srgbClr val="002060"/>
                </a:solidFill>
                <a:latin typeface="Caxton-BoldItalic"/>
              </a:rPr>
              <a:t>Living relationship, respect &amp; trust for each other, share joys &amp; sorrows</a:t>
            </a:r>
          </a:p>
          <a:p>
            <a:pPr algn="just" eaLnBrk="1" hangingPunct="1">
              <a:lnSpc>
                <a:spcPct val="80000"/>
              </a:lnSpc>
              <a:buFontTx/>
              <a:buBlip>
                <a:blip r:embed="rId2"/>
              </a:buBlip>
            </a:pPr>
            <a:r>
              <a:rPr lang="en-US" sz="2400" dirty="0" smtClean="0">
                <a:solidFill>
                  <a:srgbClr val="002060"/>
                </a:solidFill>
                <a:latin typeface="Caxton-BoldItalic"/>
              </a:rPr>
              <a:t>Extension is a two way channel</a:t>
            </a:r>
          </a:p>
          <a:p>
            <a:pPr algn="just" eaLnBrk="1" hangingPunct="1">
              <a:lnSpc>
                <a:spcPct val="80000"/>
              </a:lnSpc>
              <a:buFontTx/>
              <a:buBlip>
                <a:blip r:embed="rId2"/>
              </a:buBlip>
            </a:pPr>
            <a:r>
              <a:rPr lang="en-US" sz="2400" dirty="0" smtClean="0">
                <a:solidFill>
                  <a:srgbClr val="002060"/>
                </a:solidFill>
                <a:latin typeface="Caxton-BoldItalic"/>
              </a:rPr>
              <a:t>A continuous educational process</a:t>
            </a:r>
          </a:p>
        </p:txBody>
      </p:sp>
    </p:spTree>
    <p:extLst>
      <p:ext uri="{BB962C8B-B14F-4D97-AF65-F5344CB8AC3E}">
        <p14:creationId xmlns:p14="http://schemas.microsoft.com/office/powerpoint/2010/main" val="3931574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8600" y="76200"/>
            <a:ext cx="8763000" cy="715962"/>
          </a:xfrm>
        </p:spPr>
        <p:txBody>
          <a:bodyPr/>
          <a:lstStyle/>
          <a:p>
            <a:pPr eaLnBrk="1" hangingPunct="1"/>
            <a:r>
              <a:rPr lang="en-US" sz="3600" b="1" dirty="0" smtClean="0">
                <a:solidFill>
                  <a:srgbClr val="002060"/>
                </a:solidFill>
                <a:latin typeface="Times New Roman" pitchFamily="18" charset="0"/>
                <a:cs typeface="Times New Roman" pitchFamily="18" charset="0"/>
              </a:rPr>
              <a:t>Philosophy of  Extension Education </a:t>
            </a:r>
          </a:p>
        </p:txBody>
      </p:sp>
      <p:sp>
        <p:nvSpPr>
          <p:cNvPr id="16387" name="Rectangle 3"/>
          <p:cNvSpPr>
            <a:spLocks noGrp="1" noChangeArrowheads="1"/>
          </p:cNvSpPr>
          <p:nvPr>
            <p:ph type="body" idx="1"/>
          </p:nvPr>
        </p:nvSpPr>
        <p:spPr>
          <a:xfrm>
            <a:off x="228600" y="1295400"/>
            <a:ext cx="8686800" cy="2286000"/>
          </a:xfrm>
        </p:spPr>
        <p:txBody>
          <a:bodyPr/>
          <a:lstStyle/>
          <a:p>
            <a:pPr algn="just" eaLnBrk="1" hangingPunct="1">
              <a:lnSpc>
                <a:spcPct val="80000"/>
              </a:lnSpc>
              <a:buFontTx/>
              <a:buBlip>
                <a:blip r:embed="rId2"/>
              </a:buBlip>
            </a:pPr>
            <a:r>
              <a:rPr lang="en-US" sz="2400" b="1" dirty="0" smtClean="0">
                <a:solidFill>
                  <a:schemeClr val="tx2">
                    <a:lumMod val="75000"/>
                  </a:schemeClr>
                </a:solidFill>
                <a:latin typeface="Times New Roman" pitchFamily="18" charset="0"/>
                <a:cs typeface="Times New Roman" pitchFamily="18" charset="0"/>
              </a:rPr>
              <a:t>To teach “how to think, not what to think.</a:t>
            </a:r>
          </a:p>
          <a:p>
            <a:pPr algn="just" eaLnBrk="1" hangingPunct="1">
              <a:lnSpc>
                <a:spcPct val="80000"/>
              </a:lnSpc>
              <a:buFontTx/>
              <a:buBlip>
                <a:blip r:embed="rId2"/>
              </a:buBlip>
            </a:pPr>
            <a:r>
              <a:rPr lang="en-US" sz="2400" b="1" dirty="0" smtClean="0">
                <a:solidFill>
                  <a:schemeClr val="tx2">
                    <a:lumMod val="75000"/>
                  </a:schemeClr>
                </a:solidFill>
                <a:latin typeface="Times New Roman" pitchFamily="18" charset="0"/>
                <a:cs typeface="Times New Roman" pitchFamily="18" charset="0"/>
              </a:rPr>
              <a:t>Extension specific job is furnishing the inspiration, supplying specific advice and technical help, and counseling to see that the people as individuals, families, groups and communities work together as a unit in blue ‘printing’ their own problems, charting their own courses, &amp; launch forth to achieve objectives. </a:t>
            </a:r>
          </a:p>
        </p:txBody>
      </p:sp>
      <p:sp>
        <p:nvSpPr>
          <p:cNvPr id="16388" name="Rectangle 3"/>
          <p:cNvSpPr>
            <a:spLocks noChangeArrowheads="1"/>
          </p:cNvSpPr>
          <p:nvPr/>
        </p:nvSpPr>
        <p:spPr bwMode="auto">
          <a:xfrm>
            <a:off x="304800" y="914400"/>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smtClean="0">
                <a:solidFill>
                  <a:srgbClr val="FF0000"/>
                </a:solidFill>
              </a:rPr>
              <a:t>      According </a:t>
            </a:r>
            <a:r>
              <a:rPr lang="en-US" b="1" dirty="0">
                <a:solidFill>
                  <a:srgbClr val="FF0000"/>
                </a:solidFill>
              </a:rPr>
              <a:t>to Kelsey &amp; Hearne (1967)</a:t>
            </a:r>
            <a:endParaRPr lang="en-US" dirty="0">
              <a:solidFill>
                <a:srgbClr val="FF0000"/>
              </a:solidFill>
            </a:endParaRPr>
          </a:p>
        </p:txBody>
      </p:sp>
      <p:sp>
        <p:nvSpPr>
          <p:cNvPr id="16389" name="Rectangle 4"/>
          <p:cNvSpPr>
            <a:spLocks noChangeArrowheads="1"/>
          </p:cNvSpPr>
          <p:nvPr/>
        </p:nvSpPr>
        <p:spPr bwMode="auto">
          <a:xfrm>
            <a:off x="619125" y="3581400"/>
            <a:ext cx="70770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b="1" dirty="0">
                <a:solidFill>
                  <a:srgbClr val="FF0000"/>
                </a:solidFill>
              </a:rPr>
              <a:t>According to </a:t>
            </a:r>
            <a:r>
              <a:rPr lang="en-US" b="1" dirty="0" err="1">
                <a:solidFill>
                  <a:srgbClr val="FF0000"/>
                </a:solidFill>
              </a:rPr>
              <a:t>Bhatnagar</a:t>
            </a:r>
            <a:r>
              <a:rPr lang="en-US" b="1" dirty="0">
                <a:solidFill>
                  <a:srgbClr val="FF0000"/>
                </a:solidFill>
              </a:rPr>
              <a:t> and Desai (1987)</a:t>
            </a:r>
            <a:endParaRPr lang="en-US" dirty="0">
              <a:solidFill>
                <a:srgbClr val="FF0000"/>
              </a:solidFill>
            </a:endParaRPr>
          </a:p>
        </p:txBody>
      </p:sp>
      <p:sp>
        <p:nvSpPr>
          <p:cNvPr id="6" name="Rectangle 3"/>
          <p:cNvSpPr txBox="1">
            <a:spLocks noChangeArrowheads="1"/>
          </p:cNvSpPr>
          <p:nvPr/>
        </p:nvSpPr>
        <p:spPr bwMode="auto">
          <a:xfrm>
            <a:off x="228600" y="4038600"/>
            <a:ext cx="8686800" cy="2133600"/>
          </a:xfrm>
          <a:prstGeom prst="rect">
            <a:avLst/>
          </a:prstGeom>
          <a:noFill/>
          <a:ln w="9525">
            <a:noFill/>
            <a:miter lim="800000"/>
            <a:headEnd/>
            <a:tailEnd/>
          </a:ln>
        </p:spPr>
        <p:txBody>
          <a:bodyPr/>
          <a:lstStyle/>
          <a:p>
            <a:pPr marL="342900" indent="-342900" algn="just" eaLnBrk="1" hangingPunct="1">
              <a:lnSpc>
                <a:spcPct val="80000"/>
              </a:lnSpc>
              <a:spcBef>
                <a:spcPct val="20000"/>
              </a:spcBef>
              <a:buFontTx/>
              <a:buBlip>
                <a:blip r:embed="rId2"/>
              </a:buBlip>
              <a:defRPr/>
            </a:pPr>
            <a:r>
              <a:rPr lang="en-US" sz="2400" b="1" kern="0" dirty="0">
                <a:solidFill>
                  <a:schemeClr val="tx2">
                    <a:lumMod val="75000"/>
                  </a:schemeClr>
                </a:solidFill>
                <a:latin typeface="Times New Roman" pitchFamily="18" charset="0"/>
                <a:cs typeface="Times New Roman" pitchFamily="18" charset="0"/>
              </a:rPr>
              <a:t>Educational, co-operative, collaborative, democratic, persuasive and never-ending process that generates harmony, leadership, effective communication, participation and involvement of the people in organizing self-help activities and projects.</a:t>
            </a:r>
          </a:p>
          <a:p>
            <a:pPr marL="342900" indent="-342900" algn="just" eaLnBrk="1" hangingPunct="1">
              <a:lnSpc>
                <a:spcPct val="80000"/>
              </a:lnSpc>
              <a:spcBef>
                <a:spcPct val="20000"/>
              </a:spcBef>
              <a:buFontTx/>
              <a:buBlip>
                <a:blip r:embed="rId2"/>
              </a:buBlip>
              <a:defRPr/>
            </a:pPr>
            <a:r>
              <a:rPr lang="en-US" sz="2400" b="1" kern="0" dirty="0">
                <a:solidFill>
                  <a:schemeClr val="tx2">
                    <a:lumMod val="75000"/>
                  </a:schemeClr>
                </a:solidFill>
                <a:latin typeface="Times New Roman" pitchFamily="18" charset="0"/>
                <a:cs typeface="Times New Roman" pitchFamily="18" charset="0"/>
              </a:rPr>
              <a:t>System of ‘learning by doing’ &amp; ‘seeing is believing’, “mutual learning” </a:t>
            </a:r>
          </a:p>
        </p:txBody>
      </p:sp>
    </p:spTree>
    <p:extLst>
      <p:ext uri="{BB962C8B-B14F-4D97-AF65-F5344CB8AC3E}">
        <p14:creationId xmlns:p14="http://schemas.microsoft.com/office/powerpoint/2010/main" val="1443324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427038"/>
            <a:ext cx="8763000" cy="715962"/>
          </a:xfrm>
        </p:spPr>
        <p:txBody>
          <a:bodyPr>
            <a:normAutofit fontScale="90000"/>
          </a:bodyPr>
          <a:lstStyle/>
          <a:p>
            <a:pPr eaLnBrk="1" hangingPunct="1"/>
            <a:r>
              <a:rPr lang="en-US" sz="3600" b="1" dirty="0" smtClean="0">
                <a:solidFill>
                  <a:schemeClr val="tx2">
                    <a:lumMod val="75000"/>
                  </a:schemeClr>
                </a:solidFill>
                <a:latin typeface="Times New Roman" pitchFamily="18" charset="0"/>
                <a:cs typeface="Times New Roman" pitchFamily="18" charset="0"/>
              </a:rPr>
              <a:t>Philosophy of  Extension Education (Mildred Horton)</a:t>
            </a:r>
          </a:p>
        </p:txBody>
      </p:sp>
      <p:sp>
        <p:nvSpPr>
          <p:cNvPr id="17411" name="Rectangle 3"/>
          <p:cNvSpPr>
            <a:spLocks noGrp="1" noChangeArrowheads="1"/>
          </p:cNvSpPr>
          <p:nvPr>
            <p:ph type="body" idx="1"/>
          </p:nvPr>
        </p:nvSpPr>
        <p:spPr>
          <a:xfrm>
            <a:off x="228600" y="1828800"/>
            <a:ext cx="8686800" cy="4267200"/>
          </a:xfrm>
        </p:spPr>
        <p:txBody>
          <a:bodyPr/>
          <a:lstStyle/>
          <a:p>
            <a:pPr algn="just" eaLnBrk="1" hangingPunct="1">
              <a:lnSpc>
                <a:spcPct val="80000"/>
              </a:lnSpc>
              <a:buFontTx/>
              <a:buBlip>
                <a:blip r:embed="rId2"/>
              </a:buBlip>
            </a:pPr>
            <a:r>
              <a:rPr lang="en-US" b="1" dirty="0" smtClean="0">
                <a:latin typeface="Times New Roman" pitchFamily="18" charset="0"/>
                <a:cs typeface="Times New Roman" pitchFamily="18" charset="0"/>
              </a:rPr>
              <a:t>The individual is supreme in a democracy</a:t>
            </a:r>
          </a:p>
          <a:p>
            <a:pPr algn="just" eaLnBrk="1" hangingPunct="1">
              <a:lnSpc>
                <a:spcPct val="80000"/>
              </a:lnSpc>
              <a:buFontTx/>
              <a:buBlip>
                <a:blip r:embed="rId2"/>
              </a:buBlip>
            </a:pPr>
            <a:r>
              <a:rPr lang="en-US" b="1" dirty="0" smtClean="0">
                <a:latin typeface="Times New Roman" pitchFamily="18" charset="0"/>
                <a:cs typeface="Times New Roman" pitchFamily="18" charset="0"/>
              </a:rPr>
              <a:t>The home is the fundamental unit in a civilization</a:t>
            </a:r>
          </a:p>
          <a:p>
            <a:pPr algn="just" eaLnBrk="1" hangingPunct="1">
              <a:lnSpc>
                <a:spcPct val="80000"/>
              </a:lnSpc>
              <a:buFontTx/>
              <a:buBlip>
                <a:blip r:embed="rId2"/>
              </a:buBlip>
            </a:pPr>
            <a:r>
              <a:rPr lang="en-US" b="1" dirty="0" smtClean="0">
                <a:latin typeface="Times New Roman" pitchFamily="18" charset="0"/>
                <a:cs typeface="Times New Roman" pitchFamily="18" charset="0"/>
              </a:rPr>
              <a:t>The family is the first training group of the human race</a:t>
            </a:r>
          </a:p>
          <a:p>
            <a:pPr algn="just" eaLnBrk="1" hangingPunct="1">
              <a:lnSpc>
                <a:spcPct val="80000"/>
              </a:lnSpc>
              <a:buFontTx/>
              <a:buBlip>
                <a:blip r:embed="rId2"/>
              </a:buBlip>
            </a:pPr>
            <a:r>
              <a:rPr lang="en-US" b="1" dirty="0" smtClean="0">
                <a:latin typeface="Times New Roman" pitchFamily="18" charset="0"/>
                <a:cs typeface="Times New Roman" pitchFamily="18" charset="0"/>
              </a:rPr>
              <a:t>The foundation of any permanent civilization must rest on the partnership of man and land</a:t>
            </a:r>
          </a:p>
        </p:txBody>
      </p:sp>
    </p:spTree>
    <p:extLst>
      <p:ext uri="{BB962C8B-B14F-4D97-AF65-F5344CB8AC3E}">
        <p14:creationId xmlns:p14="http://schemas.microsoft.com/office/powerpoint/2010/main" val="673429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152400"/>
            <a:ext cx="8763000" cy="1143000"/>
          </a:xfrm>
        </p:spPr>
        <p:txBody>
          <a:bodyPr/>
          <a:lstStyle/>
          <a:p>
            <a:pPr algn="l" eaLnBrk="1" hangingPunct="1"/>
            <a:r>
              <a:rPr lang="en-US" sz="4000" b="1" dirty="0" smtClean="0">
                <a:solidFill>
                  <a:srgbClr val="C00000"/>
                </a:solidFill>
                <a:latin typeface="Caxton-BoldItalic"/>
              </a:rPr>
              <a:t>Functions of extension education-</a:t>
            </a:r>
          </a:p>
        </p:txBody>
      </p:sp>
      <p:sp>
        <p:nvSpPr>
          <p:cNvPr id="18435" name="Rectangle 3"/>
          <p:cNvSpPr>
            <a:spLocks noGrp="1" noChangeArrowheads="1"/>
          </p:cNvSpPr>
          <p:nvPr>
            <p:ph type="body" idx="1"/>
          </p:nvPr>
        </p:nvSpPr>
        <p:spPr>
          <a:xfrm>
            <a:off x="1219200" y="1143000"/>
            <a:ext cx="6553200" cy="3962400"/>
          </a:xfrm>
        </p:spPr>
        <p:txBody>
          <a:bodyPr/>
          <a:lstStyle/>
          <a:p>
            <a:pPr eaLnBrk="1" hangingPunct="1">
              <a:lnSpc>
                <a:spcPct val="80000"/>
              </a:lnSpc>
              <a:buFontTx/>
              <a:buNone/>
            </a:pPr>
            <a:r>
              <a:rPr lang="en-US" b="1" u="sng" dirty="0" smtClean="0">
                <a:solidFill>
                  <a:srgbClr val="002060"/>
                </a:solidFill>
              </a:rPr>
              <a:t>Change in</a:t>
            </a:r>
            <a:r>
              <a:rPr lang="en-US" b="1" dirty="0" smtClean="0">
                <a:solidFill>
                  <a:srgbClr val="002060"/>
                </a:solidFill>
              </a:rPr>
              <a:t> </a:t>
            </a:r>
          </a:p>
          <a:p>
            <a:pPr eaLnBrk="1" hangingPunct="1">
              <a:lnSpc>
                <a:spcPct val="80000"/>
              </a:lnSpc>
            </a:pPr>
            <a:r>
              <a:rPr lang="en-US" sz="2800" b="1" dirty="0" smtClean="0">
                <a:solidFill>
                  <a:srgbClr val="FF3399"/>
                </a:solidFill>
              </a:rPr>
              <a:t>K</a:t>
            </a:r>
            <a:r>
              <a:rPr lang="en-US" sz="2800" b="1" dirty="0" smtClean="0">
                <a:solidFill>
                  <a:srgbClr val="00B050"/>
                </a:solidFill>
              </a:rPr>
              <a:t>nowledge</a:t>
            </a:r>
          </a:p>
          <a:p>
            <a:pPr eaLnBrk="1" hangingPunct="1">
              <a:lnSpc>
                <a:spcPct val="80000"/>
              </a:lnSpc>
            </a:pPr>
            <a:r>
              <a:rPr lang="en-US" sz="2800" b="1" dirty="0" smtClean="0">
                <a:solidFill>
                  <a:srgbClr val="FF3399"/>
                </a:solidFill>
              </a:rPr>
              <a:t>A</a:t>
            </a:r>
            <a:r>
              <a:rPr lang="en-US" sz="2800" b="1" dirty="0" smtClean="0">
                <a:solidFill>
                  <a:srgbClr val="00B050"/>
                </a:solidFill>
              </a:rPr>
              <a:t>ttitude</a:t>
            </a:r>
          </a:p>
          <a:p>
            <a:pPr eaLnBrk="1" hangingPunct="1">
              <a:lnSpc>
                <a:spcPct val="80000"/>
              </a:lnSpc>
            </a:pPr>
            <a:r>
              <a:rPr lang="en-US" sz="2800" b="1" dirty="0" smtClean="0">
                <a:solidFill>
                  <a:srgbClr val="FF3399"/>
                </a:solidFill>
              </a:rPr>
              <a:t>S</a:t>
            </a:r>
            <a:r>
              <a:rPr lang="en-US" sz="2800" b="1" dirty="0" smtClean="0">
                <a:solidFill>
                  <a:srgbClr val="00B050"/>
                </a:solidFill>
              </a:rPr>
              <a:t>kills</a:t>
            </a:r>
          </a:p>
          <a:p>
            <a:pPr eaLnBrk="1" hangingPunct="1">
              <a:lnSpc>
                <a:spcPct val="80000"/>
              </a:lnSpc>
            </a:pPr>
            <a:r>
              <a:rPr lang="en-US" sz="2800" b="1" dirty="0" smtClean="0">
                <a:solidFill>
                  <a:srgbClr val="FF3399"/>
                </a:solidFill>
              </a:rPr>
              <a:t>A</a:t>
            </a:r>
            <a:r>
              <a:rPr lang="en-US" sz="2800" b="1" dirty="0" smtClean="0">
                <a:solidFill>
                  <a:srgbClr val="00B050"/>
                </a:solidFill>
              </a:rPr>
              <a:t>ction</a:t>
            </a:r>
          </a:p>
          <a:p>
            <a:pPr eaLnBrk="1" hangingPunct="1">
              <a:lnSpc>
                <a:spcPct val="80000"/>
              </a:lnSpc>
            </a:pPr>
            <a:r>
              <a:rPr lang="en-US" sz="2800" b="1" dirty="0" smtClean="0">
                <a:solidFill>
                  <a:srgbClr val="00B050"/>
                </a:solidFill>
              </a:rPr>
              <a:t>Understanding</a:t>
            </a:r>
          </a:p>
          <a:p>
            <a:pPr eaLnBrk="1" hangingPunct="1">
              <a:lnSpc>
                <a:spcPct val="80000"/>
              </a:lnSpc>
            </a:pPr>
            <a:r>
              <a:rPr lang="en-US" sz="2800" b="1" dirty="0" smtClean="0">
                <a:solidFill>
                  <a:srgbClr val="00B050"/>
                </a:solidFill>
              </a:rPr>
              <a:t>Goal</a:t>
            </a:r>
          </a:p>
          <a:p>
            <a:pPr eaLnBrk="1" hangingPunct="1">
              <a:lnSpc>
                <a:spcPct val="80000"/>
              </a:lnSpc>
            </a:pPr>
            <a:r>
              <a:rPr lang="en-US" sz="2800" b="1" dirty="0" smtClean="0">
                <a:solidFill>
                  <a:srgbClr val="00B050"/>
                </a:solidFill>
              </a:rPr>
              <a:t>Confidence</a:t>
            </a:r>
          </a:p>
        </p:txBody>
      </p:sp>
      <p:pic>
        <p:nvPicPr>
          <p:cNvPr id="18436" name="Picture 5" descr="http://4.bp.blogspot.com/_Kiw_KAjLh7o/S_AIIk2D0NI/AAAAAAAAAN0/n2ev9xO9eWs/s1600/16528-One-Blue-Person-In-A-Group-Of-Gray-People-Thinking-Up-A-Creative-Idea-With-A-Lightbulb-Over-His-Head-Clipart-Illustration-Graph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1200" y="3352800"/>
            <a:ext cx="4394200" cy="329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946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63775"/>
            <a:ext cx="8458200" cy="1470025"/>
          </a:xfrm>
        </p:spPr>
        <p:txBody>
          <a:bodyPr>
            <a:normAutofit/>
          </a:bodyPr>
          <a:lstStyle/>
          <a:p>
            <a:r>
              <a:rPr lang="en-US" sz="4200" b="1" dirty="0" smtClean="0">
                <a:latin typeface="Caxton-BoldItalic" pitchFamily="2" charset="0"/>
              </a:rPr>
              <a:t>Extension Education and Development</a:t>
            </a:r>
            <a:endParaRPr lang="en-US" sz="4200" b="1" dirty="0">
              <a:latin typeface="Caxton-BoldItalic" pitchFamily="2" charset="0"/>
            </a:endParaRPr>
          </a:p>
        </p:txBody>
      </p:sp>
      <p:sp>
        <p:nvSpPr>
          <p:cNvPr id="3" name="Subtitle 2"/>
          <p:cNvSpPr>
            <a:spLocks noGrp="1"/>
          </p:cNvSpPr>
          <p:nvPr>
            <p:ph type="subTitle" idx="1"/>
          </p:nvPr>
        </p:nvSpPr>
        <p:spPr>
          <a:xfrm>
            <a:off x="4267200" y="5181600"/>
            <a:ext cx="5181600" cy="1143000"/>
          </a:xfrm>
        </p:spPr>
        <p:txBody>
          <a:bodyPr>
            <a:normAutofit/>
          </a:bodyPr>
          <a:lstStyle/>
          <a:p>
            <a:endParaRPr lang="en-US" sz="2800" dirty="0" smtClean="0">
              <a:solidFill>
                <a:schemeClr val="tx1">
                  <a:lumMod val="95000"/>
                  <a:lumOff val="5000"/>
                </a:schemeClr>
              </a:solidFill>
            </a:endParaRPr>
          </a:p>
          <a:p>
            <a:r>
              <a:rPr lang="en-US" sz="2800" dirty="0" smtClean="0">
                <a:solidFill>
                  <a:schemeClr val="tx1">
                    <a:lumMod val="95000"/>
                    <a:lumOff val="5000"/>
                  </a:schemeClr>
                </a:solidFill>
                <a:latin typeface="Caxton-BoldItalic" pitchFamily="2" charset="0"/>
              </a:rPr>
              <a:t>3</a:t>
            </a:r>
            <a:r>
              <a:rPr lang="en-US" sz="2800" baseline="30000" dirty="0" smtClean="0">
                <a:solidFill>
                  <a:schemeClr val="tx1">
                    <a:lumMod val="95000"/>
                    <a:lumOff val="5000"/>
                  </a:schemeClr>
                </a:solidFill>
                <a:latin typeface="Caxton-BoldItalic" pitchFamily="2" charset="0"/>
              </a:rPr>
              <a:t>rd</a:t>
            </a:r>
            <a:r>
              <a:rPr lang="en-US" sz="2800" dirty="0" smtClean="0">
                <a:solidFill>
                  <a:schemeClr val="tx1">
                    <a:lumMod val="95000"/>
                    <a:lumOff val="5000"/>
                  </a:schemeClr>
                </a:solidFill>
                <a:latin typeface="Caxton-BoldItalic" pitchFamily="2" charset="0"/>
              </a:rPr>
              <a:t> Year, VAHEE</a:t>
            </a:r>
          </a:p>
          <a:p>
            <a:endParaRPr lang="en-US" dirty="0"/>
          </a:p>
        </p:txBody>
      </p:sp>
    </p:spTree>
    <p:extLst>
      <p:ext uri="{BB962C8B-B14F-4D97-AF65-F5344CB8AC3E}">
        <p14:creationId xmlns:p14="http://schemas.microsoft.com/office/powerpoint/2010/main" val="1301919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n-US" sz="3600" b="1" dirty="0" smtClean="0">
                <a:solidFill>
                  <a:srgbClr val="C00000"/>
                </a:solidFill>
                <a:latin typeface="Caxton-BoldItalic"/>
              </a:rPr>
              <a:t>NEED FOR STUDYING EXTENSION</a:t>
            </a:r>
          </a:p>
        </p:txBody>
      </p:sp>
      <p:sp>
        <p:nvSpPr>
          <p:cNvPr id="20483" name="Content Placeholder 9"/>
          <p:cNvSpPr>
            <a:spLocks noGrp="1"/>
          </p:cNvSpPr>
          <p:nvPr>
            <p:ph idx="1"/>
          </p:nvPr>
        </p:nvSpPr>
        <p:spPr/>
        <p:txBody>
          <a:bodyPr/>
          <a:lstStyle/>
          <a:p>
            <a:pPr>
              <a:lnSpc>
                <a:spcPct val="150000"/>
              </a:lnSpc>
            </a:pPr>
            <a:r>
              <a:rPr lang="en-US" dirty="0" smtClean="0">
                <a:latin typeface="Times New Roman" pitchFamily="18" charset="0"/>
                <a:cs typeface="Times New Roman" pitchFamily="18" charset="0"/>
              </a:rPr>
              <a:t>To be a successful extension worker he should not only know what to teach, but also how to teach people</a:t>
            </a:r>
          </a:p>
          <a:p>
            <a:pPr>
              <a:lnSpc>
                <a:spcPct val="150000"/>
              </a:lnSpc>
            </a:pPr>
            <a:r>
              <a:rPr lang="en-US" dirty="0" smtClean="0">
                <a:latin typeface="Times New Roman" pitchFamily="18" charset="0"/>
                <a:cs typeface="Times New Roman" pitchFamily="18" charset="0"/>
              </a:rPr>
              <a:t>Should know the nature of the people with whom he lives and works </a:t>
            </a:r>
          </a:p>
        </p:txBody>
      </p:sp>
    </p:spTree>
    <p:extLst>
      <p:ext uri="{BB962C8B-B14F-4D97-AF65-F5344CB8AC3E}">
        <p14:creationId xmlns:p14="http://schemas.microsoft.com/office/powerpoint/2010/main" val="2278750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latin typeface="Caxton-BoldItalic" pitchFamily="2" charset="0"/>
              </a:rPr>
              <a:t>Topics covered</a:t>
            </a:r>
            <a:endParaRPr lang="en-US" b="1" dirty="0">
              <a:latin typeface="Caxton-BoldItalic" pitchFamily="2" charset="0"/>
            </a:endParaRPr>
          </a:p>
        </p:txBody>
      </p:sp>
      <p:sp>
        <p:nvSpPr>
          <p:cNvPr id="3" name="Content Placeholder 2"/>
          <p:cNvSpPr>
            <a:spLocks noGrp="1"/>
          </p:cNvSpPr>
          <p:nvPr>
            <p:ph idx="1"/>
          </p:nvPr>
        </p:nvSpPr>
        <p:spPr>
          <a:xfrm>
            <a:off x="152400" y="1600200"/>
            <a:ext cx="8763000" cy="5029200"/>
          </a:xfrm>
        </p:spPr>
        <p:txBody>
          <a:bodyPr>
            <a:normAutofit/>
          </a:bodyPr>
          <a:lstStyle/>
          <a:p>
            <a:pPr lvl="0" algn="just"/>
            <a:r>
              <a:rPr lang="en-US" sz="4800" b="1" dirty="0">
                <a:latin typeface="Caxton-BoldItalic"/>
                <a:cs typeface="Times New Roman" pitchFamily="18" charset="0"/>
              </a:rPr>
              <a:t>Extension </a:t>
            </a:r>
            <a:r>
              <a:rPr lang="en-US" sz="4800" b="1" dirty="0" smtClean="0">
                <a:latin typeface="Caxton-BoldItalic"/>
                <a:cs typeface="Times New Roman" pitchFamily="18" charset="0"/>
              </a:rPr>
              <a:t>education: Concept</a:t>
            </a:r>
            <a:r>
              <a:rPr lang="en-US" sz="4800" b="1" dirty="0">
                <a:latin typeface="Caxton-BoldItalic"/>
                <a:cs typeface="Times New Roman" pitchFamily="18" charset="0"/>
              </a:rPr>
              <a:t>, levels, objectives and </a:t>
            </a:r>
            <a:r>
              <a:rPr lang="en-US" sz="4800" b="1" dirty="0" smtClean="0">
                <a:latin typeface="Caxton-BoldItalic"/>
                <a:cs typeface="Times New Roman" pitchFamily="18" charset="0"/>
              </a:rPr>
              <a:t>dimensions. Philosophy </a:t>
            </a:r>
            <a:r>
              <a:rPr lang="en-US" sz="4800" b="1" dirty="0">
                <a:latin typeface="Caxton-BoldItalic"/>
                <a:cs typeface="Times New Roman" pitchFamily="18" charset="0"/>
              </a:rPr>
              <a:t>and functions of extension education.</a:t>
            </a:r>
            <a:endParaRPr lang="en-US" sz="4800" b="1" dirty="0">
              <a:latin typeface="Caxton-BoldItalic"/>
            </a:endParaRPr>
          </a:p>
        </p:txBody>
      </p:sp>
    </p:spTree>
    <p:extLst>
      <p:ext uri="{BB962C8B-B14F-4D97-AF65-F5344CB8AC3E}">
        <p14:creationId xmlns:p14="http://schemas.microsoft.com/office/powerpoint/2010/main" val="3956283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b="1" dirty="0" smtClean="0">
                <a:solidFill>
                  <a:srgbClr val="92D050"/>
                </a:solidFill>
                <a:latin typeface="Caxton-BoldItalic"/>
              </a:rPr>
              <a:t>Meaning of EXTENSION</a:t>
            </a:r>
          </a:p>
        </p:txBody>
      </p:sp>
      <p:sp>
        <p:nvSpPr>
          <p:cNvPr id="3075" name="Rectangle 3"/>
          <p:cNvSpPr>
            <a:spLocks noGrp="1" noChangeArrowheads="1"/>
          </p:cNvSpPr>
          <p:nvPr>
            <p:ph type="body" idx="1"/>
          </p:nvPr>
        </p:nvSpPr>
        <p:spPr>
          <a:xfrm>
            <a:off x="457200" y="1600200"/>
            <a:ext cx="8382000" cy="2011363"/>
          </a:xfrm>
        </p:spPr>
        <p:txBody>
          <a:bodyPr/>
          <a:lstStyle/>
          <a:p>
            <a:pPr eaLnBrk="1" hangingPunct="1">
              <a:buFontTx/>
              <a:buBlip>
                <a:blip r:embed="rId2"/>
              </a:buBlip>
            </a:pPr>
            <a:r>
              <a:rPr lang="en-US" b="1" dirty="0" smtClean="0">
                <a:latin typeface="Caxton-BoldItalic"/>
              </a:rPr>
              <a:t>   Latin roots ‘ex’ &amp; ‘</a:t>
            </a:r>
            <a:r>
              <a:rPr lang="en-US" b="1" dirty="0" err="1" smtClean="0">
                <a:latin typeface="Caxton-BoldItalic"/>
              </a:rPr>
              <a:t>tensio</a:t>
            </a:r>
            <a:r>
              <a:rPr lang="en-US" b="1" dirty="0" smtClean="0">
                <a:latin typeface="Caxton-BoldItalic"/>
              </a:rPr>
              <a:t>’</a:t>
            </a:r>
          </a:p>
          <a:p>
            <a:pPr eaLnBrk="1" hangingPunct="1">
              <a:buFontTx/>
              <a:buBlip>
                <a:blip r:embed="rId2"/>
              </a:buBlip>
            </a:pPr>
            <a:r>
              <a:rPr lang="en-US" b="1" dirty="0" smtClean="0">
                <a:latin typeface="Caxton-BoldItalic"/>
              </a:rPr>
              <a:t>   Out of school education   </a:t>
            </a:r>
          </a:p>
        </p:txBody>
      </p:sp>
      <p:grpSp>
        <p:nvGrpSpPr>
          <p:cNvPr id="3076" name="Group 6"/>
          <p:cNvGrpSpPr>
            <a:grpSpLocks/>
          </p:cNvGrpSpPr>
          <p:nvPr/>
        </p:nvGrpSpPr>
        <p:grpSpPr bwMode="auto">
          <a:xfrm>
            <a:off x="76200" y="3810000"/>
            <a:ext cx="8991600" cy="2762250"/>
            <a:chOff x="76200" y="3810000"/>
            <a:chExt cx="8991600" cy="2762250"/>
          </a:xfrm>
        </p:grpSpPr>
        <p:pic>
          <p:nvPicPr>
            <p:cNvPr id="3077" name="Picture 5" descr="http://school.discoveryeducation.com/clipart/images/fieldtr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3819611"/>
              <a:ext cx="2514600" cy="2733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7" descr="http://www.clipartpal.com/_thumbs/pd/education/ab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3810000"/>
              <a:ext cx="2590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9" descr="http://01.edu-cdn.com/files/static/wiley/9780471308119/STRETCH_0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9340" y="3810000"/>
              <a:ext cx="4063860" cy="276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802199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6200"/>
            <a:ext cx="8229600" cy="1143000"/>
          </a:xfrm>
        </p:spPr>
        <p:txBody>
          <a:bodyPr/>
          <a:lstStyle/>
          <a:p>
            <a:pPr eaLnBrk="1" hangingPunct="1"/>
            <a:r>
              <a:rPr lang="en-US" b="1" dirty="0" smtClean="0">
                <a:solidFill>
                  <a:srgbClr val="C00000"/>
                </a:solidFill>
                <a:latin typeface="Caxton-BoldItalic"/>
              </a:rPr>
              <a:t>Meaning of EDUCATION</a:t>
            </a:r>
          </a:p>
        </p:txBody>
      </p:sp>
      <p:sp>
        <p:nvSpPr>
          <p:cNvPr id="4099" name="Rectangle 3"/>
          <p:cNvSpPr>
            <a:spLocks noGrp="1" noChangeArrowheads="1"/>
          </p:cNvSpPr>
          <p:nvPr>
            <p:ph type="body" idx="1"/>
          </p:nvPr>
        </p:nvSpPr>
        <p:spPr>
          <a:xfrm>
            <a:off x="457200" y="914400"/>
            <a:ext cx="8229600" cy="3124200"/>
          </a:xfrm>
        </p:spPr>
        <p:txBody>
          <a:bodyPr/>
          <a:lstStyle/>
          <a:p>
            <a:pPr algn="just" eaLnBrk="1" hangingPunct="1">
              <a:buFontTx/>
              <a:buNone/>
              <a:defRPr/>
            </a:pPr>
            <a:r>
              <a:rPr lang="en-US" b="1" dirty="0" smtClean="0">
                <a:solidFill>
                  <a:schemeClr val="bg1"/>
                </a:solidFill>
              </a:rPr>
              <a:t>   </a:t>
            </a:r>
            <a:r>
              <a:rPr lang="en-US" sz="4000" b="1" dirty="0" smtClean="0">
                <a:latin typeface="Caxton-BoldItalic"/>
              </a:rPr>
              <a:t>Process of bringing desirable changes into the behavior of human</a:t>
            </a:r>
          </a:p>
          <a:p>
            <a:pPr algn="just" eaLnBrk="1" hangingPunct="1">
              <a:buFontTx/>
              <a:buNone/>
              <a:defRPr/>
            </a:pPr>
            <a:r>
              <a:rPr lang="en-US" sz="4000" b="1" dirty="0" smtClean="0">
                <a:latin typeface="Caxton-BoldItalic"/>
              </a:rPr>
              <a:t>   Informal, Formal &amp; Non-formal</a:t>
            </a:r>
          </a:p>
        </p:txBody>
      </p:sp>
      <p:grpSp>
        <p:nvGrpSpPr>
          <p:cNvPr id="4100" name="Group 5"/>
          <p:cNvGrpSpPr>
            <a:grpSpLocks/>
          </p:cNvGrpSpPr>
          <p:nvPr/>
        </p:nvGrpSpPr>
        <p:grpSpPr bwMode="auto">
          <a:xfrm>
            <a:off x="914400" y="3487738"/>
            <a:ext cx="8077200" cy="3290887"/>
            <a:chOff x="914400" y="3487760"/>
            <a:chExt cx="8077201" cy="3290562"/>
          </a:xfrm>
        </p:grpSpPr>
        <p:pic>
          <p:nvPicPr>
            <p:cNvPr id="4101" name="Picture 5" descr="http://www.clipartoday.com/_thumbs/034/1/What_tn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505200"/>
              <a:ext cx="38100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7" descr="http://www.illustrationsof.com/royalty-free-teacher-clipart-illustration-1112556.jpg"/>
            <p:cNvPicPr>
              <a:picLocks noChangeAspect="1" noChangeArrowheads="1"/>
            </p:cNvPicPr>
            <p:nvPr/>
          </p:nvPicPr>
          <p:blipFill>
            <a:blip r:embed="rId3">
              <a:extLst>
                <a:ext uri="{28A0092B-C50C-407E-A947-70E740481C1C}">
                  <a14:useLocalDpi xmlns:a14="http://schemas.microsoft.com/office/drawing/2010/main" val="0"/>
                </a:ext>
              </a:extLst>
            </a:blip>
            <a:srcRect b="-2328"/>
            <a:stretch>
              <a:fillRect/>
            </a:stretch>
          </p:blipFill>
          <p:spPr bwMode="auto">
            <a:xfrm>
              <a:off x="4724400" y="3487760"/>
              <a:ext cx="4267201" cy="32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45210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smtClean="0">
                <a:solidFill>
                  <a:srgbClr val="C00000"/>
                </a:solidFill>
                <a:latin typeface="Caxton-BoldItalic"/>
              </a:rPr>
              <a:t>EXTENSION EDUCATION</a:t>
            </a:r>
          </a:p>
        </p:txBody>
      </p:sp>
      <p:sp>
        <p:nvSpPr>
          <p:cNvPr id="5123" name="Rectangle 3"/>
          <p:cNvSpPr>
            <a:spLocks noGrp="1" noChangeArrowheads="1"/>
          </p:cNvSpPr>
          <p:nvPr>
            <p:ph type="body" idx="1"/>
          </p:nvPr>
        </p:nvSpPr>
        <p:spPr>
          <a:xfrm>
            <a:off x="457200" y="1295400"/>
            <a:ext cx="8229600" cy="4525963"/>
          </a:xfrm>
        </p:spPr>
        <p:txBody>
          <a:bodyPr/>
          <a:lstStyle/>
          <a:p>
            <a:pPr algn="just" eaLnBrk="1" hangingPunct="1">
              <a:buFontTx/>
              <a:buNone/>
            </a:pPr>
            <a:r>
              <a:rPr lang="en-US" b="1" dirty="0" smtClean="0">
                <a:solidFill>
                  <a:schemeClr val="bg1"/>
                </a:solidFill>
              </a:rPr>
              <a:t>    </a:t>
            </a:r>
            <a:r>
              <a:rPr lang="en-US" sz="3000" dirty="0" smtClean="0">
                <a:solidFill>
                  <a:srgbClr val="002060"/>
                </a:solidFill>
                <a:latin typeface="Times New Roman" pitchFamily="18" charset="0"/>
                <a:cs typeface="Times New Roman" pitchFamily="18" charset="0"/>
              </a:rPr>
              <a:t>Extension as an out of school education and services for the members of the farm family and others directly or indirectly engaged in farm production, to enable them to adopt improved practices in production, management, conservation and marketing </a:t>
            </a:r>
            <a:r>
              <a:rPr lang="en-US" sz="2000" b="1" i="1" dirty="0" smtClean="0">
                <a:solidFill>
                  <a:srgbClr val="FF0000"/>
                </a:solidFill>
              </a:rPr>
              <a:t>(National Commission on Agri. 1976)</a:t>
            </a:r>
          </a:p>
        </p:txBody>
      </p:sp>
      <p:pic>
        <p:nvPicPr>
          <p:cNvPr id="5124" name="Picture 5" descr="http://www.wmu.com/userfiles/file/Childrens/CMD/CMD%202012/Op%20Ed%20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857750"/>
            <a:ext cx="8686800"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5981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rgbClr val="C00000"/>
                </a:solidFill>
                <a:latin typeface="Caxton-BoldItalic"/>
              </a:rPr>
              <a:t>EXTENSION EDUCATION</a:t>
            </a:r>
          </a:p>
        </p:txBody>
      </p:sp>
      <p:sp>
        <p:nvSpPr>
          <p:cNvPr id="6147" name="Rectangle 3"/>
          <p:cNvSpPr>
            <a:spLocks noGrp="1" noChangeArrowheads="1"/>
          </p:cNvSpPr>
          <p:nvPr>
            <p:ph type="body" idx="1"/>
          </p:nvPr>
        </p:nvSpPr>
        <p:spPr>
          <a:xfrm>
            <a:off x="457200" y="1066800"/>
            <a:ext cx="8229600" cy="4525963"/>
          </a:xfrm>
        </p:spPr>
        <p:txBody>
          <a:bodyPr/>
          <a:lstStyle/>
          <a:p>
            <a:pPr algn="just" eaLnBrk="1" hangingPunct="1">
              <a:buFontTx/>
              <a:buNone/>
            </a:pPr>
            <a:r>
              <a:rPr lang="en-US" b="1" dirty="0" smtClean="0">
                <a:latin typeface="Times New Roman" pitchFamily="18" charset="0"/>
                <a:cs typeface="Times New Roman" pitchFamily="18" charset="0"/>
              </a:rPr>
              <a:t>   as an educational process to provide knowledge to the rural people about improved practices in a convincing manner and to help them to take decisions within their specific local conditions </a:t>
            </a:r>
            <a:r>
              <a:rPr lang="en-US" b="1" dirty="0" smtClean="0">
                <a:solidFill>
                  <a:srgbClr val="FF0000"/>
                </a:solidFill>
                <a:latin typeface="Times New Roman" pitchFamily="18" charset="0"/>
                <a:cs typeface="Times New Roman" pitchFamily="18" charset="0"/>
              </a:rPr>
              <a:t>(</a:t>
            </a:r>
            <a:r>
              <a:rPr lang="en-US" b="1" i="1" dirty="0" err="1" smtClean="0">
                <a:solidFill>
                  <a:srgbClr val="FF0000"/>
                </a:solidFill>
              </a:rPr>
              <a:t>Dahama</a:t>
            </a:r>
            <a:r>
              <a:rPr lang="en-US" b="1" i="1" dirty="0" smtClean="0">
                <a:solidFill>
                  <a:srgbClr val="FF0000"/>
                </a:solidFill>
              </a:rPr>
              <a:t>)</a:t>
            </a:r>
          </a:p>
        </p:txBody>
      </p:sp>
      <p:pic>
        <p:nvPicPr>
          <p:cNvPr id="6148" name="Picture 5" descr="http://www.wmu.com/userfiles/file/Childrens/CMD/CMD%202012/Op%20Ed%20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419600"/>
            <a:ext cx="83058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2944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dirty="0" smtClean="0">
                <a:solidFill>
                  <a:srgbClr val="C00000"/>
                </a:solidFill>
                <a:latin typeface="Caxton-BoldItalic"/>
              </a:rPr>
              <a:t>EXTENSION EDUCATION</a:t>
            </a:r>
          </a:p>
        </p:txBody>
      </p:sp>
      <p:sp>
        <p:nvSpPr>
          <p:cNvPr id="7171" name="Rectangle 3"/>
          <p:cNvSpPr>
            <a:spLocks noGrp="1" noChangeArrowheads="1"/>
          </p:cNvSpPr>
          <p:nvPr>
            <p:ph type="body" idx="1"/>
          </p:nvPr>
        </p:nvSpPr>
        <p:spPr/>
        <p:txBody>
          <a:bodyPr/>
          <a:lstStyle/>
          <a:p>
            <a:pPr algn="just" eaLnBrk="1" hangingPunct="1">
              <a:buFontTx/>
              <a:buNone/>
            </a:pPr>
            <a:r>
              <a:rPr lang="en-US" b="1" dirty="0" smtClean="0">
                <a:solidFill>
                  <a:schemeClr val="bg1"/>
                </a:solidFill>
              </a:rPr>
              <a:t>    </a:t>
            </a:r>
            <a:r>
              <a:rPr lang="en-US" b="1" dirty="0" smtClean="0">
                <a:latin typeface="Times New Roman" pitchFamily="18" charset="0"/>
                <a:cs typeface="Times New Roman" pitchFamily="18" charset="0"/>
              </a:rPr>
              <a:t>involves the conscious use of communication of information to help people to form sound opinions and make good decisions </a:t>
            </a:r>
            <a:r>
              <a:rPr lang="en-US" b="1" dirty="0" smtClean="0">
                <a:solidFill>
                  <a:srgbClr val="FF0000"/>
                </a:solidFill>
              </a:rPr>
              <a:t>(</a:t>
            </a:r>
            <a:r>
              <a:rPr lang="en-US" b="1" i="1" dirty="0" smtClean="0">
                <a:solidFill>
                  <a:srgbClr val="FF0000"/>
                </a:solidFill>
              </a:rPr>
              <a:t>van den Ban &amp; Hawkins -1996</a:t>
            </a:r>
            <a:r>
              <a:rPr lang="en-US" b="1" dirty="0" smtClean="0">
                <a:solidFill>
                  <a:srgbClr val="FF0000"/>
                </a:solidFill>
              </a:rPr>
              <a:t>)</a:t>
            </a:r>
          </a:p>
        </p:txBody>
      </p:sp>
      <p:pic>
        <p:nvPicPr>
          <p:cNvPr id="7172" name="Picture 5" descr="http://www.wmu.com/userfiles/file/Childrens/CMD/CMD%202012/Op%20Ed%20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416425"/>
            <a:ext cx="78486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2829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52400"/>
            <a:ext cx="8229600" cy="1143000"/>
          </a:xfrm>
        </p:spPr>
        <p:txBody>
          <a:bodyPr/>
          <a:lstStyle/>
          <a:p>
            <a:pPr eaLnBrk="1" hangingPunct="1"/>
            <a:r>
              <a:rPr lang="en-US" b="1" dirty="0" smtClean="0">
                <a:solidFill>
                  <a:srgbClr val="C00000"/>
                </a:solidFill>
                <a:latin typeface="Caxton-BoldItalic"/>
              </a:rPr>
              <a:t>EXTENSION EDUCATION</a:t>
            </a:r>
          </a:p>
        </p:txBody>
      </p:sp>
      <p:sp>
        <p:nvSpPr>
          <p:cNvPr id="8195" name="Rectangle 3"/>
          <p:cNvSpPr>
            <a:spLocks noGrp="1" noChangeArrowheads="1"/>
          </p:cNvSpPr>
          <p:nvPr>
            <p:ph type="body" idx="1"/>
          </p:nvPr>
        </p:nvSpPr>
        <p:spPr>
          <a:xfrm>
            <a:off x="457200" y="1219200"/>
            <a:ext cx="8229600" cy="4525963"/>
          </a:xfrm>
        </p:spPr>
        <p:txBody>
          <a:bodyPr/>
          <a:lstStyle/>
          <a:p>
            <a:pPr algn="just" eaLnBrk="1" hangingPunct="1">
              <a:buFontTx/>
              <a:buNone/>
            </a:pPr>
            <a:r>
              <a:rPr lang="en-US" b="1" dirty="0" smtClean="0">
                <a:latin typeface="Times New Roman" pitchFamily="18" charset="0"/>
                <a:cs typeface="Times New Roman" pitchFamily="18" charset="0"/>
              </a:rPr>
              <a:t>   is a science which deals with the creation, transmission &amp; application of knowledge designed to bring about planned changes in the </a:t>
            </a:r>
            <a:r>
              <a:rPr lang="en-US" b="1" dirty="0" err="1" smtClean="0">
                <a:latin typeface="Times New Roman" pitchFamily="18" charset="0"/>
                <a:cs typeface="Times New Roman" pitchFamily="18" charset="0"/>
              </a:rPr>
              <a:t>behaviour</a:t>
            </a:r>
            <a:r>
              <a:rPr lang="en-US" b="1" dirty="0" smtClean="0">
                <a:latin typeface="Times New Roman" pitchFamily="18" charset="0"/>
                <a:cs typeface="Times New Roman" pitchFamily="18" charset="0"/>
              </a:rPr>
              <a:t>–complex of people, with a view to help them live better by learning the ways of improving their vocations, enterprises &amp; institutions.</a:t>
            </a:r>
            <a:r>
              <a:rPr lang="en-US" b="1" dirty="0" smtClean="0">
                <a:solidFill>
                  <a:schemeClr val="bg1"/>
                </a:solidFill>
              </a:rPr>
              <a:t> </a:t>
            </a:r>
            <a:r>
              <a:rPr lang="en-US" b="1" i="1" dirty="0" smtClean="0">
                <a:solidFill>
                  <a:srgbClr val="FF0000"/>
                </a:solidFill>
              </a:rPr>
              <a:t>(</a:t>
            </a:r>
            <a:r>
              <a:rPr lang="en-US" b="1" i="1" dirty="0" err="1" smtClean="0">
                <a:solidFill>
                  <a:srgbClr val="FF0000"/>
                </a:solidFill>
              </a:rPr>
              <a:t>Leagan</a:t>
            </a:r>
            <a:r>
              <a:rPr lang="en-US" b="1" i="1" dirty="0" smtClean="0">
                <a:solidFill>
                  <a:srgbClr val="FF0000"/>
                </a:solidFill>
              </a:rPr>
              <a:t>)</a:t>
            </a:r>
          </a:p>
        </p:txBody>
      </p:sp>
    </p:spTree>
    <p:extLst>
      <p:ext uri="{BB962C8B-B14F-4D97-AF65-F5344CB8AC3E}">
        <p14:creationId xmlns:p14="http://schemas.microsoft.com/office/powerpoint/2010/main" val="3903513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2264</TotalTime>
  <Words>924</Words>
  <Application>Microsoft Office PowerPoint</Application>
  <PresentationFormat>On-screen Show (4:3)</PresentationFormat>
  <Paragraphs>130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Extension Education and Development</vt:lpstr>
      <vt:lpstr>Topics covered</vt:lpstr>
      <vt:lpstr>Meaning of EXTENSION</vt:lpstr>
      <vt:lpstr>Meaning of EDUCATION</vt:lpstr>
      <vt:lpstr>EXTENSION EDUCATION</vt:lpstr>
      <vt:lpstr>EXTENSION EDUCATION</vt:lpstr>
      <vt:lpstr>EXTENSION EDUCATION</vt:lpstr>
      <vt:lpstr>EXTENSION EDUCATION</vt:lpstr>
      <vt:lpstr>V. &amp; A. H. EXTENSION EDUCATION</vt:lpstr>
      <vt:lpstr>These definitions indicate that    Extension is for -</vt:lpstr>
      <vt:lpstr>PowerPoint Presentation</vt:lpstr>
      <vt:lpstr>NEED OF EXTENSION</vt:lpstr>
      <vt:lpstr>Objectives of Extension Education</vt:lpstr>
      <vt:lpstr>Ultimate aim of extension</vt:lpstr>
      <vt:lpstr>Philosophy of  Extension Education (Ensminger)</vt:lpstr>
      <vt:lpstr>Philosophy of  Extension Education </vt:lpstr>
      <vt:lpstr>Philosophy of  Extension Education (Mildred Horton)</vt:lpstr>
      <vt:lpstr>Functions of extension education-</vt:lpstr>
      <vt:lpstr>NEED FOR STUDYING EXTENSION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SONY</dc:creator>
  <cp:lastModifiedBy>vipin</cp:lastModifiedBy>
  <cp:revision>249</cp:revision>
  <dcterms:created xsi:type="dcterms:W3CDTF">2020-01-10T02:05:01Z</dcterms:created>
  <dcterms:modified xsi:type="dcterms:W3CDTF">2020-09-28T06:59:37Z</dcterms:modified>
</cp:coreProperties>
</file>