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90" r:id="rId1"/>
  </p:sldMasterIdLst>
  <p:sldIdLst>
    <p:sldId id="256" r:id="rId2"/>
    <p:sldId id="267" r:id="rId3"/>
    <p:sldId id="257" r:id="rId4"/>
    <p:sldId id="268" r:id="rId5"/>
    <p:sldId id="258" r:id="rId6"/>
    <p:sldId id="269" r:id="rId7"/>
    <p:sldId id="259" r:id="rId8"/>
    <p:sldId id="270" r:id="rId9"/>
    <p:sldId id="260" r:id="rId10"/>
    <p:sldId id="271" r:id="rId11"/>
    <p:sldId id="261" r:id="rId12"/>
    <p:sldId id="272" r:id="rId13"/>
    <p:sldId id="262" r:id="rId14"/>
    <p:sldId id="273" r:id="rId15"/>
    <p:sldId id="263" r:id="rId16"/>
    <p:sldId id="278" r:id="rId17"/>
    <p:sldId id="274" r:id="rId18"/>
    <p:sldId id="279" r:id="rId19"/>
    <p:sldId id="264" r:id="rId20"/>
    <p:sldId id="275" r:id="rId21"/>
    <p:sldId id="265" r:id="rId22"/>
    <p:sldId id="276" r:id="rId23"/>
    <p:sldId id="266" r:id="rId24"/>
    <p:sldId id="277" r:id="rId25"/>
  </p:sldIdLst>
  <p:sldSz cx="10058400" cy="7772400"/>
  <p:notesSz cx="7772400" cy="100584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225">
          <p15:clr>
            <a:srgbClr val="A4A3A4"/>
          </p15:clr>
        </p15:guide>
        <p15:guide id="2" pos="2795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62" d="100"/>
          <a:sy n="62" d="100"/>
        </p:scale>
        <p:origin x="1416" y="48"/>
      </p:cViewPr>
      <p:guideLst>
        <p:guide orient="horz" pos="2225"/>
        <p:guide pos="2795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ounded Rectangle 14"/>
          <p:cNvSpPr/>
          <p:nvPr/>
        </p:nvSpPr>
        <p:spPr>
          <a:xfrm>
            <a:off x="335280" y="373076"/>
            <a:ext cx="9385261" cy="7023062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lIns="101882" tIns="50941" rIns="101882" bIns="50941"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10" name="Rounded Rectangle 9"/>
          <p:cNvSpPr/>
          <p:nvPr/>
        </p:nvSpPr>
        <p:spPr>
          <a:xfrm>
            <a:off x="460456" y="492050"/>
            <a:ext cx="9137490" cy="3523488"/>
          </a:xfrm>
          <a:prstGeom prst="roundRect">
            <a:avLst>
              <a:gd name="adj" fmla="val 4578"/>
            </a:avLst>
          </a:prstGeom>
          <a:gradFill rotWithShape="1">
            <a:gsLst>
              <a:gs pos="0">
                <a:schemeClr val="bg1">
                  <a:tint val="75000"/>
                  <a:satMod val="150000"/>
                </a:schemeClr>
              </a:gs>
              <a:gs pos="55000">
                <a:schemeClr val="bg1">
                  <a:shade val="75000"/>
                  <a:satMod val="100000"/>
                </a:schemeClr>
              </a:gs>
              <a:gs pos="100000">
                <a:schemeClr val="bg1">
                  <a:shade val="35000"/>
                  <a:satMod val="100000"/>
                </a:schemeClr>
              </a:gs>
            </a:gsLst>
            <a:path path="circle">
              <a:fillToRect l="50000" t="175000" r="50000" b="-75000"/>
            </a:path>
          </a:gradFill>
          <a:ln w="889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lIns="101882" tIns="50941" rIns="101882" bIns="50941"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5" name="Title 4"/>
          <p:cNvSpPr>
            <a:spLocks noGrp="1"/>
          </p:cNvSpPr>
          <p:nvPr>
            <p:ph type="ctrTitle"/>
          </p:nvPr>
        </p:nvSpPr>
        <p:spPr>
          <a:xfrm>
            <a:off x="794614" y="2062900"/>
            <a:ext cx="8549640" cy="2072640"/>
          </a:xfrm>
        </p:spPr>
        <p:txBody>
          <a:bodyPr lIns="50941" rIns="50941" bIns="50941"/>
          <a:lstStyle>
            <a:lvl1pPr algn="r">
              <a:defRPr sz="5000" b="1">
                <a:solidFill>
                  <a:schemeClr val="accent1">
                    <a:tint val="88000"/>
                    <a:satMod val="150000"/>
                  </a:schemeClr>
                </a:solidFill>
                <a:effectLst>
                  <a:outerShdw blurRad="53975" dist="22860" dir="5400000" algn="tl" rotWithShape="0">
                    <a:srgbClr val="000000">
                      <a:alpha val="55000"/>
                    </a:srgbClr>
                  </a:outerShdw>
                </a:effectLst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20" name="Subtitle 19"/>
          <p:cNvSpPr>
            <a:spLocks noGrp="1"/>
          </p:cNvSpPr>
          <p:nvPr>
            <p:ph type="subTitle" idx="1"/>
          </p:nvPr>
        </p:nvSpPr>
        <p:spPr>
          <a:xfrm>
            <a:off x="794614" y="4176370"/>
            <a:ext cx="8549640" cy="1036320"/>
          </a:xfrm>
        </p:spPr>
        <p:txBody>
          <a:bodyPr lIns="203765" tIns="0"/>
          <a:lstStyle>
            <a:lvl1pPr marL="40753" indent="0" algn="r">
              <a:spcBef>
                <a:spcPts val="0"/>
              </a:spcBef>
              <a:buNone/>
              <a:defRPr sz="2200">
                <a:solidFill>
                  <a:schemeClr val="bg2">
                    <a:shade val="25000"/>
                  </a:schemeClr>
                </a:solidFill>
              </a:defRPr>
            </a:lvl1pPr>
            <a:lvl2pPr marL="509412" indent="0" algn="ctr">
              <a:buNone/>
            </a:lvl2pPr>
            <a:lvl3pPr marL="1018824" indent="0" algn="ctr">
              <a:buNone/>
            </a:lvl3pPr>
            <a:lvl4pPr marL="1528237" indent="0" algn="ctr">
              <a:buNone/>
            </a:lvl4pPr>
            <a:lvl5pPr marL="2037649" indent="0" algn="ctr">
              <a:buNone/>
            </a:lvl5pPr>
            <a:lvl6pPr marL="2547061" indent="0" algn="ctr">
              <a:buNone/>
            </a:lvl6pPr>
            <a:lvl7pPr marL="3056473" indent="0" algn="ctr">
              <a:buNone/>
            </a:lvl7pPr>
            <a:lvl8pPr marL="3565886" indent="0" algn="ctr">
              <a:buNone/>
            </a:lvl8pPr>
            <a:lvl9pPr marL="4075298" indent="0" algn="ctr">
              <a:buNone/>
            </a:lvl9pPr>
            <a:extLst/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19" name="Date Placeholder 18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5/15/2019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IN"/>
          </a:p>
        </p:txBody>
      </p:sp>
      <p:sp>
        <p:nvSpPr>
          <p:cNvPr id="11" name="Slide Number Placeholder 10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 marL="121285">
              <a:lnSpc>
                <a:spcPts val="1425"/>
              </a:lnSpc>
            </a:pPr>
            <a:fld id="{81D60167-4931-47E6-BA6A-407CBD079E47}" type="slidenum">
              <a:rPr lang="en-IN" spc="5" smtClean="0"/>
              <a:pPr marL="121285">
                <a:lnSpc>
                  <a:spcPts val="1425"/>
                </a:lnSpc>
              </a:pPr>
              <a:t>‹#›</a:t>
            </a:fld>
            <a:endParaRPr lang="en-IN" spc="5" dirty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53212" y="5647944"/>
            <a:ext cx="9002268" cy="1191768"/>
          </a:xfrm>
        </p:spPr>
        <p:txBody>
          <a:bodyPr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53212" y="601065"/>
            <a:ext cx="9002268" cy="4746346"/>
          </a:xfrm>
        </p:spPr>
        <p:txBody>
          <a:bodyPr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5/15/2019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 marL="121285">
              <a:lnSpc>
                <a:spcPts val="1425"/>
              </a:lnSpc>
            </a:pPr>
            <a:fld id="{81D60167-4931-47E6-BA6A-407CBD079E47}" type="slidenum">
              <a:rPr lang="en-IN" spc="5" smtClean="0"/>
              <a:pPr marL="121285">
                <a:lnSpc>
                  <a:spcPts val="1425"/>
                </a:lnSpc>
              </a:pPr>
              <a:t>‹#›</a:t>
            </a:fld>
            <a:endParaRPr lang="en-IN" spc="5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Rounded Rectangle 13"/>
          <p:cNvSpPr/>
          <p:nvPr/>
        </p:nvSpPr>
        <p:spPr>
          <a:xfrm>
            <a:off x="335280" y="373076"/>
            <a:ext cx="9385261" cy="7023062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lIns="101882" tIns="50941" rIns="101882" bIns="50941"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11" name="Rounded Rectangle 10"/>
          <p:cNvSpPr/>
          <p:nvPr/>
        </p:nvSpPr>
        <p:spPr>
          <a:xfrm>
            <a:off x="460456" y="492051"/>
            <a:ext cx="9137490" cy="4920173"/>
          </a:xfrm>
          <a:prstGeom prst="roundRect">
            <a:avLst>
              <a:gd name="adj" fmla="val 2127"/>
            </a:avLst>
          </a:prstGeom>
          <a:gradFill rotWithShape="1">
            <a:gsLst>
              <a:gs pos="0">
                <a:schemeClr val="bg1">
                  <a:tint val="75000"/>
                  <a:satMod val="150000"/>
                </a:schemeClr>
              </a:gs>
              <a:gs pos="55000">
                <a:schemeClr val="bg1">
                  <a:shade val="75000"/>
                  <a:satMod val="100000"/>
                </a:schemeClr>
              </a:gs>
              <a:gs pos="100000">
                <a:schemeClr val="bg1">
                  <a:shade val="35000"/>
                  <a:satMod val="100000"/>
                </a:schemeClr>
              </a:gs>
            </a:gsLst>
            <a:path path="circle">
              <a:fillToRect l="50000" t="175000" r="50000" b="-75000"/>
            </a:path>
          </a:gradFill>
          <a:ln w="889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lIns="101882" tIns="50941" rIns="101882" bIns="50941"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15178" y="5585765"/>
            <a:ext cx="9002268" cy="766877"/>
          </a:xfrm>
        </p:spPr>
        <p:txBody>
          <a:bodyPr lIns="101882" bIns="0" anchor="b"/>
          <a:lstStyle>
            <a:lvl1pPr algn="l">
              <a:buNone/>
              <a:defRPr sz="4000" b="0" cap="none" baseline="0">
                <a:solidFill>
                  <a:schemeClr val="bg2">
                    <a:shade val="25000"/>
                  </a:schemeClr>
                </a:solidFill>
                <a:effectLst/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15178" y="6374415"/>
            <a:ext cx="9002268" cy="476707"/>
          </a:xfrm>
        </p:spPr>
        <p:txBody>
          <a:bodyPr lIns="132447" tIns="0" anchor="t"/>
          <a:lstStyle>
            <a:lvl1pPr marL="0" marR="40753" indent="0" algn="l">
              <a:spcBef>
                <a:spcPts val="0"/>
              </a:spcBef>
              <a:spcAft>
                <a:spcPts val="0"/>
              </a:spcAft>
              <a:buNone/>
              <a:defRPr sz="2000" b="0">
                <a:solidFill>
                  <a:schemeClr val="accent1">
                    <a:shade val="50000"/>
                    <a:satMod val="110000"/>
                  </a:schemeClr>
                </a:solidFill>
                <a:effectLst/>
              </a:defRPr>
            </a:lvl1pPr>
            <a:lvl2pPr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5/15/2019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 marL="121285">
              <a:lnSpc>
                <a:spcPts val="1425"/>
              </a:lnSpc>
            </a:pPr>
            <a:fld id="{81D60167-4931-47E6-BA6A-407CBD079E47}" type="slidenum">
              <a:rPr lang="en-IN" spc="5" smtClean="0"/>
              <a:pPr marL="121285">
                <a:lnSpc>
                  <a:spcPts val="1425"/>
                </a:lnSpc>
              </a:pPr>
              <a:t>‹#›</a:t>
            </a:fld>
            <a:endParaRPr lang="en-IN" spc="5" dirty="0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565787" y="601066"/>
            <a:ext cx="4325112" cy="4974336"/>
          </a:xfrm>
        </p:spPr>
        <p:txBody>
          <a:bodyPr/>
          <a:lstStyle>
            <a:lvl1pPr>
              <a:defRPr sz="2900"/>
            </a:lvl1pPr>
            <a:lvl2pPr>
              <a:defRPr sz="2500"/>
            </a:lvl2pPr>
            <a:lvl3pPr>
              <a:defRPr sz="2200"/>
            </a:lvl3pPr>
            <a:lvl4pPr>
              <a:defRPr sz="2000"/>
            </a:lvl4pPr>
            <a:lvl5pPr>
              <a:defRPr sz="20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230896" y="601066"/>
            <a:ext cx="4325112" cy="4974336"/>
          </a:xfrm>
        </p:spPr>
        <p:txBody>
          <a:bodyPr/>
          <a:lstStyle>
            <a:lvl1pPr>
              <a:defRPr sz="2900"/>
            </a:lvl1pPr>
            <a:lvl2pPr>
              <a:defRPr sz="2500"/>
            </a:lvl2pPr>
            <a:lvl3pPr>
              <a:defRPr sz="2200"/>
            </a:lvl3pPr>
            <a:lvl4pPr>
              <a:defRPr sz="2000"/>
            </a:lvl4pPr>
            <a:lvl5pPr>
              <a:defRPr sz="20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5/15/2019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 marL="121285">
              <a:lnSpc>
                <a:spcPts val="1425"/>
              </a:lnSpc>
            </a:pPr>
            <a:fld id="{81D60167-4931-47E6-BA6A-407CBD079E47}" type="slidenum">
              <a:rPr lang="en-IN" spc="5" smtClean="0"/>
              <a:pPr marL="121285">
                <a:lnSpc>
                  <a:spcPts val="1425"/>
                </a:lnSpc>
              </a:pPr>
              <a:t>‹#›</a:t>
            </a:fld>
            <a:endParaRPr lang="en-IN" spc="5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53212" y="5647944"/>
            <a:ext cx="9002268" cy="1191768"/>
          </a:xfrm>
        </p:spPr>
        <p:txBody>
          <a:bodyPr anchor="b"/>
          <a:lstStyle>
            <a:lvl1pPr>
              <a:defRPr b="1"/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67946" y="656696"/>
            <a:ext cx="4325112" cy="897784"/>
          </a:xfrm>
        </p:spPr>
        <p:txBody>
          <a:bodyPr lIns="163012" anchor="ctr"/>
          <a:lstStyle>
            <a:lvl1pPr marL="0" indent="0" algn="l">
              <a:buNone/>
              <a:defRPr sz="2700" b="1">
                <a:solidFill>
                  <a:schemeClr val="tx1"/>
                </a:solidFill>
              </a:defRPr>
            </a:lvl1pPr>
            <a:lvl2pPr>
              <a:buNone/>
              <a:defRPr sz="2200" b="1"/>
            </a:lvl2pPr>
            <a:lvl3pPr>
              <a:buNone/>
              <a:defRPr sz="2000" b="1"/>
            </a:lvl3pPr>
            <a:lvl4pPr>
              <a:buNone/>
              <a:defRPr sz="1800" b="1"/>
            </a:lvl4pPr>
            <a:lvl5pPr>
              <a:buNone/>
              <a:defRPr sz="1800" b="1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5117386" y="656696"/>
            <a:ext cx="4325112" cy="897784"/>
          </a:xfrm>
        </p:spPr>
        <p:txBody>
          <a:bodyPr lIns="152824" anchor="ctr"/>
          <a:lstStyle>
            <a:lvl1pPr marL="0" indent="0" algn="l">
              <a:buNone/>
              <a:defRPr sz="2700" b="1">
                <a:solidFill>
                  <a:schemeClr val="tx1"/>
                </a:solidFill>
              </a:defRPr>
            </a:lvl1pPr>
            <a:lvl2pPr>
              <a:buNone/>
              <a:defRPr sz="2200" b="1"/>
            </a:lvl2pPr>
            <a:lvl3pPr>
              <a:buNone/>
              <a:defRPr sz="2000" b="1"/>
            </a:lvl3pPr>
            <a:lvl4pPr>
              <a:buNone/>
              <a:defRPr sz="1800" b="1"/>
            </a:lvl4pPr>
            <a:lvl5pPr>
              <a:buNone/>
              <a:defRPr sz="1800" b="1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667946" y="1640840"/>
            <a:ext cx="4325112" cy="3955288"/>
          </a:xfrm>
        </p:spPr>
        <p:txBody>
          <a:bodyPr anchor="t"/>
          <a:lstStyle>
            <a:lvl1pPr algn="l">
              <a:defRPr sz="2700"/>
            </a:lvl1pPr>
            <a:lvl2pPr algn="l">
              <a:defRPr sz="2200"/>
            </a:lvl2pPr>
            <a:lvl3pPr algn="l">
              <a:defRPr sz="2000"/>
            </a:lvl3pPr>
            <a:lvl4pPr algn="l">
              <a:defRPr sz="1800"/>
            </a:lvl4pPr>
            <a:lvl5pPr algn="l">
              <a:defRPr sz="18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117386" y="1640840"/>
            <a:ext cx="4325112" cy="3955288"/>
          </a:xfrm>
        </p:spPr>
        <p:txBody>
          <a:bodyPr anchor="t"/>
          <a:lstStyle>
            <a:lvl1pPr algn="l">
              <a:defRPr sz="2700"/>
            </a:lvl1pPr>
            <a:lvl2pPr algn="l">
              <a:defRPr sz="2200"/>
            </a:lvl2pPr>
            <a:lvl3pPr algn="l">
              <a:defRPr sz="2000"/>
            </a:lvl3pPr>
            <a:lvl4pPr algn="l">
              <a:defRPr sz="1800"/>
            </a:lvl4pPr>
            <a:lvl5pPr algn="l">
              <a:defRPr sz="18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5/15/2019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IN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 marL="121285">
              <a:lnSpc>
                <a:spcPts val="1425"/>
              </a:lnSpc>
            </a:pPr>
            <a:fld id="{81D60167-4931-47E6-BA6A-407CBD079E47}" type="slidenum">
              <a:rPr lang="en-IN" spc="5" smtClean="0"/>
              <a:pPr marL="121285">
                <a:lnSpc>
                  <a:spcPts val="1425"/>
                </a:lnSpc>
              </a:pPr>
              <a:t>‹#›</a:t>
            </a:fld>
            <a:endParaRPr lang="en-IN" spc="5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5/15/2019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I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 marL="121285">
              <a:lnSpc>
                <a:spcPts val="1425"/>
              </a:lnSpc>
            </a:pPr>
            <a:fld id="{81D60167-4931-47E6-BA6A-407CBD079E47}" type="slidenum">
              <a:rPr lang="en-IN" spc="5" smtClean="0"/>
              <a:pPr marL="121285">
                <a:lnSpc>
                  <a:spcPts val="1425"/>
                </a:lnSpc>
              </a:pPr>
              <a:t>‹#›</a:t>
            </a:fld>
            <a:endParaRPr lang="en-IN" spc="5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ounded Rectangle 6"/>
          <p:cNvSpPr/>
          <p:nvPr/>
        </p:nvSpPr>
        <p:spPr>
          <a:xfrm>
            <a:off x="335280" y="373076"/>
            <a:ext cx="9385261" cy="7023062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lIns="101882" tIns="50941" rIns="101882" bIns="50941"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5/15/2019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IN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 marL="121285">
              <a:lnSpc>
                <a:spcPts val="1425"/>
              </a:lnSpc>
            </a:pPr>
            <a:fld id="{81D60167-4931-47E6-BA6A-407CBD079E47}" type="slidenum">
              <a:rPr lang="en-IN" spc="5" smtClean="0"/>
              <a:pPr marL="121285">
                <a:lnSpc>
                  <a:spcPts val="1425"/>
                </a:lnSpc>
              </a:pPr>
              <a:t>‹#›</a:t>
            </a:fld>
            <a:endParaRPr lang="en-IN" spc="5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2662" y="604520"/>
            <a:ext cx="3268980" cy="1036320"/>
          </a:xfrm>
        </p:spPr>
        <p:txBody>
          <a:bodyPr anchor="b"/>
          <a:lstStyle>
            <a:lvl1pPr algn="l">
              <a:buNone/>
              <a:defRPr sz="2500" b="1">
                <a:solidFill>
                  <a:schemeClr val="accent1"/>
                </a:solidFill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6092732" y="1640842"/>
            <a:ext cx="3268980" cy="4766927"/>
          </a:xfrm>
        </p:spPr>
        <p:txBody>
          <a:bodyPr lIns="101882"/>
          <a:lstStyle>
            <a:lvl1pPr marL="20376" marR="20376" indent="0">
              <a:spcBef>
                <a:spcPts val="0"/>
              </a:spcBef>
              <a:buNone/>
              <a:defRPr sz="1600">
                <a:solidFill>
                  <a:schemeClr val="tx1"/>
                </a:solidFill>
              </a:defRPr>
            </a:lvl1pPr>
            <a:lvl2pPr>
              <a:buNone/>
              <a:defRPr sz="1300">
                <a:solidFill>
                  <a:schemeClr val="tx1"/>
                </a:solidFill>
              </a:defRPr>
            </a:lvl2pPr>
            <a:lvl3pPr>
              <a:buNone/>
              <a:defRPr sz="1100">
                <a:solidFill>
                  <a:schemeClr val="tx1"/>
                </a:solidFill>
              </a:defRPr>
            </a:lvl3pPr>
            <a:lvl4pPr>
              <a:buNone/>
              <a:defRPr sz="1000">
                <a:solidFill>
                  <a:schemeClr val="tx1"/>
                </a:solidFill>
              </a:defRPr>
            </a:lvl4pPr>
            <a:lvl5pPr>
              <a:buNone/>
              <a:defRPr sz="1000">
                <a:solidFill>
                  <a:schemeClr val="tx1"/>
                </a:solidFill>
              </a:defRPr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837510" y="1054163"/>
            <a:ext cx="5088775" cy="5354322"/>
          </a:xfrm>
        </p:spPr>
        <p:txBody>
          <a:bodyPr/>
          <a:lstStyle>
            <a:lvl1pPr>
              <a:defRPr sz="3100">
                <a:solidFill>
                  <a:schemeClr val="tx1"/>
                </a:solidFill>
              </a:defRPr>
            </a:lvl1pPr>
            <a:lvl2pPr>
              <a:defRPr sz="2900">
                <a:solidFill>
                  <a:schemeClr val="tx1"/>
                </a:solidFill>
              </a:defRPr>
            </a:lvl2pPr>
            <a:lvl3pPr>
              <a:defRPr sz="2700">
                <a:solidFill>
                  <a:schemeClr val="tx1"/>
                </a:solidFill>
              </a:defRPr>
            </a:lvl3pPr>
            <a:lvl4pPr>
              <a:defRPr sz="2200">
                <a:solidFill>
                  <a:schemeClr val="tx1"/>
                </a:solidFill>
              </a:defRPr>
            </a:lvl4pPr>
            <a:lvl5pPr>
              <a:defRPr sz="2200">
                <a:solidFill>
                  <a:schemeClr val="tx1"/>
                </a:solidFill>
              </a:defRPr>
            </a:lvl5pPr>
            <a:lvl6pPr>
              <a:buNone/>
              <a:defRPr/>
            </a:lvl6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5/15/2019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 marL="121285">
              <a:lnSpc>
                <a:spcPts val="1425"/>
              </a:lnSpc>
            </a:pPr>
            <a:fld id="{81D60167-4931-47E6-BA6A-407CBD079E47}" type="slidenum">
              <a:rPr lang="en-IN" spc="5" smtClean="0"/>
              <a:pPr marL="121285">
                <a:lnSpc>
                  <a:spcPts val="1425"/>
                </a:lnSpc>
              </a:pPr>
              <a:t>‹#›</a:t>
            </a:fld>
            <a:endParaRPr lang="en-IN" spc="5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ounded Rectangle 14"/>
          <p:cNvSpPr/>
          <p:nvPr/>
        </p:nvSpPr>
        <p:spPr>
          <a:xfrm>
            <a:off x="335280" y="373076"/>
            <a:ext cx="9385261" cy="7023062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lIns="101882" tIns="50941" rIns="101882" bIns="50941"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11" name="Round Single Corner Rectangle 10"/>
          <p:cNvSpPr/>
          <p:nvPr/>
        </p:nvSpPr>
        <p:spPr>
          <a:xfrm>
            <a:off x="7040880" y="492050"/>
            <a:ext cx="2557066" cy="4922520"/>
          </a:xfrm>
          <a:prstGeom prst="round1Rect">
            <a:avLst>
              <a:gd name="adj" fmla="val 2748"/>
            </a:avLst>
          </a:prstGeom>
          <a:solidFill>
            <a:srgbClr val="1C1C1C"/>
          </a:solidFill>
          <a:ln w="889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lIns="101882" tIns="50941" rIns="101882" bIns="50941"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02920" y="5680330"/>
            <a:ext cx="9052560" cy="1191768"/>
          </a:xfrm>
        </p:spPr>
        <p:txBody>
          <a:bodyPr anchor="t"/>
          <a:lstStyle>
            <a:lvl1pPr algn="l">
              <a:buNone/>
              <a:defRPr sz="4000" b="0">
                <a:solidFill>
                  <a:schemeClr val="bg2">
                    <a:shade val="25000"/>
                  </a:schemeClr>
                </a:solidFill>
                <a:effectLst/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 bwMode="grayWhite">
          <a:xfrm>
            <a:off x="7108983" y="604520"/>
            <a:ext cx="2464308" cy="4773011"/>
          </a:xfrm>
        </p:spPr>
        <p:txBody>
          <a:bodyPr lIns="101882"/>
          <a:lstStyle>
            <a:lvl1pPr marL="50941" indent="0" algn="l">
              <a:spcBef>
                <a:spcPts val="0"/>
              </a:spcBef>
              <a:buNone/>
              <a:defRPr sz="1600">
                <a:solidFill>
                  <a:srgbClr val="FFFFFF"/>
                </a:solidFill>
              </a:defRPr>
            </a:lvl1pPr>
            <a:lvl2pPr>
              <a:defRPr sz="1300">
                <a:solidFill>
                  <a:srgbClr val="FFFFFF"/>
                </a:solidFill>
              </a:defRPr>
            </a:lvl2pPr>
            <a:lvl3pPr>
              <a:defRPr sz="1100">
                <a:solidFill>
                  <a:srgbClr val="FFFFFF"/>
                </a:solidFill>
              </a:defRPr>
            </a:lvl3pPr>
            <a:lvl4pPr>
              <a:defRPr sz="1000">
                <a:solidFill>
                  <a:srgbClr val="FFFFFF"/>
                </a:solidFill>
              </a:defRPr>
            </a:lvl4pPr>
            <a:lvl5pPr>
              <a:defRPr sz="1000">
                <a:solidFill>
                  <a:srgbClr val="FFFFFF"/>
                </a:solidFill>
              </a:defRPr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5/15/2019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 marL="121285">
              <a:lnSpc>
                <a:spcPts val="1425"/>
              </a:lnSpc>
            </a:pPr>
            <a:fld id="{81D60167-4931-47E6-BA6A-407CBD079E47}" type="slidenum">
              <a:rPr lang="en-IN" spc="5" smtClean="0"/>
              <a:pPr marL="121285">
                <a:lnSpc>
                  <a:spcPts val="1425"/>
                </a:lnSpc>
              </a:pPr>
              <a:t>‹#›</a:t>
            </a:fld>
            <a:endParaRPr lang="en-IN" spc="5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463628" y="493870"/>
            <a:ext cx="6517843" cy="4922520"/>
          </a:xfrm>
          <a:prstGeom prst="snipRoundRect">
            <a:avLst>
              <a:gd name="adj1" fmla="val 1040"/>
              <a:gd name="adj2" fmla="val 0"/>
            </a:avLst>
          </a:prstGeom>
          <a:solidFill>
            <a:schemeClr val="bg2">
              <a:shade val="10000"/>
            </a:schemeClr>
          </a:solidFill>
        </p:spPr>
        <p:txBody>
          <a:bodyPr/>
          <a:lstStyle>
            <a:lvl1pPr marL="0" indent="0">
              <a:buNone/>
              <a:defRPr sz="3600"/>
            </a:lvl1pPr>
            <a:extLst/>
          </a:lstStyle>
          <a:p>
            <a:r>
              <a:rPr kumimoji="0" lang="en-US" smtClean="0"/>
              <a:t>Click icon to add picture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53212" y="5647944"/>
            <a:ext cx="9002268" cy="1191768"/>
          </a:xfrm>
        </p:spPr>
        <p:txBody>
          <a:bodyPr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553212" y="601065"/>
            <a:ext cx="9002268" cy="4746346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5/15/2019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 marL="121285">
              <a:lnSpc>
                <a:spcPts val="1425"/>
              </a:lnSpc>
            </a:pPr>
            <a:fld id="{81D60167-4931-47E6-BA6A-407CBD079E47}" type="slidenum">
              <a:rPr lang="en-IN" spc="5" smtClean="0"/>
              <a:pPr marL="121285">
                <a:lnSpc>
                  <a:spcPts val="1425"/>
                </a:lnSpc>
              </a:pPr>
              <a:t>‹#›</a:t>
            </a:fld>
            <a:endParaRPr lang="en-IN" spc="5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292340" y="604525"/>
            <a:ext cx="2179320" cy="5958839"/>
          </a:xfrm>
        </p:spPr>
        <p:txBody>
          <a:bodyPr vert="eaVert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586740" y="604523"/>
            <a:ext cx="6537960" cy="5958841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D8BD707-D9CF-40AE-B4C6-C98DA3205C09}" type="datetimeFigureOut">
              <a:rPr lang="en-US" smtClean="0"/>
              <a:pPr/>
              <a:t>5/15/2019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 marL="121285">
              <a:lnSpc>
                <a:spcPts val="1425"/>
              </a:lnSpc>
            </a:pPr>
            <a:fld id="{81D60167-4931-47E6-BA6A-407CBD079E47}" type="slidenum">
              <a:rPr lang="en-IN" spc="5" smtClean="0"/>
              <a:pPr marL="121285">
                <a:lnSpc>
                  <a:spcPts val="1425"/>
                </a:lnSpc>
              </a:pPr>
              <a:t>‹#›</a:t>
            </a:fld>
            <a:endParaRPr lang="en-IN" spc="5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ounded Rectangle 6"/>
          <p:cNvSpPr/>
          <p:nvPr/>
        </p:nvSpPr>
        <p:spPr>
          <a:xfrm>
            <a:off x="335280" y="373076"/>
            <a:ext cx="9385261" cy="7023062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lIns="101882" tIns="50941" rIns="101882" bIns="50941"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9" name="Rounded Rectangle 8"/>
          <p:cNvSpPr/>
          <p:nvPr/>
        </p:nvSpPr>
        <p:spPr>
          <a:xfrm>
            <a:off x="460456" y="492050"/>
            <a:ext cx="9137490" cy="6217920"/>
          </a:xfrm>
          <a:prstGeom prst="roundRect">
            <a:avLst>
              <a:gd name="adj" fmla="val 2127"/>
            </a:avLst>
          </a:prstGeom>
          <a:gradFill rotWithShape="1">
            <a:gsLst>
              <a:gs pos="0">
                <a:schemeClr val="bg1">
                  <a:tint val="75000"/>
                  <a:satMod val="150000"/>
                </a:schemeClr>
              </a:gs>
              <a:gs pos="55000">
                <a:schemeClr val="bg1">
                  <a:shade val="75000"/>
                  <a:satMod val="100000"/>
                </a:schemeClr>
              </a:gs>
              <a:gs pos="100000">
                <a:schemeClr val="bg1">
                  <a:shade val="35000"/>
                  <a:satMod val="100000"/>
                </a:schemeClr>
              </a:gs>
            </a:gsLst>
            <a:path path="circle">
              <a:fillToRect l="50000" t="175000" r="50000" b="-75000"/>
            </a:path>
          </a:gradFill>
          <a:ln w="889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lIns="101882" tIns="50941" rIns="101882" bIns="50941"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13" name="Title Placeholder 12"/>
          <p:cNvSpPr>
            <a:spLocks noGrp="1"/>
          </p:cNvSpPr>
          <p:nvPr>
            <p:ph type="title"/>
          </p:nvPr>
        </p:nvSpPr>
        <p:spPr>
          <a:xfrm>
            <a:off x="553212" y="5650335"/>
            <a:ext cx="9002268" cy="1191768"/>
          </a:xfrm>
          <a:prstGeom prst="rect">
            <a:avLst/>
          </a:prstGeom>
        </p:spPr>
        <p:txBody>
          <a:bodyPr vert="horz" lIns="101882" tIns="50941" rIns="101882" bIns="50941" anchor="b">
            <a:normAutofit/>
          </a:bodyPr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idx="1"/>
          </p:nvPr>
        </p:nvSpPr>
        <p:spPr>
          <a:xfrm>
            <a:off x="553212" y="601065"/>
            <a:ext cx="9002268" cy="4746346"/>
          </a:xfrm>
          <a:prstGeom prst="rect">
            <a:avLst/>
          </a:prstGeom>
        </p:spPr>
        <p:txBody>
          <a:bodyPr vert="horz" lIns="203765" tIns="101882" rIns="101882" bIns="50941">
            <a:normAutofit/>
          </a:bodyPr>
          <a:lstStyle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25" name="Date Placeholder 24"/>
          <p:cNvSpPr>
            <a:spLocks noGrp="1"/>
          </p:cNvSpPr>
          <p:nvPr>
            <p:ph type="dt" sz="half" idx="2"/>
          </p:nvPr>
        </p:nvSpPr>
        <p:spPr>
          <a:xfrm>
            <a:off x="4153961" y="6926792"/>
            <a:ext cx="2514600" cy="413808"/>
          </a:xfrm>
          <a:prstGeom prst="rect">
            <a:avLst/>
          </a:prstGeom>
        </p:spPr>
        <p:txBody>
          <a:bodyPr vert="horz" lIns="101882" tIns="50941" rIns="101882" bIns="50941" anchor="b"/>
          <a:lstStyle>
            <a:lvl1pPr algn="r" eaLnBrk="1" latinLnBrk="0" hangingPunct="1">
              <a:defRPr kumimoji="0" sz="1100">
                <a:solidFill>
                  <a:schemeClr val="bg2">
                    <a:shade val="50000"/>
                  </a:schemeClr>
                </a:solidFill>
              </a:defRPr>
            </a:lvl1pPr>
            <a:extLst/>
          </a:lstStyle>
          <a:p>
            <a:fld id="{1D8BD707-D9CF-40AE-B4C6-C98DA3205C09}" type="datetimeFigureOut">
              <a:rPr lang="en-US" smtClean="0"/>
              <a:pPr/>
              <a:t>5/15/2019</a:t>
            </a:fld>
            <a:endParaRPr lang="en-US"/>
          </a:p>
        </p:txBody>
      </p:sp>
      <p:sp>
        <p:nvSpPr>
          <p:cNvPr id="18" name="Footer Placeholder 17"/>
          <p:cNvSpPr>
            <a:spLocks noGrp="1"/>
          </p:cNvSpPr>
          <p:nvPr>
            <p:ph type="ftr" sz="quarter" idx="3"/>
          </p:nvPr>
        </p:nvSpPr>
        <p:spPr>
          <a:xfrm>
            <a:off x="6668561" y="6926792"/>
            <a:ext cx="2514600" cy="413808"/>
          </a:xfrm>
          <a:prstGeom prst="rect">
            <a:avLst/>
          </a:prstGeom>
        </p:spPr>
        <p:txBody>
          <a:bodyPr vert="horz" lIns="101882" tIns="50941" rIns="101882" bIns="50941" anchor="b"/>
          <a:lstStyle>
            <a:lvl1pPr algn="l" eaLnBrk="1" latinLnBrk="0" hangingPunct="1">
              <a:defRPr kumimoji="0" sz="1100">
                <a:solidFill>
                  <a:schemeClr val="bg2">
                    <a:shade val="50000"/>
                  </a:schemeClr>
                </a:solidFill>
              </a:defRPr>
            </a:lvl1pPr>
            <a:extLst/>
          </a:lstStyle>
          <a:p>
            <a:endParaRPr lang="en-I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4"/>
          </p:nvPr>
        </p:nvSpPr>
        <p:spPr>
          <a:xfrm>
            <a:off x="9183161" y="6926792"/>
            <a:ext cx="502920" cy="413808"/>
          </a:xfrm>
          <a:prstGeom prst="rect">
            <a:avLst/>
          </a:prstGeom>
        </p:spPr>
        <p:txBody>
          <a:bodyPr vert="horz" lIns="101882" tIns="50941" rIns="101882" bIns="50941" anchor="b"/>
          <a:lstStyle>
            <a:lvl1pPr algn="r" eaLnBrk="1" latinLnBrk="0" hangingPunct="1">
              <a:defRPr kumimoji="0" sz="1100">
                <a:solidFill>
                  <a:schemeClr val="bg2">
                    <a:shade val="50000"/>
                  </a:schemeClr>
                </a:solidFill>
              </a:defRPr>
            </a:lvl1pPr>
            <a:extLst/>
          </a:lstStyle>
          <a:p>
            <a:pPr marL="121285">
              <a:lnSpc>
                <a:spcPts val="1425"/>
              </a:lnSpc>
            </a:pPr>
            <a:fld id="{81D60167-4931-47E6-BA6A-407CBD079E47}" type="slidenum">
              <a:rPr lang="en-IN" spc="5" smtClean="0"/>
              <a:pPr marL="121285">
                <a:lnSpc>
                  <a:spcPts val="1425"/>
                </a:lnSpc>
              </a:pPr>
              <a:t>‹#›</a:t>
            </a:fld>
            <a:endParaRPr lang="en-IN" spc="5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91" r:id="rId1"/>
    <p:sldLayoutId id="2147483692" r:id="rId2"/>
    <p:sldLayoutId id="2147483693" r:id="rId3"/>
    <p:sldLayoutId id="2147483694" r:id="rId4"/>
    <p:sldLayoutId id="2147483695" r:id="rId5"/>
    <p:sldLayoutId id="2147483696" r:id="rId6"/>
    <p:sldLayoutId id="2147483697" r:id="rId7"/>
    <p:sldLayoutId id="2147483698" r:id="rId8"/>
    <p:sldLayoutId id="2147483699" r:id="rId9"/>
    <p:sldLayoutId id="2147483700" r:id="rId10"/>
    <p:sldLayoutId id="2147483701" r:id="rId11"/>
  </p:sldLayoutIdLst>
  <p:txStyles>
    <p:titleStyle>
      <a:lvl1pPr algn="l" rtl="0" eaLnBrk="1" latinLnBrk="0" hangingPunct="1">
        <a:spcBef>
          <a:spcPct val="0"/>
        </a:spcBef>
        <a:buNone/>
        <a:defRPr kumimoji="0" sz="4000" b="1" kern="1200">
          <a:solidFill>
            <a:schemeClr val="accent1">
              <a:tint val="88000"/>
              <a:satMod val="150000"/>
            </a:schemeClr>
          </a:solidFill>
          <a:effectLst>
            <a:outerShdw blurRad="53975" dist="22860" dir="5400000" algn="tl" rotWithShape="0">
              <a:srgbClr val="000000">
                <a:alpha val="55000"/>
              </a:srgbClr>
            </a:outerShdw>
          </a:effectLst>
          <a:latin typeface="+mj-lt"/>
          <a:ea typeface="+mj-ea"/>
          <a:cs typeface="+mj-cs"/>
        </a:defRPr>
      </a:lvl1pPr>
      <a:extLst/>
    </p:titleStyle>
    <p:bodyStyle>
      <a:lvl1pPr marL="295459" indent="-295459" algn="l" rtl="0" eaLnBrk="1" latinLnBrk="0" hangingPunct="1">
        <a:spcBef>
          <a:spcPts val="279"/>
        </a:spcBef>
        <a:buClr>
          <a:schemeClr val="accent1"/>
        </a:buClr>
        <a:buSzPct val="80000"/>
        <a:buFont typeface="Wingdings 2"/>
        <a:buChar char=""/>
        <a:defRPr kumimoji="0" sz="3100" kern="1200">
          <a:solidFill>
            <a:schemeClr val="tx1"/>
          </a:solidFill>
          <a:effectLst/>
          <a:latin typeface="+mn-lt"/>
          <a:ea typeface="+mn-ea"/>
          <a:cs typeface="+mn-cs"/>
        </a:defRPr>
      </a:lvl1pPr>
      <a:lvl2pPr marL="611295" indent="-224141" algn="l" rtl="0" eaLnBrk="1" latinLnBrk="0" hangingPunct="1">
        <a:spcBef>
          <a:spcPts val="279"/>
        </a:spcBef>
        <a:buClr>
          <a:schemeClr val="accent1"/>
        </a:buClr>
        <a:buSzPct val="100000"/>
        <a:buFont typeface="Verdana"/>
        <a:buChar char="◦"/>
        <a:defRPr kumimoji="0" sz="2700" kern="1200">
          <a:solidFill>
            <a:schemeClr val="tx1"/>
          </a:solidFill>
          <a:latin typeface="+mn-lt"/>
          <a:ea typeface="+mn-ea"/>
          <a:cs typeface="+mn-cs"/>
        </a:defRPr>
      </a:lvl2pPr>
      <a:lvl3pPr marL="876189" indent="-203765" algn="l" rtl="0" eaLnBrk="1" latinLnBrk="0" hangingPunct="1">
        <a:spcBef>
          <a:spcPts val="279"/>
        </a:spcBef>
        <a:buClr>
          <a:schemeClr val="accent2">
            <a:tint val="85000"/>
            <a:satMod val="285000"/>
          </a:schemeClr>
        </a:buClr>
        <a:buSzPct val="100000"/>
        <a:buFont typeface="Wingdings 2"/>
        <a:buChar char=""/>
        <a:defRPr kumimoji="0" sz="2500" kern="1200">
          <a:solidFill>
            <a:schemeClr val="tx1"/>
          </a:solidFill>
          <a:latin typeface="+mn-lt"/>
          <a:ea typeface="+mn-ea"/>
          <a:cs typeface="+mn-cs"/>
        </a:defRPr>
      </a:lvl3pPr>
      <a:lvl4pPr marL="1141083" indent="-203765" algn="l" rtl="0" eaLnBrk="1" latinLnBrk="0" hangingPunct="1">
        <a:spcBef>
          <a:spcPts val="256"/>
        </a:spcBef>
        <a:buClr>
          <a:schemeClr val="accent2">
            <a:tint val="85000"/>
            <a:satMod val="285000"/>
          </a:schemeClr>
        </a:buClr>
        <a:buSzPct val="112000"/>
        <a:buFont typeface="Verdana"/>
        <a:buChar char="◦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4pPr>
      <a:lvl5pPr marL="1426354" indent="-203765" algn="l" rtl="0" eaLnBrk="1" latinLnBrk="0" hangingPunct="1">
        <a:spcBef>
          <a:spcPts val="279"/>
        </a:spcBef>
        <a:buClr>
          <a:schemeClr val="accent3">
            <a:tint val="85000"/>
            <a:satMod val="275000"/>
          </a:schemeClr>
        </a:buClr>
        <a:buSzPct val="100000"/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660684" indent="-203765" algn="l" rtl="0" eaLnBrk="1" latinLnBrk="0" hangingPunct="1">
        <a:spcBef>
          <a:spcPts val="279"/>
        </a:spcBef>
        <a:buClr>
          <a:schemeClr val="accent3">
            <a:tint val="85000"/>
            <a:satMod val="275000"/>
          </a:schemeClr>
        </a:buClr>
        <a:buSzPct val="100000"/>
        <a:buFont typeface="Verdana"/>
        <a:buChar char="◦"/>
        <a:defRPr kumimoji="0" sz="19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1895014" indent="-203765" algn="l" rtl="0" eaLnBrk="1" latinLnBrk="0" hangingPunct="1">
        <a:spcBef>
          <a:spcPts val="284"/>
        </a:spcBef>
        <a:buClr>
          <a:schemeClr val="accent3">
            <a:tint val="85000"/>
            <a:satMod val="275000"/>
          </a:schemeClr>
        </a:buClr>
        <a:buSzPct val="100000"/>
        <a:buFont typeface="Wingdings 2"/>
        <a:buChar char=""/>
        <a:defRPr kumimoji="0" sz="1700" kern="1200">
          <a:solidFill>
            <a:schemeClr val="tx1"/>
          </a:solidFill>
          <a:latin typeface="+mn-lt"/>
          <a:ea typeface="+mn-ea"/>
          <a:cs typeface="+mn-cs"/>
        </a:defRPr>
      </a:lvl7pPr>
      <a:lvl8pPr marL="2139531" indent="-203765" algn="l" rtl="0" eaLnBrk="1" latinLnBrk="0" hangingPunct="1">
        <a:spcBef>
          <a:spcPts val="286"/>
        </a:spcBef>
        <a:buClr>
          <a:schemeClr val="accent3">
            <a:tint val="85000"/>
            <a:satMod val="275000"/>
          </a:schemeClr>
        </a:buClr>
        <a:buSzPct val="100000"/>
        <a:buFont typeface="Verdana"/>
        <a:buChar char="◦"/>
        <a:defRPr kumimoji="0" sz="1700" kern="1200" baseline="0">
          <a:solidFill>
            <a:schemeClr val="tx1"/>
          </a:solidFill>
          <a:latin typeface="+mn-lt"/>
          <a:ea typeface="+mn-ea"/>
          <a:cs typeface="+mn-cs"/>
        </a:defRPr>
      </a:lvl8pPr>
      <a:lvl9pPr marL="2394238" indent="-203765" algn="l" rtl="0" eaLnBrk="1" latinLnBrk="0" hangingPunct="1">
        <a:spcBef>
          <a:spcPts val="284"/>
        </a:spcBef>
        <a:buClr>
          <a:schemeClr val="accent3">
            <a:tint val="85000"/>
            <a:satMod val="275000"/>
          </a:schemeClr>
        </a:buClr>
        <a:buSzPct val="100000"/>
        <a:buFont typeface="Wingdings 2"/>
        <a:buChar char=""/>
        <a:defRPr kumimoji="0" sz="1700" kern="1200">
          <a:solidFill>
            <a:schemeClr val="tx1"/>
          </a:solidFill>
          <a:latin typeface="+mn-lt"/>
          <a:ea typeface="+mn-ea"/>
          <a:cs typeface="+mn-cs"/>
        </a:defRPr>
      </a:lvl9pPr>
      <a:extLst/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509412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1018824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528237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2037649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547061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3056473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565886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4075298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  <a:extLst/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5.jpeg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object 5"/>
          <p:cNvSpPr txBox="1"/>
          <p:nvPr/>
        </p:nvSpPr>
        <p:spPr>
          <a:xfrm>
            <a:off x="762000" y="874984"/>
            <a:ext cx="8915400" cy="6578724"/>
          </a:xfrm>
          <a:prstGeom prst="rect">
            <a:avLst/>
          </a:prstGeom>
          <a:ln w="12191">
            <a:solidFill>
              <a:srgbClr val="000000"/>
            </a:solidFill>
          </a:ln>
        </p:spPr>
        <p:txBody>
          <a:bodyPr vert="horz" wrap="square" lIns="0" tIns="0" rIns="0" bIns="0" rtlCol="0">
            <a:spAutoFit/>
          </a:bodyPr>
          <a:lstStyle/>
          <a:p>
            <a:pPr>
              <a:lnSpc>
                <a:spcPct val="100000"/>
              </a:lnSpc>
            </a:pPr>
            <a:endParaRPr sz="2700" dirty="0">
              <a:latin typeface="Times New Roman"/>
              <a:cs typeface="Times New Roman"/>
            </a:endParaRPr>
          </a:p>
          <a:p>
            <a:pPr marL="1042035" algn="ctr">
              <a:lnSpc>
                <a:spcPct val="100000"/>
              </a:lnSpc>
              <a:spcBef>
                <a:spcPts val="2140"/>
              </a:spcBef>
            </a:pPr>
            <a:r>
              <a:rPr sz="3000" b="1" spc="-110" dirty="0" smtClean="0">
                <a:solidFill>
                  <a:srgbClr val="04607A"/>
                </a:solidFill>
                <a:latin typeface="Trebuchet MS"/>
                <a:cs typeface="Trebuchet MS"/>
              </a:rPr>
              <a:t>Homogenization</a:t>
            </a:r>
            <a:endParaRPr lang="en-US" sz="3000" b="1" spc="-110" dirty="0" smtClean="0">
              <a:solidFill>
                <a:srgbClr val="04607A"/>
              </a:solidFill>
              <a:latin typeface="Trebuchet MS"/>
              <a:cs typeface="Trebuchet MS"/>
            </a:endParaRPr>
          </a:p>
          <a:p>
            <a:pPr marL="1042035" algn="ctr">
              <a:lnSpc>
                <a:spcPct val="100000"/>
              </a:lnSpc>
              <a:spcBef>
                <a:spcPts val="2140"/>
              </a:spcBef>
            </a:pPr>
            <a:endParaRPr lang="en-US" sz="2700" spc="-110" dirty="0">
              <a:solidFill>
                <a:srgbClr val="04607A"/>
              </a:solidFill>
              <a:latin typeface="Trebuchet MS"/>
              <a:cs typeface="Trebuchet MS"/>
            </a:endParaRPr>
          </a:p>
          <a:p>
            <a:pPr marL="1042035" algn="ctr">
              <a:lnSpc>
                <a:spcPct val="100000"/>
              </a:lnSpc>
              <a:spcBef>
                <a:spcPts val="2140"/>
              </a:spcBef>
            </a:pPr>
            <a:endParaRPr lang="en-US" sz="2700" spc="-110" dirty="0" smtClean="0">
              <a:solidFill>
                <a:srgbClr val="04607A"/>
              </a:solidFill>
              <a:latin typeface="Trebuchet MS"/>
              <a:cs typeface="Trebuchet MS"/>
            </a:endParaRPr>
          </a:p>
          <a:p>
            <a:pPr marL="1042035" algn="ctr">
              <a:lnSpc>
                <a:spcPct val="100000"/>
              </a:lnSpc>
              <a:spcBef>
                <a:spcPts val="2140"/>
              </a:spcBef>
            </a:pPr>
            <a:endParaRPr lang="en-US" sz="2700" spc="-110" dirty="0">
              <a:solidFill>
                <a:srgbClr val="04607A"/>
              </a:solidFill>
              <a:latin typeface="Trebuchet MS"/>
              <a:cs typeface="Trebuchet MS"/>
            </a:endParaRPr>
          </a:p>
          <a:p>
            <a:pPr marL="1042035" algn="ctr">
              <a:lnSpc>
                <a:spcPct val="100000"/>
              </a:lnSpc>
              <a:spcBef>
                <a:spcPts val="2140"/>
              </a:spcBef>
            </a:pPr>
            <a:endParaRPr lang="en-US" sz="2700" spc="-110" dirty="0" smtClean="0">
              <a:solidFill>
                <a:srgbClr val="04607A"/>
              </a:solidFill>
              <a:latin typeface="Trebuchet MS"/>
              <a:cs typeface="Trebuchet MS"/>
            </a:endParaRPr>
          </a:p>
          <a:p>
            <a:pPr marL="1042035">
              <a:lnSpc>
                <a:spcPct val="100000"/>
              </a:lnSpc>
              <a:spcBef>
                <a:spcPts val="2140"/>
              </a:spcBef>
            </a:pPr>
            <a:endParaRPr lang="en-US" sz="2700" spc="-110" dirty="0">
              <a:solidFill>
                <a:srgbClr val="04607A"/>
              </a:solidFill>
              <a:latin typeface="Trebuchet MS"/>
              <a:cs typeface="Trebuchet MS"/>
            </a:endParaRPr>
          </a:p>
          <a:p>
            <a:pPr marL="1042035">
              <a:lnSpc>
                <a:spcPct val="100000"/>
              </a:lnSpc>
              <a:spcBef>
                <a:spcPts val="2140"/>
              </a:spcBef>
            </a:pPr>
            <a:endParaRPr lang="en-US" sz="2700" spc="-110" dirty="0" smtClean="0">
              <a:solidFill>
                <a:srgbClr val="04607A"/>
              </a:solidFill>
              <a:latin typeface="Trebuchet MS"/>
              <a:cs typeface="Trebuchet MS"/>
            </a:endParaRPr>
          </a:p>
          <a:p>
            <a:pPr marL="1042035">
              <a:lnSpc>
                <a:spcPct val="100000"/>
              </a:lnSpc>
              <a:spcBef>
                <a:spcPts val="2140"/>
              </a:spcBef>
            </a:pPr>
            <a:endParaRPr lang="en-US" sz="2700" spc="-110" dirty="0">
              <a:solidFill>
                <a:srgbClr val="04607A"/>
              </a:solidFill>
              <a:latin typeface="Trebuchet MS"/>
              <a:cs typeface="Trebuchet MS"/>
            </a:endParaRPr>
          </a:p>
          <a:p>
            <a:pPr marL="1042035">
              <a:lnSpc>
                <a:spcPct val="100000"/>
              </a:lnSpc>
              <a:spcBef>
                <a:spcPts val="2140"/>
              </a:spcBef>
            </a:pPr>
            <a:endParaRPr sz="2700" dirty="0">
              <a:latin typeface="Trebuchet MS"/>
              <a:cs typeface="Trebuchet MS"/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1371600" y="4996595"/>
            <a:ext cx="7772400" cy="148040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1609090" marR="1558290" algn="ctr">
              <a:lnSpc>
                <a:spcPct val="110000"/>
              </a:lnSpc>
            </a:pPr>
            <a:r>
              <a:rPr lang="en-IN" sz="2200" b="1" spc="-5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Dr. </a:t>
            </a:r>
            <a:r>
              <a:rPr lang="en-IN" sz="2200" b="1" spc="-25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Sanjeev</a:t>
            </a:r>
            <a:r>
              <a:rPr lang="en-IN" sz="2200" b="1" spc="-25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Kumar</a:t>
            </a:r>
          </a:p>
          <a:p>
            <a:pPr marL="1609090" marR="1558290" algn="ctr">
              <a:lnSpc>
                <a:spcPct val="110000"/>
              </a:lnSpc>
            </a:pPr>
            <a:r>
              <a:rPr lang="en-IN" sz="2000" spc="-25" dirty="0" smtClean="0">
                <a:latin typeface="Times New Roman" pitchFamily="18" charset="0"/>
                <a:cs typeface="Times New Roman" pitchFamily="18" charset="0"/>
              </a:rPr>
              <a:t>Associate Professor-cum-Senior</a:t>
            </a:r>
            <a:r>
              <a:rPr lang="en-IN" sz="2000" spc="-4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sz="2000" spc="-20" dirty="0" smtClean="0">
                <a:latin typeface="Times New Roman" pitchFamily="18" charset="0"/>
                <a:cs typeface="Times New Roman" pitchFamily="18" charset="0"/>
              </a:rPr>
              <a:t>Scientist</a:t>
            </a:r>
            <a:endParaRPr lang="en-IN" sz="2000" dirty="0" smtClean="0">
              <a:latin typeface="Times New Roman" pitchFamily="18" charset="0"/>
              <a:cs typeface="Times New Roman" pitchFamily="18" charset="0"/>
            </a:endParaRPr>
          </a:p>
          <a:p>
            <a:pPr marL="1432560" marR="1381760" algn="ctr">
              <a:lnSpc>
                <a:spcPct val="110000"/>
              </a:lnSpc>
            </a:pPr>
            <a:r>
              <a:rPr lang="en-IN" sz="2000" spc="-20" dirty="0" smtClean="0">
                <a:latin typeface="Times New Roman" pitchFamily="18" charset="0"/>
                <a:cs typeface="Times New Roman" pitchFamily="18" charset="0"/>
              </a:rPr>
              <a:t>Dept. of  Dairy </a:t>
            </a:r>
            <a:r>
              <a:rPr lang="en-IN" sz="2000" spc="-15" dirty="0" smtClean="0">
                <a:latin typeface="Times New Roman" pitchFamily="18" charset="0"/>
                <a:cs typeface="Times New Roman" pitchFamily="18" charset="0"/>
              </a:rPr>
              <a:t>Technology</a:t>
            </a:r>
            <a:r>
              <a:rPr lang="en-IN" sz="2000" spc="-135" dirty="0" smtClean="0">
                <a:latin typeface="Times New Roman" pitchFamily="18" charset="0"/>
                <a:cs typeface="Times New Roman" pitchFamily="18" charset="0"/>
              </a:rPr>
              <a:t> </a:t>
            </a:r>
          </a:p>
          <a:p>
            <a:pPr marL="1432560" marR="1381760" algn="ctr">
              <a:lnSpc>
                <a:spcPct val="110000"/>
              </a:lnSpc>
            </a:pPr>
            <a:r>
              <a:rPr lang="en-US" sz="2000" spc="-35" dirty="0" smtClean="0">
                <a:latin typeface="Times New Roman" pitchFamily="18" charset="0"/>
                <a:cs typeface="Times New Roman" pitchFamily="18" charset="0"/>
              </a:rPr>
              <a:t>SGIDT, Patna</a:t>
            </a:r>
            <a:endParaRPr lang="en-IN" sz="2000" dirty="0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7"/>
          <p:cNvSpPr txBox="1"/>
          <p:nvPr/>
        </p:nvSpPr>
        <p:spPr>
          <a:xfrm>
            <a:off x="533400" y="838200"/>
            <a:ext cx="9067799" cy="6328656"/>
          </a:xfrm>
          <a:prstGeom prst="rect">
            <a:avLst/>
          </a:prstGeom>
          <a:ln w="12191">
            <a:solidFill>
              <a:srgbClr val="000000"/>
            </a:solidFill>
          </a:ln>
        </p:spPr>
        <p:txBody>
          <a:bodyPr vert="horz" wrap="square" lIns="0" tIns="118110" rIns="0" bIns="0" rtlCol="0">
            <a:spAutoFit/>
          </a:bodyPr>
          <a:lstStyle/>
          <a:p>
            <a:pPr marR="2237740" algn="ctr">
              <a:lnSpc>
                <a:spcPct val="100000"/>
              </a:lnSpc>
              <a:spcBef>
                <a:spcPts val="930"/>
              </a:spcBef>
            </a:pPr>
            <a:r>
              <a:rPr sz="2400" spc="-30" dirty="0">
                <a:solidFill>
                  <a:srgbClr val="04607A"/>
                </a:solidFill>
                <a:latin typeface="Trebuchet MS"/>
                <a:cs typeface="Trebuchet MS"/>
              </a:rPr>
              <a:t>Why</a:t>
            </a:r>
            <a:r>
              <a:rPr sz="2400" spc="-130" dirty="0">
                <a:solidFill>
                  <a:srgbClr val="04607A"/>
                </a:solidFill>
                <a:latin typeface="Trebuchet MS"/>
                <a:cs typeface="Trebuchet MS"/>
              </a:rPr>
              <a:t> </a:t>
            </a:r>
            <a:r>
              <a:rPr sz="2400" spc="-55" dirty="0">
                <a:solidFill>
                  <a:srgbClr val="04607A"/>
                </a:solidFill>
                <a:latin typeface="Trebuchet MS"/>
                <a:cs typeface="Trebuchet MS"/>
              </a:rPr>
              <a:t>Homogenization?</a:t>
            </a:r>
            <a:endParaRPr sz="2400" dirty="0">
              <a:latin typeface="Trebuchet MS"/>
              <a:cs typeface="Trebuchet MS"/>
            </a:endParaRPr>
          </a:p>
          <a:p>
            <a:pPr>
              <a:lnSpc>
                <a:spcPct val="100000"/>
              </a:lnSpc>
            </a:pPr>
            <a:endParaRPr sz="1600" dirty="0">
              <a:latin typeface="Times New Roman"/>
              <a:cs typeface="Times New Roman"/>
            </a:endParaRPr>
          </a:p>
          <a:p>
            <a:pPr>
              <a:lnSpc>
                <a:spcPct val="100000"/>
              </a:lnSpc>
            </a:pPr>
            <a:endParaRPr sz="1600" dirty="0">
              <a:latin typeface="Times New Roman"/>
              <a:cs typeface="Times New Roman"/>
            </a:endParaRPr>
          </a:p>
          <a:p>
            <a:pPr>
              <a:lnSpc>
                <a:spcPct val="100000"/>
              </a:lnSpc>
            </a:pPr>
            <a:endParaRPr sz="1600" dirty="0">
              <a:latin typeface="Times New Roman"/>
              <a:cs typeface="Times New Roman"/>
            </a:endParaRPr>
          </a:p>
          <a:p>
            <a:pPr>
              <a:lnSpc>
                <a:spcPct val="100000"/>
              </a:lnSpc>
            </a:pPr>
            <a:endParaRPr sz="1600" dirty="0">
              <a:latin typeface="Times New Roman"/>
              <a:cs typeface="Times New Roman"/>
            </a:endParaRPr>
          </a:p>
          <a:p>
            <a:pPr>
              <a:lnSpc>
                <a:spcPct val="100000"/>
              </a:lnSpc>
            </a:pPr>
            <a:endParaRPr sz="1600" dirty="0">
              <a:latin typeface="Times New Roman"/>
              <a:cs typeface="Times New Roman"/>
            </a:endParaRPr>
          </a:p>
          <a:p>
            <a:pPr>
              <a:lnSpc>
                <a:spcPct val="100000"/>
              </a:lnSpc>
              <a:spcBef>
                <a:spcPts val="5"/>
              </a:spcBef>
            </a:pPr>
            <a:endParaRPr sz="1350" dirty="0">
              <a:latin typeface="Times New Roman"/>
              <a:cs typeface="Times New Roman"/>
            </a:endParaRPr>
          </a:p>
          <a:p>
            <a:pPr marL="877569">
              <a:lnSpc>
                <a:spcPct val="100000"/>
              </a:lnSpc>
            </a:pPr>
            <a:endParaRPr lang="en-US" sz="2200" spc="-5" dirty="0" smtClean="0">
              <a:latin typeface="Arial"/>
              <a:cs typeface="Arial"/>
            </a:endParaRPr>
          </a:p>
          <a:p>
            <a:pPr marL="877569">
              <a:lnSpc>
                <a:spcPct val="100000"/>
              </a:lnSpc>
            </a:pPr>
            <a:endParaRPr lang="en-US" sz="2200" spc="-5" dirty="0">
              <a:latin typeface="Arial"/>
              <a:cs typeface="Arial"/>
            </a:endParaRPr>
          </a:p>
          <a:p>
            <a:pPr marL="877569">
              <a:lnSpc>
                <a:spcPct val="100000"/>
              </a:lnSpc>
            </a:pPr>
            <a:endParaRPr lang="en-US" sz="2200" spc="-5" dirty="0" smtClean="0">
              <a:latin typeface="Arial"/>
              <a:cs typeface="Arial"/>
            </a:endParaRPr>
          </a:p>
          <a:p>
            <a:pPr marL="877569">
              <a:lnSpc>
                <a:spcPct val="100000"/>
              </a:lnSpc>
            </a:pPr>
            <a:endParaRPr lang="en-US" sz="2200" spc="-5" dirty="0" smtClean="0">
              <a:latin typeface="Arial"/>
              <a:cs typeface="Arial"/>
            </a:endParaRPr>
          </a:p>
          <a:p>
            <a:pPr marL="877569">
              <a:lnSpc>
                <a:spcPct val="100000"/>
              </a:lnSpc>
            </a:pPr>
            <a:endParaRPr lang="en-US" sz="2200" spc="-5" dirty="0">
              <a:latin typeface="Arial"/>
              <a:cs typeface="Arial"/>
            </a:endParaRPr>
          </a:p>
          <a:p>
            <a:pPr marL="877569">
              <a:lnSpc>
                <a:spcPct val="100000"/>
              </a:lnSpc>
            </a:pPr>
            <a:r>
              <a:rPr sz="2200" spc="-5" dirty="0" smtClean="0">
                <a:latin typeface="Arial"/>
                <a:cs typeface="Arial"/>
              </a:rPr>
              <a:t>Vg </a:t>
            </a:r>
            <a:r>
              <a:rPr sz="2200" dirty="0">
                <a:latin typeface="Arial"/>
                <a:cs typeface="Arial"/>
              </a:rPr>
              <a:t>=</a:t>
            </a:r>
            <a:r>
              <a:rPr sz="2200" spc="-20" dirty="0">
                <a:latin typeface="Arial"/>
                <a:cs typeface="Arial"/>
              </a:rPr>
              <a:t> </a:t>
            </a:r>
            <a:r>
              <a:rPr sz="2200" spc="-5" dirty="0">
                <a:latin typeface="Arial"/>
                <a:cs typeface="Arial"/>
              </a:rPr>
              <a:t>velocity</a:t>
            </a:r>
            <a:endParaRPr sz="2200" dirty="0">
              <a:latin typeface="Arial"/>
              <a:cs typeface="Arial"/>
            </a:endParaRPr>
          </a:p>
          <a:p>
            <a:pPr marL="877569">
              <a:lnSpc>
                <a:spcPct val="100000"/>
              </a:lnSpc>
            </a:pPr>
            <a:r>
              <a:rPr sz="2200" spc="-5" dirty="0">
                <a:latin typeface="Arial"/>
                <a:cs typeface="Arial"/>
              </a:rPr>
              <a:t>g </a:t>
            </a:r>
            <a:r>
              <a:rPr sz="2200" dirty="0">
                <a:latin typeface="Arial"/>
                <a:cs typeface="Arial"/>
              </a:rPr>
              <a:t>= force of</a:t>
            </a:r>
            <a:r>
              <a:rPr sz="2200" spc="-40" dirty="0">
                <a:latin typeface="Arial"/>
                <a:cs typeface="Arial"/>
              </a:rPr>
              <a:t> </a:t>
            </a:r>
            <a:r>
              <a:rPr sz="2200" spc="-5" dirty="0">
                <a:latin typeface="Arial"/>
                <a:cs typeface="Arial"/>
              </a:rPr>
              <a:t>gravity</a:t>
            </a:r>
            <a:endParaRPr sz="2200" dirty="0">
              <a:latin typeface="Arial"/>
              <a:cs typeface="Arial"/>
            </a:endParaRPr>
          </a:p>
          <a:p>
            <a:pPr marL="877569">
              <a:lnSpc>
                <a:spcPct val="100000"/>
              </a:lnSpc>
            </a:pPr>
            <a:r>
              <a:rPr sz="2200" spc="-5" dirty="0">
                <a:latin typeface="Arial"/>
                <a:cs typeface="Arial"/>
              </a:rPr>
              <a:t>p </a:t>
            </a:r>
            <a:r>
              <a:rPr sz="2200" dirty="0">
                <a:latin typeface="Arial"/>
                <a:cs typeface="Arial"/>
              </a:rPr>
              <a:t>= particle</a:t>
            </a:r>
            <a:r>
              <a:rPr sz="2200" spc="-40" dirty="0">
                <a:latin typeface="Arial"/>
                <a:cs typeface="Arial"/>
              </a:rPr>
              <a:t> </a:t>
            </a:r>
            <a:r>
              <a:rPr sz="2200" dirty="0">
                <a:latin typeface="Arial"/>
                <a:cs typeface="Arial"/>
              </a:rPr>
              <a:t>diameter</a:t>
            </a:r>
          </a:p>
          <a:p>
            <a:pPr marL="877569" marR="2338070">
              <a:lnSpc>
                <a:spcPct val="100000"/>
              </a:lnSpc>
            </a:pPr>
            <a:r>
              <a:rPr sz="2200" spc="-5" dirty="0">
                <a:latin typeface="Arial"/>
                <a:cs typeface="Arial"/>
              </a:rPr>
              <a:t>ρ</a:t>
            </a:r>
            <a:r>
              <a:rPr sz="2200" spc="-7" baseline="-18518" dirty="0">
                <a:latin typeface="Arial"/>
                <a:cs typeface="Arial"/>
              </a:rPr>
              <a:t>hp </a:t>
            </a:r>
            <a:r>
              <a:rPr sz="2200" dirty="0">
                <a:latin typeface="Arial"/>
                <a:cs typeface="Arial"/>
              </a:rPr>
              <a:t>= density of the </a:t>
            </a:r>
            <a:r>
              <a:rPr sz="2200" spc="-5" dirty="0">
                <a:latin typeface="Arial"/>
                <a:cs typeface="Arial"/>
              </a:rPr>
              <a:t>liquid  </a:t>
            </a:r>
            <a:endParaRPr lang="en-US" sz="2200" spc="-5" dirty="0" smtClean="0">
              <a:latin typeface="Arial"/>
              <a:cs typeface="Arial"/>
            </a:endParaRPr>
          </a:p>
          <a:p>
            <a:pPr marL="877569" marR="2338070">
              <a:lnSpc>
                <a:spcPct val="100000"/>
              </a:lnSpc>
            </a:pPr>
            <a:r>
              <a:rPr sz="2200" dirty="0" err="1" smtClean="0">
                <a:latin typeface="Arial"/>
                <a:cs typeface="Arial"/>
              </a:rPr>
              <a:t>ρ</a:t>
            </a:r>
            <a:r>
              <a:rPr sz="2200" baseline="-18518" dirty="0" err="1" smtClean="0">
                <a:latin typeface="Arial"/>
                <a:cs typeface="Arial"/>
              </a:rPr>
              <a:t>lp</a:t>
            </a:r>
            <a:r>
              <a:rPr sz="2200" baseline="-18518" dirty="0" smtClean="0">
                <a:latin typeface="Arial"/>
                <a:cs typeface="Arial"/>
              </a:rPr>
              <a:t> </a:t>
            </a:r>
            <a:r>
              <a:rPr sz="2200" dirty="0">
                <a:latin typeface="Arial"/>
                <a:cs typeface="Arial"/>
              </a:rPr>
              <a:t>= density of the</a:t>
            </a:r>
            <a:r>
              <a:rPr sz="2200" spc="-80" dirty="0">
                <a:latin typeface="Arial"/>
                <a:cs typeface="Arial"/>
              </a:rPr>
              <a:t> </a:t>
            </a:r>
            <a:r>
              <a:rPr sz="2200" dirty="0">
                <a:latin typeface="Arial"/>
                <a:cs typeface="Arial"/>
              </a:rPr>
              <a:t>particle  </a:t>
            </a:r>
            <a:endParaRPr lang="en-US" sz="2200" dirty="0" smtClean="0">
              <a:latin typeface="Arial"/>
              <a:cs typeface="Arial"/>
            </a:endParaRPr>
          </a:p>
          <a:p>
            <a:pPr marL="877569" marR="2338070">
              <a:lnSpc>
                <a:spcPct val="100000"/>
              </a:lnSpc>
            </a:pPr>
            <a:r>
              <a:rPr sz="2200" dirty="0" smtClean="0">
                <a:latin typeface="Arial"/>
                <a:cs typeface="Arial"/>
              </a:rPr>
              <a:t>t </a:t>
            </a:r>
            <a:r>
              <a:rPr sz="2200" dirty="0">
                <a:latin typeface="Arial"/>
                <a:cs typeface="Arial"/>
              </a:rPr>
              <a:t>=</a:t>
            </a:r>
            <a:r>
              <a:rPr sz="2200" spc="-30" dirty="0">
                <a:latin typeface="Arial"/>
                <a:cs typeface="Arial"/>
              </a:rPr>
              <a:t> </a:t>
            </a:r>
            <a:r>
              <a:rPr sz="2200" dirty="0" smtClean="0">
                <a:latin typeface="Arial"/>
                <a:cs typeface="Arial"/>
              </a:rPr>
              <a:t>viscosity</a:t>
            </a:r>
            <a:endParaRPr lang="en-US" sz="2200" dirty="0" smtClean="0">
              <a:latin typeface="Arial"/>
              <a:cs typeface="Arial"/>
            </a:endParaRPr>
          </a:p>
          <a:p>
            <a:pPr marL="877569" marR="2338070">
              <a:lnSpc>
                <a:spcPct val="100000"/>
              </a:lnSpc>
            </a:pPr>
            <a:endParaRPr lang="en-US" sz="2200" dirty="0">
              <a:latin typeface="Arial"/>
              <a:cs typeface="Arial"/>
            </a:endParaRPr>
          </a:p>
          <a:p>
            <a:pPr marL="877569" marR="2338070">
              <a:lnSpc>
                <a:spcPct val="100000"/>
              </a:lnSpc>
            </a:pPr>
            <a:endParaRPr sz="2200" dirty="0">
              <a:latin typeface="Arial"/>
              <a:cs typeface="Arial"/>
            </a:endParaRPr>
          </a:p>
        </p:txBody>
      </p:sp>
      <p:sp>
        <p:nvSpPr>
          <p:cNvPr id="3" name="object 6"/>
          <p:cNvSpPr/>
          <p:nvPr/>
        </p:nvSpPr>
        <p:spPr>
          <a:xfrm>
            <a:off x="1524000" y="1752600"/>
            <a:ext cx="6230472" cy="22098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pPr algn="ctr"/>
            <a:endParaRPr dirty="0"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object 5"/>
          <p:cNvSpPr txBox="1"/>
          <p:nvPr/>
        </p:nvSpPr>
        <p:spPr>
          <a:xfrm>
            <a:off x="457200" y="685800"/>
            <a:ext cx="9144000" cy="6890989"/>
          </a:xfrm>
          <a:prstGeom prst="rect">
            <a:avLst/>
          </a:prstGeom>
          <a:ln w="12191">
            <a:solidFill>
              <a:srgbClr val="000000"/>
            </a:solidFill>
          </a:ln>
        </p:spPr>
        <p:txBody>
          <a:bodyPr vert="horz" wrap="square" lIns="0" tIns="149225" rIns="0" bIns="0" rtlCol="0">
            <a:spAutoFit/>
          </a:bodyPr>
          <a:lstStyle/>
          <a:p>
            <a:pPr marL="336550">
              <a:lnSpc>
                <a:spcPct val="100000"/>
              </a:lnSpc>
              <a:spcBef>
                <a:spcPts val="1175"/>
              </a:spcBef>
            </a:pPr>
            <a:r>
              <a:rPr sz="2400" spc="-5" dirty="0">
                <a:solidFill>
                  <a:srgbClr val="04607A"/>
                </a:solidFill>
                <a:latin typeface="Arial"/>
                <a:cs typeface="Arial"/>
              </a:rPr>
              <a:t>Homogenization</a:t>
            </a:r>
            <a:endParaRPr sz="2400" dirty="0">
              <a:latin typeface="Arial"/>
              <a:cs typeface="Arial"/>
            </a:endParaRPr>
          </a:p>
          <a:p>
            <a:pPr marL="443230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5000"/>
              <a:buFont typeface="Arial"/>
              <a:buChar char="●"/>
              <a:tabLst>
                <a:tab pos="443865" algn="l"/>
              </a:tabLst>
            </a:pPr>
            <a:r>
              <a:rPr sz="2200" spc="-10" dirty="0">
                <a:latin typeface="Georgia"/>
                <a:cs typeface="Georgia"/>
              </a:rPr>
              <a:t>Homogenization </a:t>
            </a:r>
            <a:r>
              <a:rPr sz="2200" spc="-25" dirty="0">
                <a:latin typeface="Georgia"/>
                <a:cs typeface="Georgia"/>
              </a:rPr>
              <a:t>was </a:t>
            </a:r>
            <a:r>
              <a:rPr sz="2200" spc="-20" dirty="0">
                <a:latin typeface="Georgia"/>
                <a:cs typeface="Georgia"/>
              </a:rPr>
              <a:t>invented by </a:t>
            </a:r>
            <a:r>
              <a:rPr sz="2200" spc="-30" dirty="0">
                <a:latin typeface="Georgia"/>
                <a:cs typeface="Georgia"/>
              </a:rPr>
              <a:t>a French </a:t>
            </a:r>
            <a:r>
              <a:rPr sz="2200" spc="-20" dirty="0">
                <a:latin typeface="Georgia"/>
                <a:cs typeface="Georgia"/>
              </a:rPr>
              <a:t>named</a:t>
            </a:r>
            <a:r>
              <a:rPr sz="2200" spc="75" dirty="0">
                <a:latin typeface="Georgia"/>
                <a:cs typeface="Georgia"/>
              </a:rPr>
              <a:t> </a:t>
            </a:r>
            <a:r>
              <a:rPr sz="2200" spc="-60" dirty="0">
                <a:latin typeface="Georgia"/>
                <a:cs typeface="Georgia"/>
              </a:rPr>
              <a:t>:</a:t>
            </a:r>
            <a:endParaRPr sz="2200" dirty="0">
              <a:latin typeface="Georgia"/>
              <a:cs typeface="Georgia"/>
            </a:endParaRPr>
          </a:p>
          <a:p>
            <a:pPr marL="443230" marR="567055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</a:pPr>
            <a:r>
              <a:rPr sz="2200" spc="-20" dirty="0">
                <a:latin typeface="Georgia"/>
                <a:cs typeface="Georgia"/>
              </a:rPr>
              <a:t>Gaulin, </a:t>
            </a:r>
            <a:r>
              <a:rPr sz="2200" spc="-10" dirty="0">
                <a:latin typeface="Georgia"/>
                <a:cs typeface="Georgia"/>
              </a:rPr>
              <a:t>in </a:t>
            </a:r>
            <a:r>
              <a:rPr sz="2200" spc="-60" dirty="0">
                <a:latin typeface="Georgia"/>
                <a:cs typeface="Georgia"/>
              </a:rPr>
              <a:t>1899 </a:t>
            </a:r>
            <a:r>
              <a:rPr sz="2200" spc="-15" dirty="0">
                <a:latin typeface="Georgia"/>
                <a:cs typeface="Georgia"/>
              </a:rPr>
              <a:t>described </a:t>
            </a:r>
            <a:r>
              <a:rPr sz="2200" dirty="0">
                <a:latin typeface="Georgia"/>
                <a:cs typeface="Georgia"/>
              </a:rPr>
              <a:t>it </a:t>
            </a:r>
            <a:r>
              <a:rPr sz="2200" spc="-10" dirty="0">
                <a:latin typeface="Georgia"/>
                <a:cs typeface="Georgia"/>
              </a:rPr>
              <a:t>in </a:t>
            </a:r>
            <a:r>
              <a:rPr sz="2200" spc="-30" dirty="0">
                <a:latin typeface="Georgia"/>
                <a:cs typeface="Georgia"/>
              </a:rPr>
              <a:t>French as </a:t>
            </a:r>
            <a:r>
              <a:rPr sz="2200" spc="-25" dirty="0">
                <a:latin typeface="Georgia"/>
                <a:cs typeface="Georgia"/>
              </a:rPr>
              <a:t>“fixer </a:t>
            </a:r>
            <a:r>
              <a:rPr sz="2200" spc="-20" dirty="0">
                <a:latin typeface="Georgia"/>
                <a:cs typeface="Georgia"/>
              </a:rPr>
              <a:t>la </a:t>
            </a:r>
            <a:r>
              <a:rPr sz="2200" spc="-10" dirty="0">
                <a:latin typeface="Georgia"/>
                <a:cs typeface="Georgia"/>
              </a:rPr>
              <a:t>composition </a:t>
            </a:r>
            <a:r>
              <a:rPr sz="2200" spc="-20" dirty="0">
                <a:latin typeface="Georgia"/>
                <a:cs typeface="Georgia"/>
              </a:rPr>
              <a:t>des  </a:t>
            </a:r>
            <a:r>
              <a:rPr sz="2200" spc="-30" dirty="0">
                <a:latin typeface="Georgia"/>
                <a:cs typeface="Georgia"/>
              </a:rPr>
              <a:t>liquides”.</a:t>
            </a:r>
            <a:endParaRPr sz="2200" dirty="0">
              <a:latin typeface="Georgia"/>
              <a:cs typeface="Georgia"/>
            </a:endParaRPr>
          </a:p>
          <a:p>
            <a:pPr marL="443230" marR="621665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5000"/>
              <a:buFont typeface="Arial"/>
              <a:buChar char="●"/>
              <a:tabLst>
                <a:tab pos="443865" algn="l"/>
              </a:tabLst>
            </a:pPr>
            <a:r>
              <a:rPr sz="2200" spc="-10" dirty="0">
                <a:latin typeface="Georgia"/>
                <a:cs typeface="Georgia"/>
              </a:rPr>
              <a:t>Homogenization </a:t>
            </a:r>
            <a:r>
              <a:rPr sz="2200" spc="-20" dirty="0">
                <a:latin typeface="Georgia"/>
                <a:cs typeface="Georgia"/>
              </a:rPr>
              <a:t>primarily causes </a:t>
            </a:r>
            <a:r>
              <a:rPr sz="2200" spc="-15" dirty="0">
                <a:latin typeface="Georgia"/>
                <a:cs typeface="Georgia"/>
              </a:rPr>
              <a:t>disruption </a:t>
            </a:r>
            <a:r>
              <a:rPr sz="2200" spc="-10" dirty="0">
                <a:latin typeface="Georgia"/>
                <a:cs typeface="Georgia"/>
              </a:rPr>
              <a:t>of </a:t>
            </a:r>
            <a:r>
              <a:rPr sz="2200" spc="-15" dirty="0">
                <a:latin typeface="Georgia"/>
                <a:cs typeface="Georgia"/>
              </a:rPr>
              <a:t>fat globules </a:t>
            </a:r>
            <a:r>
              <a:rPr sz="2200" spc="-10" dirty="0">
                <a:latin typeface="Georgia"/>
                <a:cs typeface="Georgia"/>
              </a:rPr>
              <a:t>into  much </a:t>
            </a:r>
            <a:r>
              <a:rPr sz="2200" spc="-20" dirty="0">
                <a:latin typeface="Georgia"/>
                <a:cs typeface="Georgia"/>
              </a:rPr>
              <a:t>smaller</a:t>
            </a:r>
            <a:r>
              <a:rPr sz="2200" spc="-50" dirty="0">
                <a:latin typeface="Georgia"/>
                <a:cs typeface="Georgia"/>
              </a:rPr>
              <a:t> </a:t>
            </a:r>
            <a:r>
              <a:rPr sz="2200" spc="-15" dirty="0">
                <a:latin typeface="Georgia"/>
                <a:cs typeface="Georgia"/>
              </a:rPr>
              <a:t>ones</a:t>
            </a:r>
            <a:endParaRPr sz="2200" dirty="0">
              <a:latin typeface="Georgia"/>
              <a:cs typeface="Georgia"/>
            </a:endParaRPr>
          </a:p>
          <a:p>
            <a:pPr marL="443230" marR="443230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5000"/>
              <a:buFont typeface="Arial"/>
              <a:buChar char="●"/>
              <a:tabLst>
                <a:tab pos="443865" algn="l"/>
              </a:tabLst>
            </a:pPr>
            <a:r>
              <a:rPr sz="2200" spc="-10" dirty="0">
                <a:latin typeface="Georgia"/>
                <a:cs typeface="Georgia"/>
              </a:rPr>
              <a:t>The </a:t>
            </a:r>
            <a:r>
              <a:rPr sz="2200" spc="-15" dirty="0">
                <a:latin typeface="Georgia"/>
                <a:cs typeface="Georgia"/>
              </a:rPr>
              <a:t>homogenisation </a:t>
            </a:r>
            <a:r>
              <a:rPr sz="2200" spc="-20" dirty="0">
                <a:latin typeface="Georgia"/>
                <a:cs typeface="Georgia"/>
              </a:rPr>
              <a:t>reduces </a:t>
            </a:r>
            <a:r>
              <a:rPr sz="2200" spc="-15" dirty="0">
                <a:latin typeface="Georgia"/>
                <a:cs typeface="Georgia"/>
              </a:rPr>
              <a:t>fat globule </a:t>
            </a:r>
            <a:r>
              <a:rPr sz="2200" spc="-5" dirty="0">
                <a:latin typeface="Georgia"/>
                <a:cs typeface="Georgia"/>
              </a:rPr>
              <a:t>size </a:t>
            </a:r>
            <a:r>
              <a:rPr sz="2200" spc="-20" dirty="0">
                <a:latin typeface="Georgia"/>
                <a:cs typeface="Georgia"/>
              </a:rPr>
              <a:t>from an </a:t>
            </a:r>
            <a:r>
              <a:rPr sz="2200" spc="-35" dirty="0">
                <a:latin typeface="Georgia"/>
                <a:cs typeface="Georgia"/>
              </a:rPr>
              <a:t>average </a:t>
            </a:r>
            <a:r>
              <a:rPr sz="2200" spc="-10" dirty="0">
                <a:latin typeface="Georgia"/>
                <a:cs typeface="Georgia"/>
              </a:rPr>
              <a:t>of </a:t>
            </a:r>
            <a:r>
              <a:rPr sz="2200" spc="-60" dirty="0">
                <a:latin typeface="Georgia"/>
                <a:cs typeface="Georgia"/>
              </a:rPr>
              <a:t>3.5  </a:t>
            </a:r>
            <a:r>
              <a:rPr sz="2200" spc="-25" dirty="0">
                <a:latin typeface="Georgia"/>
                <a:cs typeface="Georgia"/>
              </a:rPr>
              <a:t>μm </a:t>
            </a:r>
            <a:r>
              <a:rPr sz="2200" spc="-10" dirty="0">
                <a:latin typeface="Georgia"/>
                <a:cs typeface="Georgia"/>
              </a:rPr>
              <a:t>in </a:t>
            </a:r>
            <a:r>
              <a:rPr sz="2200" spc="-15" dirty="0">
                <a:latin typeface="Georgia"/>
                <a:cs typeface="Georgia"/>
              </a:rPr>
              <a:t>diameter </a:t>
            </a:r>
            <a:r>
              <a:rPr sz="2200" spc="-10" dirty="0">
                <a:latin typeface="Georgia"/>
                <a:cs typeface="Georgia"/>
              </a:rPr>
              <a:t>to </a:t>
            </a:r>
            <a:r>
              <a:rPr sz="2200" spc="-15" dirty="0">
                <a:latin typeface="Georgia"/>
                <a:cs typeface="Georgia"/>
              </a:rPr>
              <a:t>below </a:t>
            </a:r>
            <a:r>
              <a:rPr sz="2200" spc="-120" dirty="0">
                <a:latin typeface="Georgia"/>
                <a:cs typeface="Georgia"/>
              </a:rPr>
              <a:t>1 </a:t>
            </a:r>
            <a:r>
              <a:rPr sz="2200" spc="-25" dirty="0">
                <a:latin typeface="Georgia"/>
                <a:cs typeface="Georgia"/>
              </a:rPr>
              <a:t>μm, </a:t>
            </a:r>
            <a:r>
              <a:rPr sz="2200" spc="-15" dirty="0">
                <a:latin typeface="Georgia"/>
                <a:cs typeface="Georgia"/>
              </a:rPr>
              <a:t>this </a:t>
            </a:r>
            <a:r>
              <a:rPr sz="2200" spc="-20" dirty="0">
                <a:latin typeface="Georgia"/>
                <a:cs typeface="Georgia"/>
              </a:rPr>
              <a:t>is accompanied by </a:t>
            </a:r>
            <a:r>
              <a:rPr sz="2200" spc="-30" dirty="0">
                <a:latin typeface="Georgia"/>
                <a:cs typeface="Georgia"/>
              </a:rPr>
              <a:t>a </a:t>
            </a:r>
            <a:r>
              <a:rPr sz="2200" spc="-20" dirty="0">
                <a:latin typeface="Georgia"/>
                <a:cs typeface="Georgia"/>
              </a:rPr>
              <a:t>four- </a:t>
            </a:r>
            <a:r>
              <a:rPr sz="2200" spc="-10" dirty="0">
                <a:latin typeface="Georgia"/>
                <a:cs typeface="Georgia"/>
              </a:rPr>
              <a:t>to </a:t>
            </a:r>
            <a:r>
              <a:rPr sz="2200" spc="-20" dirty="0">
                <a:latin typeface="Georgia"/>
                <a:cs typeface="Georgia"/>
              </a:rPr>
              <a:t>six-  </a:t>
            </a:r>
            <a:r>
              <a:rPr sz="2200" spc="-15" dirty="0">
                <a:latin typeface="Georgia"/>
                <a:cs typeface="Georgia"/>
              </a:rPr>
              <a:t>fold </a:t>
            </a:r>
            <a:r>
              <a:rPr sz="2200" spc="-20" dirty="0">
                <a:latin typeface="Georgia"/>
                <a:cs typeface="Georgia"/>
              </a:rPr>
              <a:t>increase </a:t>
            </a:r>
            <a:r>
              <a:rPr sz="2200" spc="-10" dirty="0">
                <a:latin typeface="Georgia"/>
                <a:cs typeface="Georgia"/>
              </a:rPr>
              <a:t>in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25" dirty="0">
                <a:latin typeface="Georgia"/>
                <a:cs typeface="Georgia"/>
              </a:rPr>
              <a:t>fat/plasma </a:t>
            </a:r>
            <a:r>
              <a:rPr sz="2200" spc="-15" dirty="0">
                <a:latin typeface="Georgia"/>
                <a:cs typeface="Georgia"/>
              </a:rPr>
              <a:t>interfacial </a:t>
            </a:r>
            <a:r>
              <a:rPr sz="2200" spc="-20" dirty="0">
                <a:latin typeface="Georgia"/>
                <a:cs typeface="Georgia"/>
              </a:rPr>
              <a:t>surface</a:t>
            </a:r>
            <a:r>
              <a:rPr sz="2200" spc="10" dirty="0">
                <a:latin typeface="Georgia"/>
                <a:cs typeface="Georgia"/>
              </a:rPr>
              <a:t> </a:t>
            </a:r>
            <a:r>
              <a:rPr sz="2200" spc="-25" dirty="0">
                <a:latin typeface="Georgia"/>
                <a:cs typeface="Georgia"/>
              </a:rPr>
              <a:t>area</a:t>
            </a:r>
            <a:r>
              <a:rPr sz="2200" spc="-25" dirty="0" smtClean="0">
                <a:latin typeface="Georgia"/>
                <a:cs typeface="Georgia"/>
              </a:rPr>
              <a:t>.</a:t>
            </a:r>
            <a:endParaRPr lang="en-US" sz="2200" spc="-25" dirty="0" smtClean="0">
              <a:latin typeface="Georgia"/>
              <a:cs typeface="Georgia"/>
            </a:endParaRPr>
          </a:p>
          <a:p>
            <a:pPr marL="443230" marR="443230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5000"/>
              <a:tabLst>
                <a:tab pos="443865" algn="l"/>
              </a:tabLst>
            </a:pPr>
            <a:endParaRPr lang="en-US" sz="2200" spc="-25" dirty="0" smtClean="0">
              <a:latin typeface="Georgia"/>
              <a:cs typeface="Georgia"/>
            </a:endParaRPr>
          </a:p>
          <a:p>
            <a:pPr marL="443230" marR="443230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5000"/>
              <a:buFont typeface="Arial"/>
              <a:buChar char="●"/>
              <a:tabLst>
                <a:tab pos="443865" algn="l"/>
              </a:tabLst>
            </a:pPr>
            <a:endParaRPr lang="en-US" sz="2200" spc="-25" dirty="0" smtClean="0">
              <a:latin typeface="Georgia"/>
              <a:cs typeface="Georgia"/>
            </a:endParaRPr>
          </a:p>
          <a:p>
            <a:pPr marL="443230" marR="443230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5000"/>
              <a:buFont typeface="Arial"/>
              <a:buChar char="●"/>
              <a:tabLst>
                <a:tab pos="443865" algn="l"/>
              </a:tabLst>
            </a:pPr>
            <a:endParaRPr lang="en-US" sz="2200" spc="-25" dirty="0">
              <a:latin typeface="Georgia"/>
              <a:cs typeface="Georgia"/>
            </a:endParaRPr>
          </a:p>
          <a:p>
            <a:pPr marL="443230" marR="443230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5000"/>
              <a:buFont typeface="Arial"/>
              <a:buChar char="●"/>
              <a:tabLst>
                <a:tab pos="443865" algn="l"/>
              </a:tabLst>
            </a:pPr>
            <a:endParaRPr sz="2200" dirty="0">
              <a:latin typeface="Georgia"/>
              <a:cs typeface="Georgia"/>
            </a:endParaRPr>
          </a:p>
        </p:txBody>
      </p:sp>
      <p:sp>
        <p:nvSpPr>
          <p:cNvPr id="6" name="object 6"/>
          <p:cNvSpPr/>
          <p:nvPr/>
        </p:nvSpPr>
        <p:spPr>
          <a:xfrm>
            <a:off x="4580623" y="5257800"/>
            <a:ext cx="1820177" cy="22098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7"/>
          <p:cNvSpPr txBox="1"/>
          <p:nvPr/>
        </p:nvSpPr>
        <p:spPr>
          <a:xfrm>
            <a:off x="457200" y="1371600"/>
            <a:ext cx="8991599" cy="4028667"/>
          </a:xfrm>
          <a:prstGeom prst="rect">
            <a:avLst/>
          </a:prstGeom>
          <a:ln w="12191">
            <a:solidFill>
              <a:srgbClr val="000000"/>
            </a:solidFill>
          </a:ln>
        </p:spPr>
        <p:txBody>
          <a:bodyPr vert="horz" wrap="square" lIns="0" tIns="149225" rIns="0" bIns="0" rtlCol="0">
            <a:spAutoFit/>
          </a:bodyPr>
          <a:lstStyle/>
          <a:p>
            <a:pPr marL="336550">
              <a:lnSpc>
                <a:spcPct val="100000"/>
              </a:lnSpc>
              <a:spcBef>
                <a:spcPts val="1175"/>
              </a:spcBef>
            </a:pPr>
            <a:r>
              <a:rPr sz="2600" spc="-5" dirty="0">
                <a:solidFill>
                  <a:srgbClr val="04607A"/>
                </a:solidFill>
                <a:latin typeface="Arial"/>
                <a:cs typeface="Arial"/>
              </a:rPr>
              <a:t>Homogenization</a:t>
            </a:r>
            <a:endParaRPr sz="2600" dirty="0">
              <a:latin typeface="Arial"/>
              <a:cs typeface="Arial"/>
            </a:endParaRPr>
          </a:p>
          <a:p>
            <a:pPr marL="443230" marR="363855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5000"/>
              <a:buFont typeface="Arial"/>
              <a:buChar char="●"/>
              <a:tabLst>
                <a:tab pos="443865" algn="l"/>
              </a:tabLst>
            </a:pPr>
            <a:r>
              <a:rPr sz="2200" spc="-10" dirty="0">
                <a:latin typeface="Georgia"/>
                <a:cs typeface="Georgia"/>
              </a:rPr>
              <a:t>The </a:t>
            </a:r>
            <a:r>
              <a:rPr sz="2200" spc="-15" dirty="0">
                <a:latin typeface="Georgia"/>
                <a:cs typeface="Georgia"/>
              </a:rPr>
              <a:t>newly created fat globules </a:t>
            </a:r>
            <a:r>
              <a:rPr sz="2200" spc="-25" dirty="0">
                <a:latin typeface="Georgia"/>
                <a:cs typeface="Georgia"/>
              </a:rPr>
              <a:t>are </a:t>
            </a:r>
            <a:r>
              <a:rPr sz="2200" spc="-10" dirty="0">
                <a:latin typeface="Georgia"/>
                <a:cs typeface="Georgia"/>
              </a:rPr>
              <a:t>no </a:t>
            </a:r>
            <a:r>
              <a:rPr sz="2200" spc="-20" dirty="0">
                <a:latin typeface="Georgia"/>
                <a:cs typeface="Georgia"/>
              </a:rPr>
              <a:t>longer </a:t>
            </a:r>
            <a:r>
              <a:rPr sz="2200" spc="-15" dirty="0">
                <a:latin typeface="Georgia"/>
                <a:cs typeface="Georgia"/>
              </a:rPr>
              <a:t>completely </a:t>
            </a:r>
            <a:r>
              <a:rPr sz="2200" spc="-25" dirty="0">
                <a:latin typeface="Georgia"/>
                <a:cs typeface="Georgia"/>
              </a:rPr>
              <a:t>covered </a:t>
            </a:r>
            <a:r>
              <a:rPr sz="2200" spc="-5" dirty="0">
                <a:latin typeface="Georgia"/>
                <a:cs typeface="Georgia"/>
              </a:rPr>
              <a:t>with  the </a:t>
            </a:r>
            <a:r>
              <a:rPr sz="2200" spc="-15" dirty="0">
                <a:latin typeface="Georgia"/>
                <a:cs typeface="Georgia"/>
              </a:rPr>
              <a:t>original </a:t>
            </a:r>
            <a:r>
              <a:rPr sz="2200" spc="-20" dirty="0">
                <a:latin typeface="Georgia"/>
                <a:cs typeface="Georgia"/>
              </a:rPr>
              <a:t>membrane material. </a:t>
            </a:r>
            <a:r>
              <a:rPr sz="2200" spc="-25" dirty="0">
                <a:latin typeface="Georgia"/>
                <a:cs typeface="Georgia"/>
              </a:rPr>
              <a:t>Instead, </a:t>
            </a:r>
            <a:r>
              <a:rPr sz="2200" spc="-10" dirty="0">
                <a:latin typeface="Georgia"/>
                <a:cs typeface="Georgia"/>
              </a:rPr>
              <a:t>they </a:t>
            </a:r>
            <a:r>
              <a:rPr sz="2200" spc="-25" dirty="0">
                <a:latin typeface="Georgia"/>
                <a:cs typeface="Georgia"/>
              </a:rPr>
              <a:t>are </a:t>
            </a:r>
            <a:r>
              <a:rPr sz="2200" spc="-20" dirty="0">
                <a:latin typeface="Georgia"/>
                <a:cs typeface="Georgia"/>
              </a:rPr>
              <a:t>surfaced </a:t>
            </a:r>
            <a:r>
              <a:rPr sz="2200" spc="-5" dirty="0">
                <a:latin typeface="Georgia"/>
                <a:cs typeface="Georgia"/>
              </a:rPr>
              <a:t>with </a:t>
            </a:r>
            <a:r>
              <a:rPr sz="2200" spc="-30" dirty="0">
                <a:latin typeface="Georgia"/>
                <a:cs typeface="Georgia"/>
              </a:rPr>
              <a:t>a  </a:t>
            </a:r>
            <a:r>
              <a:rPr sz="2200" spc="-20" dirty="0">
                <a:latin typeface="Georgia"/>
                <a:cs typeface="Georgia"/>
              </a:rPr>
              <a:t>mixture </a:t>
            </a:r>
            <a:r>
              <a:rPr sz="2200" spc="-10" dirty="0">
                <a:latin typeface="Georgia"/>
                <a:cs typeface="Georgia"/>
              </a:rPr>
              <a:t>of </a:t>
            </a:r>
            <a:r>
              <a:rPr sz="2200" spc="-20" dirty="0">
                <a:latin typeface="Georgia"/>
                <a:cs typeface="Georgia"/>
              </a:rPr>
              <a:t>proteins adsorbed from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25" dirty="0">
                <a:latin typeface="Georgia"/>
                <a:cs typeface="Georgia"/>
              </a:rPr>
              <a:t>plasma</a:t>
            </a:r>
            <a:r>
              <a:rPr sz="2200" spc="-15" dirty="0">
                <a:latin typeface="Georgia"/>
                <a:cs typeface="Georgia"/>
              </a:rPr>
              <a:t> </a:t>
            </a:r>
            <a:r>
              <a:rPr sz="2200" spc="-20" dirty="0">
                <a:latin typeface="Georgia"/>
                <a:cs typeface="Georgia"/>
              </a:rPr>
              <a:t>phase.</a:t>
            </a:r>
            <a:endParaRPr sz="2200" dirty="0">
              <a:latin typeface="Georgia"/>
              <a:cs typeface="Georgia"/>
            </a:endParaRPr>
          </a:p>
          <a:p>
            <a:pPr marL="443230" marR="374650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5000"/>
              <a:buFont typeface="Arial"/>
              <a:buChar char="●"/>
              <a:tabLst>
                <a:tab pos="443865" algn="l"/>
              </a:tabLst>
            </a:pPr>
            <a:r>
              <a:rPr sz="2200" spc="-15" dirty="0">
                <a:latin typeface="Georgia"/>
                <a:cs typeface="Georgia"/>
              </a:rPr>
              <a:t>Casein </a:t>
            </a:r>
            <a:r>
              <a:rPr sz="2200" spc="-20" dirty="0">
                <a:latin typeface="Georgia"/>
                <a:cs typeface="Georgia"/>
              </a:rPr>
              <a:t>is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5" dirty="0">
                <a:latin typeface="Georgia"/>
                <a:cs typeface="Georgia"/>
              </a:rPr>
              <a:t>protein </a:t>
            </a:r>
            <a:r>
              <a:rPr sz="2200" spc="-20" dirty="0">
                <a:latin typeface="Georgia"/>
                <a:cs typeface="Georgia"/>
              </a:rPr>
              <a:t>half </a:t>
            </a:r>
            <a:r>
              <a:rPr sz="2200" spc="-10" dirty="0">
                <a:latin typeface="Georgia"/>
                <a:cs typeface="Georgia"/>
              </a:rPr>
              <a:t>of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20" dirty="0">
                <a:latin typeface="Georgia"/>
                <a:cs typeface="Georgia"/>
              </a:rPr>
              <a:t>complex and </a:t>
            </a:r>
            <a:r>
              <a:rPr sz="2200" dirty="0">
                <a:latin typeface="Georgia"/>
                <a:cs typeface="Georgia"/>
              </a:rPr>
              <a:t>it </a:t>
            </a:r>
            <a:r>
              <a:rPr sz="2200" spc="-20" dirty="0">
                <a:latin typeface="Georgia"/>
                <a:cs typeface="Georgia"/>
              </a:rPr>
              <a:t>is </a:t>
            </a:r>
            <a:r>
              <a:rPr sz="2200" spc="-15" dirty="0">
                <a:latin typeface="Georgia"/>
                <a:cs typeface="Georgia"/>
              </a:rPr>
              <a:t>associated </a:t>
            </a:r>
            <a:r>
              <a:rPr sz="2200" spc="-5" dirty="0">
                <a:latin typeface="Georgia"/>
                <a:cs typeface="Georgia"/>
              </a:rPr>
              <a:t>with the  </a:t>
            </a:r>
            <a:r>
              <a:rPr sz="2200" spc="-15" dirty="0">
                <a:latin typeface="Georgia"/>
                <a:cs typeface="Georgia"/>
              </a:rPr>
              <a:t>fat fraction through </a:t>
            </a:r>
            <a:r>
              <a:rPr sz="2200" spc="-20" dirty="0">
                <a:latin typeface="Georgia"/>
                <a:cs typeface="Georgia"/>
              </a:rPr>
              <a:t>polar </a:t>
            </a:r>
            <a:r>
              <a:rPr sz="2200" spc="-10" dirty="0">
                <a:latin typeface="Georgia"/>
                <a:cs typeface="Georgia"/>
              </a:rPr>
              <a:t>bonding</a:t>
            </a:r>
            <a:r>
              <a:rPr sz="2200" spc="-15" dirty="0">
                <a:latin typeface="Georgia"/>
                <a:cs typeface="Georgia"/>
              </a:rPr>
              <a:t> </a:t>
            </a:r>
            <a:r>
              <a:rPr sz="2200" spc="-25" dirty="0">
                <a:latin typeface="Georgia"/>
                <a:cs typeface="Georgia"/>
              </a:rPr>
              <a:t>forces.</a:t>
            </a:r>
            <a:endParaRPr sz="2200" dirty="0">
              <a:latin typeface="Georgia"/>
              <a:cs typeface="Georgia"/>
            </a:endParaRPr>
          </a:p>
          <a:p>
            <a:pPr marL="443230" marR="348615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5000"/>
              <a:buFont typeface="Arial"/>
              <a:buChar char="●"/>
              <a:tabLst>
                <a:tab pos="443865" algn="l"/>
              </a:tabLst>
            </a:pPr>
            <a:r>
              <a:rPr sz="2200" spc="-10" dirty="0">
                <a:latin typeface="Georgia"/>
                <a:cs typeface="Georgia"/>
              </a:rPr>
              <a:t>The </a:t>
            </a:r>
            <a:r>
              <a:rPr sz="2200" spc="-15" dirty="0">
                <a:latin typeface="Georgia"/>
                <a:cs typeface="Georgia"/>
              </a:rPr>
              <a:t>casein micelle </a:t>
            </a:r>
            <a:r>
              <a:rPr sz="2200" spc="-20" dirty="0">
                <a:latin typeface="Georgia"/>
                <a:cs typeface="Georgia"/>
              </a:rPr>
              <a:t>is </a:t>
            </a:r>
            <a:r>
              <a:rPr sz="2200" spc="-15" dirty="0">
                <a:latin typeface="Georgia"/>
                <a:cs typeface="Georgia"/>
              </a:rPr>
              <a:t>activated </a:t>
            </a:r>
            <a:r>
              <a:rPr sz="2200" spc="-10" dirty="0">
                <a:latin typeface="Georgia"/>
                <a:cs typeface="Georgia"/>
              </a:rPr>
              <a:t>at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0" dirty="0">
                <a:latin typeface="Georgia"/>
                <a:cs typeface="Georgia"/>
              </a:rPr>
              <a:t>moment </a:t>
            </a:r>
            <a:r>
              <a:rPr sz="2200" dirty="0">
                <a:latin typeface="Georgia"/>
                <a:cs typeface="Georgia"/>
              </a:rPr>
              <a:t>it </a:t>
            </a:r>
            <a:r>
              <a:rPr sz="2200" spc="-20" dirty="0">
                <a:latin typeface="Georgia"/>
                <a:cs typeface="Georgia"/>
              </a:rPr>
              <a:t>passed </a:t>
            </a:r>
            <a:r>
              <a:rPr sz="2200" spc="-15" dirty="0">
                <a:latin typeface="Georgia"/>
                <a:cs typeface="Georgia"/>
              </a:rPr>
              <a:t>through </a:t>
            </a:r>
            <a:r>
              <a:rPr sz="2200" spc="-5" dirty="0">
                <a:latin typeface="Georgia"/>
                <a:cs typeface="Georgia"/>
              </a:rPr>
              <a:t>the  </a:t>
            </a:r>
            <a:r>
              <a:rPr sz="2200" spc="-30" dirty="0">
                <a:latin typeface="Georgia"/>
                <a:cs typeface="Georgia"/>
              </a:rPr>
              <a:t>valve </a:t>
            </a:r>
            <a:r>
              <a:rPr sz="2200" spc="-10" dirty="0">
                <a:latin typeface="Georgia"/>
                <a:cs typeface="Georgia"/>
              </a:rPr>
              <a:t>of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25" dirty="0">
                <a:latin typeface="Georgia"/>
                <a:cs typeface="Georgia"/>
              </a:rPr>
              <a:t>homogeniser, </a:t>
            </a:r>
            <a:r>
              <a:rPr sz="2200" spc="-20" dirty="0">
                <a:latin typeface="Georgia"/>
                <a:cs typeface="Georgia"/>
              </a:rPr>
              <a:t>predisposing </a:t>
            </a:r>
            <a:r>
              <a:rPr sz="2200" dirty="0">
                <a:latin typeface="Georgia"/>
                <a:cs typeface="Georgia"/>
              </a:rPr>
              <a:t>it </a:t>
            </a:r>
            <a:r>
              <a:rPr sz="2200" spc="-10" dirty="0">
                <a:latin typeface="Georgia"/>
                <a:cs typeface="Georgia"/>
              </a:rPr>
              <a:t>to </a:t>
            </a:r>
            <a:r>
              <a:rPr sz="2200" spc="-15" dirty="0">
                <a:latin typeface="Georgia"/>
                <a:cs typeface="Georgia"/>
              </a:rPr>
              <a:t>interaction </a:t>
            </a:r>
            <a:r>
              <a:rPr sz="2200" spc="-5" dirty="0">
                <a:latin typeface="Georgia"/>
                <a:cs typeface="Georgia"/>
              </a:rPr>
              <a:t>with the </a:t>
            </a:r>
            <a:r>
              <a:rPr sz="2200" spc="-15" dirty="0">
                <a:latin typeface="Georgia"/>
                <a:cs typeface="Georgia"/>
              </a:rPr>
              <a:t>lipid  </a:t>
            </a:r>
            <a:r>
              <a:rPr sz="2200" spc="-20" dirty="0">
                <a:latin typeface="Georgia"/>
                <a:cs typeface="Georgia"/>
              </a:rPr>
              <a:t>phase</a:t>
            </a:r>
            <a:r>
              <a:rPr sz="1000" spc="-20" dirty="0">
                <a:latin typeface="Georgia"/>
                <a:cs typeface="Georgia"/>
              </a:rPr>
              <a:t>.</a:t>
            </a:r>
            <a:endParaRPr sz="1000" dirty="0">
              <a:latin typeface="Georgia"/>
              <a:cs typeface="Georgia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object 5"/>
          <p:cNvSpPr txBox="1"/>
          <p:nvPr/>
        </p:nvSpPr>
        <p:spPr>
          <a:xfrm>
            <a:off x="609600" y="1089178"/>
            <a:ext cx="8762999" cy="5494453"/>
          </a:xfrm>
          <a:prstGeom prst="rect">
            <a:avLst/>
          </a:prstGeom>
          <a:ln w="12191">
            <a:solidFill>
              <a:srgbClr val="000000"/>
            </a:solidFill>
          </a:ln>
        </p:spPr>
        <p:txBody>
          <a:bodyPr vert="horz" wrap="square" lIns="0" tIns="15875" rIns="0" bIns="0" rtlCol="0">
            <a:spAutoFit/>
          </a:bodyPr>
          <a:lstStyle/>
          <a:p>
            <a:pPr marL="1191260">
              <a:lnSpc>
                <a:spcPct val="100000"/>
              </a:lnSpc>
              <a:spcBef>
                <a:spcPts val="125"/>
              </a:spcBef>
            </a:pPr>
            <a:r>
              <a:rPr sz="2400" i="1" spc="-60" dirty="0">
                <a:solidFill>
                  <a:srgbClr val="04607A"/>
                </a:solidFill>
                <a:latin typeface="Trebuchet MS"/>
                <a:cs typeface="Trebuchet MS"/>
              </a:rPr>
              <a:t>Process</a:t>
            </a:r>
            <a:r>
              <a:rPr sz="2400" i="1" spc="-200" dirty="0">
                <a:solidFill>
                  <a:srgbClr val="04607A"/>
                </a:solidFill>
                <a:latin typeface="Trebuchet MS"/>
                <a:cs typeface="Trebuchet MS"/>
              </a:rPr>
              <a:t> </a:t>
            </a:r>
            <a:r>
              <a:rPr sz="2400" i="1" spc="-90" dirty="0">
                <a:solidFill>
                  <a:srgbClr val="04607A"/>
                </a:solidFill>
                <a:latin typeface="Trebuchet MS"/>
                <a:cs typeface="Trebuchet MS"/>
              </a:rPr>
              <a:t>requirements</a:t>
            </a:r>
            <a:endParaRPr sz="2400" dirty="0">
              <a:latin typeface="Trebuchet MS"/>
              <a:cs typeface="Trebuchet MS"/>
            </a:endParaRPr>
          </a:p>
          <a:p>
            <a:pPr marL="367030" marR="611505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2857"/>
              <a:buFont typeface="Arial"/>
              <a:buChar char="●"/>
              <a:tabLst>
                <a:tab pos="367665" algn="l"/>
              </a:tabLst>
            </a:pP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25" dirty="0">
                <a:latin typeface="Georgia"/>
                <a:cs typeface="Georgia"/>
              </a:rPr>
              <a:t>physical </a:t>
            </a:r>
            <a:r>
              <a:rPr sz="2200" spc="-20" dirty="0">
                <a:latin typeface="Georgia"/>
                <a:cs typeface="Georgia"/>
              </a:rPr>
              <a:t>state and </a:t>
            </a:r>
            <a:r>
              <a:rPr sz="2200" spc="-15" dirty="0">
                <a:latin typeface="Georgia"/>
                <a:cs typeface="Georgia"/>
              </a:rPr>
              <a:t>concentration of </a:t>
            </a:r>
            <a:r>
              <a:rPr sz="2200" dirty="0">
                <a:latin typeface="Georgia"/>
                <a:cs typeface="Georgia"/>
              </a:rPr>
              <a:t>the</a:t>
            </a:r>
            <a:r>
              <a:rPr sz="2200" spc="-135" dirty="0">
                <a:latin typeface="Georgia"/>
                <a:cs typeface="Georgia"/>
              </a:rPr>
              <a:t> </a:t>
            </a:r>
            <a:r>
              <a:rPr sz="2200" spc="-20" dirty="0">
                <a:latin typeface="Georgia"/>
                <a:cs typeface="Georgia"/>
              </a:rPr>
              <a:t>fat  </a:t>
            </a:r>
            <a:r>
              <a:rPr sz="2200" spc="-25" dirty="0">
                <a:latin typeface="Georgia"/>
                <a:cs typeface="Georgia"/>
              </a:rPr>
              <a:t>phase </a:t>
            </a:r>
            <a:r>
              <a:rPr sz="2200" spc="-15" dirty="0">
                <a:latin typeface="Georgia"/>
                <a:cs typeface="Georgia"/>
              </a:rPr>
              <a:t>contribute</a:t>
            </a:r>
            <a:r>
              <a:rPr sz="2200" spc="-85" dirty="0">
                <a:latin typeface="Georgia"/>
                <a:cs typeface="Georgia"/>
              </a:rPr>
              <a:t> </a:t>
            </a:r>
            <a:r>
              <a:rPr sz="2200" spc="-15" dirty="0">
                <a:latin typeface="Georgia"/>
                <a:cs typeface="Georgia"/>
              </a:rPr>
              <a:t>most</a:t>
            </a:r>
            <a:endParaRPr sz="2200" dirty="0">
              <a:latin typeface="Georgia"/>
              <a:cs typeface="Georgia"/>
            </a:endParaRPr>
          </a:p>
          <a:p>
            <a:pPr marL="367030" marR="307340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2857"/>
              <a:buFont typeface="Arial"/>
              <a:buChar char="●"/>
              <a:tabLst>
                <a:tab pos="367665" algn="l"/>
              </a:tabLst>
            </a:pPr>
            <a:r>
              <a:rPr sz="2200" spc="-20" dirty="0">
                <a:latin typeface="Georgia"/>
                <a:cs typeface="Georgia"/>
              </a:rPr>
              <a:t>Homogenisation </a:t>
            </a:r>
            <a:r>
              <a:rPr sz="2200" spc="-15" dirty="0">
                <a:latin typeface="Georgia"/>
                <a:cs typeface="Georgia"/>
              </a:rPr>
              <a:t>below </a:t>
            </a:r>
            <a:r>
              <a:rPr sz="2200" spc="-80" dirty="0">
                <a:latin typeface="Georgia"/>
                <a:cs typeface="Georgia"/>
              </a:rPr>
              <a:t>40 </a:t>
            </a:r>
            <a:r>
              <a:rPr sz="2200" spc="-50" dirty="0">
                <a:latin typeface="Georgia"/>
                <a:cs typeface="Georgia"/>
              </a:rPr>
              <a:t>°C </a:t>
            </a:r>
            <a:r>
              <a:rPr sz="2200" spc="-25" dirty="0">
                <a:latin typeface="Georgia"/>
                <a:cs typeface="Georgia"/>
              </a:rPr>
              <a:t>results </a:t>
            </a:r>
            <a:r>
              <a:rPr sz="2200" spc="-15" dirty="0">
                <a:latin typeface="Georgia"/>
                <a:cs typeface="Georgia"/>
              </a:rPr>
              <a:t>in incomplete  </a:t>
            </a:r>
            <a:r>
              <a:rPr sz="2200" spc="-25" dirty="0">
                <a:latin typeface="Georgia"/>
                <a:cs typeface="Georgia"/>
              </a:rPr>
              <a:t>dispersion </a:t>
            </a:r>
            <a:r>
              <a:rPr sz="2200" spc="-15" dirty="0">
                <a:latin typeface="Georgia"/>
                <a:cs typeface="Georgia"/>
              </a:rPr>
              <a:t>of </a:t>
            </a:r>
            <a:r>
              <a:rPr sz="2200" dirty="0">
                <a:latin typeface="Georgia"/>
                <a:cs typeface="Georgia"/>
              </a:rPr>
              <a:t>the </a:t>
            </a:r>
            <a:r>
              <a:rPr sz="2200" spc="-20" dirty="0">
                <a:latin typeface="Georgia"/>
                <a:cs typeface="Georgia"/>
              </a:rPr>
              <a:t>fat</a:t>
            </a:r>
            <a:r>
              <a:rPr sz="2200" spc="-75" dirty="0">
                <a:latin typeface="Georgia"/>
                <a:cs typeface="Georgia"/>
              </a:rPr>
              <a:t> </a:t>
            </a:r>
            <a:r>
              <a:rPr sz="2200" spc="-25" dirty="0">
                <a:latin typeface="Georgia"/>
                <a:cs typeface="Georgia"/>
              </a:rPr>
              <a:t>phase.</a:t>
            </a:r>
            <a:endParaRPr sz="2200" dirty="0">
              <a:latin typeface="Georgia"/>
              <a:cs typeface="Georgia"/>
            </a:endParaRPr>
          </a:p>
          <a:p>
            <a:pPr marL="367030" marR="330835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2857"/>
              <a:buFont typeface="Arial"/>
              <a:buChar char="●"/>
              <a:tabLst>
                <a:tab pos="367665" algn="l"/>
              </a:tabLst>
            </a:pPr>
            <a:r>
              <a:rPr sz="2200" spc="-20" dirty="0">
                <a:latin typeface="Georgia"/>
                <a:cs typeface="Georgia"/>
              </a:rPr>
              <a:t>Products </a:t>
            </a:r>
            <a:r>
              <a:rPr sz="2200" spc="-15" dirty="0">
                <a:latin typeface="Georgia"/>
                <a:cs typeface="Georgia"/>
              </a:rPr>
              <a:t>of </a:t>
            </a:r>
            <a:r>
              <a:rPr sz="2200" spc="-10" dirty="0">
                <a:latin typeface="Georgia"/>
                <a:cs typeface="Georgia"/>
              </a:rPr>
              <a:t>high </a:t>
            </a:r>
            <a:r>
              <a:rPr sz="2200" spc="-20" dirty="0">
                <a:latin typeface="Georgia"/>
                <a:cs typeface="Georgia"/>
              </a:rPr>
              <a:t>fat </a:t>
            </a:r>
            <a:r>
              <a:rPr sz="2200" spc="-10" dirty="0">
                <a:latin typeface="Georgia"/>
                <a:cs typeface="Georgia"/>
              </a:rPr>
              <a:t>content </a:t>
            </a:r>
            <a:r>
              <a:rPr sz="2200" spc="-35" dirty="0">
                <a:latin typeface="Georgia"/>
                <a:cs typeface="Georgia"/>
              </a:rPr>
              <a:t>are </a:t>
            </a:r>
            <a:r>
              <a:rPr sz="2200" spc="-25" dirty="0">
                <a:latin typeface="Georgia"/>
                <a:cs typeface="Georgia"/>
              </a:rPr>
              <a:t>more </a:t>
            </a:r>
            <a:r>
              <a:rPr sz="2200" spc="-10" dirty="0">
                <a:latin typeface="Georgia"/>
                <a:cs typeface="Georgia"/>
              </a:rPr>
              <a:t>difficult to  </a:t>
            </a:r>
            <a:r>
              <a:rPr sz="2200" spc="-20" dirty="0">
                <a:latin typeface="Georgia"/>
                <a:cs typeface="Georgia"/>
              </a:rPr>
              <a:t>homogenise </a:t>
            </a:r>
            <a:r>
              <a:rPr sz="2200" spc="-45" dirty="0">
                <a:latin typeface="Georgia"/>
                <a:cs typeface="Georgia"/>
              </a:rPr>
              <a:t>&amp; </a:t>
            </a:r>
            <a:r>
              <a:rPr sz="2200" spc="-25" dirty="0">
                <a:latin typeface="Georgia"/>
                <a:cs typeface="Georgia"/>
              </a:rPr>
              <a:t>also more </a:t>
            </a:r>
            <a:r>
              <a:rPr sz="2200" spc="-20" dirty="0">
                <a:latin typeface="Georgia"/>
                <a:cs typeface="Georgia"/>
              </a:rPr>
              <a:t>likely </a:t>
            </a:r>
            <a:r>
              <a:rPr sz="2200" spc="-10" dirty="0">
                <a:latin typeface="Georgia"/>
                <a:cs typeface="Georgia"/>
              </a:rPr>
              <a:t>to </a:t>
            </a:r>
            <a:r>
              <a:rPr sz="2200" spc="-20" dirty="0">
                <a:latin typeface="Georgia"/>
                <a:cs typeface="Georgia"/>
              </a:rPr>
              <a:t>show </a:t>
            </a:r>
            <a:r>
              <a:rPr sz="2200" spc="-15" dirty="0">
                <a:latin typeface="Georgia"/>
                <a:cs typeface="Georgia"/>
              </a:rPr>
              <a:t>evidence</a:t>
            </a:r>
            <a:r>
              <a:rPr sz="2200" spc="-150" dirty="0">
                <a:latin typeface="Georgia"/>
                <a:cs typeface="Georgia"/>
              </a:rPr>
              <a:t> </a:t>
            </a:r>
            <a:r>
              <a:rPr sz="2200" spc="-15" dirty="0">
                <a:latin typeface="Georgia"/>
                <a:cs typeface="Georgia"/>
              </a:rPr>
              <a:t>of  </a:t>
            </a:r>
            <a:r>
              <a:rPr sz="2200" spc="-20" dirty="0">
                <a:latin typeface="Georgia"/>
                <a:cs typeface="Georgia"/>
              </a:rPr>
              <a:t>fat</a:t>
            </a:r>
            <a:r>
              <a:rPr sz="2200" spc="-75" dirty="0">
                <a:latin typeface="Georgia"/>
                <a:cs typeface="Georgia"/>
              </a:rPr>
              <a:t> </a:t>
            </a:r>
            <a:r>
              <a:rPr sz="2200" spc="-20" dirty="0">
                <a:latin typeface="Georgia"/>
                <a:cs typeface="Georgia"/>
              </a:rPr>
              <a:t>clumping.</a:t>
            </a:r>
            <a:endParaRPr sz="2200" dirty="0">
              <a:latin typeface="Georgia"/>
              <a:cs typeface="Georgia"/>
            </a:endParaRPr>
          </a:p>
          <a:p>
            <a:pPr marL="367030" marR="758190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2857"/>
              <a:buFont typeface="Arial"/>
              <a:buChar char="●"/>
              <a:tabLst>
                <a:tab pos="367665" algn="l"/>
              </a:tabLst>
            </a:pPr>
            <a:r>
              <a:rPr sz="2200" spc="-30" dirty="0">
                <a:latin typeface="Georgia"/>
                <a:cs typeface="Georgia"/>
              </a:rPr>
              <a:t>Increasing </a:t>
            </a:r>
            <a:r>
              <a:rPr sz="2200" dirty="0">
                <a:latin typeface="Georgia"/>
                <a:cs typeface="Georgia"/>
              </a:rPr>
              <a:t>the </a:t>
            </a:r>
            <a:r>
              <a:rPr sz="2200" spc="-15" dirty="0">
                <a:latin typeface="Georgia"/>
                <a:cs typeface="Georgia"/>
              </a:rPr>
              <a:t>homogenisation </a:t>
            </a:r>
            <a:r>
              <a:rPr sz="2200" spc="-25" dirty="0">
                <a:latin typeface="Georgia"/>
                <a:cs typeface="Georgia"/>
              </a:rPr>
              <a:t>temperature  decreases </a:t>
            </a:r>
            <a:r>
              <a:rPr sz="2200" dirty="0">
                <a:latin typeface="Georgia"/>
                <a:cs typeface="Georgia"/>
              </a:rPr>
              <a:t>the </a:t>
            </a:r>
            <a:r>
              <a:rPr sz="2200" spc="-15" dirty="0">
                <a:latin typeface="Georgia"/>
                <a:cs typeface="Georgia"/>
              </a:rPr>
              <a:t>visocity of milk </a:t>
            </a:r>
            <a:r>
              <a:rPr sz="2200" spc="-45" dirty="0">
                <a:latin typeface="Georgia"/>
                <a:cs typeface="Georgia"/>
              </a:rPr>
              <a:t>&amp; </a:t>
            </a:r>
            <a:r>
              <a:rPr sz="2200" spc="-35" dirty="0">
                <a:latin typeface="Georgia"/>
                <a:cs typeface="Georgia"/>
              </a:rPr>
              <a:t>improves </a:t>
            </a:r>
            <a:r>
              <a:rPr sz="2200" dirty="0">
                <a:latin typeface="Georgia"/>
                <a:cs typeface="Georgia"/>
              </a:rPr>
              <a:t>the  </a:t>
            </a:r>
            <a:r>
              <a:rPr sz="2200" spc="-25" dirty="0">
                <a:latin typeface="Georgia"/>
                <a:cs typeface="Georgia"/>
              </a:rPr>
              <a:t>transport </a:t>
            </a:r>
            <a:r>
              <a:rPr sz="2200" spc="-15" dirty="0">
                <a:latin typeface="Georgia"/>
                <a:cs typeface="Georgia"/>
              </a:rPr>
              <a:t>of </a:t>
            </a:r>
            <a:r>
              <a:rPr sz="2200" spc="-25" dirty="0">
                <a:latin typeface="Georgia"/>
                <a:cs typeface="Georgia"/>
              </a:rPr>
              <a:t>membrane material </a:t>
            </a:r>
            <a:r>
              <a:rPr sz="2200" spc="-10" dirty="0">
                <a:latin typeface="Georgia"/>
                <a:cs typeface="Georgia"/>
              </a:rPr>
              <a:t>to </a:t>
            </a:r>
            <a:r>
              <a:rPr sz="2200" dirty="0">
                <a:latin typeface="Georgia"/>
                <a:cs typeface="Georgia"/>
              </a:rPr>
              <a:t>the </a:t>
            </a:r>
            <a:r>
              <a:rPr sz="2200" spc="-20" dirty="0">
                <a:latin typeface="Georgia"/>
                <a:cs typeface="Georgia"/>
              </a:rPr>
              <a:t>fat  globules.</a:t>
            </a:r>
            <a:endParaRPr sz="2200" dirty="0">
              <a:latin typeface="Georgia"/>
              <a:cs typeface="Georgia"/>
            </a:endParaRPr>
          </a:p>
          <a:p>
            <a:pPr marL="367030" marR="535305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2857"/>
              <a:buFont typeface="Arial"/>
              <a:buChar char="●"/>
              <a:tabLst>
                <a:tab pos="367665" algn="l"/>
              </a:tabLst>
            </a:pPr>
            <a:r>
              <a:rPr sz="2200" spc="-20" dirty="0">
                <a:latin typeface="Georgia"/>
                <a:cs typeface="Georgia"/>
              </a:rPr>
              <a:t>Homogenisation </a:t>
            </a:r>
            <a:r>
              <a:rPr sz="2200" spc="-80" dirty="0">
                <a:latin typeface="Georgia"/>
                <a:cs typeface="Georgia"/>
              </a:rPr>
              <a:t>: </a:t>
            </a:r>
            <a:r>
              <a:rPr sz="2200" spc="-45" dirty="0">
                <a:latin typeface="Georgia"/>
                <a:cs typeface="Georgia"/>
              </a:rPr>
              <a:t>Temp </a:t>
            </a:r>
            <a:r>
              <a:rPr sz="2200" spc="-80" dirty="0">
                <a:latin typeface="Georgia"/>
                <a:cs typeface="Georgia"/>
              </a:rPr>
              <a:t>55 </a:t>
            </a:r>
            <a:r>
              <a:rPr sz="2200" spc="-200" dirty="0">
                <a:latin typeface="Georgia"/>
                <a:cs typeface="Georgia"/>
              </a:rPr>
              <a:t>– </a:t>
            </a:r>
            <a:r>
              <a:rPr sz="2200" spc="-95" dirty="0">
                <a:latin typeface="Georgia"/>
                <a:cs typeface="Georgia"/>
              </a:rPr>
              <a:t>80 </a:t>
            </a:r>
            <a:r>
              <a:rPr sz="2200" spc="-50" dirty="0">
                <a:latin typeface="Georgia"/>
                <a:cs typeface="Georgia"/>
              </a:rPr>
              <a:t>°C </a:t>
            </a:r>
            <a:r>
              <a:rPr sz="2200" spc="-45" dirty="0">
                <a:latin typeface="Georgia"/>
                <a:cs typeface="Georgia"/>
              </a:rPr>
              <a:t>&amp; </a:t>
            </a:r>
            <a:r>
              <a:rPr sz="2200" spc="-35" dirty="0">
                <a:latin typeface="Georgia"/>
                <a:cs typeface="Georgia"/>
              </a:rPr>
              <a:t>pressure </a:t>
            </a:r>
            <a:r>
              <a:rPr sz="2200" spc="-30" dirty="0">
                <a:latin typeface="Georgia"/>
                <a:cs typeface="Georgia"/>
              </a:rPr>
              <a:t>is  </a:t>
            </a:r>
            <a:r>
              <a:rPr sz="2200" spc="-15" dirty="0">
                <a:latin typeface="Georgia"/>
                <a:cs typeface="Georgia"/>
              </a:rPr>
              <a:t>between </a:t>
            </a:r>
            <a:r>
              <a:rPr sz="2200" spc="-135" dirty="0">
                <a:latin typeface="Georgia"/>
                <a:cs typeface="Georgia"/>
              </a:rPr>
              <a:t>10 </a:t>
            </a:r>
            <a:r>
              <a:rPr sz="2200" spc="-20" dirty="0">
                <a:latin typeface="Georgia"/>
                <a:cs typeface="Georgia"/>
              </a:rPr>
              <a:t>and </a:t>
            </a:r>
            <a:r>
              <a:rPr sz="2200" spc="-100" dirty="0">
                <a:latin typeface="Georgia"/>
                <a:cs typeface="Georgia"/>
              </a:rPr>
              <a:t>25 </a:t>
            </a:r>
            <a:r>
              <a:rPr sz="2200" spc="-40" dirty="0">
                <a:latin typeface="Georgia"/>
                <a:cs typeface="Georgia"/>
              </a:rPr>
              <a:t>MPa </a:t>
            </a:r>
            <a:r>
              <a:rPr sz="2200" spc="-100" dirty="0">
                <a:latin typeface="Georgia"/>
                <a:cs typeface="Georgia"/>
              </a:rPr>
              <a:t>(100 </a:t>
            </a:r>
            <a:r>
              <a:rPr sz="2200" spc="-200" dirty="0">
                <a:latin typeface="Georgia"/>
                <a:cs typeface="Georgia"/>
              </a:rPr>
              <a:t>– </a:t>
            </a:r>
            <a:r>
              <a:rPr sz="2200" spc="-105" dirty="0">
                <a:latin typeface="Georgia"/>
                <a:cs typeface="Georgia"/>
              </a:rPr>
              <a:t>250</a:t>
            </a:r>
            <a:r>
              <a:rPr sz="2200" spc="-30" dirty="0">
                <a:latin typeface="Georgia"/>
                <a:cs typeface="Georgia"/>
              </a:rPr>
              <a:t> </a:t>
            </a:r>
            <a:r>
              <a:rPr sz="2200" spc="-25" dirty="0">
                <a:latin typeface="Georgia"/>
                <a:cs typeface="Georgia"/>
              </a:rPr>
              <a:t>bar)</a:t>
            </a:r>
            <a:endParaRPr sz="2200" dirty="0">
              <a:latin typeface="Georgia"/>
              <a:cs typeface="Georgia"/>
            </a:endParaRP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7"/>
          <p:cNvSpPr txBox="1"/>
          <p:nvPr/>
        </p:nvSpPr>
        <p:spPr>
          <a:xfrm>
            <a:off x="2590800" y="906087"/>
            <a:ext cx="7010400" cy="3459922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>
              <a:lnSpc>
                <a:spcPct val="100000"/>
              </a:lnSpc>
              <a:spcBef>
                <a:spcPts val="100"/>
              </a:spcBef>
            </a:pPr>
            <a:r>
              <a:rPr sz="2000" i="1" spc="-80" dirty="0">
                <a:solidFill>
                  <a:srgbClr val="04607A"/>
                </a:solidFill>
                <a:latin typeface="Trebuchet MS"/>
                <a:cs typeface="Trebuchet MS"/>
              </a:rPr>
              <a:t>Flow</a:t>
            </a:r>
            <a:r>
              <a:rPr sz="2000" i="1" spc="-185" dirty="0">
                <a:solidFill>
                  <a:srgbClr val="04607A"/>
                </a:solidFill>
                <a:latin typeface="Trebuchet MS"/>
                <a:cs typeface="Trebuchet MS"/>
              </a:rPr>
              <a:t> </a:t>
            </a:r>
            <a:r>
              <a:rPr sz="2000" i="1" spc="-90" dirty="0">
                <a:solidFill>
                  <a:srgbClr val="04607A"/>
                </a:solidFill>
                <a:latin typeface="Trebuchet MS"/>
                <a:cs typeface="Trebuchet MS"/>
              </a:rPr>
              <a:t>characteristics</a:t>
            </a:r>
            <a:endParaRPr sz="2000" dirty="0">
              <a:latin typeface="Trebuchet MS"/>
              <a:cs typeface="Trebuchet MS"/>
            </a:endParaRPr>
          </a:p>
          <a:p>
            <a:pPr marL="878840" marR="5080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1666"/>
              <a:buFont typeface="Arial"/>
              <a:buChar char="●"/>
              <a:tabLst>
                <a:tab pos="879475" algn="l"/>
              </a:tabLst>
            </a:pPr>
            <a:r>
              <a:rPr sz="2200" spc="5" dirty="0">
                <a:latin typeface="Georgia"/>
                <a:cs typeface="Georgia"/>
              </a:rPr>
              <a:t>When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5" dirty="0">
                <a:latin typeface="Georgia"/>
                <a:cs typeface="Georgia"/>
              </a:rPr>
              <a:t>liquid </a:t>
            </a:r>
            <a:r>
              <a:rPr sz="2200" spc="-30" dirty="0">
                <a:latin typeface="Georgia"/>
                <a:cs typeface="Georgia"/>
              </a:rPr>
              <a:t>passes </a:t>
            </a:r>
            <a:r>
              <a:rPr sz="2200" spc="-5" dirty="0">
                <a:latin typeface="Georgia"/>
                <a:cs typeface="Georgia"/>
              </a:rPr>
              <a:t>the  </a:t>
            </a:r>
            <a:r>
              <a:rPr sz="2200" spc="-30" dirty="0">
                <a:latin typeface="Georgia"/>
                <a:cs typeface="Georgia"/>
              </a:rPr>
              <a:t>narrow </a:t>
            </a:r>
            <a:r>
              <a:rPr sz="2200" spc="-25" dirty="0">
                <a:latin typeface="Georgia"/>
                <a:cs typeface="Georgia"/>
              </a:rPr>
              <a:t>gap,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5" dirty="0">
                <a:latin typeface="Georgia"/>
                <a:cs typeface="Georgia"/>
              </a:rPr>
              <a:t>flow </a:t>
            </a:r>
            <a:r>
              <a:rPr sz="2200" spc="-15" dirty="0">
                <a:latin typeface="Georgia"/>
                <a:cs typeface="Georgia"/>
              </a:rPr>
              <a:t>velocity  </a:t>
            </a:r>
            <a:r>
              <a:rPr sz="2200" spc="-25" dirty="0">
                <a:latin typeface="Georgia"/>
                <a:cs typeface="Georgia"/>
              </a:rPr>
              <a:t>increases </a:t>
            </a:r>
            <a:r>
              <a:rPr sz="2200" spc="-10" dirty="0">
                <a:latin typeface="Georgia"/>
                <a:cs typeface="Georgia"/>
              </a:rPr>
              <a:t>The </a:t>
            </a:r>
            <a:r>
              <a:rPr sz="2200" spc="-20" dirty="0">
                <a:latin typeface="Georgia"/>
                <a:cs typeface="Georgia"/>
              </a:rPr>
              <a:t>speed </a:t>
            </a:r>
            <a:r>
              <a:rPr sz="2200" spc="-15" dirty="0">
                <a:latin typeface="Georgia"/>
                <a:cs typeface="Georgia"/>
              </a:rPr>
              <a:t>will  </a:t>
            </a:r>
            <a:r>
              <a:rPr sz="2200" spc="-25" dirty="0">
                <a:latin typeface="Georgia"/>
                <a:cs typeface="Georgia"/>
              </a:rPr>
              <a:t>increase </a:t>
            </a:r>
            <a:r>
              <a:rPr sz="2200" spc="-10" dirty="0">
                <a:latin typeface="Georgia"/>
                <a:cs typeface="Georgia"/>
              </a:rPr>
              <a:t>until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5" dirty="0">
                <a:latin typeface="Georgia"/>
                <a:cs typeface="Georgia"/>
              </a:rPr>
              <a:t>static </a:t>
            </a:r>
            <a:r>
              <a:rPr sz="2200" spc="-30" dirty="0">
                <a:latin typeface="Georgia"/>
                <a:cs typeface="Georgia"/>
              </a:rPr>
              <a:t>pressure  </a:t>
            </a:r>
            <a:r>
              <a:rPr sz="2200" spc="-25" dirty="0">
                <a:latin typeface="Georgia"/>
                <a:cs typeface="Georgia"/>
              </a:rPr>
              <a:t>is so </a:t>
            </a:r>
            <a:r>
              <a:rPr sz="2200" spc="-15" dirty="0">
                <a:latin typeface="Georgia"/>
                <a:cs typeface="Georgia"/>
              </a:rPr>
              <a:t>low </a:t>
            </a:r>
            <a:r>
              <a:rPr sz="2200" spc="-5" dirty="0">
                <a:latin typeface="Georgia"/>
                <a:cs typeface="Georgia"/>
              </a:rPr>
              <a:t>that the </a:t>
            </a:r>
            <a:r>
              <a:rPr sz="2200" spc="-15" dirty="0">
                <a:latin typeface="Georgia"/>
                <a:cs typeface="Georgia"/>
              </a:rPr>
              <a:t>liquid </a:t>
            </a:r>
            <a:r>
              <a:rPr sz="2200" spc="-25" dirty="0">
                <a:latin typeface="Georgia"/>
                <a:cs typeface="Georgia"/>
              </a:rPr>
              <a:t>starts </a:t>
            </a:r>
            <a:r>
              <a:rPr sz="2200" spc="-5" dirty="0">
                <a:latin typeface="Georgia"/>
                <a:cs typeface="Georgia"/>
              </a:rPr>
              <a:t>to  </a:t>
            </a:r>
            <a:r>
              <a:rPr sz="2200" spc="-10" dirty="0">
                <a:latin typeface="Georgia"/>
                <a:cs typeface="Georgia"/>
              </a:rPr>
              <a:t>boil</a:t>
            </a:r>
            <a:endParaRPr sz="2200" dirty="0">
              <a:latin typeface="Georgia"/>
              <a:cs typeface="Georgia"/>
            </a:endParaRPr>
          </a:p>
          <a:p>
            <a:pPr marL="878840" marR="154940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1666"/>
              <a:buFont typeface="Arial"/>
              <a:buChar char="●"/>
              <a:tabLst>
                <a:tab pos="879475" algn="l"/>
              </a:tabLst>
            </a:pPr>
            <a:r>
              <a:rPr sz="2200" spc="-10" dirty="0">
                <a:latin typeface="Georgia"/>
                <a:cs typeface="Georgia"/>
              </a:rPr>
              <a:t>The </a:t>
            </a:r>
            <a:r>
              <a:rPr sz="2200" spc="-20" dirty="0">
                <a:latin typeface="Georgia"/>
                <a:cs typeface="Georgia"/>
              </a:rPr>
              <a:t>maximum speed</a:t>
            </a:r>
            <a:r>
              <a:rPr sz="2200" spc="-120" dirty="0">
                <a:latin typeface="Georgia"/>
                <a:cs typeface="Georgia"/>
              </a:rPr>
              <a:t> </a:t>
            </a:r>
            <a:r>
              <a:rPr sz="2200" spc="-15" dirty="0">
                <a:latin typeface="Georgia"/>
                <a:cs typeface="Georgia"/>
              </a:rPr>
              <a:t>depends  </a:t>
            </a:r>
            <a:r>
              <a:rPr sz="2200" spc="-20" dirty="0">
                <a:latin typeface="Georgia"/>
                <a:cs typeface="Georgia"/>
              </a:rPr>
              <a:t>mainly </a:t>
            </a:r>
            <a:r>
              <a:rPr sz="2200" spc="-10" dirty="0">
                <a:latin typeface="Georgia"/>
                <a:cs typeface="Georgia"/>
              </a:rPr>
              <a:t>on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0" dirty="0">
                <a:latin typeface="Georgia"/>
                <a:cs typeface="Georgia"/>
              </a:rPr>
              <a:t>inlet  (homogenization)</a:t>
            </a:r>
            <a:r>
              <a:rPr sz="2200" spc="-25" dirty="0">
                <a:latin typeface="Georgia"/>
                <a:cs typeface="Georgia"/>
              </a:rPr>
              <a:t> </a:t>
            </a:r>
            <a:r>
              <a:rPr sz="2200" spc="-30" dirty="0">
                <a:latin typeface="Georgia"/>
                <a:cs typeface="Georgia"/>
              </a:rPr>
              <a:t>pressure</a:t>
            </a:r>
            <a:endParaRPr sz="2200" dirty="0">
              <a:latin typeface="Georgia"/>
              <a:cs typeface="Georgia"/>
            </a:endParaRPr>
          </a:p>
          <a:p>
            <a:pPr marL="878840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1666"/>
              <a:buFont typeface="Arial"/>
              <a:buChar char="●"/>
              <a:tabLst>
                <a:tab pos="879475" algn="l"/>
              </a:tabLst>
            </a:pPr>
            <a:r>
              <a:rPr sz="2200" spc="5" dirty="0">
                <a:latin typeface="Georgia"/>
                <a:cs typeface="Georgia"/>
              </a:rPr>
              <a:t>When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5" dirty="0">
                <a:latin typeface="Georgia"/>
                <a:cs typeface="Georgia"/>
              </a:rPr>
              <a:t>liquid </a:t>
            </a:r>
            <a:r>
              <a:rPr sz="2200" spc="-30" dirty="0">
                <a:latin typeface="Georgia"/>
                <a:cs typeface="Georgia"/>
              </a:rPr>
              <a:t>leaves </a:t>
            </a:r>
            <a:r>
              <a:rPr sz="2200" spc="-5" dirty="0">
                <a:latin typeface="Georgia"/>
                <a:cs typeface="Georgia"/>
              </a:rPr>
              <a:t>the</a:t>
            </a:r>
            <a:r>
              <a:rPr sz="2200" spc="-75" dirty="0">
                <a:latin typeface="Georgia"/>
                <a:cs typeface="Georgia"/>
              </a:rPr>
              <a:t> </a:t>
            </a:r>
            <a:r>
              <a:rPr sz="2200" spc="-25" dirty="0">
                <a:latin typeface="Georgia"/>
                <a:cs typeface="Georgia"/>
              </a:rPr>
              <a:t>gap,</a:t>
            </a:r>
            <a:endParaRPr sz="2200" dirty="0">
              <a:latin typeface="Georgia"/>
              <a:cs typeface="Georgia"/>
            </a:endParaRPr>
          </a:p>
        </p:txBody>
      </p:sp>
      <p:sp>
        <p:nvSpPr>
          <p:cNvPr id="3" name="object 8"/>
          <p:cNvSpPr txBox="1"/>
          <p:nvPr/>
        </p:nvSpPr>
        <p:spPr>
          <a:xfrm>
            <a:off x="4343401" y="4343400"/>
            <a:ext cx="5257800" cy="1028487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R="5080" algn="just">
              <a:lnSpc>
                <a:spcPct val="100000"/>
              </a:lnSpc>
              <a:spcBef>
                <a:spcPts val="100"/>
              </a:spcBef>
            </a:pP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20" dirty="0">
                <a:latin typeface="Georgia"/>
                <a:cs typeface="Georgia"/>
              </a:rPr>
              <a:t>speed decreases and </a:t>
            </a:r>
            <a:r>
              <a:rPr sz="2200" spc="-5" dirty="0">
                <a:latin typeface="Georgia"/>
                <a:cs typeface="Georgia"/>
              </a:rPr>
              <a:t>the  </a:t>
            </a:r>
            <a:r>
              <a:rPr sz="2200" spc="-30" dirty="0">
                <a:latin typeface="Georgia"/>
                <a:cs typeface="Georgia"/>
              </a:rPr>
              <a:t>pressure </a:t>
            </a:r>
            <a:r>
              <a:rPr sz="2200" spc="-25" dirty="0">
                <a:latin typeface="Georgia"/>
                <a:cs typeface="Georgia"/>
              </a:rPr>
              <a:t>increases </a:t>
            </a:r>
            <a:r>
              <a:rPr sz="2200" spc="-20" dirty="0">
                <a:latin typeface="Georgia"/>
                <a:cs typeface="Georgia"/>
              </a:rPr>
              <a:t>again. </a:t>
            </a:r>
            <a:r>
              <a:rPr sz="2200" spc="-10" dirty="0">
                <a:latin typeface="Georgia"/>
                <a:cs typeface="Georgia"/>
              </a:rPr>
              <a:t>The  </a:t>
            </a:r>
            <a:r>
              <a:rPr sz="2200" spc="-15" dirty="0">
                <a:latin typeface="Georgia"/>
                <a:cs typeface="Georgia"/>
              </a:rPr>
              <a:t>liquid </a:t>
            </a:r>
            <a:r>
              <a:rPr sz="2200" spc="-25" dirty="0">
                <a:latin typeface="Georgia"/>
                <a:cs typeface="Georgia"/>
              </a:rPr>
              <a:t>stops </a:t>
            </a:r>
            <a:r>
              <a:rPr sz="2200" spc="-10" dirty="0">
                <a:latin typeface="Georgia"/>
                <a:cs typeface="Georgia"/>
              </a:rPr>
              <a:t>boiling </a:t>
            </a:r>
            <a:r>
              <a:rPr sz="2200" spc="-20" dirty="0">
                <a:latin typeface="Georgia"/>
                <a:cs typeface="Georgia"/>
              </a:rPr>
              <a:t>and </a:t>
            </a:r>
            <a:r>
              <a:rPr sz="2200" spc="-5" dirty="0">
                <a:latin typeface="Georgia"/>
                <a:cs typeface="Georgia"/>
              </a:rPr>
              <a:t>the  </a:t>
            </a:r>
            <a:r>
              <a:rPr sz="2200" spc="-25" dirty="0">
                <a:latin typeface="Georgia"/>
                <a:cs typeface="Georgia"/>
              </a:rPr>
              <a:t>steam </a:t>
            </a:r>
            <a:r>
              <a:rPr sz="2200" spc="-10" dirty="0">
                <a:latin typeface="Georgia"/>
                <a:cs typeface="Georgia"/>
              </a:rPr>
              <a:t>bubbles</a:t>
            </a:r>
            <a:r>
              <a:rPr sz="2200" spc="-30" dirty="0">
                <a:latin typeface="Georgia"/>
                <a:cs typeface="Georgia"/>
              </a:rPr>
              <a:t> </a:t>
            </a:r>
            <a:r>
              <a:rPr sz="2200" spc="-15" dirty="0">
                <a:latin typeface="Georgia"/>
                <a:cs typeface="Georgia"/>
              </a:rPr>
              <a:t>implode</a:t>
            </a:r>
            <a:endParaRPr sz="2200" dirty="0">
              <a:latin typeface="Georgia"/>
              <a:cs typeface="Georgia"/>
            </a:endParaRPr>
          </a:p>
        </p:txBody>
      </p:sp>
      <p:sp>
        <p:nvSpPr>
          <p:cNvPr id="4" name="object 9"/>
          <p:cNvSpPr/>
          <p:nvPr/>
        </p:nvSpPr>
        <p:spPr>
          <a:xfrm>
            <a:off x="533400" y="4343400"/>
            <a:ext cx="3276600" cy="20574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10"/>
          <p:cNvSpPr txBox="1"/>
          <p:nvPr/>
        </p:nvSpPr>
        <p:spPr>
          <a:xfrm>
            <a:off x="609600" y="6630477"/>
            <a:ext cx="2769721" cy="289823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>
              <a:lnSpc>
                <a:spcPct val="100000"/>
              </a:lnSpc>
              <a:spcBef>
                <a:spcPts val="100"/>
              </a:spcBef>
            </a:pPr>
            <a:r>
              <a:rPr spc="-5" dirty="0">
                <a:latin typeface="Arial"/>
                <a:cs typeface="Arial"/>
              </a:rPr>
              <a:t>The Homogenization</a:t>
            </a:r>
            <a:r>
              <a:rPr spc="-60" dirty="0">
                <a:latin typeface="Arial"/>
                <a:cs typeface="Arial"/>
              </a:rPr>
              <a:t> </a:t>
            </a:r>
            <a:r>
              <a:rPr spc="-20" dirty="0">
                <a:latin typeface="Arial"/>
                <a:cs typeface="Arial"/>
              </a:rPr>
              <a:t>Valve</a:t>
            </a:r>
            <a:endParaRPr dirty="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object 5"/>
          <p:cNvSpPr txBox="1"/>
          <p:nvPr/>
        </p:nvSpPr>
        <p:spPr>
          <a:xfrm>
            <a:off x="762000" y="1254893"/>
            <a:ext cx="8534399" cy="5173852"/>
          </a:xfrm>
          <a:prstGeom prst="rect">
            <a:avLst/>
          </a:prstGeom>
          <a:ln w="12191">
            <a:solidFill>
              <a:srgbClr val="000000"/>
            </a:solidFill>
          </a:ln>
        </p:spPr>
        <p:txBody>
          <a:bodyPr vert="horz" wrap="square" lIns="0" tIns="15875" rIns="0" bIns="0" rtlCol="0">
            <a:spAutoFit/>
          </a:bodyPr>
          <a:lstStyle/>
          <a:p>
            <a:pPr marL="912494">
              <a:lnSpc>
                <a:spcPts val="2360"/>
              </a:lnSpc>
              <a:spcBef>
                <a:spcPts val="125"/>
              </a:spcBef>
            </a:pPr>
            <a:r>
              <a:rPr sz="2400" i="1" spc="-50" dirty="0" err="1">
                <a:solidFill>
                  <a:srgbClr val="04607A"/>
                </a:solidFill>
                <a:latin typeface="Trebuchet MS"/>
                <a:cs typeface="Trebuchet MS"/>
              </a:rPr>
              <a:t>Homogenisation</a:t>
            </a:r>
            <a:r>
              <a:rPr sz="2400" i="1" spc="-180" dirty="0">
                <a:solidFill>
                  <a:srgbClr val="04607A"/>
                </a:solidFill>
                <a:latin typeface="Trebuchet MS"/>
                <a:cs typeface="Trebuchet MS"/>
              </a:rPr>
              <a:t> </a:t>
            </a:r>
            <a:r>
              <a:rPr sz="2400" i="1" spc="-90" dirty="0" smtClean="0">
                <a:solidFill>
                  <a:srgbClr val="04607A"/>
                </a:solidFill>
                <a:latin typeface="Trebuchet MS"/>
                <a:cs typeface="Trebuchet MS"/>
              </a:rPr>
              <a:t>theories</a:t>
            </a:r>
            <a:endParaRPr lang="en-US" sz="2400" i="1" spc="-90" dirty="0" smtClean="0">
              <a:solidFill>
                <a:srgbClr val="04607A"/>
              </a:solidFill>
              <a:latin typeface="Trebuchet MS"/>
              <a:cs typeface="Trebuchet MS"/>
            </a:endParaRPr>
          </a:p>
          <a:p>
            <a:pPr marL="912494">
              <a:lnSpc>
                <a:spcPts val="2360"/>
              </a:lnSpc>
              <a:spcBef>
                <a:spcPts val="125"/>
              </a:spcBef>
            </a:pPr>
            <a:endParaRPr sz="2000" dirty="0">
              <a:latin typeface="Trebuchet MS"/>
              <a:cs typeface="Trebuchet MS"/>
            </a:endParaRPr>
          </a:p>
          <a:p>
            <a:pPr marL="367030" marR="729615" indent="-137160" algn="just">
              <a:lnSpc>
                <a:spcPts val="168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2857"/>
              <a:buFont typeface="Arial"/>
              <a:buChar char="●"/>
              <a:tabLst>
                <a:tab pos="367665" algn="l"/>
              </a:tabLst>
            </a:pPr>
            <a:r>
              <a:rPr sz="2200" spc="-5" dirty="0">
                <a:latin typeface="Georgia"/>
                <a:cs typeface="Georgia"/>
              </a:rPr>
              <a:t>The theory </a:t>
            </a:r>
            <a:r>
              <a:rPr sz="2200" spc="-15" dirty="0">
                <a:latin typeface="Georgia"/>
                <a:cs typeface="Georgia"/>
              </a:rPr>
              <a:t>of </a:t>
            </a:r>
            <a:r>
              <a:rPr sz="2200" spc="-10" dirty="0">
                <a:latin typeface="Georgia"/>
                <a:cs typeface="Georgia"/>
              </a:rPr>
              <a:t>globule </a:t>
            </a:r>
            <a:r>
              <a:rPr sz="2200" spc="-20" dirty="0">
                <a:latin typeface="Georgia"/>
                <a:cs typeface="Georgia"/>
              </a:rPr>
              <a:t>disruption </a:t>
            </a:r>
            <a:r>
              <a:rPr sz="2200" spc="-15" dirty="0">
                <a:latin typeface="Georgia"/>
                <a:cs typeface="Georgia"/>
              </a:rPr>
              <a:t>by</a:t>
            </a:r>
            <a:r>
              <a:rPr sz="2200" spc="-180" dirty="0">
                <a:latin typeface="Georgia"/>
                <a:cs typeface="Georgia"/>
              </a:rPr>
              <a:t> </a:t>
            </a:r>
            <a:r>
              <a:rPr sz="2200" i="1" spc="45" dirty="0">
                <a:latin typeface="Times New Roman"/>
                <a:cs typeface="Times New Roman"/>
              </a:rPr>
              <a:t>turbulent  </a:t>
            </a:r>
            <a:r>
              <a:rPr sz="2200" i="1" spc="15" dirty="0">
                <a:latin typeface="Times New Roman"/>
                <a:cs typeface="Times New Roman"/>
              </a:rPr>
              <a:t>eddies </a:t>
            </a:r>
            <a:r>
              <a:rPr sz="2200" i="1" spc="-10" dirty="0">
                <a:latin typeface="Times New Roman"/>
                <a:cs typeface="Times New Roman"/>
              </a:rPr>
              <a:t>(“micro</a:t>
            </a:r>
            <a:r>
              <a:rPr sz="2200" i="1" spc="-95" dirty="0">
                <a:latin typeface="Times New Roman"/>
                <a:cs typeface="Times New Roman"/>
              </a:rPr>
              <a:t> </a:t>
            </a:r>
            <a:r>
              <a:rPr sz="2200" i="1" spc="-35" dirty="0">
                <a:latin typeface="Times New Roman"/>
                <a:cs typeface="Times New Roman"/>
              </a:rPr>
              <a:t>whirls”):</a:t>
            </a:r>
            <a:endParaRPr sz="2200" dirty="0">
              <a:latin typeface="Times New Roman"/>
              <a:cs typeface="Times New Roman"/>
            </a:endParaRPr>
          </a:p>
          <a:p>
            <a:pPr marL="549910" marR="320040" lvl="1" indent="-123189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F6EC6"/>
              </a:buClr>
              <a:buSzPct val="83333"/>
              <a:buFont typeface="Arial"/>
              <a:buChar char="●"/>
              <a:tabLst>
                <a:tab pos="550545" algn="l"/>
              </a:tabLst>
            </a:pPr>
            <a:r>
              <a:rPr sz="2200" i="1" spc="55" dirty="0">
                <a:latin typeface="Times New Roman"/>
                <a:cs typeface="Times New Roman"/>
              </a:rPr>
              <a:t>A </a:t>
            </a:r>
            <a:r>
              <a:rPr sz="2200" i="1" spc="35" dirty="0">
                <a:latin typeface="Times New Roman"/>
                <a:cs typeface="Times New Roman"/>
              </a:rPr>
              <a:t>lot </a:t>
            </a:r>
            <a:r>
              <a:rPr sz="2200" i="1" spc="25" dirty="0">
                <a:latin typeface="Times New Roman"/>
                <a:cs typeface="Times New Roman"/>
              </a:rPr>
              <a:t>of </a:t>
            </a:r>
            <a:r>
              <a:rPr sz="2200" spc="-25" dirty="0">
                <a:latin typeface="Georgia"/>
                <a:cs typeface="Georgia"/>
              </a:rPr>
              <a:t>small </a:t>
            </a:r>
            <a:r>
              <a:rPr sz="2200" spc="-15" dirty="0">
                <a:latin typeface="Georgia"/>
                <a:cs typeface="Georgia"/>
              </a:rPr>
              <a:t>eddies </a:t>
            </a:r>
            <a:r>
              <a:rPr sz="2200" spc="-30" dirty="0">
                <a:latin typeface="Georgia"/>
                <a:cs typeface="Georgia"/>
              </a:rPr>
              <a:t>are </a:t>
            </a:r>
            <a:r>
              <a:rPr sz="2200" spc="-20" dirty="0">
                <a:latin typeface="Georgia"/>
                <a:cs typeface="Georgia"/>
              </a:rPr>
              <a:t>created </a:t>
            </a:r>
            <a:r>
              <a:rPr sz="2200" spc="-15" dirty="0">
                <a:latin typeface="Georgia"/>
                <a:cs typeface="Georgia"/>
              </a:rPr>
              <a:t>in </a:t>
            </a:r>
            <a:r>
              <a:rPr sz="2200" spc="-30" dirty="0">
                <a:latin typeface="Georgia"/>
                <a:cs typeface="Georgia"/>
              </a:rPr>
              <a:t>a </a:t>
            </a:r>
            <a:r>
              <a:rPr sz="2200" spc="-15" dirty="0">
                <a:latin typeface="Georgia"/>
                <a:cs typeface="Georgia"/>
              </a:rPr>
              <a:t>liquid </a:t>
            </a:r>
            <a:r>
              <a:rPr sz="2200" spc="-25" dirty="0">
                <a:latin typeface="Georgia"/>
                <a:cs typeface="Georgia"/>
              </a:rPr>
              <a:t>travelling </a:t>
            </a:r>
            <a:r>
              <a:rPr sz="2200" spc="-10" dirty="0">
                <a:latin typeface="Georgia"/>
                <a:cs typeface="Georgia"/>
              </a:rPr>
              <a:t>at</a:t>
            </a:r>
            <a:r>
              <a:rPr sz="2200" spc="-195" dirty="0">
                <a:latin typeface="Georgia"/>
                <a:cs typeface="Georgia"/>
              </a:rPr>
              <a:t> </a:t>
            </a:r>
            <a:r>
              <a:rPr sz="2200" spc="-30" dirty="0">
                <a:latin typeface="Georgia"/>
                <a:cs typeface="Georgia"/>
              </a:rPr>
              <a:t>a  </a:t>
            </a:r>
            <a:r>
              <a:rPr sz="2200" spc="-10" dirty="0">
                <a:latin typeface="Georgia"/>
                <a:cs typeface="Georgia"/>
              </a:rPr>
              <a:t>high</a:t>
            </a:r>
            <a:r>
              <a:rPr sz="2200" spc="-65" dirty="0">
                <a:latin typeface="Georgia"/>
                <a:cs typeface="Georgia"/>
              </a:rPr>
              <a:t> </a:t>
            </a:r>
            <a:r>
              <a:rPr sz="2200" spc="-30" dirty="0">
                <a:latin typeface="Georgia"/>
                <a:cs typeface="Georgia"/>
              </a:rPr>
              <a:t>velocity.</a:t>
            </a:r>
            <a:endParaRPr sz="2200" dirty="0">
              <a:latin typeface="Georgia"/>
              <a:cs typeface="Georgia"/>
            </a:endParaRPr>
          </a:p>
          <a:p>
            <a:pPr marL="549910" marR="407670" lvl="1" indent="-123189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F6EC6"/>
              </a:buClr>
              <a:buSzPct val="83333"/>
              <a:buFont typeface="Arial"/>
              <a:buChar char="●"/>
              <a:tabLst>
                <a:tab pos="550545" algn="l"/>
              </a:tabLst>
            </a:pPr>
            <a:r>
              <a:rPr sz="2200" spc="-40" dirty="0">
                <a:latin typeface="Georgia"/>
                <a:cs typeface="Georgia"/>
              </a:rPr>
              <a:t>If </a:t>
            </a:r>
            <a:r>
              <a:rPr sz="2200" spc="-20" dirty="0">
                <a:latin typeface="Georgia"/>
                <a:cs typeface="Georgia"/>
              </a:rPr>
              <a:t>an </a:t>
            </a:r>
            <a:r>
              <a:rPr sz="2200" spc="-15" dirty="0">
                <a:latin typeface="Georgia"/>
                <a:cs typeface="Georgia"/>
              </a:rPr>
              <a:t>eddy hits </a:t>
            </a:r>
            <a:r>
              <a:rPr sz="2200" spc="-20" dirty="0">
                <a:latin typeface="Georgia"/>
                <a:cs typeface="Georgia"/>
              </a:rPr>
              <a:t>an </a:t>
            </a:r>
            <a:r>
              <a:rPr sz="2200" spc="-10" dirty="0">
                <a:latin typeface="Georgia"/>
                <a:cs typeface="Georgia"/>
              </a:rPr>
              <a:t>oil </a:t>
            </a:r>
            <a:r>
              <a:rPr sz="2200" spc="-15" dirty="0">
                <a:latin typeface="Georgia"/>
                <a:cs typeface="Georgia"/>
              </a:rPr>
              <a:t>droplet of </a:t>
            </a:r>
            <a:r>
              <a:rPr sz="2200" spc="-20" dirty="0">
                <a:latin typeface="Georgia"/>
                <a:cs typeface="Georgia"/>
              </a:rPr>
              <a:t>its own </a:t>
            </a:r>
            <a:r>
              <a:rPr sz="2200" spc="-15" dirty="0">
                <a:latin typeface="Georgia"/>
                <a:cs typeface="Georgia"/>
              </a:rPr>
              <a:t>size,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5" dirty="0">
                <a:latin typeface="Georgia"/>
                <a:cs typeface="Georgia"/>
              </a:rPr>
              <a:t>droplet  will </a:t>
            </a:r>
            <a:r>
              <a:rPr sz="2200" spc="-20" dirty="0">
                <a:latin typeface="Georgia"/>
                <a:cs typeface="Georgia"/>
              </a:rPr>
              <a:t>break</a:t>
            </a:r>
            <a:r>
              <a:rPr sz="2200" spc="-5" dirty="0">
                <a:latin typeface="Georgia"/>
                <a:cs typeface="Georgia"/>
              </a:rPr>
              <a:t> </a:t>
            </a:r>
            <a:r>
              <a:rPr sz="2200" spc="-25" dirty="0">
                <a:latin typeface="Georgia"/>
                <a:cs typeface="Georgia"/>
              </a:rPr>
              <a:t>up.</a:t>
            </a:r>
            <a:endParaRPr sz="2200" dirty="0">
              <a:latin typeface="Georgia"/>
              <a:cs typeface="Georgia"/>
            </a:endParaRPr>
          </a:p>
          <a:p>
            <a:pPr marL="549910" lvl="1" indent="-123189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F6EC6"/>
              </a:buClr>
              <a:buSzPct val="83333"/>
              <a:buFont typeface="Arial"/>
              <a:buChar char="●"/>
              <a:tabLst>
                <a:tab pos="550545" algn="l"/>
              </a:tabLst>
            </a:pPr>
            <a:r>
              <a:rPr sz="2200" spc="-20" dirty="0">
                <a:latin typeface="Georgia"/>
                <a:cs typeface="Georgia"/>
              </a:rPr>
              <a:t>Higher </a:t>
            </a:r>
            <a:r>
              <a:rPr sz="2200" spc="-15" dirty="0">
                <a:latin typeface="Georgia"/>
                <a:cs typeface="Georgia"/>
              </a:rPr>
              <a:t>velocity </a:t>
            </a:r>
            <a:r>
              <a:rPr sz="2200" spc="-25" dirty="0">
                <a:latin typeface="Georgia"/>
                <a:cs typeface="Georgia"/>
              </a:rPr>
              <a:t>gives smaller</a:t>
            </a:r>
            <a:r>
              <a:rPr sz="2200" spc="-125" dirty="0">
                <a:latin typeface="Georgia"/>
                <a:cs typeface="Georgia"/>
              </a:rPr>
              <a:t> </a:t>
            </a:r>
            <a:r>
              <a:rPr sz="2200" spc="-20" dirty="0">
                <a:latin typeface="Georgia"/>
                <a:cs typeface="Georgia"/>
              </a:rPr>
              <a:t>eddies.</a:t>
            </a:r>
            <a:endParaRPr sz="2200" dirty="0">
              <a:latin typeface="Georgia"/>
              <a:cs typeface="Georgia"/>
            </a:endParaRPr>
          </a:p>
          <a:p>
            <a:pPr marL="549910" marR="346710" lvl="1" indent="-123189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F6EC6"/>
              </a:buClr>
              <a:buSzPct val="83333"/>
              <a:buFont typeface="Arial"/>
              <a:buChar char="●"/>
              <a:tabLst>
                <a:tab pos="550545" algn="l"/>
              </a:tabLst>
            </a:pPr>
            <a:r>
              <a:rPr sz="2200" spc="-20" dirty="0">
                <a:latin typeface="Georgia"/>
                <a:cs typeface="Georgia"/>
              </a:rPr>
              <a:t>This </a:t>
            </a:r>
            <a:r>
              <a:rPr sz="2200" spc="-10" dirty="0">
                <a:latin typeface="Georgia"/>
                <a:cs typeface="Georgia"/>
              </a:rPr>
              <a:t>theory </a:t>
            </a:r>
            <a:r>
              <a:rPr sz="2200" spc="-20" dirty="0">
                <a:latin typeface="Georgia"/>
                <a:cs typeface="Georgia"/>
              </a:rPr>
              <a:t>predicts </a:t>
            </a:r>
            <a:r>
              <a:rPr sz="2200" spc="-15" dirty="0">
                <a:latin typeface="Georgia"/>
                <a:cs typeface="Georgia"/>
              </a:rPr>
              <a:t>how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5" dirty="0">
                <a:latin typeface="Georgia"/>
                <a:cs typeface="Georgia"/>
              </a:rPr>
              <a:t>homogenising </a:t>
            </a:r>
            <a:r>
              <a:rPr sz="2200" spc="-10" dirty="0">
                <a:latin typeface="Georgia"/>
                <a:cs typeface="Georgia"/>
              </a:rPr>
              <a:t>effect </a:t>
            </a:r>
            <a:r>
              <a:rPr sz="2200" spc="-30" dirty="0">
                <a:latin typeface="Georgia"/>
                <a:cs typeface="Georgia"/>
              </a:rPr>
              <a:t>varies  </a:t>
            </a:r>
            <a:r>
              <a:rPr sz="2200" spc="-10" dirty="0">
                <a:latin typeface="Georgia"/>
                <a:cs typeface="Georgia"/>
              </a:rPr>
              <a:t>with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5" dirty="0">
                <a:latin typeface="Georgia"/>
                <a:cs typeface="Georgia"/>
              </a:rPr>
              <a:t>homogenising </a:t>
            </a:r>
            <a:r>
              <a:rPr sz="2200" spc="-30" dirty="0">
                <a:latin typeface="Georgia"/>
                <a:cs typeface="Georgia"/>
              </a:rPr>
              <a:t>pressure. </a:t>
            </a:r>
            <a:r>
              <a:rPr sz="2200" spc="-20" dirty="0">
                <a:latin typeface="Georgia"/>
                <a:cs typeface="Georgia"/>
              </a:rPr>
              <a:t>This relation </a:t>
            </a:r>
            <a:r>
              <a:rPr sz="2200" spc="-25" dirty="0">
                <a:latin typeface="Georgia"/>
                <a:cs typeface="Georgia"/>
              </a:rPr>
              <a:t>has </a:t>
            </a:r>
            <a:r>
              <a:rPr sz="2200" spc="-10" dirty="0">
                <a:latin typeface="Georgia"/>
                <a:cs typeface="Georgia"/>
              </a:rPr>
              <a:t>been  </a:t>
            </a:r>
            <a:r>
              <a:rPr sz="2200" spc="-20" dirty="0">
                <a:latin typeface="Georgia"/>
                <a:cs typeface="Georgia"/>
              </a:rPr>
              <a:t>shown </a:t>
            </a:r>
            <a:r>
              <a:rPr sz="2200" spc="-15" dirty="0">
                <a:latin typeface="Georgia"/>
                <a:cs typeface="Georgia"/>
              </a:rPr>
              <a:t>in </a:t>
            </a:r>
            <a:r>
              <a:rPr sz="2200" spc="-25" dirty="0">
                <a:latin typeface="Georgia"/>
                <a:cs typeface="Georgia"/>
              </a:rPr>
              <a:t>many</a:t>
            </a:r>
            <a:r>
              <a:rPr sz="2200" spc="-10" dirty="0">
                <a:latin typeface="Georgia"/>
                <a:cs typeface="Georgia"/>
              </a:rPr>
              <a:t> </a:t>
            </a:r>
            <a:r>
              <a:rPr sz="2200" spc="-20" dirty="0">
                <a:latin typeface="Georgia"/>
                <a:cs typeface="Georgia"/>
              </a:rPr>
              <a:t>investigations.</a:t>
            </a:r>
            <a:endParaRPr sz="2200" dirty="0">
              <a:latin typeface="Georgia"/>
              <a:cs typeface="Georgia"/>
            </a:endParaRPr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6"/>
          <p:cNvSpPr txBox="1"/>
          <p:nvPr/>
        </p:nvSpPr>
        <p:spPr>
          <a:xfrm>
            <a:off x="914400" y="1600200"/>
            <a:ext cx="8458199" cy="4635243"/>
          </a:xfrm>
          <a:prstGeom prst="rect">
            <a:avLst/>
          </a:prstGeom>
          <a:ln w="12191">
            <a:solidFill>
              <a:srgbClr val="000000"/>
            </a:solidFill>
          </a:ln>
        </p:spPr>
        <p:txBody>
          <a:bodyPr vert="horz" wrap="square" lIns="0" tIns="15875" rIns="0" bIns="0" rtlCol="0">
            <a:spAutoFit/>
          </a:bodyPr>
          <a:lstStyle/>
          <a:p>
            <a:pPr marL="912494">
              <a:lnSpc>
                <a:spcPts val="2360"/>
              </a:lnSpc>
              <a:spcBef>
                <a:spcPts val="125"/>
              </a:spcBef>
            </a:pPr>
            <a:r>
              <a:rPr sz="2400" i="1" spc="-50" dirty="0" err="1">
                <a:solidFill>
                  <a:srgbClr val="04607A"/>
                </a:solidFill>
                <a:latin typeface="Trebuchet MS"/>
                <a:cs typeface="Trebuchet MS"/>
              </a:rPr>
              <a:t>Homogenisation</a:t>
            </a:r>
            <a:r>
              <a:rPr sz="2400" i="1" spc="-180" dirty="0">
                <a:solidFill>
                  <a:srgbClr val="04607A"/>
                </a:solidFill>
                <a:latin typeface="Trebuchet MS"/>
                <a:cs typeface="Trebuchet MS"/>
              </a:rPr>
              <a:t> </a:t>
            </a:r>
            <a:r>
              <a:rPr sz="2400" i="1" spc="-90" dirty="0" smtClean="0">
                <a:solidFill>
                  <a:srgbClr val="04607A"/>
                </a:solidFill>
                <a:latin typeface="Trebuchet MS"/>
                <a:cs typeface="Trebuchet MS"/>
              </a:rPr>
              <a:t>theories</a:t>
            </a:r>
            <a:endParaRPr lang="en-US" sz="2400" i="1" spc="-90" dirty="0" smtClean="0">
              <a:solidFill>
                <a:srgbClr val="04607A"/>
              </a:solidFill>
              <a:latin typeface="Trebuchet MS"/>
              <a:cs typeface="Trebuchet MS"/>
            </a:endParaRPr>
          </a:p>
          <a:p>
            <a:pPr marL="912494">
              <a:lnSpc>
                <a:spcPts val="2360"/>
              </a:lnSpc>
              <a:spcBef>
                <a:spcPts val="125"/>
              </a:spcBef>
            </a:pPr>
            <a:endParaRPr sz="2000" dirty="0">
              <a:latin typeface="Trebuchet MS"/>
              <a:cs typeface="Trebuchet MS"/>
            </a:endParaRPr>
          </a:p>
          <a:p>
            <a:pPr marL="367030" indent="-137160" algn="just">
              <a:lnSpc>
                <a:spcPts val="1639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2857"/>
              <a:buFont typeface="Arial"/>
              <a:buChar char="●"/>
              <a:tabLst>
                <a:tab pos="367665" algn="l"/>
              </a:tabLst>
            </a:pP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i="1" spc="30" dirty="0">
                <a:latin typeface="Times New Roman"/>
                <a:cs typeface="Times New Roman"/>
              </a:rPr>
              <a:t>cavitation</a:t>
            </a:r>
            <a:r>
              <a:rPr sz="2200" i="1" spc="-75" dirty="0">
                <a:latin typeface="Times New Roman"/>
                <a:cs typeface="Times New Roman"/>
              </a:rPr>
              <a:t> </a:t>
            </a:r>
            <a:r>
              <a:rPr sz="2200" i="1" spc="40" dirty="0">
                <a:latin typeface="Times New Roman"/>
                <a:cs typeface="Times New Roman"/>
              </a:rPr>
              <a:t>theory</a:t>
            </a:r>
            <a:endParaRPr sz="2200" dirty="0">
              <a:latin typeface="Times New Roman"/>
              <a:cs typeface="Times New Roman"/>
            </a:endParaRPr>
          </a:p>
          <a:p>
            <a:pPr marL="549910" marR="777875" lvl="1" indent="-123189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F6EC6"/>
              </a:buClr>
              <a:buSzPct val="83333"/>
              <a:buFont typeface="Arial"/>
              <a:buChar char="●"/>
              <a:tabLst>
                <a:tab pos="584200" algn="l"/>
              </a:tabLst>
            </a:pPr>
            <a:r>
              <a:rPr sz="2200" i="1" spc="30" dirty="0">
                <a:latin typeface="Times New Roman"/>
                <a:cs typeface="Times New Roman"/>
              </a:rPr>
              <a:t>Shock </a:t>
            </a:r>
            <a:r>
              <a:rPr sz="2200" i="1" spc="10" dirty="0">
                <a:latin typeface="Times New Roman"/>
                <a:cs typeface="Times New Roman"/>
              </a:rPr>
              <a:t>waves </a:t>
            </a:r>
            <a:r>
              <a:rPr sz="2200" i="1" dirty="0">
                <a:latin typeface="Times New Roman"/>
                <a:cs typeface="Times New Roman"/>
              </a:rPr>
              <a:t>are </a:t>
            </a:r>
            <a:r>
              <a:rPr sz="2200" spc="-20" dirty="0">
                <a:latin typeface="Georgia"/>
                <a:cs typeface="Georgia"/>
              </a:rPr>
              <a:t>created </a:t>
            </a:r>
            <a:r>
              <a:rPr sz="2200" spc="-10" dirty="0">
                <a:latin typeface="Georgia"/>
                <a:cs typeface="Georgia"/>
              </a:rPr>
              <a:t>when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25" dirty="0">
                <a:latin typeface="Georgia"/>
                <a:cs typeface="Georgia"/>
              </a:rPr>
              <a:t>steam</a:t>
            </a:r>
            <a:r>
              <a:rPr sz="2200" spc="-145" dirty="0">
                <a:latin typeface="Georgia"/>
                <a:cs typeface="Georgia"/>
              </a:rPr>
              <a:t> </a:t>
            </a:r>
            <a:r>
              <a:rPr sz="2200" spc="-10" dirty="0">
                <a:latin typeface="Georgia"/>
                <a:cs typeface="Georgia"/>
              </a:rPr>
              <a:t>bubbles  </a:t>
            </a:r>
            <a:r>
              <a:rPr sz="2200" spc="-15" dirty="0">
                <a:latin typeface="Georgia"/>
                <a:cs typeface="Georgia"/>
              </a:rPr>
              <a:t>implode </a:t>
            </a:r>
            <a:r>
              <a:rPr sz="2200" spc="-20" dirty="0">
                <a:latin typeface="Georgia"/>
                <a:cs typeface="Georgia"/>
              </a:rPr>
              <a:t>disrupt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5" dirty="0">
                <a:latin typeface="Georgia"/>
                <a:cs typeface="Georgia"/>
              </a:rPr>
              <a:t>fat</a:t>
            </a:r>
            <a:r>
              <a:rPr sz="2200" spc="-140" dirty="0">
                <a:latin typeface="Georgia"/>
                <a:cs typeface="Georgia"/>
              </a:rPr>
              <a:t> </a:t>
            </a:r>
            <a:r>
              <a:rPr sz="2200" spc="-20" dirty="0">
                <a:latin typeface="Georgia"/>
                <a:cs typeface="Georgia"/>
              </a:rPr>
              <a:t>droplets.</a:t>
            </a:r>
            <a:endParaRPr sz="2200" dirty="0">
              <a:latin typeface="Georgia"/>
              <a:cs typeface="Georgia"/>
            </a:endParaRPr>
          </a:p>
          <a:p>
            <a:pPr marL="549910" marR="440055" lvl="1" indent="-123189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F6EC6"/>
              </a:buClr>
              <a:buSzPct val="83333"/>
              <a:buFont typeface="Arial"/>
              <a:buChar char="●"/>
              <a:tabLst>
                <a:tab pos="550545" algn="l"/>
              </a:tabLst>
            </a:pPr>
            <a:r>
              <a:rPr sz="2200" spc="-20" dirty="0">
                <a:latin typeface="Georgia"/>
                <a:cs typeface="Georgia"/>
              </a:rPr>
              <a:t>Homogenisation takes place </a:t>
            </a:r>
            <a:r>
              <a:rPr sz="2200" spc="-10" dirty="0">
                <a:latin typeface="Georgia"/>
                <a:cs typeface="Georgia"/>
              </a:rPr>
              <a:t>when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5" dirty="0">
                <a:latin typeface="Georgia"/>
                <a:cs typeface="Georgia"/>
              </a:rPr>
              <a:t>liquid </a:t>
            </a:r>
            <a:r>
              <a:rPr sz="2200" spc="-25" dirty="0">
                <a:latin typeface="Georgia"/>
                <a:cs typeface="Georgia"/>
              </a:rPr>
              <a:t>is </a:t>
            </a:r>
            <a:r>
              <a:rPr sz="2200" spc="-20" dirty="0">
                <a:latin typeface="Georgia"/>
                <a:cs typeface="Georgia"/>
              </a:rPr>
              <a:t>leaving 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25" dirty="0">
                <a:latin typeface="Georgia"/>
                <a:cs typeface="Georgia"/>
              </a:rPr>
              <a:t>gap, so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0" dirty="0">
                <a:latin typeface="Georgia"/>
                <a:cs typeface="Georgia"/>
              </a:rPr>
              <a:t>back </a:t>
            </a:r>
            <a:r>
              <a:rPr sz="2200" spc="-30" dirty="0">
                <a:latin typeface="Georgia"/>
                <a:cs typeface="Georgia"/>
              </a:rPr>
              <a:t>pressure </a:t>
            </a:r>
            <a:r>
              <a:rPr sz="2200" spc="-10" dirty="0">
                <a:latin typeface="Georgia"/>
                <a:cs typeface="Georgia"/>
              </a:rPr>
              <a:t>which </a:t>
            </a:r>
            <a:r>
              <a:rPr sz="2200" spc="-25" dirty="0">
                <a:latin typeface="Georgia"/>
                <a:cs typeface="Georgia"/>
              </a:rPr>
              <a:t>is </a:t>
            </a:r>
            <a:r>
              <a:rPr sz="2200" spc="-15" dirty="0">
                <a:latin typeface="Georgia"/>
                <a:cs typeface="Georgia"/>
              </a:rPr>
              <a:t>important </a:t>
            </a:r>
            <a:r>
              <a:rPr sz="2200" spc="-5" dirty="0">
                <a:latin typeface="Georgia"/>
                <a:cs typeface="Georgia"/>
              </a:rPr>
              <a:t>to  </a:t>
            </a:r>
            <a:r>
              <a:rPr sz="2200" spc="-15" dirty="0">
                <a:latin typeface="Georgia"/>
                <a:cs typeface="Georgia"/>
              </a:rPr>
              <a:t>control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5" dirty="0">
                <a:latin typeface="Georgia"/>
                <a:cs typeface="Georgia"/>
              </a:rPr>
              <a:t>cavitation </a:t>
            </a:r>
            <a:r>
              <a:rPr sz="2200" spc="-25" dirty="0">
                <a:latin typeface="Georgia"/>
                <a:cs typeface="Georgia"/>
              </a:rPr>
              <a:t>is </a:t>
            </a:r>
            <a:r>
              <a:rPr sz="2200" spc="-15" dirty="0">
                <a:latin typeface="Georgia"/>
                <a:cs typeface="Georgia"/>
              </a:rPr>
              <a:t>important </a:t>
            </a:r>
            <a:r>
              <a:rPr sz="2200" spc="-5" dirty="0">
                <a:latin typeface="Georgia"/>
                <a:cs typeface="Georgia"/>
              </a:rPr>
              <a:t>to </a:t>
            </a:r>
            <a:r>
              <a:rPr sz="2200" spc="-15" dirty="0">
                <a:latin typeface="Georgia"/>
                <a:cs typeface="Georgia"/>
              </a:rPr>
              <a:t>homogenisation.  </a:t>
            </a:r>
            <a:r>
              <a:rPr sz="2200" spc="-20" dirty="0">
                <a:latin typeface="Georgia"/>
                <a:cs typeface="Georgia"/>
              </a:rPr>
              <a:t>This </a:t>
            </a:r>
            <a:r>
              <a:rPr sz="2200" spc="-25" dirty="0">
                <a:latin typeface="Georgia"/>
                <a:cs typeface="Georgia"/>
              </a:rPr>
              <a:t>has also </a:t>
            </a:r>
            <a:r>
              <a:rPr sz="2200" spc="-10" dirty="0">
                <a:latin typeface="Georgia"/>
                <a:cs typeface="Georgia"/>
              </a:rPr>
              <a:t>been </a:t>
            </a:r>
            <a:r>
              <a:rPr sz="2200" spc="-20" dirty="0">
                <a:latin typeface="Georgia"/>
                <a:cs typeface="Georgia"/>
              </a:rPr>
              <a:t>shown </a:t>
            </a:r>
            <a:r>
              <a:rPr sz="2200" spc="-15" dirty="0">
                <a:latin typeface="Georgia"/>
                <a:cs typeface="Georgia"/>
              </a:rPr>
              <a:t>in</a:t>
            </a:r>
            <a:r>
              <a:rPr sz="2200" spc="-40" dirty="0">
                <a:latin typeface="Georgia"/>
                <a:cs typeface="Georgia"/>
              </a:rPr>
              <a:t> </a:t>
            </a:r>
            <a:r>
              <a:rPr sz="2200" spc="-20" dirty="0">
                <a:latin typeface="Georgia"/>
                <a:cs typeface="Georgia"/>
              </a:rPr>
              <a:t>practice.</a:t>
            </a:r>
            <a:endParaRPr sz="2200" dirty="0">
              <a:latin typeface="Georgia"/>
              <a:cs typeface="Georgia"/>
            </a:endParaRPr>
          </a:p>
          <a:p>
            <a:pPr marL="549910" marR="1002665" lvl="1" indent="-123189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F6EC6"/>
              </a:buClr>
              <a:buSzPct val="83333"/>
              <a:buFont typeface="Arial"/>
              <a:buChar char="●"/>
              <a:tabLst>
                <a:tab pos="550545" algn="l"/>
              </a:tabLst>
            </a:pPr>
            <a:r>
              <a:rPr sz="2200" spc="-45" dirty="0">
                <a:latin typeface="Georgia"/>
                <a:cs typeface="Georgia"/>
              </a:rPr>
              <a:t>However, </a:t>
            </a:r>
            <a:r>
              <a:rPr sz="2200" spc="-5" dirty="0">
                <a:latin typeface="Georgia"/>
                <a:cs typeface="Georgia"/>
              </a:rPr>
              <a:t>it </a:t>
            </a:r>
            <a:r>
              <a:rPr sz="2200" spc="-25" dirty="0">
                <a:latin typeface="Georgia"/>
                <a:cs typeface="Georgia"/>
              </a:rPr>
              <a:t>is </a:t>
            </a:r>
            <a:r>
              <a:rPr sz="2200" spc="-20" dirty="0">
                <a:latin typeface="Georgia"/>
                <a:cs typeface="Georgia"/>
              </a:rPr>
              <a:t>possible </a:t>
            </a:r>
            <a:r>
              <a:rPr sz="2200" spc="-5" dirty="0">
                <a:latin typeface="Georgia"/>
                <a:cs typeface="Georgia"/>
              </a:rPr>
              <a:t>to </a:t>
            </a:r>
            <a:r>
              <a:rPr sz="2200" spc="-15" dirty="0">
                <a:latin typeface="Georgia"/>
                <a:cs typeface="Georgia"/>
              </a:rPr>
              <a:t>homogenise </a:t>
            </a:r>
            <a:r>
              <a:rPr sz="2200" spc="-5" dirty="0">
                <a:latin typeface="Georgia"/>
                <a:cs typeface="Georgia"/>
              </a:rPr>
              <a:t>without  </a:t>
            </a:r>
            <a:r>
              <a:rPr sz="2200" spc="-15" dirty="0">
                <a:latin typeface="Georgia"/>
                <a:cs typeface="Georgia"/>
              </a:rPr>
              <a:t>cavitation, </a:t>
            </a:r>
            <a:r>
              <a:rPr sz="2200" spc="-5" dirty="0">
                <a:latin typeface="Georgia"/>
                <a:cs typeface="Georgia"/>
              </a:rPr>
              <a:t>but it </a:t>
            </a:r>
            <a:r>
              <a:rPr sz="2200" spc="-25" dirty="0">
                <a:latin typeface="Georgia"/>
                <a:cs typeface="Georgia"/>
              </a:rPr>
              <a:t>is less</a:t>
            </a:r>
            <a:r>
              <a:rPr sz="2200" spc="-30" dirty="0">
                <a:latin typeface="Georgia"/>
                <a:cs typeface="Georgia"/>
              </a:rPr>
              <a:t> </a:t>
            </a:r>
            <a:r>
              <a:rPr sz="2200" spc="-10" dirty="0">
                <a:latin typeface="Georgia"/>
                <a:cs typeface="Georgia"/>
              </a:rPr>
              <a:t>efficient.</a:t>
            </a:r>
            <a:endParaRPr sz="2200" dirty="0">
              <a:latin typeface="Georgia"/>
              <a:cs typeface="Georgia"/>
            </a:endParaRP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object 5"/>
          <p:cNvSpPr txBox="1"/>
          <p:nvPr/>
        </p:nvSpPr>
        <p:spPr>
          <a:xfrm>
            <a:off x="685800" y="1276417"/>
            <a:ext cx="8991600" cy="6218369"/>
          </a:xfrm>
          <a:prstGeom prst="rect">
            <a:avLst/>
          </a:prstGeom>
          <a:ln w="12191">
            <a:solidFill>
              <a:srgbClr val="000000"/>
            </a:solidFill>
          </a:ln>
        </p:spPr>
        <p:txBody>
          <a:bodyPr vert="horz" wrap="square" lIns="0" tIns="46990" rIns="0" bIns="0" rtlCol="0">
            <a:spAutoFit/>
          </a:bodyPr>
          <a:lstStyle/>
          <a:p>
            <a:pPr marL="1423035">
              <a:lnSpc>
                <a:spcPct val="100000"/>
              </a:lnSpc>
              <a:spcBef>
                <a:spcPts val="370"/>
              </a:spcBef>
            </a:pPr>
            <a:r>
              <a:rPr sz="2400" i="1" spc="-100" dirty="0">
                <a:solidFill>
                  <a:srgbClr val="04607A"/>
                </a:solidFill>
                <a:latin typeface="Trebuchet MS"/>
                <a:cs typeface="Trebuchet MS"/>
              </a:rPr>
              <a:t>The</a:t>
            </a:r>
            <a:r>
              <a:rPr sz="2400" i="1" spc="-150" dirty="0">
                <a:solidFill>
                  <a:srgbClr val="04607A"/>
                </a:solidFill>
                <a:latin typeface="Trebuchet MS"/>
                <a:cs typeface="Trebuchet MS"/>
              </a:rPr>
              <a:t> </a:t>
            </a:r>
            <a:r>
              <a:rPr sz="2400" i="1" spc="-55" dirty="0">
                <a:solidFill>
                  <a:srgbClr val="04607A"/>
                </a:solidFill>
                <a:latin typeface="Trebuchet MS"/>
                <a:cs typeface="Trebuchet MS"/>
              </a:rPr>
              <a:t>homogeniser</a:t>
            </a:r>
            <a:endParaRPr sz="2400" dirty="0">
              <a:latin typeface="Trebuchet MS"/>
              <a:cs typeface="Trebuchet MS"/>
            </a:endParaRPr>
          </a:p>
          <a:p>
            <a:pPr marL="443230" marR="402590" indent="-137160">
              <a:lnSpc>
                <a:spcPct val="100000"/>
              </a:lnSpc>
              <a:spcBef>
                <a:spcPts val="210"/>
              </a:spcBef>
              <a:buClr>
                <a:srgbClr val="0AD0D9"/>
              </a:buClr>
              <a:buSzPct val="92857"/>
              <a:buFont typeface="Arial"/>
              <a:buChar char="●"/>
              <a:tabLst>
                <a:tab pos="443865" algn="l"/>
              </a:tabLst>
            </a:pPr>
            <a:r>
              <a:rPr sz="2200" spc="5" dirty="0">
                <a:latin typeface="Georgia"/>
                <a:cs typeface="Georgia"/>
              </a:rPr>
              <a:t>A </a:t>
            </a:r>
            <a:r>
              <a:rPr sz="2200" spc="-10" dirty="0">
                <a:latin typeface="Georgia"/>
                <a:cs typeface="Georgia"/>
              </a:rPr>
              <a:t>high </a:t>
            </a:r>
            <a:r>
              <a:rPr sz="2200" spc="-35" dirty="0">
                <a:latin typeface="Georgia"/>
                <a:cs typeface="Georgia"/>
              </a:rPr>
              <a:t>pressure </a:t>
            </a:r>
            <a:r>
              <a:rPr sz="2200" spc="-20" dirty="0">
                <a:latin typeface="Georgia"/>
                <a:cs typeface="Georgia"/>
              </a:rPr>
              <a:t>homogeniser </a:t>
            </a:r>
            <a:r>
              <a:rPr sz="2200" spc="-30" dirty="0">
                <a:latin typeface="Georgia"/>
                <a:cs typeface="Georgia"/>
              </a:rPr>
              <a:t>is </a:t>
            </a:r>
            <a:r>
              <a:rPr sz="2200" spc="-20" dirty="0">
                <a:latin typeface="Georgia"/>
                <a:cs typeface="Georgia"/>
              </a:rPr>
              <a:t>basically </a:t>
            </a:r>
            <a:r>
              <a:rPr sz="2200" spc="-35" dirty="0">
                <a:latin typeface="Georgia"/>
                <a:cs typeface="Georgia"/>
              </a:rPr>
              <a:t>a </a:t>
            </a:r>
            <a:r>
              <a:rPr sz="2200" spc="-20" dirty="0">
                <a:latin typeface="Georgia"/>
                <a:cs typeface="Georgia"/>
              </a:rPr>
              <a:t>pump  </a:t>
            </a:r>
            <a:r>
              <a:rPr sz="2200" spc="-5" dirty="0">
                <a:latin typeface="Georgia"/>
                <a:cs typeface="Georgia"/>
              </a:rPr>
              <a:t>with </a:t>
            </a:r>
            <a:r>
              <a:rPr sz="2200" spc="-10" dirty="0">
                <a:latin typeface="Georgia"/>
                <a:cs typeface="Georgia"/>
              </a:rPr>
              <a:t>homogenization </a:t>
            </a:r>
            <a:r>
              <a:rPr sz="2200" spc="-15" dirty="0">
                <a:latin typeface="Georgia"/>
                <a:cs typeface="Georgia"/>
              </a:rPr>
              <a:t>device</a:t>
            </a:r>
            <a:r>
              <a:rPr sz="2200" spc="-125" dirty="0">
                <a:latin typeface="Georgia"/>
                <a:cs typeface="Georgia"/>
              </a:rPr>
              <a:t> </a:t>
            </a:r>
            <a:r>
              <a:rPr sz="2200" spc="-25" dirty="0">
                <a:latin typeface="Georgia"/>
                <a:cs typeface="Georgia"/>
              </a:rPr>
              <a:t>(valve</a:t>
            </a:r>
            <a:r>
              <a:rPr sz="2200" spc="-25" dirty="0" smtClean="0">
                <a:latin typeface="Georgia"/>
                <a:cs typeface="Georgia"/>
              </a:rPr>
              <a:t>)</a:t>
            </a:r>
            <a:endParaRPr lang="en-US" sz="2200" spc="-25" dirty="0" smtClean="0">
              <a:latin typeface="Georgia"/>
              <a:cs typeface="Georgia"/>
            </a:endParaRPr>
          </a:p>
          <a:p>
            <a:pPr marL="443230" marR="402590" indent="-137160">
              <a:lnSpc>
                <a:spcPct val="100000"/>
              </a:lnSpc>
              <a:spcBef>
                <a:spcPts val="210"/>
              </a:spcBef>
              <a:buClr>
                <a:srgbClr val="0AD0D9"/>
              </a:buClr>
              <a:buSzPct val="92857"/>
              <a:buFont typeface="Arial"/>
              <a:buChar char="●"/>
              <a:tabLst>
                <a:tab pos="443865" algn="l"/>
              </a:tabLst>
            </a:pPr>
            <a:endParaRPr lang="en-US" sz="2200" spc="-25" dirty="0">
              <a:latin typeface="Georgia"/>
              <a:cs typeface="Georgia"/>
            </a:endParaRPr>
          </a:p>
          <a:p>
            <a:pPr marL="443230" marR="402590" indent="-137160">
              <a:lnSpc>
                <a:spcPct val="100000"/>
              </a:lnSpc>
              <a:spcBef>
                <a:spcPts val="210"/>
              </a:spcBef>
              <a:buClr>
                <a:srgbClr val="0AD0D9"/>
              </a:buClr>
              <a:buSzPct val="92857"/>
              <a:buFont typeface="Arial"/>
              <a:buChar char="●"/>
              <a:tabLst>
                <a:tab pos="443865" algn="l"/>
              </a:tabLst>
            </a:pPr>
            <a:endParaRPr lang="en-US" sz="2200" spc="-25" dirty="0" smtClean="0">
              <a:latin typeface="Georgia"/>
              <a:cs typeface="Georgia"/>
            </a:endParaRPr>
          </a:p>
          <a:p>
            <a:pPr marL="443230" marR="402590" indent="-137160">
              <a:lnSpc>
                <a:spcPct val="100000"/>
              </a:lnSpc>
              <a:spcBef>
                <a:spcPts val="210"/>
              </a:spcBef>
              <a:buClr>
                <a:srgbClr val="0AD0D9"/>
              </a:buClr>
              <a:buSzPct val="92857"/>
              <a:buFont typeface="Arial"/>
              <a:buChar char="●"/>
              <a:tabLst>
                <a:tab pos="443865" algn="l"/>
              </a:tabLst>
            </a:pPr>
            <a:endParaRPr lang="en-US" sz="2200" spc="-25" dirty="0">
              <a:latin typeface="Georgia"/>
              <a:cs typeface="Georgia"/>
            </a:endParaRPr>
          </a:p>
          <a:p>
            <a:pPr marL="443230" marR="402590" indent="-137160">
              <a:lnSpc>
                <a:spcPct val="100000"/>
              </a:lnSpc>
              <a:spcBef>
                <a:spcPts val="210"/>
              </a:spcBef>
              <a:buClr>
                <a:srgbClr val="0AD0D9"/>
              </a:buClr>
              <a:buSzPct val="92857"/>
              <a:buFont typeface="Arial"/>
              <a:buChar char="●"/>
              <a:tabLst>
                <a:tab pos="443865" algn="l"/>
              </a:tabLst>
            </a:pPr>
            <a:endParaRPr lang="en-US" sz="2200" spc="-25" dirty="0" smtClean="0">
              <a:latin typeface="Georgia"/>
              <a:cs typeface="Georgia"/>
            </a:endParaRPr>
          </a:p>
          <a:p>
            <a:pPr marL="443230" marR="402590" indent="-137160">
              <a:lnSpc>
                <a:spcPct val="100000"/>
              </a:lnSpc>
              <a:spcBef>
                <a:spcPts val="210"/>
              </a:spcBef>
              <a:buClr>
                <a:srgbClr val="0AD0D9"/>
              </a:buClr>
              <a:buSzPct val="92857"/>
              <a:buFont typeface="Arial"/>
              <a:buChar char="●"/>
              <a:tabLst>
                <a:tab pos="443865" algn="l"/>
              </a:tabLst>
            </a:pPr>
            <a:endParaRPr lang="en-US" sz="2200" spc="-25" dirty="0">
              <a:latin typeface="Georgia"/>
              <a:cs typeface="Georgia"/>
            </a:endParaRPr>
          </a:p>
          <a:p>
            <a:pPr marL="443230" marR="402590" indent="-137160">
              <a:lnSpc>
                <a:spcPct val="100000"/>
              </a:lnSpc>
              <a:spcBef>
                <a:spcPts val="210"/>
              </a:spcBef>
              <a:buClr>
                <a:srgbClr val="0AD0D9"/>
              </a:buClr>
              <a:buSzPct val="92857"/>
              <a:buFont typeface="Arial"/>
              <a:buChar char="●"/>
              <a:tabLst>
                <a:tab pos="443865" algn="l"/>
              </a:tabLst>
            </a:pPr>
            <a:endParaRPr lang="en-US" sz="2200" spc="-25" dirty="0" smtClean="0">
              <a:latin typeface="Georgia"/>
              <a:cs typeface="Georgia"/>
            </a:endParaRPr>
          </a:p>
          <a:p>
            <a:pPr marL="443230" marR="402590" indent="-137160">
              <a:lnSpc>
                <a:spcPct val="100000"/>
              </a:lnSpc>
              <a:spcBef>
                <a:spcPts val="210"/>
              </a:spcBef>
              <a:buClr>
                <a:srgbClr val="0AD0D9"/>
              </a:buClr>
              <a:buSzPct val="92857"/>
              <a:buFont typeface="Arial"/>
              <a:buChar char="●"/>
              <a:tabLst>
                <a:tab pos="443865" algn="l"/>
              </a:tabLst>
            </a:pPr>
            <a:endParaRPr lang="en-US" sz="2200" spc="-25" dirty="0">
              <a:latin typeface="Georgia"/>
              <a:cs typeface="Georgia"/>
            </a:endParaRPr>
          </a:p>
          <a:p>
            <a:pPr marL="443230" marR="402590" indent="-137160">
              <a:lnSpc>
                <a:spcPct val="100000"/>
              </a:lnSpc>
              <a:spcBef>
                <a:spcPts val="210"/>
              </a:spcBef>
              <a:buClr>
                <a:srgbClr val="0AD0D9"/>
              </a:buClr>
              <a:buSzPct val="92857"/>
              <a:buFont typeface="Arial"/>
              <a:buChar char="●"/>
              <a:tabLst>
                <a:tab pos="443865" algn="l"/>
              </a:tabLst>
            </a:pPr>
            <a:endParaRPr lang="en-US" sz="2200" spc="-25" dirty="0" smtClean="0">
              <a:latin typeface="Georgia"/>
              <a:cs typeface="Georgia"/>
            </a:endParaRPr>
          </a:p>
          <a:p>
            <a:pPr marL="443230" marR="402590" indent="-137160">
              <a:lnSpc>
                <a:spcPct val="100000"/>
              </a:lnSpc>
              <a:spcBef>
                <a:spcPts val="210"/>
              </a:spcBef>
              <a:buClr>
                <a:srgbClr val="0AD0D9"/>
              </a:buClr>
              <a:buSzPct val="92857"/>
              <a:buFont typeface="Arial"/>
              <a:buChar char="●"/>
              <a:tabLst>
                <a:tab pos="443865" algn="l"/>
              </a:tabLst>
            </a:pPr>
            <a:endParaRPr lang="en-US" sz="2200" spc="-25" dirty="0">
              <a:latin typeface="Georgia"/>
              <a:cs typeface="Georgia"/>
            </a:endParaRPr>
          </a:p>
          <a:p>
            <a:pPr marL="443230" marR="402590" indent="-137160">
              <a:lnSpc>
                <a:spcPct val="100000"/>
              </a:lnSpc>
              <a:spcBef>
                <a:spcPts val="210"/>
              </a:spcBef>
              <a:buClr>
                <a:srgbClr val="0AD0D9"/>
              </a:buClr>
              <a:buSzPct val="92857"/>
              <a:buFont typeface="Arial"/>
              <a:buChar char="●"/>
              <a:tabLst>
                <a:tab pos="443865" algn="l"/>
              </a:tabLst>
            </a:pPr>
            <a:endParaRPr lang="en-US" sz="2200" spc="-25" dirty="0" smtClean="0">
              <a:latin typeface="Georgia"/>
              <a:cs typeface="Georgia"/>
            </a:endParaRPr>
          </a:p>
          <a:p>
            <a:pPr marL="443230" marR="402590" indent="-137160">
              <a:lnSpc>
                <a:spcPct val="100000"/>
              </a:lnSpc>
              <a:spcBef>
                <a:spcPts val="210"/>
              </a:spcBef>
              <a:buClr>
                <a:srgbClr val="0AD0D9"/>
              </a:buClr>
              <a:buSzPct val="92857"/>
              <a:buFont typeface="Arial"/>
              <a:buChar char="●"/>
              <a:tabLst>
                <a:tab pos="443865" algn="l"/>
              </a:tabLst>
            </a:pPr>
            <a:endParaRPr lang="en-US" sz="2200" spc="-25" dirty="0">
              <a:latin typeface="Georgia"/>
              <a:cs typeface="Georgia"/>
            </a:endParaRPr>
          </a:p>
          <a:p>
            <a:pPr marL="443230" marR="402590" indent="-137160">
              <a:lnSpc>
                <a:spcPct val="100000"/>
              </a:lnSpc>
              <a:spcBef>
                <a:spcPts val="210"/>
              </a:spcBef>
              <a:buClr>
                <a:srgbClr val="0AD0D9"/>
              </a:buClr>
              <a:buSzPct val="92857"/>
              <a:buFont typeface="Arial"/>
              <a:buChar char="●"/>
              <a:tabLst>
                <a:tab pos="443865" algn="l"/>
              </a:tabLst>
            </a:pPr>
            <a:endParaRPr lang="en-US" sz="2200" spc="-25" dirty="0" smtClean="0">
              <a:latin typeface="Georgia"/>
              <a:cs typeface="Georgia"/>
            </a:endParaRPr>
          </a:p>
          <a:p>
            <a:pPr marL="443230" marR="402590" indent="-137160">
              <a:lnSpc>
                <a:spcPct val="100000"/>
              </a:lnSpc>
              <a:spcBef>
                <a:spcPts val="210"/>
              </a:spcBef>
              <a:buClr>
                <a:srgbClr val="0AD0D9"/>
              </a:buClr>
              <a:buSzPct val="92857"/>
              <a:buFont typeface="Arial"/>
              <a:buChar char="●"/>
              <a:tabLst>
                <a:tab pos="443865" algn="l"/>
              </a:tabLst>
            </a:pPr>
            <a:endParaRPr lang="en-US" sz="2200" spc="-25" dirty="0">
              <a:latin typeface="Georgia"/>
              <a:cs typeface="Georgia"/>
            </a:endParaRPr>
          </a:p>
          <a:p>
            <a:pPr marL="443230" marR="402590" indent="-137160">
              <a:lnSpc>
                <a:spcPct val="100000"/>
              </a:lnSpc>
              <a:spcBef>
                <a:spcPts val="210"/>
              </a:spcBef>
              <a:buClr>
                <a:srgbClr val="0AD0D9"/>
              </a:buClr>
              <a:buSzPct val="92857"/>
              <a:tabLst>
                <a:tab pos="443865" algn="l"/>
              </a:tabLst>
            </a:pPr>
            <a:endParaRPr lang="en-US" sz="2200" spc="-25" dirty="0" smtClean="0">
              <a:latin typeface="Georgia"/>
              <a:cs typeface="Georgia"/>
            </a:endParaRPr>
          </a:p>
        </p:txBody>
      </p:sp>
      <p:sp>
        <p:nvSpPr>
          <p:cNvPr id="6" name="object 6"/>
          <p:cNvSpPr/>
          <p:nvPr/>
        </p:nvSpPr>
        <p:spPr>
          <a:xfrm>
            <a:off x="1066800" y="3156397"/>
            <a:ext cx="5105399" cy="3549203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/>
          <p:nvPr/>
        </p:nvSpPr>
        <p:spPr>
          <a:xfrm>
            <a:off x="6672316" y="3216962"/>
            <a:ext cx="2776484" cy="3641038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8"/>
          <p:cNvSpPr txBox="1"/>
          <p:nvPr/>
        </p:nvSpPr>
        <p:spPr>
          <a:xfrm>
            <a:off x="609600" y="457200"/>
            <a:ext cx="8839200" cy="6858288"/>
          </a:xfrm>
          <a:prstGeom prst="rect">
            <a:avLst/>
          </a:prstGeom>
          <a:ln w="12191">
            <a:solidFill>
              <a:srgbClr val="000000"/>
            </a:solidFill>
          </a:ln>
        </p:spPr>
        <p:txBody>
          <a:bodyPr vert="horz" wrap="square" lIns="0" tIns="0" rIns="0" bIns="0" rtlCol="0">
            <a:spAutoFit/>
          </a:bodyPr>
          <a:lstStyle/>
          <a:p>
            <a:pPr marL="787400">
              <a:lnSpc>
                <a:spcPts val="1925"/>
              </a:lnSpc>
            </a:pPr>
            <a:endParaRPr lang="en-US" sz="2400" i="1" spc="-65" dirty="0" smtClean="0">
              <a:solidFill>
                <a:srgbClr val="04607A"/>
              </a:solidFill>
              <a:latin typeface="Trebuchet MS"/>
              <a:cs typeface="Trebuchet MS"/>
            </a:endParaRPr>
          </a:p>
          <a:p>
            <a:pPr marL="787400">
              <a:lnSpc>
                <a:spcPts val="1925"/>
              </a:lnSpc>
            </a:pPr>
            <a:r>
              <a:rPr sz="2400" i="1" spc="-65" dirty="0" smtClean="0">
                <a:solidFill>
                  <a:srgbClr val="04607A"/>
                </a:solidFill>
                <a:latin typeface="Trebuchet MS"/>
                <a:cs typeface="Trebuchet MS"/>
              </a:rPr>
              <a:t>Single-stage </a:t>
            </a:r>
            <a:r>
              <a:rPr sz="2400" i="1" spc="-35" dirty="0">
                <a:solidFill>
                  <a:srgbClr val="04607A"/>
                </a:solidFill>
                <a:latin typeface="Trebuchet MS"/>
                <a:cs typeface="Trebuchet MS"/>
              </a:rPr>
              <a:t>and</a:t>
            </a:r>
            <a:r>
              <a:rPr sz="2400" i="1" spc="-280" dirty="0">
                <a:solidFill>
                  <a:srgbClr val="04607A"/>
                </a:solidFill>
                <a:latin typeface="Trebuchet MS"/>
                <a:cs typeface="Trebuchet MS"/>
              </a:rPr>
              <a:t> </a:t>
            </a:r>
            <a:r>
              <a:rPr sz="2400" i="1" spc="-65" dirty="0" smtClean="0">
                <a:solidFill>
                  <a:srgbClr val="04607A"/>
                </a:solidFill>
                <a:latin typeface="Trebuchet MS"/>
                <a:cs typeface="Trebuchet MS"/>
              </a:rPr>
              <a:t>two-stage</a:t>
            </a:r>
            <a:r>
              <a:rPr lang="en-US" sz="2400" dirty="0">
                <a:latin typeface="Trebuchet MS"/>
                <a:cs typeface="Trebuchet MS"/>
              </a:rPr>
              <a:t> </a:t>
            </a:r>
            <a:r>
              <a:rPr sz="2400" i="1" spc="-55" dirty="0" err="1" smtClean="0">
                <a:solidFill>
                  <a:srgbClr val="04607A"/>
                </a:solidFill>
                <a:latin typeface="Trebuchet MS"/>
                <a:cs typeface="Trebuchet MS"/>
              </a:rPr>
              <a:t>homogenisation</a:t>
            </a:r>
            <a:endParaRPr sz="2400" dirty="0">
              <a:latin typeface="Trebuchet MS"/>
              <a:cs typeface="Trebuchet MS"/>
            </a:endParaRPr>
          </a:p>
          <a:p>
            <a:pPr marL="405130" marR="513080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2857"/>
              <a:buFont typeface="Arial"/>
              <a:buChar char="●"/>
              <a:tabLst>
                <a:tab pos="405765" algn="l"/>
              </a:tabLst>
            </a:pPr>
            <a:r>
              <a:rPr sz="2200" spc="-25" dirty="0">
                <a:latin typeface="Georgia"/>
                <a:cs typeface="Georgia"/>
              </a:rPr>
              <a:t>Homogenisers </a:t>
            </a:r>
            <a:r>
              <a:rPr sz="2200" spc="-35" dirty="0">
                <a:latin typeface="Georgia"/>
                <a:cs typeface="Georgia"/>
              </a:rPr>
              <a:t>may </a:t>
            </a:r>
            <a:r>
              <a:rPr sz="2200" spc="-10" dirty="0">
                <a:latin typeface="Georgia"/>
                <a:cs typeface="Georgia"/>
              </a:rPr>
              <a:t>be </a:t>
            </a:r>
            <a:r>
              <a:rPr sz="2200" spc="-15" dirty="0">
                <a:latin typeface="Georgia"/>
                <a:cs typeface="Georgia"/>
              </a:rPr>
              <a:t>equipped </a:t>
            </a:r>
            <a:r>
              <a:rPr sz="2200" spc="-5" dirty="0">
                <a:latin typeface="Georgia"/>
                <a:cs typeface="Georgia"/>
              </a:rPr>
              <a:t>with </a:t>
            </a:r>
            <a:r>
              <a:rPr sz="2200" spc="-10" dirty="0">
                <a:latin typeface="Georgia"/>
                <a:cs typeface="Georgia"/>
              </a:rPr>
              <a:t>one  </a:t>
            </a:r>
            <a:r>
              <a:rPr sz="2200" spc="-20" dirty="0">
                <a:latin typeface="Georgia"/>
                <a:cs typeface="Georgia"/>
              </a:rPr>
              <a:t>homogenising </a:t>
            </a:r>
            <a:r>
              <a:rPr sz="2200" spc="-15" dirty="0">
                <a:latin typeface="Georgia"/>
                <a:cs typeface="Georgia"/>
              </a:rPr>
              <a:t>device </a:t>
            </a:r>
            <a:r>
              <a:rPr sz="2200" spc="-20" dirty="0">
                <a:latin typeface="Georgia"/>
                <a:cs typeface="Georgia"/>
              </a:rPr>
              <a:t>or </a:t>
            </a:r>
            <a:r>
              <a:rPr sz="2200" spc="-10" dirty="0">
                <a:latin typeface="Georgia"/>
                <a:cs typeface="Georgia"/>
              </a:rPr>
              <a:t>two connected </a:t>
            </a:r>
            <a:r>
              <a:rPr sz="2200" spc="-15" dirty="0">
                <a:latin typeface="Georgia"/>
                <a:cs typeface="Georgia"/>
              </a:rPr>
              <a:t>in</a:t>
            </a:r>
            <a:r>
              <a:rPr sz="2200" spc="-229" dirty="0">
                <a:latin typeface="Georgia"/>
                <a:cs typeface="Georgia"/>
              </a:rPr>
              <a:t> </a:t>
            </a:r>
            <a:r>
              <a:rPr sz="2200" spc="-25" dirty="0">
                <a:latin typeface="Georgia"/>
                <a:cs typeface="Georgia"/>
              </a:rPr>
              <a:t>series</a:t>
            </a:r>
            <a:endParaRPr sz="2200" dirty="0">
              <a:latin typeface="Georgia"/>
              <a:cs typeface="Georgia"/>
            </a:endParaRPr>
          </a:p>
          <a:p>
            <a:pPr marL="405130" marR="538480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2857"/>
              <a:buFont typeface="Arial"/>
              <a:buChar char="●"/>
              <a:tabLst>
                <a:tab pos="405765" algn="l"/>
              </a:tabLst>
            </a:pPr>
            <a:r>
              <a:rPr sz="2200" spc="-40" dirty="0">
                <a:latin typeface="Georgia"/>
                <a:cs typeface="Georgia"/>
              </a:rPr>
              <a:t>In </a:t>
            </a:r>
            <a:r>
              <a:rPr sz="2200" spc="-20" dirty="0">
                <a:latin typeface="Georgia"/>
                <a:cs typeface="Georgia"/>
              </a:rPr>
              <a:t>two-stage </a:t>
            </a:r>
            <a:r>
              <a:rPr sz="2200" spc="-15" dirty="0">
                <a:latin typeface="Georgia"/>
                <a:cs typeface="Georgia"/>
              </a:rPr>
              <a:t>homogenisation </a:t>
            </a:r>
            <a:r>
              <a:rPr sz="2200" dirty="0">
                <a:latin typeface="Georgia"/>
                <a:cs typeface="Georgia"/>
              </a:rPr>
              <a:t>the </a:t>
            </a:r>
            <a:r>
              <a:rPr sz="2200" spc="-10" dirty="0">
                <a:latin typeface="Georgia"/>
                <a:cs typeface="Georgia"/>
              </a:rPr>
              <a:t>back </a:t>
            </a:r>
            <a:r>
              <a:rPr sz="2200" spc="-35" dirty="0">
                <a:latin typeface="Georgia"/>
                <a:cs typeface="Georgia"/>
              </a:rPr>
              <a:t>pressure  </a:t>
            </a:r>
            <a:r>
              <a:rPr sz="2200" spc="-40" dirty="0">
                <a:latin typeface="Georgia"/>
                <a:cs typeface="Georgia"/>
              </a:rPr>
              <a:t>(P2) </a:t>
            </a:r>
            <a:r>
              <a:rPr sz="2200" spc="-30" dirty="0">
                <a:latin typeface="Georgia"/>
                <a:cs typeface="Georgia"/>
              </a:rPr>
              <a:t>is </a:t>
            </a:r>
            <a:r>
              <a:rPr sz="2200" spc="-20" dirty="0">
                <a:latin typeface="Georgia"/>
                <a:cs typeface="Georgia"/>
              </a:rPr>
              <a:t>created </a:t>
            </a:r>
            <a:r>
              <a:rPr sz="2200" spc="-15" dirty="0">
                <a:latin typeface="Georgia"/>
                <a:cs typeface="Georgia"/>
              </a:rPr>
              <a:t>by </a:t>
            </a:r>
            <a:r>
              <a:rPr sz="2200" dirty="0">
                <a:latin typeface="Georgia"/>
                <a:cs typeface="Georgia"/>
              </a:rPr>
              <a:t>the </a:t>
            </a:r>
            <a:r>
              <a:rPr sz="2200" spc="-15" dirty="0">
                <a:latin typeface="Georgia"/>
                <a:cs typeface="Georgia"/>
              </a:rPr>
              <a:t>second</a:t>
            </a:r>
            <a:r>
              <a:rPr sz="2200" spc="-90" dirty="0">
                <a:latin typeface="Georgia"/>
                <a:cs typeface="Georgia"/>
              </a:rPr>
              <a:t> </a:t>
            </a:r>
            <a:r>
              <a:rPr sz="2200" spc="-25" dirty="0">
                <a:latin typeface="Georgia"/>
                <a:cs typeface="Georgia"/>
              </a:rPr>
              <a:t>stage.</a:t>
            </a:r>
            <a:endParaRPr sz="2200" dirty="0">
              <a:latin typeface="Georgia"/>
              <a:cs typeface="Georgia"/>
            </a:endParaRPr>
          </a:p>
          <a:p>
            <a:pPr marL="405130" marR="697865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2857"/>
              <a:buFont typeface="Arial"/>
              <a:buChar char="●"/>
              <a:tabLst>
                <a:tab pos="405765" algn="l"/>
              </a:tabLst>
            </a:pPr>
            <a:r>
              <a:rPr sz="2200" spc="-25" dirty="0">
                <a:latin typeface="Georgia"/>
                <a:cs typeface="Georgia"/>
              </a:rPr>
              <a:t>Using </a:t>
            </a:r>
            <a:r>
              <a:rPr sz="2200" spc="-20" dirty="0">
                <a:latin typeface="Georgia"/>
                <a:cs typeface="Georgia"/>
              </a:rPr>
              <a:t>modern devices, </a:t>
            </a:r>
            <a:r>
              <a:rPr sz="2200" dirty="0">
                <a:latin typeface="Georgia"/>
                <a:cs typeface="Georgia"/>
              </a:rPr>
              <a:t>the </a:t>
            </a:r>
            <a:r>
              <a:rPr sz="2200" spc="-15" dirty="0">
                <a:latin typeface="Georgia"/>
                <a:cs typeface="Georgia"/>
              </a:rPr>
              <a:t>best </a:t>
            </a:r>
            <a:r>
              <a:rPr sz="2200" spc="-25" dirty="0">
                <a:latin typeface="Georgia"/>
                <a:cs typeface="Georgia"/>
              </a:rPr>
              <a:t>results </a:t>
            </a:r>
            <a:r>
              <a:rPr sz="2200" spc="-35" dirty="0">
                <a:latin typeface="Georgia"/>
                <a:cs typeface="Georgia"/>
              </a:rPr>
              <a:t>are  </a:t>
            </a:r>
            <a:r>
              <a:rPr sz="2200" spc="-15" dirty="0">
                <a:latin typeface="Georgia"/>
                <a:cs typeface="Georgia"/>
              </a:rPr>
              <a:t>obtained </a:t>
            </a:r>
            <a:r>
              <a:rPr sz="2200" spc="-10" dirty="0">
                <a:latin typeface="Georgia"/>
                <a:cs typeface="Georgia"/>
              </a:rPr>
              <a:t>when </a:t>
            </a:r>
            <a:r>
              <a:rPr sz="2200" dirty="0">
                <a:latin typeface="Georgia"/>
                <a:cs typeface="Georgia"/>
              </a:rPr>
              <a:t>the </a:t>
            </a:r>
            <a:r>
              <a:rPr sz="2200" spc="-20" dirty="0">
                <a:latin typeface="Georgia"/>
                <a:cs typeface="Georgia"/>
              </a:rPr>
              <a:t>relation </a:t>
            </a:r>
            <a:r>
              <a:rPr sz="2200" spc="-90" dirty="0">
                <a:latin typeface="Georgia"/>
                <a:cs typeface="Georgia"/>
              </a:rPr>
              <a:t>P2/P1 </a:t>
            </a:r>
            <a:r>
              <a:rPr sz="2200" spc="-30" dirty="0">
                <a:latin typeface="Georgia"/>
                <a:cs typeface="Georgia"/>
              </a:rPr>
              <a:t>is </a:t>
            </a:r>
            <a:r>
              <a:rPr sz="2200" spc="-10" dirty="0">
                <a:latin typeface="Georgia"/>
                <a:cs typeface="Georgia"/>
              </a:rPr>
              <a:t>about</a:t>
            </a:r>
            <a:r>
              <a:rPr sz="2200" spc="-65" dirty="0">
                <a:latin typeface="Georgia"/>
                <a:cs typeface="Georgia"/>
              </a:rPr>
              <a:t> </a:t>
            </a:r>
            <a:r>
              <a:rPr sz="2200" spc="-75" dirty="0">
                <a:latin typeface="Georgia"/>
                <a:cs typeface="Georgia"/>
              </a:rPr>
              <a:t>0.2</a:t>
            </a:r>
            <a:endParaRPr sz="2200" dirty="0">
              <a:latin typeface="Georgia"/>
              <a:cs typeface="Georgia"/>
            </a:endParaRPr>
          </a:p>
          <a:p>
            <a:pPr marL="405130" marR="294640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2857"/>
              <a:buFont typeface="Arial"/>
              <a:buChar char="●"/>
              <a:tabLst>
                <a:tab pos="405765" algn="l"/>
              </a:tabLst>
            </a:pP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5" dirty="0">
                <a:latin typeface="Georgia"/>
                <a:cs typeface="Georgia"/>
              </a:rPr>
              <a:t>second </a:t>
            </a:r>
            <a:r>
              <a:rPr sz="2200" spc="-25" dirty="0">
                <a:latin typeface="Georgia"/>
                <a:cs typeface="Georgia"/>
              </a:rPr>
              <a:t>stage also reduces </a:t>
            </a:r>
            <a:r>
              <a:rPr sz="2200" spc="-20" dirty="0">
                <a:latin typeface="Georgia"/>
                <a:cs typeface="Georgia"/>
              </a:rPr>
              <a:t>noise and</a:t>
            </a:r>
            <a:r>
              <a:rPr sz="2200" spc="-225" dirty="0">
                <a:latin typeface="Georgia"/>
                <a:cs typeface="Georgia"/>
              </a:rPr>
              <a:t> </a:t>
            </a:r>
            <a:r>
              <a:rPr sz="2200" spc="-20" dirty="0">
                <a:latin typeface="Georgia"/>
                <a:cs typeface="Georgia"/>
              </a:rPr>
              <a:t>vibrations  </a:t>
            </a:r>
            <a:r>
              <a:rPr sz="2200" spc="-15" dirty="0">
                <a:latin typeface="Georgia"/>
                <a:cs typeface="Georgia"/>
              </a:rPr>
              <a:t>in </a:t>
            </a:r>
            <a:r>
              <a:rPr sz="2200" dirty="0">
                <a:latin typeface="Georgia"/>
                <a:cs typeface="Georgia"/>
              </a:rPr>
              <a:t>the </a:t>
            </a:r>
            <a:r>
              <a:rPr sz="2200" spc="-5" dirty="0">
                <a:latin typeface="Georgia"/>
                <a:cs typeface="Georgia"/>
              </a:rPr>
              <a:t>outlet</a:t>
            </a:r>
            <a:r>
              <a:rPr sz="2200" spc="-150" dirty="0">
                <a:latin typeface="Georgia"/>
                <a:cs typeface="Georgia"/>
              </a:rPr>
              <a:t> </a:t>
            </a:r>
            <a:r>
              <a:rPr sz="2200" spc="-20" dirty="0">
                <a:latin typeface="Georgia"/>
                <a:cs typeface="Georgia"/>
              </a:rPr>
              <a:t>pipe</a:t>
            </a:r>
            <a:r>
              <a:rPr sz="2200" spc="-20" dirty="0" smtClean="0">
                <a:latin typeface="Georgia"/>
                <a:cs typeface="Georgia"/>
              </a:rPr>
              <a:t>.</a:t>
            </a:r>
            <a:endParaRPr lang="en-US" sz="2200" spc="-20" dirty="0" smtClean="0">
              <a:latin typeface="Georgia"/>
              <a:cs typeface="Georgia"/>
            </a:endParaRPr>
          </a:p>
          <a:p>
            <a:pPr marL="405130" marR="294640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2857"/>
              <a:buFont typeface="Arial"/>
              <a:buChar char="●"/>
              <a:tabLst>
                <a:tab pos="405765" algn="l"/>
              </a:tabLst>
            </a:pPr>
            <a:endParaRPr lang="en-US" sz="2200" spc="-20" dirty="0">
              <a:latin typeface="Georgia"/>
              <a:cs typeface="Georgia"/>
            </a:endParaRPr>
          </a:p>
          <a:p>
            <a:pPr marL="405130" marR="294640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2857"/>
              <a:buFont typeface="Arial"/>
              <a:buChar char="●"/>
              <a:tabLst>
                <a:tab pos="405765" algn="l"/>
              </a:tabLst>
            </a:pPr>
            <a:endParaRPr lang="en-US" sz="2200" spc="-20" dirty="0" smtClean="0">
              <a:latin typeface="Georgia"/>
              <a:cs typeface="Georgia"/>
            </a:endParaRPr>
          </a:p>
          <a:p>
            <a:pPr marL="405130" marR="294640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2857"/>
              <a:buFont typeface="Arial"/>
              <a:buChar char="●"/>
              <a:tabLst>
                <a:tab pos="405765" algn="l"/>
              </a:tabLst>
            </a:pPr>
            <a:endParaRPr lang="en-US" sz="2200" spc="-20" dirty="0">
              <a:latin typeface="Georgia"/>
              <a:cs typeface="Georgia"/>
            </a:endParaRPr>
          </a:p>
          <a:p>
            <a:pPr marL="405130" marR="294640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2857"/>
              <a:tabLst>
                <a:tab pos="405765" algn="l"/>
              </a:tabLst>
            </a:pPr>
            <a:endParaRPr lang="en-US" sz="2200" spc="-20" dirty="0" smtClean="0">
              <a:latin typeface="Georgia"/>
              <a:cs typeface="Georgia"/>
            </a:endParaRPr>
          </a:p>
        </p:txBody>
      </p:sp>
      <p:sp>
        <p:nvSpPr>
          <p:cNvPr id="3" name="object 9"/>
          <p:cNvSpPr/>
          <p:nvPr/>
        </p:nvSpPr>
        <p:spPr>
          <a:xfrm>
            <a:off x="1143000" y="4724400"/>
            <a:ext cx="8001000" cy="22860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object 6"/>
          <p:cNvSpPr txBox="1"/>
          <p:nvPr/>
        </p:nvSpPr>
        <p:spPr>
          <a:xfrm>
            <a:off x="3581400" y="2714005"/>
            <a:ext cx="6019800" cy="1367041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37160" marR="5080" indent="-137160" algn="just">
              <a:lnSpc>
                <a:spcPct val="100000"/>
              </a:lnSpc>
              <a:spcBef>
                <a:spcPts val="100"/>
              </a:spcBef>
              <a:buClr>
                <a:srgbClr val="0AD0D9"/>
              </a:buClr>
              <a:buSzPct val="91666"/>
              <a:buFont typeface="Arial"/>
              <a:buChar char="●"/>
              <a:tabLst>
                <a:tab pos="137160" algn="l"/>
              </a:tabLst>
            </a:pPr>
            <a:r>
              <a:rPr sz="2200" spc="-30" dirty="0">
                <a:latin typeface="Georgia"/>
                <a:cs typeface="Georgia"/>
              </a:rPr>
              <a:t>Two-stage </a:t>
            </a:r>
            <a:r>
              <a:rPr sz="2200" spc="-15" dirty="0">
                <a:latin typeface="Georgia"/>
                <a:cs typeface="Georgia"/>
              </a:rPr>
              <a:t>homogenisation </a:t>
            </a:r>
            <a:r>
              <a:rPr sz="2200" spc="-25" dirty="0">
                <a:latin typeface="Georgia"/>
                <a:cs typeface="Georgia"/>
              </a:rPr>
              <a:t>is  </a:t>
            </a:r>
            <a:r>
              <a:rPr sz="2200" spc="-20" dirty="0">
                <a:latin typeface="Georgia"/>
                <a:cs typeface="Georgia"/>
              </a:rPr>
              <a:t>used </a:t>
            </a:r>
            <a:r>
              <a:rPr sz="2200" spc="-25" dirty="0">
                <a:latin typeface="Georgia"/>
                <a:cs typeface="Georgia"/>
              </a:rPr>
              <a:t>primarily </a:t>
            </a:r>
            <a:r>
              <a:rPr sz="2200" spc="-5" dirty="0">
                <a:latin typeface="Georgia"/>
                <a:cs typeface="Georgia"/>
              </a:rPr>
              <a:t>to </a:t>
            </a:r>
            <a:r>
              <a:rPr sz="2200" spc="-20" dirty="0">
                <a:latin typeface="Georgia"/>
                <a:cs typeface="Georgia"/>
              </a:rPr>
              <a:t>reach </a:t>
            </a:r>
            <a:r>
              <a:rPr sz="2200" spc="-15" dirty="0">
                <a:latin typeface="Georgia"/>
                <a:cs typeface="Georgia"/>
              </a:rPr>
              <a:t>optimal  homogenisation </a:t>
            </a:r>
            <a:r>
              <a:rPr sz="2200" spc="-25" dirty="0">
                <a:latin typeface="Georgia"/>
                <a:cs typeface="Georgia"/>
              </a:rPr>
              <a:t>results </a:t>
            </a:r>
            <a:r>
              <a:rPr sz="2200" spc="-20" dirty="0">
                <a:latin typeface="Georgia"/>
                <a:cs typeface="Georgia"/>
              </a:rPr>
              <a:t>and </a:t>
            </a:r>
            <a:r>
              <a:rPr sz="2200" spc="-5" dirty="0">
                <a:latin typeface="Georgia"/>
                <a:cs typeface="Georgia"/>
              </a:rPr>
              <a:t>to  </a:t>
            </a:r>
            <a:r>
              <a:rPr sz="2200" spc="-20" dirty="0">
                <a:latin typeface="Georgia"/>
                <a:cs typeface="Georgia"/>
              </a:rPr>
              <a:t>break </a:t>
            </a:r>
            <a:r>
              <a:rPr sz="2200" spc="-15" dirty="0">
                <a:latin typeface="Georgia"/>
                <a:cs typeface="Georgia"/>
              </a:rPr>
              <a:t>up fat </a:t>
            </a:r>
            <a:r>
              <a:rPr sz="2200" spc="-20" dirty="0">
                <a:latin typeface="Georgia"/>
                <a:cs typeface="Georgia"/>
              </a:rPr>
              <a:t>clusters </a:t>
            </a:r>
            <a:r>
              <a:rPr sz="2200" spc="-15" dirty="0">
                <a:latin typeface="Georgia"/>
                <a:cs typeface="Georgia"/>
              </a:rPr>
              <a:t>in</a:t>
            </a:r>
            <a:r>
              <a:rPr sz="2200" spc="-120" dirty="0">
                <a:latin typeface="Georgia"/>
                <a:cs typeface="Georgia"/>
              </a:rPr>
              <a:t> </a:t>
            </a:r>
            <a:r>
              <a:rPr sz="2200" spc="-15" dirty="0">
                <a:latin typeface="Georgia"/>
                <a:cs typeface="Georgia"/>
              </a:rPr>
              <a:t>products  </a:t>
            </a:r>
            <a:r>
              <a:rPr sz="2200" spc="-10" dirty="0">
                <a:latin typeface="Georgia"/>
                <a:cs typeface="Georgia"/>
              </a:rPr>
              <a:t>with </a:t>
            </a:r>
            <a:r>
              <a:rPr sz="2200" spc="-30" dirty="0">
                <a:latin typeface="Georgia"/>
                <a:cs typeface="Georgia"/>
              </a:rPr>
              <a:t>a </a:t>
            </a:r>
            <a:r>
              <a:rPr sz="2200" spc="-10" dirty="0">
                <a:latin typeface="Georgia"/>
                <a:cs typeface="Georgia"/>
              </a:rPr>
              <a:t>high </a:t>
            </a:r>
            <a:r>
              <a:rPr sz="2200" spc="-15" dirty="0">
                <a:latin typeface="Georgia"/>
                <a:cs typeface="Georgia"/>
              </a:rPr>
              <a:t>fat</a:t>
            </a:r>
            <a:r>
              <a:rPr sz="2200" spc="-100" dirty="0">
                <a:latin typeface="Georgia"/>
                <a:cs typeface="Georgia"/>
              </a:rPr>
              <a:t> </a:t>
            </a:r>
            <a:r>
              <a:rPr sz="2200" spc="-15" dirty="0">
                <a:latin typeface="Georgia"/>
                <a:cs typeface="Georgia"/>
              </a:rPr>
              <a:t>content.</a:t>
            </a:r>
            <a:endParaRPr sz="2200" dirty="0">
              <a:latin typeface="Georgia"/>
              <a:cs typeface="Georgia"/>
            </a:endParaRPr>
          </a:p>
        </p:txBody>
      </p:sp>
      <p:sp>
        <p:nvSpPr>
          <p:cNvPr id="7" name="object 7"/>
          <p:cNvSpPr txBox="1"/>
          <p:nvPr/>
        </p:nvSpPr>
        <p:spPr>
          <a:xfrm>
            <a:off x="2895600" y="4775870"/>
            <a:ext cx="2590800" cy="124393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R="5080">
              <a:lnSpc>
                <a:spcPct val="100000"/>
              </a:lnSpc>
              <a:spcBef>
                <a:spcPts val="100"/>
              </a:spcBef>
            </a:pPr>
            <a:r>
              <a:rPr sz="2000" spc="-5" dirty="0">
                <a:latin typeface="Arial"/>
                <a:cs typeface="Arial"/>
              </a:rPr>
              <a:t>Disruption </a:t>
            </a:r>
            <a:r>
              <a:rPr sz="2000" dirty="0">
                <a:latin typeface="Arial"/>
                <a:cs typeface="Arial"/>
              </a:rPr>
              <a:t>of fat </a:t>
            </a:r>
            <a:r>
              <a:rPr sz="2000" spc="-5" dirty="0">
                <a:latin typeface="Arial"/>
                <a:cs typeface="Arial"/>
              </a:rPr>
              <a:t>globules  </a:t>
            </a:r>
            <a:r>
              <a:rPr sz="2000" dirty="0">
                <a:latin typeface="Arial"/>
                <a:cs typeface="Arial"/>
              </a:rPr>
              <a:t>In first &amp; second stages</a:t>
            </a:r>
            <a:r>
              <a:rPr sz="2000" spc="-165" dirty="0">
                <a:latin typeface="Arial"/>
                <a:cs typeface="Arial"/>
              </a:rPr>
              <a:t> </a:t>
            </a:r>
            <a:r>
              <a:rPr sz="2000" dirty="0">
                <a:latin typeface="Arial"/>
                <a:cs typeface="Arial"/>
              </a:rPr>
              <a:t>of  </a:t>
            </a:r>
            <a:r>
              <a:rPr sz="2000" spc="-5" dirty="0">
                <a:latin typeface="Arial"/>
                <a:cs typeface="Arial"/>
              </a:rPr>
              <a:t>Homogenization</a:t>
            </a:r>
            <a:endParaRPr sz="2000" dirty="0">
              <a:latin typeface="Arial"/>
              <a:cs typeface="Arial"/>
            </a:endParaRPr>
          </a:p>
        </p:txBody>
      </p:sp>
      <p:sp>
        <p:nvSpPr>
          <p:cNvPr id="8" name="object 8"/>
          <p:cNvSpPr/>
          <p:nvPr/>
        </p:nvSpPr>
        <p:spPr>
          <a:xfrm>
            <a:off x="990600" y="2244298"/>
            <a:ext cx="1817999" cy="3623102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9" name="object 9"/>
          <p:cNvSpPr txBox="1"/>
          <p:nvPr/>
        </p:nvSpPr>
        <p:spPr>
          <a:xfrm>
            <a:off x="1295400" y="364961"/>
            <a:ext cx="8229600" cy="1921039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575945" marR="622300" indent="-576580">
              <a:lnSpc>
                <a:spcPct val="100000"/>
              </a:lnSpc>
              <a:spcBef>
                <a:spcPts val="100"/>
              </a:spcBef>
            </a:pPr>
            <a:r>
              <a:rPr sz="2400" i="1" spc="-65" dirty="0">
                <a:solidFill>
                  <a:srgbClr val="04607A"/>
                </a:solidFill>
                <a:latin typeface="Trebuchet MS"/>
                <a:cs typeface="Trebuchet MS"/>
              </a:rPr>
              <a:t>Single-stage </a:t>
            </a:r>
            <a:r>
              <a:rPr sz="2400" i="1" spc="-35" dirty="0">
                <a:solidFill>
                  <a:srgbClr val="04607A"/>
                </a:solidFill>
                <a:latin typeface="Trebuchet MS"/>
                <a:cs typeface="Trebuchet MS"/>
              </a:rPr>
              <a:t>and</a:t>
            </a:r>
            <a:r>
              <a:rPr sz="2400" i="1" spc="-315" dirty="0">
                <a:solidFill>
                  <a:srgbClr val="04607A"/>
                </a:solidFill>
                <a:latin typeface="Trebuchet MS"/>
                <a:cs typeface="Trebuchet MS"/>
              </a:rPr>
              <a:t> </a:t>
            </a:r>
            <a:r>
              <a:rPr sz="2400" i="1" spc="-65" dirty="0">
                <a:solidFill>
                  <a:srgbClr val="04607A"/>
                </a:solidFill>
                <a:latin typeface="Trebuchet MS"/>
                <a:cs typeface="Trebuchet MS"/>
              </a:rPr>
              <a:t>two-stage  </a:t>
            </a:r>
            <a:r>
              <a:rPr sz="2400" i="1" spc="-55" dirty="0" err="1" smtClean="0">
                <a:solidFill>
                  <a:srgbClr val="04607A"/>
                </a:solidFill>
                <a:latin typeface="Trebuchet MS"/>
                <a:cs typeface="Trebuchet MS"/>
              </a:rPr>
              <a:t>homogenisation</a:t>
            </a:r>
            <a:endParaRPr lang="en-US" sz="2400" i="1" spc="-55" dirty="0" smtClean="0">
              <a:solidFill>
                <a:srgbClr val="04607A"/>
              </a:solidFill>
              <a:latin typeface="Trebuchet MS"/>
              <a:cs typeface="Trebuchet MS"/>
            </a:endParaRPr>
          </a:p>
          <a:p>
            <a:pPr marL="575945" marR="622300" indent="-576580">
              <a:lnSpc>
                <a:spcPct val="100000"/>
              </a:lnSpc>
              <a:spcBef>
                <a:spcPts val="100"/>
              </a:spcBef>
            </a:pPr>
            <a:endParaRPr sz="2400" dirty="0">
              <a:latin typeface="Trebuchet MS"/>
              <a:cs typeface="Trebuchet MS"/>
            </a:endParaRPr>
          </a:p>
          <a:p>
            <a:pPr marL="1331595" marR="5080" indent="-137160" algn="just">
              <a:lnSpc>
                <a:spcPct val="100000"/>
              </a:lnSpc>
              <a:spcBef>
                <a:spcPts val="1140"/>
              </a:spcBef>
              <a:buClr>
                <a:srgbClr val="0AD0D9"/>
              </a:buClr>
              <a:buSzPct val="91666"/>
              <a:buFont typeface="Arial"/>
              <a:buChar char="●"/>
              <a:tabLst>
                <a:tab pos="1332230" algn="l"/>
              </a:tabLst>
            </a:pPr>
            <a:r>
              <a:rPr sz="2200" spc="-20" dirty="0">
                <a:latin typeface="Georgia"/>
                <a:cs typeface="Georgia"/>
              </a:rPr>
              <a:t>Single-stage </a:t>
            </a:r>
            <a:r>
              <a:rPr sz="2200" spc="-15" dirty="0">
                <a:latin typeface="Georgia"/>
                <a:cs typeface="Georgia"/>
              </a:rPr>
              <a:t>homogenisation  </a:t>
            </a:r>
            <a:r>
              <a:rPr sz="2200" spc="-30" dirty="0">
                <a:latin typeface="Georgia"/>
                <a:cs typeface="Georgia"/>
              </a:rPr>
              <a:t>may </a:t>
            </a:r>
            <a:r>
              <a:rPr sz="2200" spc="-5" dirty="0">
                <a:latin typeface="Georgia"/>
                <a:cs typeface="Georgia"/>
              </a:rPr>
              <a:t>be </a:t>
            </a:r>
            <a:r>
              <a:rPr sz="2200" spc="-20" dirty="0">
                <a:latin typeface="Georgia"/>
                <a:cs typeface="Georgia"/>
              </a:rPr>
              <a:t>used </a:t>
            </a:r>
            <a:r>
              <a:rPr sz="2200" spc="-25" dirty="0">
                <a:latin typeface="Georgia"/>
                <a:cs typeface="Georgia"/>
              </a:rPr>
              <a:t>for </a:t>
            </a:r>
            <a:r>
              <a:rPr sz="2200" spc="-15" dirty="0">
                <a:latin typeface="Georgia"/>
                <a:cs typeface="Georgia"/>
              </a:rPr>
              <a:t>homogenisation  of products </a:t>
            </a:r>
            <a:r>
              <a:rPr sz="2200" spc="-10" dirty="0">
                <a:latin typeface="Georgia"/>
                <a:cs typeface="Georgia"/>
              </a:rPr>
              <a:t>with high </a:t>
            </a:r>
            <a:r>
              <a:rPr sz="2200" spc="-15" dirty="0">
                <a:latin typeface="Georgia"/>
                <a:cs typeface="Georgia"/>
              </a:rPr>
              <a:t>fat</a:t>
            </a:r>
            <a:r>
              <a:rPr sz="2200" spc="-90" dirty="0">
                <a:latin typeface="Georgia"/>
                <a:cs typeface="Georgia"/>
              </a:rPr>
              <a:t> </a:t>
            </a:r>
            <a:r>
              <a:rPr sz="2200" spc="-10" dirty="0">
                <a:latin typeface="Georgia"/>
                <a:cs typeface="Georgia"/>
              </a:rPr>
              <a:t>content  </a:t>
            </a:r>
            <a:r>
              <a:rPr sz="2200" spc="-15" dirty="0">
                <a:latin typeface="Georgia"/>
                <a:cs typeface="Georgia"/>
              </a:rPr>
              <a:t>demanding </a:t>
            </a:r>
            <a:r>
              <a:rPr sz="2200" spc="-30" dirty="0">
                <a:latin typeface="Georgia"/>
                <a:cs typeface="Georgia"/>
              </a:rPr>
              <a:t>a </a:t>
            </a:r>
            <a:r>
              <a:rPr sz="2200" spc="-10" dirty="0">
                <a:latin typeface="Georgia"/>
                <a:cs typeface="Georgia"/>
              </a:rPr>
              <a:t>high </a:t>
            </a:r>
            <a:r>
              <a:rPr sz="2200" spc="-20" dirty="0">
                <a:latin typeface="Georgia"/>
                <a:cs typeface="Georgia"/>
              </a:rPr>
              <a:t>viscosity  (certain </a:t>
            </a:r>
            <a:r>
              <a:rPr sz="2200" spc="-15" dirty="0">
                <a:latin typeface="Georgia"/>
                <a:cs typeface="Georgia"/>
              </a:rPr>
              <a:t>cluster</a:t>
            </a:r>
            <a:r>
              <a:rPr sz="2200" spc="-45" dirty="0">
                <a:latin typeface="Georgia"/>
                <a:cs typeface="Georgia"/>
              </a:rPr>
              <a:t> </a:t>
            </a:r>
            <a:r>
              <a:rPr sz="2200" spc="-20" dirty="0">
                <a:latin typeface="Georgia"/>
                <a:cs typeface="Georgia"/>
              </a:rPr>
              <a:t>formation)</a:t>
            </a:r>
            <a:endParaRPr sz="2200" dirty="0">
              <a:latin typeface="Georgia"/>
              <a:cs typeface="Georgia"/>
            </a:endParaRPr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11"/>
          <p:cNvSpPr txBox="1"/>
          <p:nvPr/>
        </p:nvSpPr>
        <p:spPr>
          <a:xfrm>
            <a:off x="533400" y="685800"/>
            <a:ext cx="9144000" cy="5839163"/>
          </a:xfrm>
          <a:prstGeom prst="rect">
            <a:avLst/>
          </a:prstGeom>
          <a:ln w="12191">
            <a:solidFill>
              <a:srgbClr val="000000"/>
            </a:solidFill>
          </a:ln>
        </p:spPr>
        <p:txBody>
          <a:bodyPr vert="horz" wrap="square" lIns="0" tIns="15875" rIns="0" bIns="0" rtlCol="0">
            <a:spAutoFit/>
          </a:bodyPr>
          <a:lstStyle/>
          <a:p>
            <a:pPr marL="921385">
              <a:lnSpc>
                <a:spcPct val="100000"/>
              </a:lnSpc>
              <a:spcBef>
                <a:spcPts val="125"/>
              </a:spcBef>
            </a:pPr>
            <a:r>
              <a:rPr sz="2400" i="1" spc="-140" dirty="0">
                <a:solidFill>
                  <a:srgbClr val="04607A"/>
                </a:solidFill>
                <a:latin typeface="Trebuchet MS"/>
                <a:cs typeface="Trebuchet MS"/>
              </a:rPr>
              <a:t>Effect </a:t>
            </a:r>
            <a:r>
              <a:rPr sz="2400" i="1" spc="-95" dirty="0">
                <a:solidFill>
                  <a:srgbClr val="04607A"/>
                </a:solidFill>
                <a:latin typeface="Trebuchet MS"/>
                <a:cs typeface="Trebuchet MS"/>
              </a:rPr>
              <a:t>of</a:t>
            </a:r>
            <a:r>
              <a:rPr sz="2400" i="1" spc="-195" dirty="0">
                <a:solidFill>
                  <a:srgbClr val="04607A"/>
                </a:solidFill>
                <a:latin typeface="Trebuchet MS"/>
                <a:cs typeface="Trebuchet MS"/>
              </a:rPr>
              <a:t> </a:t>
            </a:r>
            <a:r>
              <a:rPr sz="2400" i="1" spc="-55" dirty="0">
                <a:solidFill>
                  <a:srgbClr val="04607A"/>
                </a:solidFill>
                <a:latin typeface="Trebuchet MS"/>
                <a:cs typeface="Trebuchet MS"/>
              </a:rPr>
              <a:t>homogenisation</a:t>
            </a:r>
            <a:endParaRPr sz="2400" dirty="0">
              <a:latin typeface="Trebuchet MS"/>
              <a:cs typeface="Trebuchet MS"/>
            </a:endParaRPr>
          </a:p>
          <a:p>
            <a:pPr marL="595630" marR="964565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1666"/>
              <a:buFont typeface="Arial"/>
              <a:buChar char="●"/>
              <a:tabLst>
                <a:tab pos="596265" algn="l"/>
              </a:tabLst>
            </a:pPr>
            <a:r>
              <a:rPr sz="2200" spc="-25" dirty="0">
                <a:latin typeface="Georgia"/>
                <a:cs typeface="Georgia"/>
              </a:rPr>
              <a:t>Smaller </a:t>
            </a:r>
            <a:r>
              <a:rPr sz="2200" spc="-15" dirty="0">
                <a:latin typeface="Georgia"/>
                <a:cs typeface="Georgia"/>
              </a:rPr>
              <a:t>fat globules leading </a:t>
            </a:r>
            <a:r>
              <a:rPr sz="2200" spc="-5" dirty="0">
                <a:latin typeface="Georgia"/>
                <a:cs typeface="Georgia"/>
              </a:rPr>
              <a:t>to </a:t>
            </a:r>
            <a:r>
              <a:rPr sz="2200" spc="-25" dirty="0">
                <a:latin typeface="Georgia"/>
                <a:cs typeface="Georgia"/>
              </a:rPr>
              <a:t>less </a:t>
            </a:r>
            <a:r>
              <a:rPr sz="2200" spc="-20" dirty="0">
                <a:latin typeface="Georgia"/>
                <a:cs typeface="Georgia"/>
              </a:rPr>
              <a:t>cream-line  formation</a:t>
            </a:r>
            <a:endParaRPr sz="2200" dirty="0">
              <a:latin typeface="Georgia"/>
              <a:cs typeface="Georgia"/>
            </a:endParaRPr>
          </a:p>
          <a:p>
            <a:pPr marL="595630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1666"/>
              <a:buFont typeface="Arial"/>
              <a:buChar char="●"/>
              <a:tabLst>
                <a:tab pos="596265" algn="l"/>
              </a:tabLst>
            </a:pPr>
            <a:r>
              <a:rPr sz="2200" spc="-5" dirty="0">
                <a:latin typeface="Georgia"/>
                <a:cs typeface="Georgia"/>
              </a:rPr>
              <a:t>Whiter </a:t>
            </a:r>
            <a:r>
              <a:rPr sz="2200" spc="-20" dirty="0">
                <a:latin typeface="Georgia"/>
                <a:cs typeface="Georgia"/>
              </a:rPr>
              <a:t>and more </a:t>
            </a:r>
            <a:r>
              <a:rPr sz="2200" spc="-10" dirty="0">
                <a:latin typeface="Georgia"/>
                <a:cs typeface="Georgia"/>
              </a:rPr>
              <a:t>appetizing</a:t>
            </a:r>
            <a:r>
              <a:rPr sz="2200" spc="-125" dirty="0">
                <a:latin typeface="Georgia"/>
                <a:cs typeface="Georgia"/>
              </a:rPr>
              <a:t> </a:t>
            </a:r>
            <a:r>
              <a:rPr sz="2200" spc="-15" dirty="0">
                <a:latin typeface="Georgia"/>
                <a:cs typeface="Georgia"/>
              </a:rPr>
              <a:t>colour</a:t>
            </a:r>
            <a:endParaRPr sz="2200" dirty="0">
              <a:latin typeface="Georgia"/>
              <a:cs typeface="Georgia"/>
            </a:endParaRPr>
          </a:p>
          <a:p>
            <a:pPr marL="595630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1666"/>
              <a:buFont typeface="Arial"/>
              <a:buChar char="●"/>
              <a:tabLst>
                <a:tab pos="596265" algn="l"/>
              </a:tabLst>
            </a:pPr>
            <a:r>
              <a:rPr sz="2200" spc="-25" dirty="0">
                <a:latin typeface="Georgia"/>
                <a:cs typeface="Georgia"/>
              </a:rPr>
              <a:t>Reduced </a:t>
            </a:r>
            <a:r>
              <a:rPr sz="2200" spc="-20" dirty="0">
                <a:latin typeface="Georgia"/>
                <a:cs typeface="Georgia"/>
              </a:rPr>
              <a:t>sensitivity </a:t>
            </a:r>
            <a:r>
              <a:rPr sz="2200" spc="-5" dirty="0">
                <a:latin typeface="Georgia"/>
                <a:cs typeface="Georgia"/>
              </a:rPr>
              <a:t>to </a:t>
            </a:r>
            <a:r>
              <a:rPr sz="2200" spc="-15" dirty="0">
                <a:latin typeface="Georgia"/>
                <a:cs typeface="Georgia"/>
              </a:rPr>
              <a:t>fat</a:t>
            </a:r>
            <a:r>
              <a:rPr sz="2200" spc="-90" dirty="0">
                <a:latin typeface="Georgia"/>
                <a:cs typeface="Georgia"/>
              </a:rPr>
              <a:t> </a:t>
            </a:r>
            <a:r>
              <a:rPr sz="2200" spc="-20" dirty="0">
                <a:latin typeface="Georgia"/>
                <a:cs typeface="Georgia"/>
              </a:rPr>
              <a:t>oxidation</a:t>
            </a:r>
            <a:endParaRPr sz="2200" dirty="0">
              <a:latin typeface="Georgia"/>
              <a:cs typeface="Georgia"/>
            </a:endParaRPr>
          </a:p>
          <a:p>
            <a:pPr marL="595630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1666"/>
              <a:buFont typeface="Arial"/>
              <a:buChar char="●"/>
              <a:tabLst>
                <a:tab pos="596265" algn="l"/>
              </a:tabLst>
            </a:pPr>
            <a:r>
              <a:rPr sz="2200" spc="-30" dirty="0">
                <a:latin typeface="Georgia"/>
                <a:cs typeface="Georgia"/>
              </a:rPr>
              <a:t>More </a:t>
            </a:r>
            <a:r>
              <a:rPr sz="2200" spc="-15" dirty="0">
                <a:latin typeface="Georgia"/>
                <a:cs typeface="Georgia"/>
              </a:rPr>
              <a:t>full-bodied </a:t>
            </a:r>
            <a:r>
              <a:rPr sz="2200" spc="-25" dirty="0">
                <a:latin typeface="Georgia"/>
                <a:cs typeface="Georgia"/>
              </a:rPr>
              <a:t>flavour, </a:t>
            </a:r>
            <a:r>
              <a:rPr sz="2200" spc="-20" dirty="0">
                <a:latin typeface="Georgia"/>
                <a:cs typeface="Georgia"/>
              </a:rPr>
              <a:t>and </a:t>
            </a:r>
            <a:r>
              <a:rPr sz="2200" spc="-15" dirty="0">
                <a:latin typeface="Georgia"/>
                <a:cs typeface="Georgia"/>
              </a:rPr>
              <a:t>better</a:t>
            </a:r>
            <a:r>
              <a:rPr sz="2200" spc="-10" dirty="0">
                <a:latin typeface="Georgia"/>
                <a:cs typeface="Georgia"/>
              </a:rPr>
              <a:t> mouthfeel</a:t>
            </a:r>
            <a:endParaRPr sz="2200" dirty="0">
              <a:latin typeface="Georgia"/>
              <a:cs typeface="Georgia"/>
            </a:endParaRPr>
          </a:p>
          <a:p>
            <a:pPr marL="458470" marR="1288415" algn="just">
              <a:lnSpc>
                <a:spcPct val="12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1666"/>
              <a:buFont typeface="Arial"/>
              <a:buChar char="●"/>
              <a:tabLst>
                <a:tab pos="596265" algn="l"/>
              </a:tabLst>
            </a:pPr>
            <a:r>
              <a:rPr sz="2200" spc="-25" dirty="0">
                <a:latin typeface="Georgia"/>
                <a:cs typeface="Georgia"/>
              </a:rPr>
              <a:t>Better </a:t>
            </a:r>
            <a:r>
              <a:rPr sz="2200" spc="-15" dirty="0">
                <a:latin typeface="Georgia"/>
                <a:cs typeface="Georgia"/>
              </a:rPr>
              <a:t>stability of cultured milk products  </a:t>
            </a:r>
            <a:r>
              <a:rPr sz="2200" spc="-25" dirty="0">
                <a:latin typeface="Georgia"/>
                <a:cs typeface="Georgia"/>
              </a:rPr>
              <a:t>Disadvantages</a:t>
            </a:r>
            <a:endParaRPr sz="2200" dirty="0">
              <a:latin typeface="Georgia"/>
              <a:cs typeface="Georgia"/>
            </a:endParaRPr>
          </a:p>
          <a:p>
            <a:pPr marL="595630" marR="710565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1666"/>
              <a:buFont typeface="Arial"/>
              <a:buChar char="●"/>
              <a:tabLst>
                <a:tab pos="596265" algn="l"/>
              </a:tabLst>
            </a:pPr>
            <a:r>
              <a:rPr sz="2200" spc="-20" dirty="0">
                <a:latin typeface="Georgia"/>
                <a:cs typeface="Georgia"/>
              </a:rPr>
              <a:t>Somewhat increased sensitivity </a:t>
            </a:r>
            <a:r>
              <a:rPr sz="2200" spc="-5" dirty="0">
                <a:latin typeface="Georgia"/>
                <a:cs typeface="Georgia"/>
              </a:rPr>
              <a:t>to </a:t>
            </a:r>
            <a:r>
              <a:rPr sz="2200" spc="-10" dirty="0">
                <a:latin typeface="Georgia"/>
                <a:cs typeface="Georgia"/>
              </a:rPr>
              <a:t>light </a:t>
            </a:r>
            <a:r>
              <a:rPr sz="2200" spc="-175" dirty="0">
                <a:latin typeface="Georgia"/>
                <a:cs typeface="Georgia"/>
              </a:rPr>
              <a:t>– </a:t>
            </a:r>
            <a:r>
              <a:rPr sz="2200" spc="-15" dirty="0">
                <a:latin typeface="Georgia"/>
                <a:cs typeface="Georgia"/>
              </a:rPr>
              <a:t>sunlight  </a:t>
            </a:r>
            <a:r>
              <a:rPr sz="2200" spc="-20" dirty="0">
                <a:latin typeface="Georgia"/>
                <a:cs typeface="Georgia"/>
              </a:rPr>
              <a:t>and </a:t>
            </a:r>
            <a:r>
              <a:rPr sz="2200" spc="-10" dirty="0">
                <a:latin typeface="Georgia"/>
                <a:cs typeface="Georgia"/>
              </a:rPr>
              <a:t>fluorescent tubes </a:t>
            </a:r>
            <a:r>
              <a:rPr sz="2200" spc="-175" dirty="0">
                <a:latin typeface="Georgia"/>
                <a:cs typeface="Georgia"/>
              </a:rPr>
              <a:t>– </a:t>
            </a:r>
            <a:r>
              <a:rPr sz="2200" spc="-15" dirty="0">
                <a:latin typeface="Georgia"/>
                <a:cs typeface="Georgia"/>
              </a:rPr>
              <a:t>can </a:t>
            </a:r>
            <a:r>
              <a:rPr sz="2200" spc="-20" dirty="0">
                <a:latin typeface="Georgia"/>
                <a:cs typeface="Georgia"/>
              </a:rPr>
              <a:t>result </a:t>
            </a:r>
            <a:r>
              <a:rPr sz="2200" spc="-15" dirty="0">
                <a:latin typeface="Georgia"/>
                <a:cs typeface="Georgia"/>
              </a:rPr>
              <a:t>in </a:t>
            </a:r>
            <a:r>
              <a:rPr sz="2200" spc="-25" dirty="0">
                <a:latin typeface="Georgia"/>
                <a:cs typeface="Georgia"/>
              </a:rPr>
              <a:t>“sunlight  </a:t>
            </a:r>
            <a:r>
              <a:rPr sz="2200" spc="-15" dirty="0">
                <a:latin typeface="Georgia"/>
                <a:cs typeface="Georgia"/>
              </a:rPr>
              <a:t>flavour”</a:t>
            </a:r>
            <a:endParaRPr sz="2200" dirty="0">
              <a:latin typeface="Georgia"/>
              <a:cs typeface="Georgia"/>
            </a:endParaRPr>
          </a:p>
          <a:p>
            <a:pPr marL="595630" marR="753110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1666"/>
              <a:buFont typeface="Arial"/>
              <a:buChar char="●"/>
              <a:tabLst>
                <a:tab pos="596265" algn="l"/>
              </a:tabLst>
            </a:pPr>
            <a:r>
              <a:rPr sz="2200" spc="-10" dirty="0">
                <a:latin typeface="Georgia"/>
                <a:cs typeface="Georgia"/>
              </a:rPr>
              <a:t>The </a:t>
            </a:r>
            <a:r>
              <a:rPr sz="2200" spc="-15" dirty="0">
                <a:latin typeface="Georgia"/>
                <a:cs typeface="Georgia"/>
              </a:rPr>
              <a:t>milk </a:t>
            </a:r>
            <a:r>
              <a:rPr sz="2200" spc="-10" dirty="0">
                <a:latin typeface="Georgia"/>
                <a:cs typeface="Georgia"/>
              </a:rPr>
              <a:t>might </a:t>
            </a:r>
            <a:r>
              <a:rPr sz="2200" spc="-5" dirty="0">
                <a:latin typeface="Georgia"/>
                <a:cs typeface="Georgia"/>
              </a:rPr>
              <a:t>be </a:t>
            </a:r>
            <a:r>
              <a:rPr sz="2200" spc="-25" dirty="0">
                <a:latin typeface="Georgia"/>
                <a:cs typeface="Georgia"/>
              </a:rPr>
              <a:t>less </a:t>
            </a:r>
            <a:r>
              <a:rPr sz="2200" spc="-15" dirty="0">
                <a:latin typeface="Georgia"/>
                <a:cs typeface="Georgia"/>
              </a:rPr>
              <a:t>suitable </a:t>
            </a:r>
            <a:r>
              <a:rPr sz="2200" spc="-25" dirty="0">
                <a:latin typeface="Georgia"/>
                <a:cs typeface="Georgia"/>
              </a:rPr>
              <a:t>for </a:t>
            </a:r>
            <a:r>
              <a:rPr sz="2200" spc="-15" dirty="0">
                <a:latin typeface="Georgia"/>
                <a:cs typeface="Georgia"/>
              </a:rPr>
              <a:t>production of  </a:t>
            </a:r>
            <a:r>
              <a:rPr sz="2200" spc="-25" dirty="0">
                <a:latin typeface="Georgia"/>
                <a:cs typeface="Georgia"/>
              </a:rPr>
              <a:t>semi-hard </a:t>
            </a:r>
            <a:r>
              <a:rPr sz="2200" spc="-20" dirty="0">
                <a:latin typeface="Georgia"/>
                <a:cs typeface="Georgia"/>
              </a:rPr>
              <a:t>or </a:t>
            </a:r>
            <a:r>
              <a:rPr sz="2200" spc="-25" dirty="0">
                <a:latin typeface="Georgia"/>
                <a:cs typeface="Georgia"/>
              </a:rPr>
              <a:t>hard </a:t>
            </a:r>
            <a:r>
              <a:rPr sz="2200" spc="-15" dirty="0">
                <a:latin typeface="Georgia"/>
                <a:cs typeface="Georgia"/>
              </a:rPr>
              <a:t>cheeses because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5" dirty="0">
                <a:latin typeface="Georgia"/>
                <a:cs typeface="Georgia"/>
              </a:rPr>
              <a:t>coagulum  will </a:t>
            </a:r>
            <a:r>
              <a:rPr sz="2200" spc="-5" dirty="0">
                <a:latin typeface="Georgia"/>
                <a:cs typeface="Georgia"/>
              </a:rPr>
              <a:t>be too </a:t>
            </a:r>
            <a:r>
              <a:rPr sz="2200" spc="-15" dirty="0">
                <a:latin typeface="Georgia"/>
                <a:cs typeface="Georgia"/>
              </a:rPr>
              <a:t>soft </a:t>
            </a:r>
            <a:r>
              <a:rPr sz="2200" spc="-20" dirty="0">
                <a:latin typeface="Georgia"/>
                <a:cs typeface="Georgia"/>
              </a:rPr>
              <a:t>and </a:t>
            </a:r>
            <a:r>
              <a:rPr sz="2200" spc="-10" dirty="0">
                <a:latin typeface="Georgia"/>
                <a:cs typeface="Georgia"/>
              </a:rPr>
              <a:t>difficult </a:t>
            </a:r>
            <a:r>
              <a:rPr sz="2200" spc="-5" dirty="0">
                <a:latin typeface="Georgia"/>
                <a:cs typeface="Georgia"/>
              </a:rPr>
              <a:t>to</a:t>
            </a:r>
            <a:r>
              <a:rPr sz="2200" spc="-150" dirty="0">
                <a:latin typeface="Georgia"/>
                <a:cs typeface="Georgia"/>
              </a:rPr>
              <a:t> </a:t>
            </a:r>
            <a:r>
              <a:rPr sz="2200" spc="-20" dirty="0">
                <a:latin typeface="Georgia"/>
                <a:cs typeface="Georgia"/>
              </a:rPr>
              <a:t>dewater</a:t>
            </a:r>
            <a:endParaRPr sz="2200" dirty="0">
              <a:latin typeface="Georgia"/>
              <a:cs typeface="Georgia"/>
            </a:endParaRPr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object 5"/>
          <p:cNvSpPr txBox="1"/>
          <p:nvPr/>
        </p:nvSpPr>
        <p:spPr>
          <a:xfrm>
            <a:off x="304801" y="533400"/>
            <a:ext cx="9525000" cy="7130489"/>
          </a:xfrm>
          <a:prstGeom prst="rect">
            <a:avLst/>
          </a:prstGeom>
          <a:ln w="12191">
            <a:solidFill>
              <a:srgbClr val="000000"/>
            </a:solidFill>
          </a:ln>
        </p:spPr>
        <p:txBody>
          <a:bodyPr vert="horz" wrap="square" lIns="0" tIns="0" rIns="0" bIns="0" rtlCol="0">
            <a:spAutoFit/>
          </a:bodyPr>
          <a:lstStyle/>
          <a:p>
            <a:pPr marL="1134745">
              <a:lnSpc>
                <a:spcPts val="1510"/>
              </a:lnSpc>
            </a:pPr>
            <a:endParaRPr lang="en-US" sz="2400" i="1" spc="-90" dirty="0" smtClean="0">
              <a:solidFill>
                <a:srgbClr val="04607A"/>
              </a:solidFill>
              <a:latin typeface="Trebuchet MS"/>
              <a:cs typeface="Trebuchet MS"/>
            </a:endParaRPr>
          </a:p>
          <a:p>
            <a:pPr marL="1134745">
              <a:lnSpc>
                <a:spcPts val="1510"/>
              </a:lnSpc>
            </a:pPr>
            <a:r>
              <a:rPr sz="2400" i="1" spc="-90" dirty="0" smtClean="0">
                <a:solidFill>
                  <a:srgbClr val="04607A"/>
                </a:solidFill>
                <a:latin typeface="Trebuchet MS"/>
                <a:cs typeface="Trebuchet MS"/>
              </a:rPr>
              <a:t>The </a:t>
            </a:r>
            <a:r>
              <a:rPr sz="2400" i="1" spc="-55" dirty="0">
                <a:solidFill>
                  <a:srgbClr val="04607A"/>
                </a:solidFill>
                <a:latin typeface="Trebuchet MS"/>
                <a:cs typeface="Trebuchet MS"/>
              </a:rPr>
              <a:t>homogenization</a:t>
            </a:r>
            <a:r>
              <a:rPr sz="2400" i="1" spc="-125" dirty="0">
                <a:solidFill>
                  <a:srgbClr val="04607A"/>
                </a:solidFill>
                <a:latin typeface="Trebuchet MS"/>
                <a:cs typeface="Trebuchet MS"/>
              </a:rPr>
              <a:t> </a:t>
            </a:r>
            <a:r>
              <a:rPr sz="2400" i="1" spc="-60" dirty="0">
                <a:solidFill>
                  <a:srgbClr val="04607A"/>
                </a:solidFill>
                <a:latin typeface="Trebuchet MS"/>
                <a:cs typeface="Trebuchet MS"/>
              </a:rPr>
              <a:t>valve</a:t>
            </a:r>
            <a:endParaRPr sz="2400" dirty="0">
              <a:latin typeface="Trebuchet MS"/>
              <a:cs typeface="Trebuchet MS"/>
            </a:endParaRPr>
          </a:p>
          <a:p>
            <a:pPr marL="3944938" marR="33020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1666"/>
              <a:buFont typeface="Arial"/>
              <a:buChar char="●"/>
              <a:tabLst>
                <a:tab pos="2608263" algn="l"/>
              </a:tabLst>
            </a:pPr>
            <a:r>
              <a:rPr sz="2200" spc="-10" dirty="0">
                <a:latin typeface="Georgia"/>
                <a:cs typeface="Georgia"/>
              </a:rPr>
              <a:t>The </a:t>
            </a:r>
            <a:r>
              <a:rPr sz="2200" spc="-20" dirty="0">
                <a:latin typeface="Georgia"/>
                <a:cs typeface="Georgia"/>
              </a:rPr>
              <a:t>distance </a:t>
            </a:r>
            <a:r>
              <a:rPr sz="2200" spc="-10" dirty="0">
                <a:latin typeface="Georgia"/>
                <a:cs typeface="Georgia"/>
              </a:rPr>
              <a:t>between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20" dirty="0">
                <a:latin typeface="Georgia"/>
                <a:cs typeface="Georgia"/>
              </a:rPr>
              <a:t>seat  and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25" dirty="0">
                <a:latin typeface="Georgia"/>
                <a:cs typeface="Georgia"/>
              </a:rPr>
              <a:t>forcer is</a:t>
            </a:r>
            <a:r>
              <a:rPr sz="2200" spc="-100" dirty="0">
                <a:latin typeface="Georgia"/>
                <a:cs typeface="Georgia"/>
              </a:rPr>
              <a:t> </a:t>
            </a:r>
            <a:r>
              <a:rPr sz="2200" spc="-25" dirty="0">
                <a:latin typeface="Georgia"/>
                <a:cs typeface="Georgia"/>
              </a:rPr>
              <a:t>approximately</a:t>
            </a:r>
            <a:endParaRPr sz="2200" dirty="0">
              <a:latin typeface="Georgia"/>
              <a:cs typeface="Georgia"/>
            </a:endParaRPr>
          </a:p>
          <a:p>
            <a:pPr marL="3944938" marR="263525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tabLst>
                <a:tab pos="2608263" algn="l"/>
              </a:tabLst>
            </a:pPr>
            <a:r>
              <a:rPr sz="2200" spc="-85" dirty="0">
                <a:latin typeface="Georgia"/>
                <a:cs typeface="Georgia"/>
              </a:rPr>
              <a:t>0.1 </a:t>
            </a:r>
            <a:r>
              <a:rPr sz="2200" spc="-20" dirty="0">
                <a:latin typeface="Georgia"/>
                <a:cs typeface="Georgia"/>
              </a:rPr>
              <a:t>mm or </a:t>
            </a:r>
            <a:r>
              <a:rPr sz="2200" spc="-110" dirty="0">
                <a:latin typeface="Georgia"/>
                <a:cs typeface="Georgia"/>
              </a:rPr>
              <a:t>100 </a:t>
            </a:r>
            <a:r>
              <a:rPr sz="2200" spc="-15" dirty="0">
                <a:latin typeface="Georgia"/>
                <a:cs typeface="Georgia"/>
              </a:rPr>
              <a:t>times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0" dirty="0">
                <a:latin typeface="Georgia"/>
                <a:cs typeface="Georgia"/>
              </a:rPr>
              <a:t>size </a:t>
            </a:r>
            <a:r>
              <a:rPr sz="2200" spc="-15" dirty="0">
                <a:latin typeface="Georgia"/>
                <a:cs typeface="Georgia"/>
              </a:rPr>
              <a:t>of 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5" dirty="0">
                <a:latin typeface="Georgia"/>
                <a:cs typeface="Georgia"/>
              </a:rPr>
              <a:t>fat globules in</a:t>
            </a:r>
            <a:r>
              <a:rPr sz="2200" spc="-105" dirty="0">
                <a:latin typeface="Georgia"/>
                <a:cs typeface="Georgia"/>
              </a:rPr>
              <a:t> </a:t>
            </a:r>
            <a:r>
              <a:rPr sz="2200" spc="-15" dirty="0">
                <a:latin typeface="Georgia"/>
                <a:cs typeface="Georgia"/>
              </a:rPr>
              <a:t>homogenised  milk.</a:t>
            </a:r>
            <a:endParaRPr sz="2200" dirty="0">
              <a:latin typeface="Georgia"/>
              <a:cs typeface="Georgia"/>
            </a:endParaRPr>
          </a:p>
          <a:p>
            <a:pPr marL="3944938" marR="41275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1666"/>
              <a:buFont typeface="Arial"/>
              <a:buChar char="●"/>
              <a:tabLst>
                <a:tab pos="2608263" algn="l"/>
              </a:tabLst>
            </a:pPr>
            <a:r>
              <a:rPr sz="2200" spc="-10" dirty="0">
                <a:latin typeface="Georgia"/>
                <a:cs typeface="Georgia"/>
              </a:rPr>
              <a:t>The </a:t>
            </a:r>
            <a:r>
              <a:rPr sz="2200" spc="-15" dirty="0">
                <a:latin typeface="Georgia"/>
                <a:cs typeface="Georgia"/>
              </a:rPr>
              <a:t>velocity of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5" dirty="0">
                <a:latin typeface="Georgia"/>
                <a:cs typeface="Georgia"/>
              </a:rPr>
              <a:t>liquid </a:t>
            </a:r>
            <a:r>
              <a:rPr sz="2200" spc="-25" dirty="0">
                <a:latin typeface="Georgia"/>
                <a:cs typeface="Georgia"/>
              </a:rPr>
              <a:t>is  </a:t>
            </a:r>
            <a:r>
              <a:rPr sz="2200" spc="-20" dirty="0">
                <a:latin typeface="Georgia"/>
                <a:cs typeface="Georgia"/>
              </a:rPr>
              <a:t>normally </a:t>
            </a:r>
            <a:r>
              <a:rPr sz="2200" spc="-110" dirty="0">
                <a:latin typeface="Georgia"/>
                <a:cs typeface="Georgia"/>
              </a:rPr>
              <a:t>100 </a:t>
            </a:r>
            <a:r>
              <a:rPr sz="2200" spc="-175" dirty="0">
                <a:latin typeface="Georgia"/>
                <a:cs typeface="Georgia"/>
              </a:rPr>
              <a:t>– </a:t>
            </a:r>
            <a:r>
              <a:rPr sz="2200" spc="-80" dirty="0">
                <a:latin typeface="Georgia"/>
                <a:cs typeface="Georgia"/>
              </a:rPr>
              <a:t>400 </a:t>
            </a:r>
            <a:r>
              <a:rPr sz="2200" spc="-45" dirty="0">
                <a:latin typeface="Georgia"/>
                <a:cs typeface="Georgia"/>
              </a:rPr>
              <a:t>m/s </a:t>
            </a:r>
            <a:r>
              <a:rPr sz="2200" spc="-15" dirty="0">
                <a:latin typeface="Georgia"/>
                <a:cs typeface="Georgia"/>
              </a:rPr>
              <a:t>in </a:t>
            </a:r>
            <a:r>
              <a:rPr sz="2200" spc="-5" dirty="0">
                <a:latin typeface="Georgia"/>
                <a:cs typeface="Georgia"/>
              </a:rPr>
              <a:t>the  </a:t>
            </a:r>
            <a:r>
              <a:rPr sz="2200" spc="-30" dirty="0">
                <a:latin typeface="Georgia"/>
                <a:cs typeface="Georgia"/>
              </a:rPr>
              <a:t>narrow </a:t>
            </a:r>
            <a:r>
              <a:rPr sz="2200" spc="-20" dirty="0">
                <a:latin typeface="Georgia"/>
                <a:cs typeface="Georgia"/>
              </a:rPr>
              <a:t>annular</a:t>
            </a:r>
            <a:r>
              <a:rPr sz="2200" spc="-80" dirty="0">
                <a:latin typeface="Georgia"/>
                <a:cs typeface="Georgia"/>
              </a:rPr>
              <a:t> </a:t>
            </a:r>
            <a:r>
              <a:rPr sz="2200" spc="-30" dirty="0">
                <a:latin typeface="Georgia"/>
                <a:cs typeface="Georgia"/>
              </a:rPr>
              <a:t>gap.</a:t>
            </a:r>
            <a:endParaRPr sz="2200" dirty="0">
              <a:latin typeface="Georgia"/>
              <a:cs typeface="Georgia"/>
            </a:endParaRPr>
          </a:p>
          <a:p>
            <a:pPr marL="3944938" marR="29337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1666"/>
              <a:buFont typeface="Arial"/>
              <a:buChar char="●"/>
              <a:tabLst>
                <a:tab pos="2608263" algn="l"/>
              </a:tabLst>
            </a:pPr>
            <a:r>
              <a:rPr sz="2200" spc="-10" dirty="0">
                <a:latin typeface="Georgia"/>
                <a:cs typeface="Georgia"/>
              </a:rPr>
              <a:t>The </a:t>
            </a:r>
            <a:r>
              <a:rPr sz="2200" spc="-15" dirty="0">
                <a:latin typeface="Georgia"/>
                <a:cs typeface="Georgia"/>
              </a:rPr>
              <a:t>higher </a:t>
            </a:r>
            <a:r>
              <a:rPr sz="2200" spc="-5" dirty="0">
                <a:latin typeface="Georgia"/>
                <a:cs typeface="Georgia"/>
              </a:rPr>
              <a:t>the</a:t>
            </a:r>
            <a:r>
              <a:rPr sz="2200" spc="-110" dirty="0">
                <a:latin typeface="Georgia"/>
                <a:cs typeface="Georgia"/>
              </a:rPr>
              <a:t> </a:t>
            </a:r>
            <a:r>
              <a:rPr sz="2200" spc="-15" dirty="0">
                <a:latin typeface="Georgia"/>
                <a:cs typeface="Georgia"/>
              </a:rPr>
              <a:t>homogenisation  </a:t>
            </a:r>
            <a:r>
              <a:rPr sz="2200" spc="-30" dirty="0">
                <a:latin typeface="Georgia"/>
                <a:cs typeface="Georgia"/>
              </a:rPr>
              <a:t>pressure,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5" dirty="0">
                <a:latin typeface="Georgia"/>
                <a:cs typeface="Georgia"/>
              </a:rPr>
              <a:t>higher </a:t>
            </a:r>
            <a:r>
              <a:rPr sz="2200" spc="-5" dirty="0">
                <a:latin typeface="Georgia"/>
                <a:cs typeface="Georgia"/>
              </a:rPr>
              <a:t>the</a:t>
            </a:r>
            <a:r>
              <a:rPr sz="2200" spc="-60" dirty="0">
                <a:latin typeface="Georgia"/>
                <a:cs typeface="Georgia"/>
              </a:rPr>
              <a:t> </a:t>
            </a:r>
            <a:r>
              <a:rPr sz="2200" spc="-20" dirty="0">
                <a:latin typeface="Georgia"/>
                <a:cs typeface="Georgia"/>
              </a:rPr>
              <a:t>speed.</a:t>
            </a:r>
            <a:endParaRPr sz="2200" dirty="0">
              <a:latin typeface="Georgia"/>
              <a:cs typeface="Georgia"/>
            </a:endParaRPr>
          </a:p>
          <a:p>
            <a:pPr marL="3944938" marR="44958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1666"/>
              <a:buFont typeface="Arial"/>
              <a:buChar char="●"/>
              <a:tabLst>
                <a:tab pos="2608263" algn="l"/>
              </a:tabLst>
            </a:pPr>
            <a:r>
              <a:rPr sz="2200" spc="-20" dirty="0">
                <a:latin typeface="Georgia"/>
                <a:cs typeface="Georgia"/>
              </a:rPr>
              <a:t>Homogenisation takes </a:t>
            </a:r>
            <a:r>
              <a:rPr sz="2200" spc="-120" dirty="0">
                <a:latin typeface="Georgia"/>
                <a:cs typeface="Georgia"/>
              </a:rPr>
              <a:t>10 </a:t>
            </a:r>
            <a:r>
              <a:rPr sz="2200" spc="-175" dirty="0">
                <a:latin typeface="Georgia"/>
                <a:cs typeface="Georgia"/>
              </a:rPr>
              <a:t>– </a:t>
            </a:r>
            <a:r>
              <a:rPr sz="2200" spc="-114" dirty="0">
                <a:latin typeface="Georgia"/>
                <a:cs typeface="Georgia"/>
              </a:rPr>
              <a:t>15  </a:t>
            </a:r>
            <a:r>
              <a:rPr sz="2200" spc="-20" dirty="0">
                <a:latin typeface="Georgia"/>
                <a:cs typeface="Georgia"/>
              </a:rPr>
              <a:t>microseconds</a:t>
            </a:r>
            <a:r>
              <a:rPr sz="2200" spc="-20" dirty="0" smtClean="0">
                <a:latin typeface="Georgia"/>
                <a:cs typeface="Georgia"/>
              </a:rPr>
              <a:t>.</a:t>
            </a:r>
            <a:endParaRPr lang="en-US" sz="2200" spc="-20" dirty="0" smtClean="0">
              <a:latin typeface="Georgia"/>
              <a:cs typeface="Georgia"/>
            </a:endParaRPr>
          </a:p>
          <a:p>
            <a:pPr marL="3944938" marR="44958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1666"/>
              <a:buFont typeface="Arial"/>
              <a:buChar char="●"/>
              <a:tabLst>
                <a:tab pos="2608263" algn="l"/>
              </a:tabLst>
            </a:pPr>
            <a:endParaRPr lang="en-US" sz="2200" spc="-20" dirty="0">
              <a:latin typeface="Georgia"/>
              <a:cs typeface="Georgia"/>
            </a:endParaRPr>
          </a:p>
          <a:p>
            <a:pPr marL="3944938" marR="44958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1666"/>
              <a:buFont typeface="Arial"/>
              <a:buChar char="●"/>
              <a:tabLst>
                <a:tab pos="2608263" algn="l"/>
              </a:tabLst>
            </a:pPr>
            <a:endParaRPr lang="en-US" sz="2200" spc="-20" dirty="0" smtClean="0">
              <a:latin typeface="Georgia"/>
              <a:cs typeface="Georgia"/>
            </a:endParaRPr>
          </a:p>
          <a:p>
            <a:pPr marL="3944938" marR="44958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1666"/>
              <a:tabLst>
                <a:tab pos="2608263" algn="l"/>
              </a:tabLst>
            </a:pPr>
            <a:endParaRPr sz="2200" dirty="0">
              <a:latin typeface="Georgia"/>
              <a:cs typeface="Georgia"/>
            </a:endParaRPr>
          </a:p>
        </p:txBody>
      </p:sp>
      <p:sp>
        <p:nvSpPr>
          <p:cNvPr id="6" name="object 6"/>
          <p:cNvSpPr/>
          <p:nvPr/>
        </p:nvSpPr>
        <p:spPr>
          <a:xfrm>
            <a:off x="457200" y="1447800"/>
            <a:ext cx="3657600" cy="3666605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/>
          <p:nvPr/>
        </p:nvSpPr>
        <p:spPr>
          <a:xfrm>
            <a:off x="1752600" y="5181600"/>
            <a:ext cx="2286000" cy="1828800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8"/>
          <p:cNvSpPr txBox="1"/>
          <p:nvPr/>
        </p:nvSpPr>
        <p:spPr>
          <a:xfrm>
            <a:off x="457200" y="609600"/>
            <a:ext cx="9067799" cy="6817251"/>
          </a:xfrm>
          <a:prstGeom prst="rect">
            <a:avLst/>
          </a:prstGeom>
          <a:ln w="12191">
            <a:solidFill>
              <a:srgbClr val="000000"/>
            </a:solidFill>
          </a:ln>
        </p:spPr>
        <p:txBody>
          <a:bodyPr vert="horz" wrap="square" lIns="0" tIns="0" rIns="0" bIns="0" rtlCol="0">
            <a:spAutoFit/>
          </a:bodyPr>
          <a:lstStyle/>
          <a:p>
            <a:pPr marL="1134745">
              <a:lnSpc>
                <a:spcPts val="1510"/>
              </a:lnSpc>
            </a:pPr>
            <a:endParaRPr lang="en-US" sz="2400" i="1" spc="-90" dirty="0" smtClean="0">
              <a:solidFill>
                <a:srgbClr val="04607A"/>
              </a:solidFill>
              <a:latin typeface="Trebuchet MS"/>
              <a:cs typeface="Trebuchet MS"/>
            </a:endParaRPr>
          </a:p>
          <a:p>
            <a:pPr marL="1134745">
              <a:lnSpc>
                <a:spcPts val="1510"/>
              </a:lnSpc>
            </a:pPr>
            <a:r>
              <a:rPr sz="2400" i="1" spc="-90" dirty="0" smtClean="0">
                <a:solidFill>
                  <a:srgbClr val="04607A"/>
                </a:solidFill>
                <a:latin typeface="Trebuchet MS"/>
                <a:cs typeface="Trebuchet MS"/>
              </a:rPr>
              <a:t>The </a:t>
            </a:r>
            <a:r>
              <a:rPr sz="2400" i="1" spc="-55" dirty="0">
                <a:solidFill>
                  <a:srgbClr val="04607A"/>
                </a:solidFill>
                <a:latin typeface="Trebuchet MS"/>
                <a:cs typeface="Trebuchet MS"/>
              </a:rPr>
              <a:t>homogenization</a:t>
            </a:r>
            <a:r>
              <a:rPr sz="2400" i="1" spc="-125" dirty="0">
                <a:solidFill>
                  <a:srgbClr val="04607A"/>
                </a:solidFill>
                <a:latin typeface="Trebuchet MS"/>
                <a:cs typeface="Trebuchet MS"/>
              </a:rPr>
              <a:t> </a:t>
            </a:r>
            <a:r>
              <a:rPr sz="2400" i="1" spc="-60" dirty="0">
                <a:solidFill>
                  <a:srgbClr val="04607A"/>
                </a:solidFill>
                <a:latin typeface="Trebuchet MS"/>
                <a:cs typeface="Trebuchet MS"/>
              </a:rPr>
              <a:t>valve</a:t>
            </a:r>
            <a:endParaRPr sz="2400" dirty="0">
              <a:latin typeface="Trebuchet MS"/>
              <a:cs typeface="Trebuchet MS"/>
            </a:endParaRPr>
          </a:p>
          <a:p>
            <a:pPr marL="481330" marR="224154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5454"/>
              <a:buFont typeface="Arial"/>
              <a:buChar char="●"/>
              <a:tabLst>
                <a:tab pos="481965" algn="l"/>
              </a:tabLst>
            </a:pPr>
            <a:r>
              <a:rPr sz="2200" spc="-10" dirty="0">
                <a:latin typeface="Georgia"/>
                <a:cs typeface="Georgia"/>
              </a:rPr>
              <a:t>The </a:t>
            </a:r>
            <a:r>
              <a:rPr sz="2200" spc="-15" dirty="0">
                <a:latin typeface="Georgia"/>
                <a:cs typeface="Georgia"/>
              </a:rPr>
              <a:t>piston pump boosts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30" dirty="0">
                <a:latin typeface="Georgia"/>
                <a:cs typeface="Georgia"/>
              </a:rPr>
              <a:t>pressure </a:t>
            </a:r>
            <a:r>
              <a:rPr sz="2200" spc="-10" dirty="0">
                <a:latin typeface="Georgia"/>
                <a:cs typeface="Georgia"/>
              </a:rPr>
              <a:t>of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0" dirty="0">
                <a:latin typeface="Georgia"/>
                <a:cs typeface="Georgia"/>
              </a:rPr>
              <a:t>milk </a:t>
            </a:r>
            <a:r>
              <a:rPr sz="2200" spc="-25" dirty="0">
                <a:latin typeface="Georgia"/>
                <a:cs typeface="Georgia"/>
              </a:rPr>
              <a:t>from </a:t>
            </a:r>
            <a:r>
              <a:rPr sz="2200" spc="-10" dirty="0">
                <a:latin typeface="Georgia"/>
                <a:cs typeface="Georgia"/>
              </a:rPr>
              <a:t>about </a:t>
            </a:r>
            <a:r>
              <a:rPr sz="2200" spc="-90" dirty="0">
                <a:latin typeface="Georgia"/>
                <a:cs typeface="Georgia"/>
              </a:rPr>
              <a:t>300  </a:t>
            </a:r>
            <a:r>
              <a:rPr sz="2200" spc="-25" dirty="0">
                <a:latin typeface="Georgia"/>
                <a:cs typeface="Georgia"/>
              </a:rPr>
              <a:t>kPa </a:t>
            </a:r>
            <a:r>
              <a:rPr sz="2200" spc="-55" dirty="0">
                <a:latin typeface="Georgia"/>
                <a:cs typeface="Georgia"/>
              </a:rPr>
              <a:t>(3 </a:t>
            </a:r>
            <a:r>
              <a:rPr sz="2200" spc="-20" dirty="0">
                <a:latin typeface="Georgia"/>
                <a:cs typeface="Georgia"/>
              </a:rPr>
              <a:t>bar) </a:t>
            </a:r>
            <a:r>
              <a:rPr sz="2200" spc="-10" dirty="0">
                <a:latin typeface="Georgia"/>
                <a:cs typeface="Georgia"/>
              </a:rPr>
              <a:t>at </a:t>
            </a:r>
            <a:r>
              <a:rPr sz="2200" spc="-5" dirty="0">
                <a:latin typeface="Georgia"/>
                <a:cs typeface="Georgia"/>
              </a:rPr>
              <a:t>the inlet to </a:t>
            </a:r>
            <a:r>
              <a:rPr sz="2200" spc="-25" dirty="0">
                <a:latin typeface="Georgia"/>
                <a:cs typeface="Georgia"/>
              </a:rPr>
              <a:t>a </a:t>
            </a:r>
            <a:r>
              <a:rPr sz="2200" spc="-10" dirty="0">
                <a:latin typeface="Georgia"/>
                <a:cs typeface="Georgia"/>
              </a:rPr>
              <a:t>homogenization </a:t>
            </a:r>
            <a:r>
              <a:rPr sz="2200" spc="-30" dirty="0">
                <a:latin typeface="Georgia"/>
                <a:cs typeface="Georgia"/>
              </a:rPr>
              <a:t>pressure </a:t>
            </a:r>
            <a:r>
              <a:rPr sz="2200" spc="-10" dirty="0">
                <a:latin typeface="Georgia"/>
                <a:cs typeface="Georgia"/>
              </a:rPr>
              <a:t>of </a:t>
            </a:r>
            <a:r>
              <a:rPr sz="2200" spc="-105" dirty="0">
                <a:latin typeface="Georgia"/>
                <a:cs typeface="Georgia"/>
              </a:rPr>
              <a:t>10 </a:t>
            </a:r>
            <a:r>
              <a:rPr sz="2200" spc="-160" dirty="0">
                <a:latin typeface="Georgia"/>
                <a:cs typeface="Georgia"/>
              </a:rPr>
              <a:t>– </a:t>
            </a:r>
            <a:r>
              <a:rPr sz="2200" spc="-75" dirty="0">
                <a:latin typeface="Georgia"/>
                <a:cs typeface="Georgia"/>
              </a:rPr>
              <a:t>25  </a:t>
            </a:r>
            <a:r>
              <a:rPr sz="2200" spc="-30" dirty="0">
                <a:latin typeface="Georgia"/>
                <a:cs typeface="Georgia"/>
              </a:rPr>
              <a:t>MPa </a:t>
            </a:r>
            <a:r>
              <a:rPr sz="2200" spc="-75" dirty="0">
                <a:latin typeface="Georgia"/>
                <a:cs typeface="Georgia"/>
              </a:rPr>
              <a:t>(100 </a:t>
            </a:r>
            <a:r>
              <a:rPr sz="2200" spc="-160" dirty="0">
                <a:latin typeface="Georgia"/>
                <a:cs typeface="Georgia"/>
              </a:rPr>
              <a:t>– </a:t>
            </a:r>
            <a:r>
              <a:rPr sz="2200" spc="-80" dirty="0">
                <a:latin typeface="Georgia"/>
                <a:cs typeface="Georgia"/>
              </a:rPr>
              <a:t>250</a:t>
            </a:r>
            <a:r>
              <a:rPr sz="2200" spc="-20" dirty="0">
                <a:latin typeface="Georgia"/>
                <a:cs typeface="Georgia"/>
              </a:rPr>
              <a:t> bar)</a:t>
            </a:r>
            <a:endParaRPr sz="2200" dirty="0">
              <a:latin typeface="Georgia"/>
              <a:cs typeface="Georgia"/>
            </a:endParaRPr>
          </a:p>
          <a:p>
            <a:pPr marL="481330" marR="589915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5454"/>
              <a:buFont typeface="Arial"/>
              <a:buChar char="●"/>
              <a:tabLst>
                <a:tab pos="481965" algn="l"/>
              </a:tabLst>
            </a:pPr>
            <a:r>
              <a:rPr sz="2200" spc="-10" dirty="0">
                <a:latin typeface="Georgia"/>
                <a:cs typeface="Georgia"/>
              </a:rPr>
              <a:t>The oil </a:t>
            </a:r>
            <a:r>
              <a:rPr sz="2200" spc="-30" dirty="0">
                <a:latin typeface="Georgia"/>
                <a:cs typeface="Georgia"/>
              </a:rPr>
              <a:t>pressure </a:t>
            </a:r>
            <a:r>
              <a:rPr sz="2200" spc="-5" dirty="0">
                <a:latin typeface="Georgia"/>
                <a:cs typeface="Georgia"/>
              </a:rPr>
              <a:t>on the </a:t>
            </a:r>
            <a:r>
              <a:rPr sz="2200" spc="-20" dirty="0">
                <a:latin typeface="Georgia"/>
                <a:cs typeface="Georgia"/>
              </a:rPr>
              <a:t>hydraulic </a:t>
            </a:r>
            <a:r>
              <a:rPr sz="2200" spc="-15" dirty="0">
                <a:latin typeface="Georgia"/>
                <a:cs typeface="Georgia"/>
              </a:rPr>
              <a:t>piston and </a:t>
            </a:r>
            <a:r>
              <a:rPr sz="2200" spc="-5" dirty="0">
                <a:latin typeface="Georgia"/>
                <a:cs typeface="Georgia"/>
              </a:rPr>
              <a:t>the  </a:t>
            </a:r>
            <a:r>
              <a:rPr sz="2200" spc="-15" dirty="0">
                <a:latin typeface="Georgia"/>
                <a:cs typeface="Georgia"/>
              </a:rPr>
              <a:t>homogenisation</a:t>
            </a:r>
            <a:r>
              <a:rPr sz="2200" spc="-210" dirty="0">
                <a:latin typeface="Georgia"/>
                <a:cs typeface="Georgia"/>
              </a:rPr>
              <a:t> </a:t>
            </a:r>
            <a:r>
              <a:rPr sz="2200" spc="-30" dirty="0">
                <a:latin typeface="Georgia"/>
                <a:cs typeface="Georgia"/>
              </a:rPr>
              <a:t>pressure </a:t>
            </a:r>
            <a:r>
              <a:rPr sz="2200" spc="-5" dirty="0">
                <a:latin typeface="Georgia"/>
                <a:cs typeface="Georgia"/>
              </a:rPr>
              <a:t>on the </a:t>
            </a:r>
            <a:r>
              <a:rPr sz="2200" spc="-25" dirty="0">
                <a:latin typeface="Georgia"/>
                <a:cs typeface="Georgia"/>
              </a:rPr>
              <a:t>forcer </a:t>
            </a:r>
            <a:r>
              <a:rPr sz="2200" spc="-15" dirty="0">
                <a:latin typeface="Georgia"/>
                <a:cs typeface="Georgia"/>
              </a:rPr>
              <a:t>balance </a:t>
            </a:r>
            <a:r>
              <a:rPr sz="2200" spc="-10" dirty="0">
                <a:latin typeface="Georgia"/>
                <a:cs typeface="Georgia"/>
              </a:rPr>
              <a:t>each </a:t>
            </a:r>
            <a:r>
              <a:rPr sz="2200" spc="-30" dirty="0">
                <a:latin typeface="Georgia"/>
                <a:cs typeface="Georgia"/>
              </a:rPr>
              <a:t>other.</a:t>
            </a:r>
            <a:endParaRPr sz="2200" dirty="0">
              <a:latin typeface="Georgia"/>
              <a:cs typeface="Georgia"/>
            </a:endParaRPr>
          </a:p>
          <a:p>
            <a:pPr marL="481330" marR="253365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5454"/>
              <a:buFont typeface="Arial"/>
              <a:buChar char="●"/>
              <a:tabLst>
                <a:tab pos="481965" algn="l"/>
              </a:tabLst>
            </a:pPr>
            <a:r>
              <a:rPr sz="2200" spc="-10" dirty="0">
                <a:latin typeface="Georgia"/>
                <a:cs typeface="Georgia"/>
              </a:rPr>
              <a:t>The </a:t>
            </a:r>
            <a:r>
              <a:rPr sz="2200" spc="-20" dirty="0">
                <a:latin typeface="Georgia"/>
                <a:cs typeface="Georgia"/>
              </a:rPr>
              <a:t>hydraulic </a:t>
            </a:r>
            <a:r>
              <a:rPr sz="2200" spc="-5" dirty="0">
                <a:latin typeface="Georgia"/>
                <a:cs typeface="Georgia"/>
              </a:rPr>
              <a:t>unit </a:t>
            </a:r>
            <a:r>
              <a:rPr sz="2200" spc="-15" dirty="0">
                <a:latin typeface="Georgia"/>
                <a:cs typeface="Georgia"/>
              </a:rPr>
              <a:t>can </a:t>
            </a:r>
            <a:r>
              <a:rPr sz="2200" spc="-20" dirty="0">
                <a:latin typeface="Georgia"/>
                <a:cs typeface="Georgia"/>
              </a:rPr>
              <a:t>supply </a:t>
            </a:r>
            <a:r>
              <a:rPr sz="2200" spc="-5" dirty="0">
                <a:latin typeface="Georgia"/>
                <a:cs typeface="Georgia"/>
              </a:rPr>
              <a:t>both </a:t>
            </a:r>
            <a:r>
              <a:rPr sz="2200" spc="-15" dirty="0">
                <a:latin typeface="Georgia"/>
                <a:cs typeface="Georgia"/>
              </a:rPr>
              <a:t>first and second </a:t>
            </a:r>
            <a:r>
              <a:rPr sz="2200" spc="-20" dirty="0">
                <a:latin typeface="Georgia"/>
                <a:cs typeface="Georgia"/>
              </a:rPr>
              <a:t>stage </a:t>
            </a:r>
            <a:r>
              <a:rPr sz="2200" spc="-10" dirty="0">
                <a:latin typeface="Georgia"/>
                <a:cs typeface="Georgia"/>
              </a:rPr>
              <a:t>with  </a:t>
            </a:r>
            <a:r>
              <a:rPr sz="2200" spc="-20" dirty="0">
                <a:latin typeface="Georgia"/>
                <a:cs typeface="Georgia"/>
              </a:rPr>
              <a:t>an </a:t>
            </a:r>
            <a:r>
              <a:rPr sz="2200" spc="-15" dirty="0">
                <a:latin typeface="Georgia"/>
                <a:cs typeface="Georgia"/>
              </a:rPr>
              <a:t>individually set </a:t>
            </a:r>
            <a:r>
              <a:rPr sz="2200" spc="-25" dirty="0">
                <a:latin typeface="Georgia"/>
                <a:cs typeface="Georgia"/>
              </a:rPr>
              <a:t>pressure. </a:t>
            </a:r>
            <a:r>
              <a:rPr sz="2200" spc="-10" dirty="0">
                <a:latin typeface="Georgia"/>
                <a:cs typeface="Georgia"/>
              </a:rPr>
              <a:t>The homogenization </a:t>
            </a:r>
            <a:r>
              <a:rPr sz="2200" spc="-30" dirty="0">
                <a:latin typeface="Georgia"/>
                <a:cs typeface="Georgia"/>
              </a:rPr>
              <a:t>pressure </a:t>
            </a:r>
            <a:r>
              <a:rPr sz="2200" spc="-25" dirty="0">
                <a:latin typeface="Georgia"/>
                <a:cs typeface="Georgia"/>
              </a:rPr>
              <a:t>is </a:t>
            </a:r>
            <a:r>
              <a:rPr sz="2200" spc="-15" dirty="0">
                <a:latin typeface="Georgia"/>
                <a:cs typeface="Georgia"/>
              </a:rPr>
              <a:t>set  by </a:t>
            </a:r>
            <a:r>
              <a:rPr sz="2200" spc="-20" dirty="0">
                <a:latin typeface="Georgia"/>
                <a:cs typeface="Georgia"/>
              </a:rPr>
              <a:t>adjusting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0" dirty="0">
                <a:latin typeface="Georgia"/>
                <a:cs typeface="Georgia"/>
              </a:rPr>
              <a:t>oil</a:t>
            </a:r>
            <a:r>
              <a:rPr sz="2200" spc="-90" dirty="0">
                <a:latin typeface="Georgia"/>
                <a:cs typeface="Georgia"/>
              </a:rPr>
              <a:t> </a:t>
            </a:r>
            <a:r>
              <a:rPr sz="2200" spc="-30" dirty="0">
                <a:latin typeface="Georgia"/>
                <a:cs typeface="Georgia"/>
              </a:rPr>
              <a:t>pressure</a:t>
            </a:r>
            <a:endParaRPr sz="2200" dirty="0">
              <a:latin typeface="Georgia"/>
              <a:cs typeface="Georgia"/>
            </a:endParaRPr>
          </a:p>
          <a:p>
            <a:pPr marL="481330" marR="455295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5454"/>
              <a:buFont typeface="Arial"/>
              <a:buChar char="●"/>
              <a:tabLst>
                <a:tab pos="481965" algn="l"/>
              </a:tabLst>
            </a:pPr>
            <a:r>
              <a:rPr sz="2200" spc="-10" dirty="0">
                <a:latin typeface="Georgia"/>
                <a:cs typeface="Georgia"/>
              </a:rPr>
              <a:t>Homogenization </a:t>
            </a:r>
            <a:r>
              <a:rPr sz="2200" spc="-30" dirty="0">
                <a:latin typeface="Georgia"/>
                <a:cs typeface="Georgia"/>
              </a:rPr>
              <a:t>always </a:t>
            </a:r>
            <a:r>
              <a:rPr sz="2200" spc="-20" dirty="0">
                <a:latin typeface="Georgia"/>
                <a:cs typeface="Georgia"/>
              </a:rPr>
              <a:t>takes place </a:t>
            </a:r>
            <a:r>
              <a:rPr sz="2200" spc="-15" dirty="0">
                <a:latin typeface="Georgia"/>
                <a:cs typeface="Georgia"/>
              </a:rPr>
              <a:t>in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5" dirty="0">
                <a:latin typeface="Georgia"/>
                <a:cs typeface="Georgia"/>
              </a:rPr>
              <a:t>first</a:t>
            </a:r>
            <a:r>
              <a:rPr sz="2200" spc="-195" dirty="0">
                <a:latin typeface="Georgia"/>
                <a:cs typeface="Georgia"/>
              </a:rPr>
              <a:t> </a:t>
            </a:r>
            <a:r>
              <a:rPr sz="2200" spc="-20" dirty="0">
                <a:latin typeface="Georgia"/>
                <a:cs typeface="Georgia"/>
              </a:rPr>
              <a:t>stage. </a:t>
            </a:r>
            <a:r>
              <a:rPr sz="2200" spc="-15" dirty="0">
                <a:latin typeface="Georgia"/>
                <a:cs typeface="Georgia"/>
              </a:rPr>
              <a:t>Second  </a:t>
            </a:r>
            <a:r>
              <a:rPr sz="2200" spc="-20" dirty="0">
                <a:latin typeface="Georgia"/>
                <a:cs typeface="Georgia"/>
              </a:rPr>
              <a:t>stage basically </a:t>
            </a:r>
            <a:r>
              <a:rPr sz="2200" spc="-25" dirty="0">
                <a:latin typeface="Georgia"/>
                <a:cs typeface="Georgia"/>
              </a:rPr>
              <a:t>serves </a:t>
            </a:r>
            <a:r>
              <a:rPr sz="2200" spc="-10" dirty="0">
                <a:latin typeface="Georgia"/>
                <a:cs typeface="Georgia"/>
              </a:rPr>
              <a:t>two</a:t>
            </a:r>
            <a:r>
              <a:rPr sz="2200" spc="-110" dirty="0">
                <a:latin typeface="Georgia"/>
                <a:cs typeface="Georgia"/>
              </a:rPr>
              <a:t> </a:t>
            </a:r>
            <a:r>
              <a:rPr sz="2200" spc="-25" dirty="0">
                <a:latin typeface="Georgia"/>
                <a:cs typeface="Georgia"/>
              </a:rPr>
              <a:t>purposes:</a:t>
            </a:r>
            <a:endParaRPr sz="2200" dirty="0">
              <a:latin typeface="Georgia"/>
              <a:cs typeface="Georgia"/>
            </a:endParaRPr>
          </a:p>
          <a:p>
            <a:pPr marL="664210" marR="527685" lvl="1" indent="-123189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F6EC6"/>
              </a:buClr>
              <a:buSzPct val="85000"/>
              <a:buFont typeface="Arial"/>
              <a:buChar char="●"/>
              <a:tabLst>
                <a:tab pos="664845" algn="l"/>
              </a:tabLst>
            </a:pPr>
            <a:r>
              <a:rPr sz="2200" spc="-20" dirty="0">
                <a:latin typeface="Georgia"/>
                <a:cs typeface="Georgia"/>
              </a:rPr>
              <a:t>Supplying </a:t>
            </a:r>
            <a:r>
              <a:rPr sz="2200" spc="-30" dirty="0">
                <a:latin typeface="Georgia"/>
                <a:cs typeface="Georgia"/>
              </a:rPr>
              <a:t>a </a:t>
            </a:r>
            <a:r>
              <a:rPr sz="2200" spc="-15" dirty="0">
                <a:latin typeface="Georgia"/>
                <a:cs typeface="Georgia"/>
              </a:rPr>
              <a:t>constant </a:t>
            </a:r>
            <a:r>
              <a:rPr sz="2200" spc="-20" dirty="0">
                <a:latin typeface="Georgia"/>
                <a:cs typeface="Georgia"/>
              </a:rPr>
              <a:t>and </a:t>
            </a:r>
            <a:r>
              <a:rPr sz="2200" spc="-15" dirty="0">
                <a:latin typeface="Georgia"/>
                <a:cs typeface="Georgia"/>
              </a:rPr>
              <a:t>controlled </a:t>
            </a:r>
            <a:r>
              <a:rPr sz="2200" spc="-20" dirty="0">
                <a:latin typeface="Georgia"/>
                <a:cs typeface="Georgia"/>
              </a:rPr>
              <a:t>back-pressure </a:t>
            </a:r>
            <a:r>
              <a:rPr sz="2200" spc="-10" dirty="0">
                <a:latin typeface="Georgia"/>
                <a:cs typeface="Georgia"/>
              </a:rPr>
              <a:t>to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0" dirty="0">
                <a:latin typeface="Georgia"/>
                <a:cs typeface="Georgia"/>
              </a:rPr>
              <a:t>first  </a:t>
            </a:r>
            <a:r>
              <a:rPr sz="2200" spc="-20" dirty="0">
                <a:latin typeface="Georgia"/>
                <a:cs typeface="Georgia"/>
              </a:rPr>
              <a:t>stage, </a:t>
            </a:r>
            <a:r>
              <a:rPr sz="2200" spc="-15" dirty="0">
                <a:latin typeface="Georgia"/>
                <a:cs typeface="Georgia"/>
              </a:rPr>
              <a:t>giving </a:t>
            </a:r>
            <a:r>
              <a:rPr sz="2200" spc="-10" dirty="0">
                <a:latin typeface="Georgia"/>
                <a:cs typeface="Georgia"/>
              </a:rPr>
              <a:t>best </a:t>
            </a:r>
            <a:r>
              <a:rPr sz="2200" spc="-15" dirty="0">
                <a:latin typeface="Georgia"/>
                <a:cs typeface="Georgia"/>
              </a:rPr>
              <a:t>possible conditions </a:t>
            </a:r>
            <a:r>
              <a:rPr sz="2200" spc="-20" dirty="0">
                <a:latin typeface="Georgia"/>
                <a:cs typeface="Georgia"/>
              </a:rPr>
              <a:t>for</a:t>
            </a:r>
            <a:r>
              <a:rPr sz="2200" spc="-30" dirty="0">
                <a:latin typeface="Georgia"/>
                <a:cs typeface="Georgia"/>
              </a:rPr>
              <a:t> </a:t>
            </a:r>
            <a:r>
              <a:rPr sz="2200" spc="-10" dirty="0">
                <a:latin typeface="Georgia"/>
                <a:cs typeface="Georgia"/>
              </a:rPr>
              <a:t>homogenization</a:t>
            </a:r>
            <a:endParaRPr sz="2200" dirty="0">
              <a:latin typeface="Georgia"/>
              <a:cs typeface="Georgia"/>
            </a:endParaRPr>
          </a:p>
          <a:p>
            <a:pPr marL="664210" marR="567055" lvl="1" indent="-123189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F6EC6"/>
              </a:buClr>
              <a:buSzPct val="85000"/>
              <a:buFont typeface="Arial"/>
              <a:buChar char="●"/>
              <a:tabLst>
                <a:tab pos="664845" algn="l"/>
              </a:tabLst>
            </a:pPr>
            <a:r>
              <a:rPr sz="2200" spc="-25" dirty="0">
                <a:latin typeface="Georgia"/>
                <a:cs typeface="Georgia"/>
              </a:rPr>
              <a:t>Breaking </a:t>
            </a:r>
            <a:r>
              <a:rPr sz="2200" spc="-15" dirty="0">
                <a:latin typeface="Georgia"/>
                <a:cs typeface="Georgia"/>
              </a:rPr>
              <a:t>up </a:t>
            </a:r>
            <a:r>
              <a:rPr sz="2200" spc="-20" dirty="0">
                <a:latin typeface="Georgia"/>
                <a:cs typeface="Georgia"/>
              </a:rPr>
              <a:t>clusters </a:t>
            </a:r>
            <a:r>
              <a:rPr sz="2200" spc="-15" dirty="0">
                <a:latin typeface="Georgia"/>
                <a:cs typeface="Georgia"/>
              </a:rPr>
              <a:t>formed directly </a:t>
            </a:r>
            <a:r>
              <a:rPr sz="2200" spc="-20" dirty="0">
                <a:latin typeface="Georgia"/>
                <a:cs typeface="Georgia"/>
              </a:rPr>
              <a:t>after </a:t>
            </a:r>
            <a:r>
              <a:rPr sz="2200" spc="-10" dirty="0">
                <a:latin typeface="Georgia"/>
                <a:cs typeface="Georgia"/>
              </a:rPr>
              <a:t>homogenization </a:t>
            </a:r>
            <a:r>
              <a:rPr sz="2200" spc="-30" dirty="0">
                <a:latin typeface="Georgia"/>
                <a:cs typeface="Georgia"/>
              </a:rPr>
              <a:t>as  </a:t>
            </a:r>
            <a:r>
              <a:rPr sz="2200" spc="-20" dirty="0">
                <a:latin typeface="Georgia"/>
                <a:cs typeface="Georgia"/>
              </a:rPr>
              <a:t>shown</a:t>
            </a:r>
            <a:r>
              <a:rPr sz="2200" spc="-25" dirty="0">
                <a:latin typeface="Georgia"/>
                <a:cs typeface="Georgia"/>
              </a:rPr>
              <a:t> </a:t>
            </a:r>
            <a:r>
              <a:rPr sz="2200" spc="-10" dirty="0">
                <a:latin typeface="Georgia"/>
                <a:cs typeface="Georgia"/>
              </a:rPr>
              <a:t>in</a:t>
            </a:r>
            <a:endParaRPr sz="2200" dirty="0">
              <a:latin typeface="Georgia"/>
              <a:cs typeface="Georgia"/>
            </a:endParaRPr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object 7"/>
          <p:cNvSpPr txBox="1"/>
          <p:nvPr/>
        </p:nvSpPr>
        <p:spPr>
          <a:xfrm>
            <a:off x="609600" y="457200"/>
            <a:ext cx="8991600" cy="7282122"/>
          </a:xfrm>
          <a:prstGeom prst="rect">
            <a:avLst/>
          </a:prstGeom>
          <a:ln w="12191">
            <a:solidFill>
              <a:srgbClr val="000000"/>
            </a:solidFill>
          </a:ln>
        </p:spPr>
        <p:txBody>
          <a:bodyPr vert="horz" wrap="square" lIns="0" tIns="13335" rIns="0" bIns="0" rtlCol="0">
            <a:spAutoFit/>
          </a:bodyPr>
          <a:lstStyle/>
          <a:p>
            <a:pPr marL="344170" marR="12065">
              <a:lnSpc>
                <a:spcPct val="100000"/>
              </a:lnSpc>
              <a:spcBef>
                <a:spcPts val="105"/>
              </a:spcBef>
            </a:pPr>
            <a:r>
              <a:rPr sz="2400" b="1" spc="-10" dirty="0">
                <a:latin typeface="Arial"/>
                <a:cs typeface="Arial"/>
              </a:rPr>
              <a:t>Transmission electron </a:t>
            </a:r>
            <a:r>
              <a:rPr sz="2400" b="1" spc="-5" dirty="0">
                <a:latin typeface="Arial"/>
                <a:cs typeface="Arial"/>
              </a:rPr>
              <a:t>micrograph of milk fat</a:t>
            </a:r>
            <a:r>
              <a:rPr sz="2400" b="1" spc="35" dirty="0">
                <a:latin typeface="Arial"/>
                <a:cs typeface="Arial"/>
              </a:rPr>
              <a:t> </a:t>
            </a:r>
            <a:r>
              <a:rPr sz="2400" b="1" spc="-5" dirty="0">
                <a:latin typeface="Arial"/>
                <a:cs typeface="Arial"/>
              </a:rPr>
              <a:t>globules</a:t>
            </a:r>
            <a:endParaRPr sz="2400" dirty="0">
              <a:latin typeface="Arial"/>
              <a:cs typeface="Arial"/>
            </a:endParaRPr>
          </a:p>
          <a:p>
            <a:pPr marR="12065">
              <a:lnSpc>
                <a:spcPct val="100000"/>
              </a:lnSpc>
            </a:pPr>
            <a:endParaRPr sz="1000" dirty="0">
              <a:latin typeface="Times New Roman"/>
              <a:cs typeface="Times New Roman"/>
            </a:endParaRPr>
          </a:p>
          <a:p>
            <a:pPr marR="12065">
              <a:lnSpc>
                <a:spcPct val="100000"/>
              </a:lnSpc>
            </a:pPr>
            <a:endParaRPr sz="1000" dirty="0">
              <a:latin typeface="Times New Roman"/>
              <a:cs typeface="Times New Roman"/>
            </a:endParaRPr>
          </a:p>
          <a:p>
            <a:pPr marR="12065">
              <a:lnSpc>
                <a:spcPct val="100000"/>
              </a:lnSpc>
            </a:pPr>
            <a:endParaRPr sz="1000" dirty="0">
              <a:latin typeface="Times New Roman"/>
              <a:cs typeface="Times New Roman"/>
            </a:endParaRPr>
          </a:p>
          <a:p>
            <a:pPr marR="398780" algn="r">
              <a:lnSpc>
                <a:spcPct val="100000"/>
              </a:lnSpc>
              <a:spcBef>
                <a:spcPts val="750"/>
              </a:spcBef>
            </a:pPr>
            <a:r>
              <a:rPr sz="2000" spc="-5" dirty="0">
                <a:latin typeface="Arial"/>
                <a:cs typeface="Arial"/>
              </a:rPr>
              <a:t>16000</a:t>
            </a:r>
            <a:r>
              <a:rPr sz="2000" dirty="0">
                <a:latin typeface="Arial"/>
                <a:cs typeface="Arial"/>
              </a:rPr>
              <a:t>X</a:t>
            </a:r>
          </a:p>
          <a:p>
            <a:pPr marR="137795" algn="r">
              <a:lnSpc>
                <a:spcPct val="100000"/>
              </a:lnSpc>
            </a:pPr>
            <a:r>
              <a:rPr sz="2000" spc="-5" dirty="0">
                <a:latin typeface="Arial"/>
                <a:cs typeface="Arial"/>
              </a:rPr>
              <a:t>Bar </a:t>
            </a:r>
            <a:r>
              <a:rPr sz="2000" dirty="0">
                <a:latin typeface="Arial"/>
                <a:cs typeface="Arial"/>
              </a:rPr>
              <a:t>=</a:t>
            </a:r>
            <a:r>
              <a:rPr sz="2000" spc="-85" dirty="0">
                <a:latin typeface="Arial"/>
                <a:cs typeface="Arial"/>
              </a:rPr>
              <a:t> </a:t>
            </a:r>
            <a:r>
              <a:rPr sz="2000" spc="-5" dirty="0">
                <a:latin typeface="Arial"/>
                <a:cs typeface="Arial"/>
              </a:rPr>
              <a:t>500nm</a:t>
            </a:r>
            <a:endParaRPr sz="2000" dirty="0">
              <a:latin typeface="Arial"/>
              <a:cs typeface="Arial"/>
            </a:endParaRPr>
          </a:p>
          <a:p>
            <a:pPr marR="12065">
              <a:lnSpc>
                <a:spcPct val="100000"/>
              </a:lnSpc>
            </a:pPr>
            <a:endParaRPr sz="2000" dirty="0">
              <a:latin typeface="Times New Roman"/>
              <a:cs typeface="Times New Roman"/>
            </a:endParaRPr>
          </a:p>
          <a:p>
            <a:pPr marR="12065">
              <a:lnSpc>
                <a:spcPct val="100000"/>
              </a:lnSpc>
            </a:pPr>
            <a:endParaRPr sz="2000" dirty="0">
              <a:latin typeface="Times New Roman"/>
              <a:cs typeface="Times New Roman"/>
            </a:endParaRPr>
          </a:p>
          <a:p>
            <a:pPr marR="12065">
              <a:lnSpc>
                <a:spcPct val="100000"/>
              </a:lnSpc>
            </a:pPr>
            <a:endParaRPr sz="2000" dirty="0">
              <a:latin typeface="Times New Roman"/>
              <a:cs typeface="Times New Roman"/>
            </a:endParaRPr>
          </a:p>
          <a:p>
            <a:pPr marR="12065">
              <a:lnSpc>
                <a:spcPct val="100000"/>
              </a:lnSpc>
            </a:pPr>
            <a:endParaRPr sz="2000" dirty="0">
              <a:latin typeface="Times New Roman"/>
              <a:cs typeface="Times New Roman"/>
            </a:endParaRPr>
          </a:p>
          <a:p>
            <a:pPr marR="12065">
              <a:lnSpc>
                <a:spcPct val="100000"/>
              </a:lnSpc>
              <a:spcBef>
                <a:spcPts val="50"/>
              </a:spcBef>
            </a:pPr>
            <a:endParaRPr sz="2000" dirty="0">
              <a:latin typeface="Times New Roman"/>
              <a:cs typeface="Times New Roman"/>
            </a:endParaRPr>
          </a:p>
          <a:p>
            <a:pPr marR="322580" algn="r">
              <a:lnSpc>
                <a:spcPct val="100000"/>
              </a:lnSpc>
            </a:pPr>
            <a:r>
              <a:rPr sz="2000" spc="-5" dirty="0">
                <a:latin typeface="Arial"/>
                <a:cs typeface="Arial"/>
              </a:rPr>
              <a:t>66000</a:t>
            </a:r>
            <a:r>
              <a:rPr sz="2000" dirty="0">
                <a:latin typeface="Arial"/>
                <a:cs typeface="Arial"/>
              </a:rPr>
              <a:t>X</a:t>
            </a:r>
          </a:p>
          <a:p>
            <a:pPr marR="61594" algn="r">
              <a:lnSpc>
                <a:spcPct val="100000"/>
              </a:lnSpc>
            </a:pPr>
            <a:r>
              <a:rPr sz="2000" spc="-5" dirty="0">
                <a:latin typeface="Arial"/>
                <a:cs typeface="Arial"/>
              </a:rPr>
              <a:t>Bar </a:t>
            </a:r>
            <a:r>
              <a:rPr sz="2000" dirty="0">
                <a:latin typeface="Arial"/>
                <a:cs typeface="Arial"/>
              </a:rPr>
              <a:t>=</a:t>
            </a:r>
            <a:r>
              <a:rPr sz="2000" spc="-85" dirty="0">
                <a:latin typeface="Arial"/>
                <a:cs typeface="Arial"/>
              </a:rPr>
              <a:t> </a:t>
            </a:r>
            <a:r>
              <a:rPr sz="2000" spc="-5" dirty="0">
                <a:latin typeface="Arial"/>
                <a:cs typeface="Arial"/>
              </a:rPr>
              <a:t>200nm</a:t>
            </a:r>
            <a:endParaRPr sz="2000" dirty="0">
              <a:latin typeface="Arial"/>
              <a:cs typeface="Arial"/>
            </a:endParaRPr>
          </a:p>
          <a:p>
            <a:pPr marR="12065">
              <a:lnSpc>
                <a:spcPct val="100000"/>
              </a:lnSpc>
            </a:pPr>
            <a:endParaRPr sz="2000" dirty="0">
              <a:latin typeface="Times New Roman"/>
              <a:cs typeface="Times New Roman"/>
            </a:endParaRPr>
          </a:p>
          <a:p>
            <a:pPr marR="12065">
              <a:lnSpc>
                <a:spcPct val="100000"/>
              </a:lnSpc>
            </a:pPr>
            <a:endParaRPr sz="2000" dirty="0">
              <a:latin typeface="Times New Roman"/>
              <a:cs typeface="Times New Roman"/>
            </a:endParaRPr>
          </a:p>
          <a:p>
            <a:pPr marR="12065">
              <a:lnSpc>
                <a:spcPct val="100000"/>
              </a:lnSpc>
            </a:pPr>
            <a:endParaRPr sz="2000" dirty="0">
              <a:latin typeface="Times New Roman"/>
              <a:cs typeface="Times New Roman"/>
            </a:endParaRPr>
          </a:p>
          <a:p>
            <a:pPr marL="534670" marR="12065">
              <a:lnSpc>
                <a:spcPct val="100000"/>
              </a:lnSpc>
              <a:spcBef>
                <a:spcPts val="740"/>
              </a:spcBef>
            </a:pPr>
            <a:r>
              <a:rPr sz="2000" spc="-5" dirty="0">
                <a:latin typeface="Arial"/>
                <a:cs typeface="Arial"/>
              </a:rPr>
              <a:t>Non-homogenized</a:t>
            </a:r>
            <a:endParaRPr sz="2000" dirty="0">
              <a:latin typeface="Arial"/>
              <a:cs typeface="Arial"/>
            </a:endParaRPr>
          </a:p>
          <a:p>
            <a:pPr marR="12065">
              <a:lnSpc>
                <a:spcPct val="100000"/>
              </a:lnSpc>
            </a:pPr>
            <a:endParaRPr sz="2000" dirty="0">
              <a:latin typeface="Times New Roman"/>
              <a:cs typeface="Times New Roman"/>
            </a:endParaRPr>
          </a:p>
          <a:p>
            <a:pPr marR="12065">
              <a:lnSpc>
                <a:spcPct val="100000"/>
              </a:lnSpc>
              <a:spcBef>
                <a:spcPts val="30"/>
              </a:spcBef>
            </a:pPr>
            <a:endParaRPr sz="2000" dirty="0">
              <a:latin typeface="Times New Roman"/>
              <a:cs typeface="Times New Roman"/>
            </a:endParaRPr>
          </a:p>
          <a:p>
            <a:pPr marR="322580" algn="r">
              <a:lnSpc>
                <a:spcPct val="100000"/>
              </a:lnSpc>
              <a:spcBef>
                <a:spcPts val="5"/>
              </a:spcBef>
            </a:pPr>
            <a:r>
              <a:rPr sz="2000" spc="-5" dirty="0">
                <a:latin typeface="Arial"/>
                <a:cs typeface="Arial"/>
              </a:rPr>
              <a:t>26000</a:t>
            </a:r>
            <a:r>
              <a:rPr sz="2000" dirty="0">
                <a:latin typeface="Arial"/>
                <a:cs typeface="Arial"/>
              </a:rPr>
              <a:t>X</a:t>
            </a:r>
          </a:p>
          <a:p>
            <a:pPr algn="r">
              <a:lnSpc>
                <a:spcPct val="100000"/>
              </a:lnSpc>
            </a:pPr>
            <a:r>
              <a:rPr sz="2000" spc="-5" dirty="0">
                <a:latin typeface="Arial"/>
                <a:cs typeface="Arial"/>
              </a:rPr>
              <a:t>Bar </a:t>
            </a:r>
            <a:r>
              <a:rPr sz="2000" dirty="0">
                <a:latin typeface="Arial"/>
                <a:cs typeface="Arial"/>
              </a:rPr>
              <a:t>=</a:t>
            </a:r>
            <a:r>
              <a:rPr sz="2000" spc="-80" dirty="0">
                <a:latin typeface="Arial"/>
                <a:cs typeface="Arial"/>
              </a:rPr>
              <a:t> </a:t>
            </a:r>
            <a:r>
              <a:rPr sz="2000" spc="-5" dirty="0">
                <a:latin typeface="Arial"/>
                <a:cs typeface="Arial"/>
              </a:rPr>
              <a:t>5000nm</a:t>
            </a:r>
            <a:endParaRPr sz="2000" dirty="0">
              <a:latin typeface="Arial"/>
              <a:cs typeface="Arial"/>
            </a:endParaRPr>
          </a:p>
          <a:p>
            <a:pPr marL="2515870" marR="12065">
              <a:lnSpc>
                <a:spcPct val="100000"/>
              </a:lnSpc>
              <a:spcBef>
                <a:spcPts val="240"/>
              </a:spcBef>
            </a:pPr>
            <a:endParaRPr lang="en-US" sz="2000" dirty="0" smtClean="0">
              <a:latin typeface="Arial"/>
              <a:cs typeface="Arial"/>
            </a:endParaRPr>
          </a:p>
          <a:p>
            <a:pPr marL="2515870" marR="12065">
              <a:spcBef>
                <a:spcPts val="240"/>
              </a:spcBef>
            </a:pPr>
            <a:r>
              <a:rPr lang="en-IN" sz="2000" spc="-5" dirty="0" smtClean="0">
                <a:latin typeface="Arial"/>
                <a:cs typeface="Arial"/>
              </a:rPr>
              <a:t>			Homogenized</a:t>
            </a:r>
          </a:p>
          <a:p>
            <a:pPr marL="2515870" marR="12065">
              <a:lnSpc>
                <a:spcPct val="100000"/>
              </a:lnSpc>
              <a:spcBef>
                <a:spcPts val="240"/>
              </a:spcBef>
            </a:pPr>
            <a:endParaRPr sz="2000" dirty="0">
              <a:latin typeface="Arial"/>
              <a:cs typeface="Arial"/>
            </a:endParaRPr>
          </a:p>
        </p:txBody>
      </p:sp>
      <p:sp>
        <p:nvSpPr>
          <p:cNvPr id="10" name="object 5"/>
          <p:cNvSpPr/>
          <p:nvPr/>
        </p:nvSpPr>
        <p:spPr>
          <a:xfrm>
            <a:off x="4572000" y="1143000"/>
            <a:ext cx="3352800" cy="59436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1" name="object 6"/>
          <p:cNvSpPr/>
          <p:nvPr/>
        </p:nvSpPr>
        <p:spPr>
          <a:xfrm>
            <a:off x="1066800" y="2209800"/>
            <a:ext cx="2209800" cy="2667000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02920" y="365761"/>
            <a:ext cx="9052560" cy="6487319"/>
          </a:xfrm>
        </p:spPr>
        <p:txBody>
          <a:bodyPr>
            <a:normAutofit lnSpcReduction="10000"/>
          </a:bodyPr>
          <a:lstStyle/>
          <a:p>
            <a:pPr>
              <a:buNone/>
            </a:pPr>
            <a:r>
              <a:rPr lang="en-US" sz="2800" b="1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Merits of </a:t>
            </a:r>
            <a:r>
              <a:rPr lang="en-US" sz="2800" b="1" dirty="0" smtClean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Homogenization</a:t>
            </a:r>
          </a:p>
          <a:p>
            <a:r>
              <a:rPr lang="en-US" dirty="0">
                <a:solidFill>
                  <a:srgbClr val="002060"/>
                </a:solidFill>
              </a:rPr>
              <a:t>No formation of cream layer/plug</a:t>
            </a:r>
          </a:p>
          <a:p>
            <a:r>
              <a:rPr lang="en-US" dirty="0">
                <a:solidFill>
                  <a:srgbClr val="002060"/>
                </a:solidFill>
              </a:rPr>
              <a:t>Fat will not churn</a:t>
            </a:r>
          </a:p>
          <a:p>
            <a:r>
              <a:rPr lang="en-US" dirty="0">
                <a:solidFill>
                  <a:srgbClr val="002060"/>
                </a:solidFill>
              </a:rPr>
              <a:t>Thick body and rich appearance</a:t>
            </a:r>
          </a:p>
          <a:p>
            <a:r>
              <a:rPr lang="en-US" dirty="0">
                <a:solidFill>
                  <a:srgbClr val="002060"/>
                </a:solidFill>
              </a:rPr>
              <a:t>Produces soft curd, easily digestible</a:t>
            </a:r>
          </a:p>
          <a:p>
            <a:r>
              <a:rPr lang="en-US" dirty="0">
                <a:solidFill>
                  <a:srgbClr val="002060"/>
                </a:solidFill>
              </a:rPr>
              <a:t>Less susceptibility to oxidation</a:t>
            </a:r>
          </a:p>
          <a:p>
            <a:pPr>
              <a:buNone/>
            </a:pPr>
            <a:r>
              <a:rPr lang="en-US" b="1" dirty="0" smtClean="0">
                <a:solidFill>
                  <a:srgbClr val="002060"/>
                </a:solidFill>
              </a:rPr>
              <a:t> </a:t>
            </a:r>
            <a:r>
              <a:rPr lang="en-US" sz="2800" b="1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Demerits</a:t>
            </a:r>
            <a:r>
              <a:rPr lang="en-US" dirty="0">
                <a:solidFill>
                  <a:srgbClr val="002060"/>
                </a:solidFill>
              </a:rPr>
              <a:t/>
            </a:r>
            <a:br>
              <a:rPr lang="en-US" dirty="0">
                <a:solidFill>
                  <a:srgbClr val="002060"/>
                </a:solidFill>
              </a:rPr>
            </a:br>
            <a:r>
              <a:rPr lang="en-US" dirty="0">
                <a:solidFill>
                  <a:srgbClr val="002060"/>
                </a:solidFill>
              </a:rPr>
              <a:t>Increased cost of production</a:t>
            </a:r>
          </a:p>
          <a:p>
            <a:r>
              <a:rPr lang="en-US" dirty="0">
                <a:solidFill>
                  <a:srgbClr val="002060"/>
                </a:solidFill>
              </a:rPr>
              <a:t>Fat from returned homogenized milk is difficult to salvage.</a:t>
            </a:r>
          </a:p>
          <a:p>
            <a:r>
              <a:rPr lang="en-US" dirty="0">
                <a:solidFill>
                  <a:srgbClr val="002060"/>
                </a:solidFill>
              </a:rPr>
              <a:t>Sediment is greater</a:t>
            </a:r>
          </a:p>
          <a:p>
            <a:r>
              <a:rPr lang="en-US" dirty="0">
                <a:solidFill>
                  <a:srgbClr val="002060"/>
                </a:solidFill>
              </a:rPr>
              <a:t>May produce rancidity if temperature is not kept adequately high. 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7471801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8"/>
          <p:cNvSpPr txBox="1"/>
          <p:nvPr/>
        </p:nvSpPr>
        <p:spPr>
          <a:xfrm>
            <a:off x="381000" y="581464"/>
            <a:ext cx="9067799" cy="5790047"/>
          </a:xfrm>
          <a:prstGeom prst="rect">
            <a:avLst/>
          </a:prstGeom>
          <a:ln w="12191">
            <a:solidFill>
              <a:srgbClr val="000000"/>
            </a:solidFill>
          </a:ln>
        </p:spPr>
        <p:txBody>
          <a:bodyPr vert="horz" wrap="square" lIns="0" tIns="3810" rIns="0" bIns="0" rtlCol="0">
            <a:spAutoFit/>
          </a:bodyPr>
          <a:lstStyle/>
          <a:p>
            <a:pPr marL="354965">
              <a:lnSpc>
                <a:spcPct val="100000"/>
              </a:lnSpc>
              <a:spcBef>
                <a:spcPts val="30"/>
              </a:spcBef>
            </a:pPr>
            <a:r>
              <a:rPr sz="2400" i="1" spc="-65" dirty="0">
                <a:solidFill>
                  <a:srgbClr val="04607A"/>
                </a:solidFill>
                <a:latin typeface="Trebuchet MS"/>
                <a:cs typeface="Trebuchet MS"/>
              </a:rPr>
              <a:t>Product </a:t>
            </a:r>
            <a:r>
              <a:rPr sz="2400" i="1" spc="-85" dirty="0">
                <a:solidFill>
                  <a:srgbClr val="04607A"/>
                </a:solidFill>
                <a:latin typeface="Trebuchet MS"/>
                <a:cs typeface="Trebuchet MS"/>
              </a:rPr>
              <a:t>specific </a:t>
            </a:r>
            <a:r>
              <a:rPr sz="2400" i="1" spc="-55" dirty="0">
                <a:solidFill>
                  <a:srgbClr val="04607A"/>
                </a:solidFill>
                <a:latin typeface="Trebuchet MS"/>
                <a:cs typeface="Trebuchet MS"/>
              </a:rPr>
              <a:t>purposes </a:t>
            </a:r>
            <a:r>
              <a:rPr sz="2400" i="1" spc="-80" dirty="0">
                <a:solidFill>
                  <a:srgbClr val="04607A"/>
                </a:solidFill>
                <a:latin typeface="Trebuchet MS"/>
                <a:cs typeface="Trebuchet MS"/>
              </a:rPr>
              <a:t>of</a:t>
            </a:r>
            <a:r>
              <a:rPr sz="2400" i="1" spc="-245" dirty="0">
                <a:solidFill>
                  <a:srgbClr val="04607A"/>
                </a:solidFill>
                <a:latin typeface="Trebuchet MS"/>
                <a:cs typeface="Trebuchet MS"/>
              </a:rPr>
              <a:t> </a:t>
            </a:r>
            <a:r>
              <a:rPr sz="2400" i="1" spc="-55" dirty="0">
                <a:solidFill>
                  <a:srgbClr val="04607A"/>
                </a:solidFill>
                <a:latin typeface="Trebuchet MS"/>
                <a:cs typeface="Trebuchet MS"/>
              </a:rPr>
              <a:t>Homogenization</a:t>
            </a:r>
            <a:endParaRPr sz="2400" dirty="0">
              <a:latin typeface="Trebuchet MS"/>
              <a:cs typeface="Trebuchet MS"/>
            </a:endParaRPr>
          </a:p>
          <a:p>
            <a:pPr marL="481330" marR="935355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1666"/>
              <a:buFont typeface="Arial"/>
              <a:buChar char="●"/>
              <a:tabLst>
                <a:tab pos="481965" algn="l"/>
              </a:tabLst>
            </a:pPr>
            <a:r>
              <a:rPr sz="2200" spc="-25" dirty="0">
                <a:latin typeface="Georgia"/>
                <a:cs typeface="Georgia"/>
              </a:rPr>
              <a:t>Market </a:t>
            </a:r>
            <a:r>
              <a:rPr sz="2200" spc="-15" dirty="0">
                <a:latin typeface="Georgia"/>
                <a:cs typeface="Georgia"/>
              </a:rPr>
              <a:t>milk </a:t>
            </a:r>
            <a:r>
              <a:rPr sz="2200" spc="-20" dirty="0">
                <a:latin typeface="Georgia"/>
                <a:cs typeface="Georgia"/>
              </a:rPr>
              <a:t>- creaming </a:t>
            </a:r>
            <a:r>
              <a:rPr sz="2200" spc="-15" dirty="0">
                <a:latin typeface="Georgia"/>
                <a:cs typeface="Georgia"/>
              </a:rPr>
              <a:t>of fat </a:t>
            </a:r>
            <a:r>
              <a:rPr sz="2200" spc="-25" dirty="0">
                <a:latin typeface="Georgia"/>
                <a:cs typeface="Georgia"/>
              </a:rPr>
              <a:t>is avoided </a:t>
            </a:r>
            <a:r>
              <a:rPr sz="2200" spc="-45" dirty="0">
                <a:latin typeface="Georgia"/>
                <a:cs typeface="Georgia"/>
              </a:rPr>
              <a:t>&amp; </a:t>
            </a:r>
            <a:r>
              <a:rPr sz="2200" spc="-20" dirty="0">
                <a:latin typeface="Georgia"/>
                <a:cs typeface="Georgia"/>
              </a:rPr>
              <a:t>taste  improvement </a:t>
            </a:r>
            <a:r>
              <a:rPr sz="2200" spc="-25" dirty="0">
                <a:latin typeface="Georgia"/>
                <a:cs typeface="Georgia"/>
              </a:rPr>
              <a:t>is</a:t>
            </a:r>
            <a:r>
              <a:rPr sz="2200" spc="-75" dirty="0">
                <a:latin typeface="Georgia"/>
                <a:cs typeface="Georgia"/>
              </a:rPr>
              <a:t> </a:t>
            </a:r>
            <a:r>
              <a:rPr sz="2200" spc="-15" dirty="0">
                <a:latin typeface="Georgia"/>
                <a:cs typeface="Georgia"/>
              </a:rPr>
              <a:t>achieved</a:t>
            </a:r>
            <a:endParaRPr sz="2200" dirty="0">
              <a:latin typeface="Georgia"/>
              <a:cs typeface="Georgia"/>
            </a:endParaRPr>
          </a:p>
          <a:p>
            <a:pPr marL="481330" marR="753110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1666"/>
              <a:buFont typeface="Arial"/>
              <a:buChar char="●"/>
              <a:tabLst>
                <a:tab pos="481965" algn="l"/>
              </a:tabLst>
            </a:pPr>
            <a:r>
              <a:rPr sz="2200" spc="-15" dirty="0">
                <a:latin typeface="Georgia"/>
                <a:cs typeface="Georgia"/>
              </a:rPr>
              <a:t>Coffee </a:t>
            </a:r>
            <a:r>
              <a:rPr sz="2200" spc="-20" dirty="0">
                <a:latin typeface="Georgia"/>
                <a:cs typeface="Georgia"/>
              </a:rPr>
              <a:t>cream, </a:t>
            </a:r>
            <a:r>
              <a:rPr sz="2200" spc="-25" dirty="0">
                <a:latin typeface="Georgia"/>
                <a:cs typeface="Georgia"/>
              </a:rPr>
              <a:t>evaporated </a:t>
            </a:r>
            <a:r>
              <a:rPr sz="2200" spc="-15" dirty="0">
                <a:latin typeface="Georgia"/>
                <a:cs typeface="Georgia"/>
              </a:rPr>
              <a:t>milk </a:t>
            </a:r>
            <a:r>
              <a:rPr sz="2200" spc="-20" dirty="0">
                <a:latin typeface="Georgia"/>
                <a:cs typeface="Georgia"/>
              </a:rPr>
              <a:t>- </a:t>
            </a:r>
            <a:r>
              <a:rPr sz="2200" spc="-30" dirty="0">
                <a:latin typeface="Georgia"/>
                <a:cs typeface="Georgia"/>
              </a:rPr>
              <a:t>avoids </a:t>
            </a:r>
            <a:r>
              <a:rPr sz="2200" spc="-20" dirty="0">
                <a:latin typeface="Georgia"/>
                <a:cs typeface="Georgia"/>
              </a:rPr>
              <a:t>creaming </a:t>
            </a:r>
            <a:r>
              <a:rPr sz="2200" spc="-45" dirty="0">
                <a:latin typeface="Georgia"/>
                <a:cs typeface="Georgia"/>
              </a:rPr>
              <a:t>&amp;  </a:t>
            </a:r>
            <a:r>
              <a:rPr sz="2200" spc="-25" dirty="0">
                <a:latin typeface="Georgia"/>
                <a:cs typeface="Georgia"/>
              </a:rPr>
              <a:t>improved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5" dirty="0">
                <a:latin typeface="Georgia"/>
                <a:cs typeface="Georgia"/>
              </a:rPr>
              <a:t>whitening </a:t>
            </a:r>
            <a:r>
              <a:rPr sz="2200" spc="-25" dirty="0">
                <a:latin typeface="Georgia"/>
                <a:cs typeface="Georgia"/>
              </a:rPr>
              <a:t>power </a:t>
            </a:r>
            <a:r>
              <a:rPr sz="2200" spc="-15" dirty="0">
                <a:latin typeface="Georgia"/>
                <a:cs typeface="Georgia"/>
              </a:rPr>
              <a:t>in</a:t>
            </a:r>
            <a:r>
              <a:rPr sz="2200" spc="-70" dirty="0">
                <a:latin typeface="Georgia"/>
                <a:cs typeface="Georgia"/>
              </a:rPr>
              <a:t> </a:t>
            </a:r>
            <a:r>
              <a:rPr sz="2200" spc="-15" dirty="0">
                <a:latin typeface="Georgia"/>
                <a:cs typeface="Georgia"/>
              </a:rPr>
              <a:t>coffee</a:t>
            </a:r>
            <a:endParaRPr sz="2200" dirty="0">
              <a:latin typeface="Georgia"/>
              <a:cs typeface="Georgia"/>
            </a:endParaRPr>
          </a:p>
          <a:p>
            <a:pPr marL="481330" marR="406400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1666"/>
              <a:buFont typeface="Arial"/>
              <a:buChar char="●"/>
              <a:tabLst>
                <a:tab pos="481965" algn="l"/>
              </a:tabLst>
            </a:pPr>
            <a:r>
              <a:rPr sz="2200" spc="-10" dirty="0">
                <a:latin typeface="Georgia"/>
                <a:cs typeface="Georgia"/>
              </a:rPr>
              <a:t>Cheese </a:t>
            </a:r>
            <a:r>
              <a:rPr sz="2200" spc="-15" dirty="0">
                <a:latin typeface="Georgia"/>
                <a:cs typeface="Georgia"/>
              </a:rPr>
              <a:t>milk </a:t>
            </a:r>
            <a:r>
              <a:rPr sz="2200" spc="-20" dirty="0">
                <a:latin typeface="Georgia"/>
                <a:cs typeface="Georgia"/>
              </a:rPr>
              <a:t>- enhances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0" dirty="0">
                <a:latin typeface="Georgia"/>
                <a:cs typeface="Georgia"/>
              </a:rPr>
              <a:t>biochemical </a:t>
            </a:r>
            <a:r>
              <a:rPr sz="2200" spc="-15" dirty="0">
                <a:latin typeface="Georgia"/>
                <a:cs typeface="Georgia"/>
              </a:rPr>
              <a:t>fat </a:t>
            </a:r>
            <a:r>
              <a:rPr sz="2200" spc="-20" dirty="0">
                <a:latin typeface="Georgia"/>
                <a:cs typeface="Georgia"/>
              </a:rPr>
              <a:t>degradation  especially </a:t>
            </a:r>
            <a:r>
              <a:rPr sz="2200" spc="-15" dirty="0">
                <a:latin typeface="Georgia"/>
                <a:cs typeface="Georgia"/>
              </a:rPr>
              <a:t>in </a:t>
            </a:r>
            <a:r>
              <a:rPr sz="2200" spc="-10" dirty="0">
                <a:latin typeface="Georgia"/>
                <a:cs typeface="Georgia"/>
              </a:rPr>
              <a:t>mould </a:t>
            </a:r>
            <a:r>
              <a:rPr sz="2200" spc="-15" dirty="0">
                <a:latin typeface="Georgia"/>
                <a:cs typeface="Georgia"/>
              </a:rPr>
              <a:t>ripened</a:t>
            </a:r>
            <a:r>
              <a:rPr sz="2200" spc="-25" dirty="0">
                <a:latin typeface="Georgia"/>
                <a:cs typeface="Georgia"/>
              </a:rPr>
              <a:t> </a:t>
            </a:r>
            <a:r>
              <a:rPr sz="2200" spc="-15" dirty="0">
                <a:latin typeface="Georgia"/>
                <a:cs typeface="Georgia"/>
              </a:rPr>
              <a:t>cheeses</a:t>
            </a:r>
            <a:endParaRPr sz="2200" dirty="0">
              <a:latin typeface="Georgia"/>
              <a:cs typeface="Georgia"/>
            </a:endParaRPr>
          </a:p>
          <a:p>
            <a:pPr marL="481330" marR="372110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1666"/>
              <a:buFont typeface="Arial"/>
              <a:buChar char="●"/>
              <a:tabLst>
                <a:tab pos="481965" algn="l"/>
              </a:tabLst>
            </a:pPr>
            <a:r>
              <a:rPr sz="2200" spc="-10" dirty="0">
                <a:latin typeface="Georgia"/>
                <a:cs typeface="Georgia"/>
              </a:rPr>
              <a:t>Acidified </a:t>
            </a:r>
            <a:r>
              <a:rPr sz="2200" spc="-20" dirty="0">
                <a:latin typeface="Georgia"/>
                <a:cs typeface="Georgia"/>
              </a:rPr>
              <a:t>dairy </a:t>
            </a:r>
            <a:r>
              <a:rPr sz="2200" spc="-15" dirty="0">
                <a:latin typeface="Georgia"/>
                <a:cs typeface="Georgia"/>
              </a:rPr>
              <a:t>products </a:t>
            </a:r>
            <a:r>
              <a:rPr sz="2200" spc="-20" dirty="0">
                <a:latin typeface="Georgia"/>
                <a:cs typeface="Georgia"/>
              </a:rPr>
              <a:t>- improvement </a:t>
            </a:r>
            <a:r>
              <a:rPr sz="2200" spc="-15" dirty="0">
                <a:latin typeface="Georgia"/>
                <a:cs typeface="Georgia"/>
              </a:rPr>
              <a:t>in </a:t>
            </a:r>
            <a:r>
              <a:rPr sz="2200" spc="-20" dirty="0">
                <a:latin typeface="Georgia"/>
                <a:cs typeface="Georgia"/>
              </a:rPr>
              <a:t>consistency </a:t>
            </a:r>
            <a:r>
              <a:rPr sz="2200" spc="-45" dirty="0">
                <a:latin typeface="Georgia"/>
                <a:cs typeface="Georgia"/>
              </a:rPr>
              <a:t>&amp;  </a:t>
            </a:r>
            <a:r>
              <a:rPr sz="2200" spc="-20" dirty="0">
                <a:latin typeface="Georgia"/>
                <a:cs typeface="Georgia"/>
              </a:rPr>
              <a:t>taste, more </a:t>
            </a:r>
            <a:r>
              <a:rPr sz="2200" spc="-15" dirty="0">
                <a:latin typeface="Georgia"/>
                <a:cs typeface="Georgia"/>
              </a:rPr>
              <a:t>stable acid gel </a:t>
            </a:r>
            <a:r>
              <a:rPr sz="2200" spc="-20" dirty="0">
                <a:latin typeface="Georgia"/>
                <a:cs typeface="Georgia"/>
              </a:rPr>
              <a:t>and reduced </a:t>
            </a:r>
            <a:r>
              <a:rPr sz="2200" spc="-15" dirty="0">
                <a:latin typeface="Georgia"/>
                <a:cs typeface="Georgia"/>
              </a:rPr>
              <a:t>whey</a:t>
            </a:r>
            <a:r>
              <a:rPr sz="2200" spc="-55" dirty="0">
                <a:latin typeface="Georgia"/>
                <a:cs typeface="Georgia"/>
              </a:rPr>
              <a:t> </a:t>
            </a:r>
            <a:r>
              <a:rPr sz="2200" spc="-30" dirty="0">
                <a:latin typeface="Georgia"/>
                <a:cs typeface="Georgia"/>
              </a:rPr>
              <a:t>syneresis</a:t>
            </a:r>
            <a:endParaRPr sz="2200" dirty="0">
              <a:latin typeface="Georgia"/>
              <a:cs typeface="Georgia"/>
            </a:endParaRPr>
          </a:p>
          <a:p>
            <a:pPr marL="481330" marR="245110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1666"/>
              <a:buFont typeface="Arial"/>
              <a:buChar char="●"/>
              <a:tabLst>
                <a:tab pos="481965" algn="l"/>
              </a:tabLst>
            </a:pPr>
            <a:r>
              <a:rPr sz="2200" spc="-15" dirty="0">
                <a:latin typeface="Georgia"/>
                <a:cs typeface="Georgia"/>
              </a:rPr>
              <a:t>Milk </a:t>
            </a:r>
            <a:r>
              <a:rPr sz="2200" spc="-25" dirty="0">
                <a:latin typeface="Georgia"/>
                <a:cs typeface="Georgia"/>
              </a:rPr>
              <a:t>mix beverages </a:t>
            </a:r>
            <a:r>
              <a:rPr sz="2200" spc="-175" dirty="0">
                <a:latin typeface="Georgia"/>
                <a:cs typeface="Georgia"/>
              </a:rPr>
              <a:t>– </a:t>
            </a:r>
            <a:r>
              <a:rPr sz="2200" spc="-20" dirty="0">
                <a:latin typeface="Georgia"/>
                <a:cs typeface="Georgia"/>
              </a:rPr>
              <a:t>improving </a:t>
            </a:r>
            <a:r>
              <a:rPr sz="2200" spc="-35" dirty="0">
                <a:latin typeface="Georgia"/>
                <a:cs typeface="Georgia"/>
              </a:rPr>
              <a:t>body, </a:t>
            </a:r>
            <a:r>
              <a:rPr sz="2200" spc="-15" dirty="0">
                <a:latin typeface="Georgia"/>
                <a:cs typeface="Georgia"/>
              </a:rPr>
              <a:t>good distribution of  stabilizer </a:t>
            </a:r>
            <a:r>
              <a:rPr sz="2200" spc="-45" dirty="0">
                <a:latin typeface="Georgia"/>
                <a:cs typeface="Georgia"/>
              </a:rPr>
              <a:t>&amp;</a:t>
            </a:r>
            <a:r>
              <a:rPr sz="2200" spc="-30" dirty="0">
                <a:latin typeface="Georgia"/>
                <a:cs typeface="Georgia"/>
              </a:rPr>
              <a:t> </a:t>
            </a:r>
            <a:r>
              <a:rPr sz="2200" spc="-20" dirty="0">
                <a:latin typeface="Georgia"/>
                <a:cs typeface="Georgia"/>
              </a:rPr>
              <a:t>additives</a:t>
            </a:r>
            <a:endParaRPr sz="2200" dirty="0">
              <a:latin typeface="Georgia"/>
              <a:cs typeface="Georgia"/>
            </a:endParaRPr>
          </a:p>
          <a:p>
            <a:pPr marL="481330" marR="411480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1666"/>
              <a:buFont typeface="Arial"/>
              <a:buChar char="●"/>
              <a:tabLst>
                <a:tab pos="481965" algn="l"/>
              </a:tabLst>
            </a:pPr>
            <a:r>
              <a:rPr sz="2200" spc="-40" dirty="0">
                <a:latin typeface="Georgia"/>
                <a:cs typeface="Georgia"/>
              </a:rPr>
              <a:t>Ice </a:t>
            </a:r>
            <a:r>
              <a:rPr sz="2200" spc="-20" dirty="0">
                <a:latin typeface="Georgia"/>
                <a:cs typeface="Georgia"/>
              </a:rPr>
              <a:t>cream </a:t>
            </a:r>
            <a:r>
              <a:rPr sz="2200" spc="-25" dirty="0">
                <a:latin typeface="Georgia"/>
                <a:cs typeface="Georgia"/>
              </a:rPr>
              <a:t>mix </a:t>
            </a:r>
            <a:r>
              <a:rPr sz="2200" spc="-175" dirty="0">
                <a:latin typeface="Georgia"/>
                <a:cs typeface="Georgia"/>
              </a:rPr>
              <a:t>– </a:t>
            </a:r>
            <a:r>
              <a:rPr sz="2200" spc="-20" dirty="0">
                <a:latin typeface="Georgia"/>
                <a:cs typeface="Georgia"/>
              </a:rPr>
              <a:t>reduced </a:t>
            </a:r>
            <a:r>
              <a:rPr sz="2200" spc="-15" dirty="0">
                <a:latin typeface="Georgia"/>
                <a:cs typeface="Georgia"/>
              </a:rPr>
              <a:t>buttering of fat during </a:t>
            </a:r>
            <a:r>
              <a:rPr sz="2200" spc="-10" dirty="0">
                <a:latin typeface="Georgia"/>
                <a:cs typeface="Georgia"/>
              </a:rPr>
              <a:t>freezing  </a:t>
            </a:r>
            <a:r>
              <a:rPr sz="2200" spc="-25" dirty="0">
                <a:latin typeface="Georgia"/>
                <a:cs typeface="Georgia"/>
              </a:rPr>
              <a:t>process</a:t>
            </a:r>
            <a:endParaRPr sz="2200" dirty="0">
              <a:latin typeface="Georgia"/>
              <a:cs typeface="Georgia"/>
            </a:endParaRPr>
          </a:p>
        </p:txBody>
      </p:sp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502920" y="365761"/>
            <a:ext cx="4442460" cy="6487319"/>
          </a:xfrm>
        </p:spPr>
        <p:txBody>
          <a:bodyPr>
            <a:noAutofit/>
          </a:bodyPr>
          <a:lstStyle/>
          <a:p>
            <a:pPr>
              <a:buNone/>
            </a:pPr>
            <a:r>
              <a:rPr lang="en-US" sz="1800" b="1" dirty="0">
                <a:solidFill>
                  <a:srgbClr val="002060"/>
                </a:solidFill>
              </a:rPr>
              <a:t>Factors Affecting Homogenization</a:t>
            </a:r>
          </a:p>
          <a:p>
            <a:r>
              <a:rPr lang="en-US" sz="1800" b="1" dirty="0">
                <a:solidFill>
                  <a:srgbClr val="002060"/>
                </a:solidFill>
              </a:rPr>
              <a:t> Homogenization pressure</a:t>
            </a:r>
          </a:p>
          <a:p>
            <a:pPr>
              <a:buNone/>
            </a:pPr>
            <a:r>
              <a:rPr lang="en-US" sz="1800" dirty="0">
                <a:solidFill>
                  <a:srgbClr val="002060"/>
                </a:solidFill>
              </a:rPr>
              <a:t>two-stage homogenization is needed</a:t>
            </a:r>
          </a:p>
          <a:p>
            <a:pPr>
              <a:buNone/>
            </a:pPr>
            <a:r>
              <a:rPr lang="en-US" sz="1800" dirty="0">
                <a:solidFill>
                  <a:srgbClr val="002060"/>
                </a:solidFill>
              </a:rPr>
              <a:t>to prevent fat clustering pressure of </a:t>
            </a:r>
          </a:p>
          <a:p>
            <a:pPr>
              <a:buNone/>
            </a:pPr>
            <a:r>
              <a:rPr lang="en-US" sz="1800" dirty="0">
                <a:solidFill>
                  <a:srgbClr val="002060"/>
                </a:solidFill>
              </a:rPr>
              <a:t>140 bar (2000 psi) and 35 bar (500 </a:t>
            </a:r>
          </a:p>
          <a:p>
            <a:pPr>
              <a:buNone/>
            </a:pPr>
            <a:r>
              <a:rPr lang="en-US" sz="1800" dirty="0">
                <a:solidFill>
                  <a:srgbClr val="002060"/>
                </a:solidFill>
              </a:rPr>
              <a:t>psi) in the first and second stage </a:t>
            </a:r>
          </a:p>
          <a:p>
            <a:pPr>
              <a:buNone/>
            </a:pPr>
            <a:r>
              <a:rPr lang="en-US" sz="1800" dirty="0">
                <a:solidFill>
                  <a:srgbClr val="002060"/>
                </a:solidFill>
              </a:rPr>
              <a:t>respectively are applied in two-stage </a:t>
            </a:r>
          </a:p>
          <a:p>
            <a:pPr>
              <a:buNone/>
            </a:pPr>
            <a:r>
              <a:rPr lang="en-US" sz="1800" dirty="0">
                <a:solidFill>
                  <a:srgbClr val="002060"/>
                </a:solidFill>
              </a:rPr>
              <a:t>homogenization.</a:t>
            </a:r>
            <a:endParaRPr lang="en-US" sz="1800" b="1" dirty="0">
              <a:solidFill>
                <a:srgbClr val="002060"/>
              </a:solidFill>
            </a:endParaRPr>
          </a:p>
          <a:p>
            <a:r>
              <a:rPr lang="en-US" sz="1800" b="1" dirty="0">
                <a:solidFill>
                  <a:srgbClr val="002060"/>
                </a:solidFill>
              </a:rPr>
              <a:t>Stage of homogenization</a:t>
            </a:r>
          </a:p>
          <a:p>
            <a:pPr>
              <a:buNone/>
            </a:pPr>
            <a:r>
              <a:rPr lang="en-US" sz="1800" dirty="0">
                <a:solidFill>
                  <a:srgbClr val="002060"/>
                </a:solidFill>
              </a:rPr>
              <a:t>milk with more than 6% fat,</a:t>
            </a:r>
          </a:p>
          <a:p>
            <a:pPr>
              <a:buNone/>
            </a:pPr>
            <a:r>
              <a:rPr lang="en-US" sz="1800" dirty="0" err="1">
                <a:solidFill>
                  <a:srgbClr val="002060"/>
                </a:solidFill>
              </a:rPr>
              <a:t>twostage</a:t>
            </a:r>
            <a:r>
              <a:rPr lang="en-US" sz="1800" dirty="0">
                <a:solidFill>
                  <a:srgbClr val="002060"/>
                </a:solidFill>
              </a:rPr>
              <a:t> homogenization is better.</a:t>
            </a:r>
            <a:endParaRPr lang="en-US" sz="1800" b="1" dirty="0">
              <a:solidFill>
                <a:srgbClr val="002060"/>
              </a:solidFill>
            </a:endParaRPr>
          </a:p>
          <a:p>
            <a:pPr>
              <a:buNone/>
            </a:pPr>
            <a:r>
              <a:rPr lang="en-US" sz="1800" b="1" dirty="0">
                <a:solidFill>
                  <a:srgbClr val="002060"/>
                </a:solidFill>
              </a:rPr>
              <a:t>Temperature of homogenization</a:t>
            </a:r>
          </a:p>
          <a:p>
            <a:pPr>
              <a:buNone/>
            </a:pPr>
            <a:r>
              <a:rPr lang="en-US" sz="1800" dirty="0">
                <a:solidFill>
                  <a:srgbClr val="002060"/>
                </a:solidFill>
              </a:rPr>
              <a:t>enzyme lipase should be inactivated prior to homogenization by pre-heating milk to a temperature of 60°C or above.</a:t>
            </a:r>
            <a:br>
              <a:rPr lang="en-US" sz="1800" dirty="0">
                <a:solidFill>
                  <a:srgbClr val="002060"/>
                </a:solidFill>
              </a:rPr>
            </a:br>
            <a:r>
              <a:rPr lang="en-US" sz="1800" dirty="0">
                <a:solidFill>
                  <a:srgbClr val="002060"/>
                </a:solidFill>
              </a:rPr>
              <a:t/>
            </a:r>
            <a:br>
              <a:rPr lang="en-US" sz="1800" dirty="0">
                <a:solidFill>
                  <a:srgbClr val="002060"/>
                </a:solidFill>
              </a:rPr>
            </a:br>
            <a:endParaRPr lang="en-US" sz="1800" dirty="0">
              <a:solidFill>
                <a:srgbClr val="002060"/>
              </a:solidFill>
            </a:endParaRP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113020" y="281940"/>
            <a:ext cx="4442460" cy="7376160"/>
          </a:xfrm>
        </p:spPr>
        <p:txBody>
          <a:bodyPr>
            <a:noAutofit/>
          </a:bodyPr>
          <a:lstStyle/>
          <a:p>
            <a:r>
              <a:rPr lang="en-US" sz="1800" b="1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Efficiency of Homogenization</a:t>
            </a:r>
          </a:p>
          <a:p>
            <a:r>
              <a:rPr lang="en-US" sz="1800" b="1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Degree of homogenization</a:t>
            </a:r>
            <a:r>
              <a:rPr lang="en-US" sz="1800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/>
            </a:r>
            <a:br>
              <a:rPr lang="en-US" sz="1800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US" sz="1800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/>
            </a:r>
            <a:br>
              <a:rPr lang="en-US" sz="1800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US" sz="1800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defined as - ratio of the volume of fat with fat globules diameter of &lt; 0.7 µ to the total fat content of milk or cream.</a:t>
            </a:r>
          </a:p>
          <a:p>
            <a:r>
              <a:rPr lang="en-US" sz="1800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The value of 0.7 µ was based on the fact that fat globules with smaller diameter- do not form clumps because they break up again due to Brownian movements.</a:t>
            </a:r>
          </a:p>
          <a:p>
            <a:r>
              <a:rPr lang="en-US" sz="1800" b="1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800" b="1" dirty="0" err="1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Farrall</a:t>
            </a:r>
            <a:r>
              <a:rPr lang="en-US" sz="1800" b="1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index</a:t>
            </a:r>
            <a:r>
              <a:rPr lang="en-US" sz="1800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/>
            </a:r>
            <a:br>
              <a:rPr lang="en-US" sz="1800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US" sz="1800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It is a widely accepted microscopic method - determining the homogenization efficiency.</a:t>
            </a:r>
          </a:p>
          <a:p>
            <a:r>
              <a:rPr lang="en-US" sz="1800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This index may be defined as the number of fat globules having &lt; 2 µ in diameter. </a:t>
            </a:r>
          </a:p>
          <a:p>
            <a:r>
              <a:rPr lang="en-US" sz="1800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The efficiency of </a:t>
            </a:r>
            <a:r>
              <a:rPr lang="en-US" sz="1980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homogenization is apparently based on the number of fat globules larger than 2 µ (if any), as measured under specified conditions.</a:t>
            </a:r>
            <a:br>
              <a:rPr lang="en-US" sz="1980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endParaRPr lang="en-US" sz="1980" dirty="0">
              <a:solidFill>
                <a:srgbClr val="00206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5576308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object 5"/>
          <p:cNvSpPr txBox="1"/>
          <p:nvPr/>
        </p:nvSpPr>
        <p:spPr>
          <a:xfrm>
            <a:off x="762000" y="1064124"/>
            <a:ext cx="8534399" cy="3958776"/>
          </a:xfrm>
          <a:prstGeom prst="rect">
            <a:avLst/>
          </a:prstGeom>
          <a:ln w="12191">
            <a:solidFill>
              <a:srgbClr val="000000"/>
            </a:solidFill>
          </a:ln>
        </p:spPr>
        <p:txBody>
          <a:bodyPr vert="horz" wrap="square" lIns="0" tIns="80010" rIns="0" bIns="0" rtlCol="0">
            <a:spAutoFit/>
          </a:bodyPr>
          <a:lstStyle/>
          <a:p>
            <a:pPr marL="772160">
              <a:lnSpc>
                <a:spcPct val="100000"/>
              </a:lnSpc>
              <a:spcBef>
                <a:spcPts val="630"/>
              </a:spcBef>
            </a:pPr>
            <a:r>
              <a:rPr sz="2400" i="1" spc="-60" dirty="0">
                <a:solidFill>
                  <a:srgbClr val="04607A"/>
                </a:solidFill>
                <a:latin typeface="Trebuchet MS"/>
                <a:cs typeface="Trebuchet MS"/>
              </a:rPr>
              <a:t>Homogenizer </a:t>
            </a:r>
            <a:r>
              <a:rPr sz="2400" i="1" spc="-70" dirty="0">
                <a:solidFill>
                  <a:srgbClr val="04607A"/>
                </a:solidFill>
                <a:latin typeface="Trebuchet MS"/>
                <a:cs typeface="Trebuchet MS"/>
              </a:rPr>
              <a:t>in </a:t>
            </a:r>
            <a:r>
              <a:rPr sz="2400" i="1" spc="-85" dirty="0">
                <a:solidFill>
                  <a:srgbClr val="04607A"/>
                </a:solidFill>
                <a:latin typeface="Trebuchet MS"/>
                <a:cs typeface="Trebuchet MS"/>
              </a:rPr>
              <a:t>the </a:t>
            </a:r>
            <a:r>
              <a:rPr sz="2400" i="1" spc="-50" dirty="0">
                <a:solidFill>
                  <a:srgbClr val="04607A"/>
                </a:solidFill>
                <a:latin typeface="Trebuchet MS"/>
                <a:cs typeface="Trebuchet MS"/>
              </a:rPr>
              <a:t>processing</a:t>
            </a:r>
            <a:r>
              <a:rPr sz="2400" i="1" spc="-229" dirty="0">
                <a:solidFill>
                  <a:srgbClr val="04607A"/>
                </a:solidFill>
                <a:latin typeface="Trebuchet MS"/>
                <a:cs typeface="Trebuchet MS"/>
              </a:rPr>
              <a:t> </a:t>
            </a:r>
            <a:r>
              <a:rPr sz="2400" i="1" spc="-85" dirty="0">
                <a:solidFill>
                  <a:srgbClr val="04607A"/>
                </a:solidFill>
                <a:latin typeface="Trebuchet MS"/>
                <a:cs typeface="Trebuchet MS"/>
              </a:rPr>
              <a:t>line</a:t>
            </a:r>
            <a:endParaRPr sz="2400" dirty="0">
              <a:latin typeface="Trebuchet MS"/>
              <a:cs typeface="Trebuchet MS"/>
            </a:endParaRPr>
          </a:p>
          <a:p>
            <a:pPr marL="443230" marR="495300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1666"/>
              <a:buFont typeface="Arial"/>
              <a:buChar char="●"/>
              <a:tabLst>
                <a:tab pos="443865" algn="l"/>
              </a:tabLst>
            </a:pPr>
            <a:r>
              <a:rPr sz="2200" spc="-40" dirty="0">
                <a:latin typeface="Georgia"/>
                <a:cs typeface="Georgia"/>
              </a:rPr>
              <a:t>In </a:t>
            </a:r>
            <a:r>
              <a:rPr sz="2200" spc="-25" dirty="0">
                <a:latin typeface="Georgia"/>
                <a:cs typeface="Georgia"/>
              </a:rPr>
              <a:t>general,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0" dirty="0">
                <a:latin typeface="Georgia"/>
                <a:cs typeface="Georgia"/>
              </a:rPr>
              <a:t>homogenizer </a:t>
            </a:r>
            <a:r>
              <a:rPr sz="2200" spc="-25" dirty="0">
                <a:latin typeface="Georgia"/>
                <a:cs typeface="Georgia"/>
              </a:rPr>
              <a:t>is </a:t>
            </a:r>
            <a:r>
              <a:rPr sz="2200" spc="-15" dirty="0">
                <a:latin typeface="Georgia"/>
                <a:cs typeface="Georgia"/>
              </a:rPr>
              <a:t>placed </a:t>
            </a:r>
            <a:r>
              <a:rPr sz="2200" spc="-20" dirty="0">
                <a:latin typeface="Georgia"/>
                <a:cs typeface="Georgia"/>
              </a:rPr>
              <a:t>upstream, </a:t>
            </a:r>
            <a:r>
              <a:rPr sz="2200" i="1" dirty="0">
                <a:latin typeface="Times New Roman"/>
                <a:cs typeface="Times New Roman"/>
              </a:rPr>
              <a:t>i.e.  </a:t>
            </a:r>
            <a:r>
              <a:rPr sz="2200" i="1" spc="5" dirty="0">
                <a:latin typeface="Times New Roman"/>
                <a:cs typeface="Times New Roman"/>
              </a:rPr>
              <a:t>before </a:t>
            </a:r>
            <a:r>
              <a:rPr sz="2200" i="1" spc="40" dirty="0">
                <a:latin typeface="Times New Roman"/>
                <a:cs typeface="Times New Roman"/>
              </a:rPr>
              <a:t>the </a:t>
            </a:r>
            <a:r>
              <a:rPr sz="2200" i="1" spc="25" dirty="0">
                <a:latin typeface="Times New Roman"/>
                <a:cs typeface="Times New Roman"/>
              </a:rPr>
              <a:t>final </a:t>
            </a:r>
            <a:r>
              <a:rPr sz="2200" i="1" spc="30" dirty="0">
                <a:latin typeface="Times New Roman"/>
                <a:cs typeface="Times New Roman"/>
              </a:rPr>
              <a:t>heating </a:t>
            </a:r>
            <a:r>
              <a:rPr sz="2200" spc="-15" dirty="0">
                <a:latin typeface="Georgia"/>
                <a:cs typeface="Georgia"/>
              </a:rPr>
              <a:t>section in </a:t>
            </a:r>
            <a:r>
              <a:rPr sz="2200" spc="-30" dirty="0">
                <a:latin typeface="Georgia"/>
                <a:cs typeface="Georgia"/>
              </a:rPr>
              <a:t>a </a:t>
            </a:r>
            <a:r>
              <a:rPr sz="2200" spc="-10" dirty="0">
                <a:latin typeface="Georgia"/>
                <a:cs typeface="Georgia"/>
              </a:rPr>
              <a:t>heat </a:t>
            </a:r>
            <a:r>
              <a:rPr sz="2200" spc="-35" dirty="0">
                <a:latin typeface="Georgia"/>
                <a:cs typeface="Georgia"/>
              </a:rPr>
              <a:t>exchanger. </a:t>
            </a:r>
            <a:r>
              <a:rPr sz="2200" spc="-40" dirty="0">
                <a:latin typeface="Georgia"/>
                <a:cs typeface="Georgia"/>
              </a:rPr>
              <a:t>In  </a:t>
            </a:r>
            <a:r>
              <a:rPr sz="2200" spc="-15" dirty="0">
                <a:latin typeface="Georgia"/>
                <a:cs typeface="Georgia"/>
              </a:rPr>
              <a:t>most pasteurization </a:t>
            </a:r>
            <a:r>
              <a:rPr sz="2200" spc="-20" dirty="0">
                <a:latin typeface="Georgia"/>
                <a:cs typeface="Georgia"/>
              </a:rPr>
              <a:t>plants </a:t>
            </a:r>
            <a:r>
              <a:rPr sz="2200" spc="-25" dirty="0">
                <a:latin typeface="Georgia"/>
                <a:cs typeface="Georgia"/>
              </a:rPr>
              <a:t>for market </a:t>
            </a:r>
            <a:r>
              <a:rPr sz="2200" spc="-15" dirty="0">
                <a:latin typeface="Georgia"/>
                <a:cs typeface="Georgia"/>
              </a:rPr>
              <a:t>milk production, 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0" dirty="0">
                <a:latin typeface="Georgia"/>
                <a:cs typeface="Georgia"/>
              </a:rPr>
              <a:t>homogenizer </a:t>
            </a:r>
            <a:r>
              <a:rPr sz="2200" spc="-25" dirty="0">
                <a:latin typeface="Georgia"/>
                <a:cs typeface="Georgia"/>
              </a:rPr>
              <a:t>is </a:t>
            </a:r>
            <a:r>
              <a:rPr sz="2200" spc="-20" dirty="0">
                <a:latin typeface="Georgia"/>
                <a:cs typeface="Georgia"/>
              </a:rPr>
              <a:t>usually </a:t>
            </a:r>
            <a:r>
              <a:rPr sz="2200" spc="-15" dirty="0">
                <a:latin typeface="Georgia"/>
                <a:cs typeface="Georgia"/>
              </a:rPr>
              <a:t>placed </a:t>
            </a:r>
            <a:r>
              <a:rPr sz="2200" spc="-20" dirty="0">
                <a:latin typeface="Georgia"/>
                <a:cs typeface="Georgia"/>
              </a:rPr>
              <a:t>after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20" dirty="0">
                <a:latin typeface="Georgia"/>
                <a:cs typeface="Georgia"/>
              </a:rPr>
              <a:t>second  </a:t>
            </a:r>
            <a:r>
              <a:rPr sz="2200" spc="-25" dirty="0">
                <a:latin typeface="Georgia"/>
                <a:cs typeface="Georgia"/>
              </a:rPr>
              <a:t>regenerative</a:t>
            </a:r>
            <a:r>
              <a:rPr sz="2200" spc="-45" dirty="0">
                <a:latin typeface="Georgia"/>
                <a:cs typeface="Georgia"/>
              </a:rPr>
              <a:t> </a:t>
            </a:r>
            <a:r>
              <a:rPr sz="2200" spc="-15" dirty="0">
                <a:latin typeface="Georgia"/>
                <a:cs typeface="Georgia"/>
              </a:rPr>
              <a:t>section</a:t>
            </a:r>
            <a:endParaRPr sz="2200" dirty="0">
              <a:latin typeface="Georgia"/>
              <a:cs typeface="Georgia"/>
            </a:endParaRPr>
          </a:p>
          <a:p>
            <a:pPr marL="443230" marR="332740" indent="-13716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1666"/>
              <a:buFont typeface="Arial"/>
              <a:buChar char="●"/>
              <a:tabLst>
                <a:tab pos="443865" algn="l"/>
              </a:tabLst>
            </a:pPr>
            <a:r>
              <a:rPr sz="2200" spc="-40" dirty="0">
                <a:latin typeface="Georgia"/>
                <a:cs typeface="Georgia"/>
              </a:rPr>
              <a:t>In </a:t>
            </a:r>
            <a:r>
              <a:rPr sz="2200" spc="-15" dirty="0">
                <a:latin typeface="Georgia"/>
                <a:cs typeface="Georgia"/>
              </a:rPr>
              <a:t>production of </a:t>
            </a:r>
            <a:r>
              <a:rPr sz="2200" spc="-25" dirty="0">
                <a:latin typeface="Georgia"/>
                <a:cs typeface="Georgia"/>
              </a:rPr>
              <a:t>UHT </a:t>
            </a:r>
            <a:r>
              <a:rPr sz="2200" spc="-15" dirty="0">
                <a:latin typeface="Georgia"/>
                <a:cs typeface="Georgia"/>
              </a:rPr>
              <a:t>milk,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0" dirty="0">
                <a:latin typeface="Georgia"/>
                <a:cs typeface="Georgia"/>
              </a:rPr>
              <a:t>homogenizer </a:t>
            </a:r>
            <a:r>
              <a:rPr sz="2200" spc="-25" dirty="0">
                <a:latin typeface="Georgia"/>
                <a:cs typeface="Georgia"/>
              </a:rPr>
              <a:t>is generally  </a:t>
            </a:r>
            <a:r>
              <a:rPr sz="2200" spc="-15" dirty="0">
                <a:latin typeface="Georgia"/>
                <a:cs typeface="Georgia"/>
              </a:rPr>
              <a:t>placed </a:t>
            </a:r>
            <a:r>
              <a:rPr sz="2200" spc="-25" dirty="0">
                <a:latin typeface="Georgia"/>
                <a:cs typeface="Georgia"/>
              </a:rPr>
              <a:t>upstream </a:t>
            </a:r>
            <a:r>
              <a:rPr sz="2200" spc="-15" dirty="0">
                <a:latin typeface="Georgia"/>
                <a:cs typeface="Georgia"/>
              </a:rPr>
              <a:t>in indirect </a:t>
            </a:r>
            <a:r>
              <a:rPr sz="2200" spc="-25" dirty="0">
                <a:latin typeface="Georgia"/>
                <a:cs typeface="Georgia"/>
              </a:rPr>
              <a:t>systems </a:t>
            </a:r>
            <a:r>
              <a:rPr sz="2200" spc="-5" dirty="0">
                <a:latin typeface="Georgia"/>
                <a:cs typeface="Georgia"/>
              </a:rPr>
              <a:t>but </a:t>
            </a:r>
            <a:r>
              <a:rPr sz="2200" spc="-35" dirty="0">
                <a:latin typeface="Georgia"/>
                <a:cs typeface="Georgia"/>
              </a:rPr>
              <a:t>always  </a:t>
            </a:r>
            <a:r>
              <a:rPr sz="2200" spc="-20" dirty="0">
                <a:latin typeface="Georgia"/>
                <a:cs typeface="Georgia"/>
              </a:rPr>
              <a:t>downstream </a:t>
            </a:r>
            <a:r>
              <a:rPr sz="2200" spc="-15" dirty="0">
                <a:latin typeface="Georgia"/>
                <a:cs typeface="Georgia"/>
              </a:rPr>
              <a:t>in direct </a:t>
            </a:r>
            <a:r>
              <a:rPr sz="2200" spc="-30" dirty="0">
                <a:latin typeface="Georgia"/>
                <a:cs typeface="Georgia"/>
              </a:rPr>
              <a:t>systems, </a:t>
            </a:r>
            <a:r>
              <a:rPr sz="2200" i="1" dirty="0">
                <a:latin typeface="Times New Roman"/>
                <a:cs typeface="Times New Roman"/>
              </a:rPr>
              <a:t>i.e. </a:t>
            </a:r>
            <a:r>
              <a:rPr sz="2200" i="1" spc="45" dirty="0">
                <a:latin typeface="Times New Roman"/>
                <a:cs typeface="Times New Roman"/>
              </a:rPr>
              <a:t>on </a:t>
            </a:r>
            <a:r>
              <a:rPr sz="2200" i="1" spc="40" dirty="0">
                <a:latin typeface="Times New Roman"/>
                <a:cs typeface="Times New Roman"/>
              </a:rPr>
              <a:t>the </a:t>
            </a:r>
            <a:r>
              <a:rPr sz="2200" spc="-15" dirty="0">
                <a:latin typeface="Georgia"/>
                <a:cs typeface="Georgia"/>
              </a:rPr>
              <a:t>aseptic </a:t>
            </a:r>
            <a:r>
              <a:rPr sz="2200" spc="-20" dirty="0">
                <a:latin typeface="Georgia"/>
                <a:cs typeface="Georgia"/>
              </a:rPr>
              <a:t>side</a:t>
            </a:r>
            <a:r>
              <a:rPr sz="2200" spc="-180" dirty="0">
                <a:latin typeface="Georgia"/>
                <a:cs typeface="Georgia"/>
              </a:rPr>
              <a:t> </a:t>
            </a:r>
            <a:r>
              <a:rPr sz="2200" spc="-20" dirty="0">
                <a:latin typeface="Georgia"/>
                <a:cs typeface="Georgia"/>
              </a:rPr>
              <a:t>after  </a:t>
            </a:r>
            <a:r>
              <a:rPr sz="2200" spc="-25" dirty="0">
                <a:latin typeface="Georgia"/>
                <a:cs typeface="Georgia"/>
              </a:rPr>
              <a:t>UHT </a:t>
            </a:r>
            <a:r>
              <a:rPr sz="2200" spc="-15" dirty="0">
                <a:latin typeface="Georgia"/>
                <a:cs typeface="Georgia"/>
              </a:rPr>
              <a:t>treatment. </a:t>
            </a:r>
            <a:r>
              <a:rPr sz="2200" spc="-40" dirty="0">
                <a:latin typeface="Georgia"/>
                <a:cs typeface="Georgia"/>
              </a:rPr>
              <a:t>In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20" dirty="0">
                <a:latin typeface="Georgia"/>
                <a:cs typeface="Georgia"/>
              </a:rPr>
              <a:t>latter case,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0" dirty="0">
                <a:latin typeface="Georgia"/>
                <a:cs typeface="Georgia"/>
              </a:rPr>
              <a:t>homogenizer </a:t>
            </a:r>
            <a:r>
              <a:rPr sz="2200" spc="-25" dirty="0">
                <a:latin typeface="Georgia"/>
                <a:cs typeface="Georgia"/>
              </a:rPr>
              <a:t>is </a:t>
            </a:r>
            <a:r>
              <a:rPr sz="2200" spc="-15" dirty="0">
                <a:latin typeface="Georgia"/>
                <a:cs typeface="Georgia"/>
              </a:rPr>
              <a:t>of  aseptic</a:t>
            </a:r>
            <a:r>
              <a:rPr sz="2200" spc="-60" dirty="0">
                <a:latin typeface="Georgia"/>
                <a:cs typeface="Georgia"/>
              </a:rPr>
              <a:t> </a:t>
            </a:r>
            <a:r>
              <a:rPr sz="2200" spc="-15" dirty="0">
                <a:latin typeface="Georgia"/>
                <a:cs typeface="Georgia"/>
              </a:rPr>
              <a:t>design</a:t>
            </a:r>
            <a:endParaRPr sz="2200" dirty="0">
              <a:latin typeface="Georgia"/>
              <a:cs typeface="Georgia"/>
            </a:endParaRPr>
          </a:p>
        </p:txBody>
      </p:sp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6"/>
          <p:cNvSpPr txBox="1"/>
          <p:nvPr/>
        </p:nvSpPr>
        <p:spPr>
          <a:xfrm>
            <a:off x="685801" y="1295400"/>
            <a:ext cx="8763000" cy="4549964"/>
          </a:xfrm>
          <a:prstGeom prst="rect">
            <a:avLst/>
          </a:prstGeom>
          <a:ln w="12191">
            <a:solidFill>
              <a:srgbClr val="000000"/>
            </a:solidFill>
          </a:ln>
        </p:spPr>
        <p:txBody>
          <a:bodyPr vert="horz" wrap="square" lIns="0" tIns="0" rIns="0" bIns="0" rtlCol="0">
            <a:spAutoFit/>
          </a:bodyPr>
          <a:lstStyle/>
          <a:p>
            <a:pPr marL="528320">
              <a:lnSpc>
                <a:spcPts val="1930"/>
              </a:lnSpc>
            </a:pPr>
            <a:endParaRPr lang="en-US" sz="2400" i="1" spc="-80" dirty="0" smtClean="0">
              <a:solidFill>
                <a:srgbClr val="04607A"/>
              </a:solidFill>
              <a:latin typeface="Trebuchet MS"/>
              <a:cs typeface="Trebuchet MS"/>
            </a:endParaRPr>
          </a:p>
          <a:p>
            <a:pPr marL="528320">
              <a:lnSpc>
                <a:spcPts val="1930"/>
              </a:lnSpc>
            </a:pPr>
            <a:r>
              <a:rPr sz="2400" i="1" spc="-80" dirty="0" smtClean="0">
                <a:solidFill>
                  <a:srgbClr val="04607A"/>
                </a:solidFill>
                <a:latin typeface="Trebuchet MS"/>
                <a:cs typeface="Trebuchet MS"/>
              </a:rPr>
              <a:t>Factors </a:t>
            </a:r>
            <a:r>
              <a:rPr sz="2400" i="1" spc="-85" dirty="0">
                <a:solidFill>
                  <a:srgbClr val="04607A"/>
                </a:solidFill>
                <a:latin typeface="Trebuchet MS"/>
                <a:cs typeface="Trebuchet MS"/>
              </a:rPr>
              <a:t>affecting </a:t>
            </a:r>
            <a:r>
              <a:rPr sz="2400" i="1" spc="-95" dirty="0">
                <a:solidFill>
                  <a:srgbClr val="04607A"/>
                </a:solidFill>
                <a:latin typeface="Trebuchet MS"/>
                <a:cs typeface="Trebuchet MS"/>
              </a:rPr>
              <a:t>the </a:t>
            </a:r>
            <a:r>
              <a:rPr sz="2400" i="1" spc="-105" dirty="0">
                <a:solidFill>
                  <a:srgbClr val="04607A"/>
                </a:solidFill>
                <a:latin typeface="Trebuchet MS"/>
                <a:cs typeface="Trebuchet MS"/>
              </a:rPr>
              <a:t>fat </a:t>
            </a:r>
            <a:r>
              <a:rPr sz="2400" i="1" spc="-65" dirty="0">
                <a:solidFill>
                  <a:srgbClr val="04607A"/>
                </a:solidFill>
                <a:latin typeface="Trebuchet MS"/>
                <a:cs typeface="Trebuchet MS"/>
              </a:rPr>
              <a:t>globule</a:t>
            </a:r>
            <a:r>
              <a:rPr sz="2400" i="1" spc="-320" dirty="0">
                <a:solidFill>
                  <a:srgbClr val="04607A"/>
                </a:solidFill>
                <a:latin typeface="Trebuchet MS"/>
                <a:cs typeface="Trebuchet MS"/>
              </a:rPr>
              <a:t> </a:t>
            </a:r>
            <a:r>
              <a:rPr sz="2400" i="1" spc="-100" dirty="0">
                <a:solidFill>
                  <a:srgbClr val="04607A"/>
                </a:solidFill>
                <a:latin typeface="Trebuchet MS"/>
                <a:cs typeface="Trebuchet MS"/>
              </a:rPr>
              <a:t>size</a:t>
            </a:r>
            <a:endParaRPr sz="2400" dirty="0">
              <a:latin typeface="Trebuchet MS"/>
              <a:cs typeface="Trebuchet MS"/>
            </a:endParaRPr>
          </a:p>
          <a:p>
            <a:pPr marL="481330" indent="-137160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3750"/>
              <a:buFont typeface="Arial"/>
              <a:buChar char="●"/>
              <a:tabLst>
                <a:tab pos="481965" algn="l"/>
              </a:tabLst>
            </a:pPr>
            <a:r>
              <a:rPr sz="2200" spc="-15" dirty="0">
                <a:latin typeface="Georgia"/>
                <a:cs typeface="Georgia"/>
              </a:rPr>
              <a:t>Homogenization</a:t>
            </a:r>
            <a:r>
              <a:rPr sz="2200" spc="-95" dirty="0">
                <a:latin typeface="Georgia"/>
                <a:cs typeface="Georgia"/>
              </a:rPr>
              <a:t> </a:t>
            </a:r>
            <a:r>
              <a:rPr sz="2200" spc="-40" dirty="0">
                <a:latin typeface="Georgia"/>
                <a:cs typeface="Georgia"/>
              </a:rPr>
              <a:t>pressure</a:t>
            </a:r>
            <a:endParaRPr sz="2200" dirty="0">
              <a:latin typeface="Georgia"/>
              <a:cs typeface="Georgia"/>
            </a:endParaRPr>
          </a:p>
          <a:p>
            <a:pPr marL="481330" indent="-137160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3750"/>
              <a:buFont typeface="Arial"/>
              <a:buChar char="●"/>
              <a:tabLst>
                <a:tab pos="481965" algn="l"/>
              </a:tabLst>
            </a:pPr>
            <a:r>
              <a:rPr sz="2200" spc="-35" dirty="0">
                <a:latin typeface="Georgia"/>
                <a:cs typeface="Georgia"/>
              </a:rPr>
              <a:t>Stages </a:t>
            </a:r>
            <a:r>
              <a:rPr sz="2200" spc="-15" dirty="0">
                <a:latin typeface="Georgia"/>
                <a:cs typeface="Georgia"/>
              </a:rPr>
              <a:t>of</a:t>
            </a:r>
            <a:r>
              <a:rPr sz="2200" spc="-75" dirty="0">
                <a:latin typeface="Georgia"/>
                <a:cs typeface="Georgia"/>
              </a:rPr>
              <a:t> </a:t>
            </a:r>
            <a:r>
              <a:rPr sz="2200" spc="-10" dirty="0">
                <a:latin typeface="Georgia"/>
                <a:cs typeface="Georgia"/>
              </a:rPr>
              <a:t>homogenization</a:t>
            </a:r>
            <a:endParaRPr sz="2200" dirty="0">
              <a:latin typeface="Georgia"/>
              <a:cs typeface="Georgia"/>
            </a:endParaRPr>
          </a:p>
          <a:p>
            <a:pPr marL="481330" marR="339090" indent="-137160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3750"/>
              <a:buFont typeface="Arial"/>
              <a:buChar char="●"/>
              <a:tabLst>
                <a:tab pos="481965" algn="l"/>
              </a:tabLst>
            </a:pPr>
            <a:r>
              <a:rPr sz="2200" spc="-70" dirty="0">
                <a:latin typeface="Georgia"/>
                <a:cs typeface="Georgia"/>
              </a:rPr>
              <a:t>Fat </a:t>
            </a:r>
            <a:r>
              <a:rPr sz="2200" spc="-15" dirty="0">
                <a:latin typeface="Georgia"/>
                <a:cs typeface="Georgia"/>
              </a:rPr>
              <a:t>content </a:t>
            </a:r>
            <a:r>
              <a:rPr sz="2200" spc="-60" dirty="0">
                <a:latin typeface="Georgia"/>
                <a:cs typeface="Georgia"/>
              </a:rPr>
              <a:t>&amp; </a:t>
            </a:r>
            <a:r>
              <a:rPr sz="2200" spc="-25" dirty="0">
                <a:latin typeface="Georgia"/>
                <a:cs typeface="Georgia"/>
              </a:rPr>
              <a:t>ratio </a:t>
            </a:r>
            <a:r>
              <a:rPr sz="2200" spc="-15" dirty="0">
                <a:latin typeface="Georgia"/>
                <a:cs typeface="Georgia"/>
              </a:rPr>
              <a:t>of </a:t>
            </a:r>
            <a:r>
              <a:rPr sz="2200" spc="-20" dirty="0">
                <a:latin typeface="Georgia"/>
                <a:cs typeface="Georgia"/>
              </a:rPr>
              <a:t>amount </a:t>
            </a:r>
            <a:r>
              <a:rPr sz="2200" spc="-15" dirty="0">
                <a:latin typeface="Georgia"/>
                <a:cs typeface="Georgia"/>
              </a:rPr>
              <a:t>of </a:t>
            </a:r>
            <a:r>
              <a:rPr sz="2200" spc="-25" dirty="0">
                <a:latin typeface="Georgia"/>
                <a:cs typeface="Georgia"/>
              </a:rPr>
              <a:t>surfactant  (usually protein) </a:t>
            </a:r>
            <a:r>
              <a:rPr sz="2200" spc="-10" dirty="0">
                <a:latin typeface="Georgia"/>
                <a:cs typeface="Georgia"/>
              </a:rPr>
              <a:t>to </a:t>
            </a:r>
            <a:r>
              <a:rPr sz="2200" spc="-20" dirty="0">
                <a:latin typeface="Georgia"/>
                <a:cs typeface="Georgia"/>
              </a:rPr>
              <a:t>amount </a:t>
            </a:r>
            <a:r>
              <a:rPr sz="2200" spc="-15" dirty="0">
                <a:latin typeface="Georgia"/>
                <a:cs typeface="Georgia"/>
              </a:rPr>
              <a:t>of</a:t>
            </a:r>
            <a:r>
              <a:rPr sz="2200" spc="-35" dirty="0">
                <a:latin typeface="Georgia"/>
                <a:cs typeface="Georgia"/>
              </a:rPr>
              <a:t> </a:t>
            </a:r>
            <a:r>
              <a:rPr sz="2200" spc="-25" dirty="0">
                <a:latin typeface="Georgia"/>
                <a:cs typeface="Georgia"/>
              </a:rPr>
              <a:t>fat</a:t>
            </a:r>
            <a:endParaRPr sz="2200" dirty="0">
              <a:latin typeface="Georgia"/>
              <a:cs typeface="Georgia"/>
            </a:endParaRPr>
          </a:p>
          <a:p>
            <a:pPr marL="481330" indent="-137160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3750"/>
              <a:buFont typeface="Arial"/>
              <a:buChar char="●"/>
              <a:tabLst>
                <a:tab pos="481965" algn="l"/>
              </a:tabLst>
            </a:pPr>
            <a:r>
              <a:rPr sz="2200" spc="-40" dirty="0">
                <a:latin typeface="Georgia"/>
                <a:cs typeface="Georgia"/>
              </a:rPr>
              <a:t>Temperature</a:t>
            </a:r>
            <a:endParaRPr sz="2200" dirty="0">
              <a:latin typeface="Georgia"/>
              <a:cs typeface="Georgia"/>
            </a:endParaRPr>
          </a:p>
          <a:p>
            <a:pPr marL="481330" indent="-137160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3750"/>
              <a:buFont typeface="Arial"/>
              <a:buChar char="●"/>
              <a:tabLst>
                <a:tab pos="481965" algn="l"/>
              </a:tabLst>
            </a:pPr>
            <a:r>
              <a:rPr sz="2200" spc="-35" dirty="0">
                <a:latin typeface="Georgia"/>
                <a:cs typeface="Georgia"/>
              </a:rPr>
              <a:t>Proper </a:t>
            </a:r>
            <a:r>
              <a:rPr sz="2200" spc="-20" dirty="0">
                <a:latin typeface="Georgia"/>
                <a:cs typeface="Georgia"/>
              </a:rPr>
              <a:t>operation </a:t>
            </a:r>
            <a:r>
              <a:rPr sz="2200" spc="-15" dirty="0">
                <a:latin typeface="Georgia"/>
                <a:cs typeface="Georgia"/>
              </a:rPr>
              <a:t>of </a:t>
            </a:r>
            <a:r>
              <a:rPr sz="2200" spc="-5" dirty="0">
                <a:latin typeface="Georgia"/>
                <a:cs typeface="Georgia"/>
              </a:rPr>
              <a:t>the</a:t>
            </a:r>
            <a:r>
              <a:rPr sz="2200" spc="-55" dirty="0">
                <a:latin typeface="Georgia"/>
                <a:cs typeface="Georgia"/>
              </a:rPr>
              <a:t> </a:t>
            </a:r>
            <a:r>
              <a:rPr sz="2200" spc="-15" dirty="0" smtClean="0">
                <a:latin typeface="Georgia"/>
                <a:cs typeface="Georgia"/>
              </a:rPr>
              <a:t>homogenizer</a:t>
            </a:r>
            <a:endParaRPr lang="en-US" sz="2200" spc="-15" dirty="0" smtClean="0">
              <a:latin typeface="Georgia"/>
              <a:cs typeface="Georgia"/>
            </a:endParaRPr>
          </a:p>
          <a:p>
            <a:pPr marL="481330" indent="-137160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3750"/>
              <a:tabLst>
                <a:tab pos="481965" algn="l"/>
              </a:tabLst>
            </a:pPr>
            <a:endParaRPr sz="2200" dirty="0">
              <a:latin typeface="Georgia"/>
              <a:cs typeface="Georgia"/>
            </a:endParaRPr>
          </a:p>
        </p:txBody>
      </p:sp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object 5"/>
          <p:cNvSpPr/>
          <p:nvPr/>
        </p:nvSpPr>
        <p:spPr>
          <a:xfrm>
            <a:off x="4102962" y="2751166"/>
            <a:ext cx="1612032" cy="830234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6" name="object 6"/>
          <p:cNvSpPr/>
          <p:nvPr/>
        </p:nvSpPr>
        <p:spPr>
          <a:xfrm>
            <a:off x="5715000" y="2133600"/>
            <a:ext cx="3200400" cy="2222755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/>
          <p:nvPr/>
        </p:nvSpPr>
        <p:spPr>
          <a:xfrm>
            <a:off x="990600" y="4794089"/>
            <a:ext cx="8153400" cy="2063911"/>
          </a:xfrm>
          <a:prstGeom prst="rect">
            <a:avLst/>
          </a:prstGeom>
          <a:blipFill>
            <a:blip r:embed="rId4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8" name="object 8"/>
          <p:cNvSpPr txBox="1"/>
          <p:nvPr/>
        </p:nvSpPr>
        <p:spPr>
          <a:xfrm>
            <a:off x="533400" y="439829"/>
            <a:ext cx="9144000" cy="7180171"/>
          </a:xfrm>
          <a:prstGeom prst="rect">
            <a:avLst/>
          </a:prstGeom>
          <a:ln w="12191">
            <a:solidFill>
              <a:srgbClr val="000000"/>
            </a:solidFill>
          </a:ln>
        </p:spPr>
        <p:txBody>
          <a:bodyPr vert="horz" wrap="square" lIns="0" tIns="80010" rIns="0" bIns="0" rtlCol="0">
            <a:spAutoFit/>
          </a:bodyPr>
          <a:lstStyle/>
          <a:p>
            <a:pPr marL="1122680">
              <a:lnSpc>
                <a:spcPct val="100000"/>
              </a:lnSpc>
              <a:spcBef>
                <a:spcPts val="630"/>
              </a:spcBef>
            </a:pPr>
            <a:r>
              <a:rPr sz="2400" i="1" spc="-45" dirty="0">
                <a:solidFill>
                  <a:srgbClr val="04607A"/>
                </a:solidFill>
                <a:latin typeface="Trebuchet MS"/>
                <a:cs typeface="Trebuchet MS"/>
              </a:rPr>
              <a:t>Homogenisation</a:t>
            </a:r>
            <a:r>
              <a:rPr sz="2400" i="1" spc="-95" dirty="0">
                <a:solidFill>
                  <a:srgbClr val="04607A"/>
                </a:solidFill>
                <a:latin typeface="Trebuchet MS"/>
                <a:cs typeface="Trebuchet MS"/>
              </a:rPr>
              <a:t> </a:t>
            </a:r>
            <a:r>
              <a:rPr sz="2400" i="1" spc="-90" dirty="0">
                <a:solidFill>
                  <a:srgbClr val="04607A"/>
                </a:solidFill>
                <a:latin typeface="Trebuchet MS"/>
                <a:cs typeface="Trebuchet MS"/>
              </a:rPr>
              <a:t>efficiency</a:t>
            </a:r>
            <a:endParaRPr sz="2400" dirty="0">
              <a:latin typeface="Trebuchet MS"/>
              <a:cs typeface="Trebuchet MS"/>
            </a:endParaRPr>
          </a:p>
          <a:p>
            <a:pPr marL="306070">
              <a:lnSpc>
                <a:spcPct val="100000"/>
              </a:lnSpc>
              <a:spcBef>
                <a:spcPts val="1110"/>
              </a:spcBef>
              <a:tabLst>
                <a:tab pos="534670" algn="l"/>
              </a:tabLst>
            </a:pPr>
            <a:r>
              <a:rPr sz="2200" spc="-65" dirty="0">
                <a:solidFill>
                  <a:srgbClr val="0AD0D9"/>
                </a:solidFill>
                <a:latin typeface="Georgia"/>
                <a:cs typeface="Georgia"/>
              </a:rPr>
              <a:t>1.	</a:t>
            </a:r>
            <a:r>
              <a:rPr sz="2200" spc="-15" dirty="0">
                <a:latin typeface="Georgia"/>
                <a:cs typeface="Georgia"/>
              </a:rPr>
              <a:t>Size distribution</a:t>
            </a:r>
            <a:r>
              <a:rPr sz="2200" spc="-100" dirty="0">
                <a:latin typeface="Georgia"/>
                <a:cs typeface="Georgia"/>
              </a:rPr>
              <a:t> </a:t>
            </a:r>
            <a:r>
              <a:rPr sz="2200" spc="-30" dirty="0" smtClean="0">
                <a:latin typeface="Georgia"/>
                <a:cs typeface="Georgia"/>
              </a:rPr>
              <a:t>analysis</a:t>
            </a:r>
            <a:endParaRPr lang="en-US" sz="2200" spc="-30" dirty="0" smtClean="0">
              <a:latin typeface="Georgia"/>
              <a:cs typeface="Georgia"/>
            </a:endParaRPr>
          </a:p>
          <a:p>
            <a:pPr marL="306070">
              <a:lnSpc>
                <a:spcPct val="100000"/>
              </a:lnSpc>
              <a:spcBef>
                <a:spcPts val="1110"/>
              </a:spcBef>
              <a:tabLst>
                <a:tab pos="534670" algn="l"/>
              </a:tabLst>
            </a:pPr>
            <a:endParaRPr lang="en-US" sz="2200" spc="-30" dirty="0">
              <a:latin typeface="Georgia"/>
              <a:cs typeface="Georgia"/>
            </a:endParaRPr>
          </a:p>
          <a:p>
            <a:pPr marL="306070">
              <a:lnSpc>
                <a:spcPct val="100000"/>
              </a:lnSpc>
              <a:spcBef>
                <a:spcPts val="1110"/>
              </a:spcBef>
              <a:tabLst>
                <a:tab pos="534670" algn="l"/>
              </a:tabLst>
            </a:pPr>
            <a:endParaRPr lang="en-US" sz="2200" spc="-30" dirty="0" smtClean="0">
              <a:latin typeface="Georgia"/>
              <a:cs typeface="Georgia"/>
            </a:endParaRPr>
          </a:p>
          <a:p>
            <a:pPr marL="306070">
              <a:lnSpc>
                <a:spcPct val="100000"/>
              </a:lnSpc>
              <a:spcBef>
                <a:spcPts val="1110"/>
              </a:spcBef>
              <a:tabLst>
                <a:tab pos="534670" algn="l"/>
              </a:tabLst>
            </a:pPr>
            <a:endParaRPr lang="en-US" sz="2200" spc="-30" dirty="0">
              <a:latin typeface="Georgia"/>
              <a:cs typeface="Georgia"/>
            </a:endParaRPr>
          </a:p>
          <a:p>
            <a:pPr marL="306070">
              <a:lnSpc>
                <a:spcPct val="100000"/>
              </a:lnSpc>
              <a:spcBef>
                <a:spcPts val="1110"/>
              </a:spcBef>
              <a:tabLst>
                <a:tab pos="534670" algn="l"/>
              </a:tabLst>
            </a:pPr>
            <a:endParaRPr lang="en-US" sz="2200" spc="-30" dirty="0" smtClean="0">
              <a:latin typeface="Georgia"/>
              <a:cs typeface="Georgia"/>
            </a:endParaRPr>
          </a:p>
          <a:p>
            <a:pPr marL="306070">
              <a:lnSpc>
                <a:spcPct val="100000"/>
              </a:lnSpc>
              <a:spcBef>
                <a:spcPts val="1110"/>
              </a:spcBef>
              <a:tabLst>
                <a:tab pos="534670" algn="l"/>
              </a:tabLst>
            </a:pPr>
            <a:endParaRPr lang="en-US" sz="2200" spc="-30" dirty="0">
              <a:latin typeface="Georgia"/>
              <a:cs typeface="Georgia"/>
            </a:endParaRPr>
          </a:p>
          <a:p>
            <a:pPr marL="306070">
              <a:lnSpc>
                <a:spcPct val="100000"/>
              </a:lnSpc>
              <a:spcBef>
                <a:spcPts val="1110"/>
              </a:spcBef>
              <a:tabLst>
                <a:tab pos="534670" algn="l"/>
              </a:tabLst>
            </a:pPr>
            <a:endParaRPr lang="en-US" sz="2200" spc="-30" dirty="0" smtClean="0">
              <a:latin typeface="Georgia"/>
              <a:cs typeface="Georgia"/>
            </a:endParaRPr>
          </a:p>
          <a:p>
            <a:pPr marL="306070">
              <a:lnSpc>
                <a:spcPct val="100000"/>
              </a:lnSpc>
              <a:spcBef>
                <a:spcPts val="1110"/>
              </a:spcBef>
              <a:tabLst>
                <a:tab pos="534670" algn="l"/>
              </a:tabLst>
            </a:pPr>
            <a:endParaRPr sz="2200" dirty="0">
              <a:latin typeface="Georgia"/>
              <a:cs typeface="Georgia"/>
            </a:endParaRPr>
          </a:p>
          <a:p>
            <a:pPr>
              <a:lnSpc>
                <a:spcPct val="100000"/>
              </a:lnSpc>
            </a:pPr>
            <a:endParaRPr sz="1200" dirty="0">
              <a:latin typeface="Times New Roman"/>
              <a:cs typeface="Times New Roman"/>
            </a:endParaRPr>
          </a:p>
          <a:p>
            <a:pPr>
              <a:lnSpc>
                <a:spcPct val="100000"/>
              </a:lnSpc>
            </a:pPr>
            <a:endParaRPr sz="1200" dirty="0">
              <a:latin typeface="Times New Roman"/>
              <a:cs typeface="Times New Roman"/>
            </a:endParaRPr>
          </a:p>
          <a:p>
            <a:pPr>
              <a:lnSpc>
                <a:spcPct val="100000"/>
              </a:lnSpc>
            </a:pPr>
            <a:endParaRPr sz="1200" dirty="0">
              <a:latin typeface="Times New Roman"/>
              <a:cs typeface="Times New Roman"/>
            </a:endParaRPr>
          </a:p>
          <a:p>
            <a:pPr>
              <a:lnSpc>
                <a:spcPct val="100000"/>
              </a:lnSpc>
            </a:pPr>
            <a:endParaRPr sz="1200" dirty="0">
              <a:latin typeface="Times New Roman"/>
              <a:cs typeface="Times New Roman"/>
            </a:endParaRPr>
          </a:p>
          <a:p>
            <a:pPr>
              <a:lnSpc>
                <a:spcPct val="100000"/>
              </a:lnSpc>
            </a:pPr>
            <a:endParaRPr sz="1200" dirty="0">
              <a:latin typeface="Times New Roman"/>
              <a:cs typeface="Times New Roman"/>
            </a:endParaRPr>
          </a:p>
          <a:p>
            <a:pPr>
              <a:lnSpc>
                <a:spcPct val="100000"/>
              </a:lnSpc>
            </a:pPr>
            <a:endParaRPr sz="1200" dirty="0">
              <a:latin typeface="Times New Roman"/>
              <a:cs typeface="Times New Roman"/>
            </a:endParaRPr>
          </a:p>
          <a:p>
            <a:pPr>
              <a:lnSpc>
                <a:spcPct val="100000"/>
              </a:lnSpc>
            </a:pPr>
            <a:endParaRPr sz="1200" dirty="0">
              <a:latin typeface="Times New Roman"/>
              <a:cs typeface="Times New Roman"/>
            </a:endParaRPr>
          </a:p>
          <a:p>
            <a:pPr>
              <a:lnSpc>
                <a:spcPct val="100000"/>
              </a:lnSpc>
            </a:pPr>
            <a:endParaRPr sz="1200" dirty="0">
              <a:latin typeface="Times New Roman"/>
              <a:cs typeface="Times New Roman"/>
            </a:endParaRPr>
          </a:p>
          <a:p>
            <a:pPr>
              <a:lnSpc>
                <a:spcPct val="100000"/>
              </a:lnSpc>
            </a:pPr>
            <a:endParaRPr sz="1200" dirty="0">
              <a:latin typeface="Times New Roman"/>
              <a:cs typeface="Times New Roman"/>
            </a:endParaRPr>
          </a:p>
          <a:p>
            <a:pPr>
              <a:lnSpc>
                <a:spcPct val="100000"/>
              </a:lnSpc>
            </a:pPr>
            <a:endParaRPr sz="1200" dirty="0">
              <a:latin typeface="Times New Roman"/>
              <a:cs typeface="Times New Roman"/>
            </a:endParaRPr>
          </a:p>
          <a:p>
            <a:pPr>
              <a:lnSpc>
                <a:spcPct val="100000"/>
              </a:lnSpc>
            </a:pPr>
            <a:endParaRPr sz="1200" dirty="0">
              <a:latin typeface="Times New Roman"/>
              <a:cs typeface="Times New Roman"/>
            </a:endParaRPr>
          </a:p>
          <a:p>
            <a:r>
              <a:rPr lang="en-IN" sz="1200" b="1" dirty="0" smtClean="0">
                <a:latin typeface="Arial"/>
                <a:cs typeface="Arial"/>
              </a:rPr>
              <a:t>                                                                              </a:t>
            </a:r>
            <a:r>
              <a:rPr lang="en-IN" sz="2000" b="1" dirty="0" smtClean="0">
                <a:latin typeface="Arial"/>
                <a:cs typeface="Arial"/>
              </a:rPr>
              <a:t>Size </a:t>
            </a:r>
            <a:r>
              <a:rPr lang="en-IN" sz="2000" b="1" spc="-5" dirty="0" smtClean="0">
                <a:latin typeface="Arial"/>
                <a:cs typeface="Arial"/>
              </a:rPr>
              <a:t>distribution</a:t>
            </a:r>
            <a:r>
              <a:rPr lang="en-IN" sz="2000" b="1" spc="-75" dirty="0" smtClean="0">
                <a:latin typeface="Arial"/>
                <a:cs typeface="Arial"/>
              </a:rPr>
              <a:t> </a:t>
            </a:r>
            <a:r>
              <a:rPr lang="en-IN" sz="2000" b="1" spc="-5" dirty="0" smtClean="0">
                <a:latin typeface="Arial"/>
                <a:cs typeface="Arial"/>
              </a:rPr>
              <a:t>curve</a:t>
            </a:r>
            <a:endParaRPr lang="en-IN" sz="2000" dirty="0" smtClean="0">
              <a:latin typeface="Arial"/>
              <a:cs typeface="Arial"/>
            </a:endParaRPr>
          </a:p>
          <a:p>
            <a:pPr>
              <a:lnSpc>
                <a:spcPct val="100000"/>
              </a:lnSpc>
            </a:pPr>
            <a:endParaRPr sz="1200" dirty="0">
              <a:latin typeface="Times New Roman"/>
              <a:cs typeface="Times New Roman"/>
            </a:endParaRPr>
          </a:p>
          <a:p>
            <a:pPr>
              <a:lnSpc>
                <a:spcPct val="100000"/>
              </a:lnSpc>
            </a:pPr>
            <a:endParaRPr sz="1200" dirty="0">
              <a:latin typeface="Times New Roman"/>
              <a:cs typeface="Times New Roman"/>
            </a:endParaRPr>
          </a:p>
          <a:p>
            <a:pPr>
              <a:lnSpc>
                <a:spcPct val="100000"/>
              </a:lnSpc>
            </a:pPr>
            <a:endParaRPr sz="1200" dirty="0">
              <a:latin typeface="Times New Roman"/>
              <a:cs typeface="Times New Roman"/>
            </a:endParaRPr>
          </a:p>
        </p:txBody>
      </p:sp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9"/>
          <p:cNvSpPr txBox="1"/>
          <p:nvPr/>
        </p:nvSpPr>
        <p:spPr>
          <a:xfrm>
            <a:off x="762000" y="914400"/>
            <a:ext cx="8915400" cy="5897768"/>
          </a:xfrm>
          <a:prstGeom prst="rect">
            <a:avLst/>
          </a:prstGeom>
          <a:ln w="12191">
            <a:solidFill>
              <a:srgbClr val="000000"/>
            </a:solidFill>
          </a:ln>
        </p:spPr>
        <p:txBody>
          <a:bodyPr vert="horz" wrap="square" lIns="0" tIns="80010" rIns="0" bIns="0" rtlCol="0">
            <a:spAutoFit/>
          </a:bodyPr>
          <a:lstStyle/>
          <a:p>
            <a:pPr marL="1122680">
              <a:lnSpc>
                <a:spcPct val="100000"/>
              </a:lnSpc>
              <a:spcBef>
                <a:spcPts val="630"/>
              </a:spcBef>
            </a:pPr>
            <a:r>
              <a:rPr sz="2400" i="1" spc="-45" dirty="0">
                <a:solidFill>
                  <a:srgbClr val="04607A"/>
                </a:solidFill>
                <a:latin typeface="Trebuchet MS"/>
                <a:cs typeface="Trebuchet MS"/>
              </a:rPr>
              <a:t>Homogenisation</a:t>
            </a:r>
            <a:r>
              <a:rPr sz="2400" i="1" spc="-95" dirty="0">
                <a:solidFill>
                  <a:srgbClr val="04607A"/>
                </a:solidFill>
                <a:latin typeface="Trebuchet MS"/>
                <a:cs typeface="Trebuchet MS"/>
              </a:rPr>
              <a:t> </a:t>
            </a:r>
            <a:r>
              <a:rPr sz="2400" i="1" spc="-90" dirty="0">
                <a:solidFill>
                  <a:srgbClr val="04607A"/>
                </a:solidFill>
                <a:latin typeface="Trebuchet MS"/>
                <a:cs typeface="Trebuchet MS"/>
              </a:rPr>
              <a:t>efficiency</a:t>
            </a:r>
            <a:endParaRPr sz="2400" dirty="0">
              <a:latin typeface="Trebuchet MS"/>
              <a:cs typeface="Trebuchet MS"/>
            </a:endParaRPr>
          </a:p>
          <a:p>
            <a:pPr marL="30607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</a:pPr>
            <a:r>
              <a:rPr sz="2200" spc="-60" dirty="0">
                <a:latin typeface="Georgia"/>
                <a:cs typeface="Georgia"/>
              </a:rPr>
              <a:t>2. </a:t>
            </a:r>
            <a:r>
              <a:rPr sz="2200" spc="-20" dirty="0">
                <a:latin typeface="Georgia"/>
                <a:cs typeface="Georgia"/>
              </a:rPr>
              <a:t>Studies </a:t>
            </a:r>
            <a:r>
              <a:rPr sz="2200" spc="-15" dirty="0">
                <a:latin typeface="Georgia"/>
                <a:cs typeface="Georgia"/>
              </a:rPr>
              <a:t>of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20" dirty="0">
                <a:latin typeface="Georgia"/>
                <a:cs typeface="Georgia"/>
              </a:rPr>
              <a:t>creaming</a:t>
            </a:r>
            <a:r>
              <a:rPr sz="2200" spc="35" dirty="0">
                <a:latin typeface="Georgia"/>
                <a:cs typeface="Georgia"/>
              </a:rPr>
              <a:t> </a:t>
            </a:r>
            <a:r>
              <a:rPr sz="2200" spc="-30" dirty="0">
                <a:latin typeface="Georgia"/>
                <a:cs typeface="Georgia"/>
              </a:rPr>
              <a:t>rate</a:t>
            </a:r>
            <a:endParaRPr sz="2200" dirty="0">
              <a:latin typeface="Georgia"/>
              <a:cs typeface="Georgia"/>
            </a:endParaRPr>
          </a:p>
          <a:p>
            <a:pPr marL="534670" marR="442595" indent="-22860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1666"/>
              <a:buAutoNum type="alphaLcPeriod"/>
              <a:tabLst>
                <a:tab pos="535305" algn="l"/>
              </a:tabLst>
            </a:pPr>
            <a:r>
              <a:rPr sz="2200" spc="-140" dirty="0">
                <a:latin typeface="Georgia"/>
                <a:cs typeface="Georgia"/>
              </a:rPr>
              <a:t>1 </a:t>
            </a:r>
            <a:r>
              <a:rPr sz="2200" spc="-95" dirty="0">
                <a:latin typeface="Georgia"/>
                <a:cs typeface="Georgia"/>
              </a:rPr>
              <a:t>000 </a:t>
            </a:r>
            <a:r>
              <a:rPr sz="2200" spc="-15" dirty="0">
                <a:latin typeface="Georgia"/>
                <a:cs typeface="Georgia"/>
              </a:rPr>
              <a:t>ml </a:t>
            </a:r>
            <a:r>
              <a:rPr sz="2200" spc="-25" dirty="0">
                <a:latin typeface="Georgia"/>
                <a:cs typeface="Georgia"/>
              </a:rPr>
              <a:t>is stored for </a:t>
            </a:r>
            <a:r>
              <a:rPr sz="2200" spc="-60" dirty="0">
                <a:latin typeface="Georgia"/>
                <a:cs typeface="Georgia"/>
              </a:rPr>
              <a:t>48 </a:t>
            </a:r>
            <a:r>
              <a:rPr sz="2200" spc="-20" dirty="0">
                <a:latin typeface="Georgia"/>
                <a:cs typeface="Georgia"/>
              </a:rPr>
              <a:t>hours, after </a:t>
            </a:r>
            <a:r>
              <a:rPr sz="2200" spc="-10" dirty="0">
                <a:latin typeface="Georgia"/>
                <a:cs typeface="Georgia"/>
              </a:rPr>
              <a:t>which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5" dirty="0">
                <a:latin typeface="Georgia"/>
                <a:cs typeface="Georgia"/>
              </a:rPr>
              <a:t>fat  </a:t>
            </a:r>
            <a:r>
              <a:rPr sz="2200" spc="-10" dirty="0">
                <a:latin typeface="Georgia"/>
                <a:cs typeface="Georgia"/>
              </a:rPr>
              <a:t>content </a:t>
            </a:r>
            <a:r>
              <a:rPr sz="2200" spc="-15" dirty="0">
                <a:latin typeface="Georgia"/>
                <a:cs typeface="Georgia"/>
              </a:rPr>
              <a:t>of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0" dirty="0">
                <a:latin typeface="Georgia"/>
                <a:cs typeface="Georgia"/>
              </a:rPr>
              <a:t>top </a:t>
            </a:r>
            <a:r>
              <a:rPr sz="2200" spc="-110" dirty="0">
                <a:latin typeface="Georgia"/>
                <a:cs typeface="Georgia"/>
              </a:rPr>
              <a:t>100 </a:t>
            </a:r>
            <a:r>
              <a:rPr sz="2200" spc="-15" dirty="0">
                <a:latin typeface="Georgia"/>
                <a:cs typeface="Georgia"/>
              </a:rPr>
              <a:t>ml </a:t>
            </a:r>
            <a:r>
              <a:rPr sz="2200" spc="-25" dirty="0">
                <a:latin typeface="Georgia"/>
                <a:cs typeface="Georgia"/>
              </a:rPr>
              <a:t>is </a:t>
            </a:r>
            <a:r>
              <a:rPr sz="2200" spc="-15" dirty="0">
                <a:latin typeface="Georgia"/>
                <a:cs typeface="Georgia"/>
              </a:rPr>
              <a:t>determined, </a:t>
            </a:r>
            <a:r>
              <a:rPr sz="2200" spc="-35" dirty="0">
                <a:latin typeface="Georgia"/>
                <a:cs typeface="Georgia"/>
              </a:rPr>
              <a:t>as </a:t>
            </a:r>
            <a:r>
              <a:rPr sz="2200" spc="-15" dirty="0">
                <a:latin typeface="Georgia"/>
                <a:cs typeface="Georgia"/>
              </a:rPr>
              <a:t>well </a:t>
            </a:r>
            <a:r>
              <a:rPr sz="2200" spc="-35" dirty="0">
                <a:latin typeface="Georgia"/>
                <a:cs typeface="Georgia"/>
              </a:rPr>
              <a:t>as </a:t>
            </a:r>
            <a:r>
              <a:rPr sz="2200" spc="-5" dirty="0">
                <a:latin typeface="Georgia"/>
                <a:cs typeface="Georgia"/>
              </a:rPr>
              <a:t>the  </a:t>
            </a:r>
            <a:r>
              <a:rPr sz="2200" spc="-15" dirty="0">
                <a:latin typeface="Georgia"/>
                <a:cs typeface="Georgia"/>
              </a:rPr>
              <a:t>fat </a:t>
            </a:r>
            <a:r>
              <a:rPr sz="2200" spc="-10" dirty="0">
                <a:latin typeface="Georgia"/>
                <a:cs typeface="Georgia"/>
              </a:rPr>
              <a:t>content </a:t>
            </a:r>
            <a:r>
              <a:rPr sz="2200" spc="-15" dirty="0">
                <a:latin typeface="Georgia"/>
                <a:cs typeface="Georgia"/>
              </a:rPr>
              <a:t>of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25" dirty="0">
                <a:latin typeface="Georgia"/>
                <a:cs typeface="Georgia"/>
              </a:rPr>
              <a:t>rest. </a:t>
            </a:r>
            <a:r>
              <a:rPr sz="2200" spc="-15" dirty="0">
                <a:latin typeface="Georgia"/>
                <a:cs typeface="Georgia"/>
              </a:rPr>
              <a:t>Homogenization </a:t>
            </a:r>
            <a:r>
              <a:rPr sz="2200" spc="-25" dirty="0">
                <a:latin typeface="Georgia"/>
                <a:cs typeface="Georgia"/>
              </a:rPr>
              <a:t>is </a:t>
            </a:r>
            <a:r>
              <a:rPr sz="2200" spc="-15" dirty="0">
                <a:latin typeface="Georgia"/>
                <a:cs typeface="Georgia"/>
              </a:rPr>
              <a:t>reckoned </a:t>
            </a:r>
            <a:r>
              <a:rPr sz="2200" spc="-5" dirty="0">
                <a:latin typeface="Georgia"/>
                <a:cs typeface="Georgia"/>
              </a:rPr>
              <a:t>to  be </a:t>
            </a:r>
            <a:r>
              <a:rPr sz="2200" spc="-15" dirty="0">
                <a:latin typeface="Georgia"/>
                <a:cs typeface="Georgia"/>
              </a:rPr>
              <a:t>sufficient </a:t>
            </a:r>
            <a:r>
              <a:rPr sz="2200" spc="-20" dirty="0">
                <a:latin typeface="Georgia"/>
                <a:cs typeface="Georgia"/>
              </a:rPr>
              <a:t>if </a:t>
            </a:r>
            <a:r>
              <a:rPr sz="2200" spc="-45" dirty="0">
                <a:latin typeface="Georgia"/>
                <a:cs typeface="Georgia"/>
              </a:rPr>
              <a:t>0.9 </a:t>
            </a:r>
            <a:r>
              <a:rPr sz="2200" spc="-15" dirty="0">
                <a:latin typeface="Georgia"/>
                <a:cs typeface="Georgia"/>
              </a:rPr>
              <a:t>times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0" dirty="0">
                <a:latin typeface="Georgia"/>
                <a:cs typeface="Georgia"/>
              </a:rPr>
              <a:t>top </a:t>
            </a:r>
            <a:r>
              <a:rPr sz="2200" spc="-15" dirty="0">
                <a:latin typeface="Georgia"/>
                <a:cs typeface="Georgia"/>
              </a:rPr>
              <a:t>fat </a:t>
            </a:r>
            <a:r>
              <a:rPr sz="2200" spc="-10" dirty="0">
                <a:latin typeface="Georgia"/>
                <a:cs typeface="Georgia"/>
              </a:rPr>
              <a:t>content </a:t>
            </a:r>
            <a:r>
              <a:rPr sz="2200" spc="-25" dirty="0">
                <a:latin typeface="Georgia"/>
                <a:cs typeface="Georgia"/>
              </a:rPr>
              <a:t>is less </a:t>
            </a:r>
            <a:r>
              <a:rPr sz="2200" spc="-10" dirty="0">
                <a:latin typeface="Georgia"/>
                <a:cs typeface="Georgia"/>
              </a:rPr>
              <a:t>than 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0" dirty="0">
                <a:latin typeface="Georgia"/>
                <a:cs typeface="Georgia"/>
              </a:rPr>
              <a:t>bottom </a:t>
            </a:r>
            <a:r>
              <a:rPr sz="2200" spc="-15" dirty="0">
                <a:latin typeface="Georgia"/>
                <a:cs typeface="Georgia"/>
              </a:rPr>
              <a:t>fat</a:t>
            </a:r>
            <a:r>
              <a:rPr sz="2200" spc="-95" dirty="0">
                <a:latin typeface="Georgia"/>
                <a:cs typeface="Georgia"/>
              </a:rPr>
              <a:t> </a:t>
            </a:r>
            <a:r>
              <a:rPr sz="2200" spc="-10" dirty="0">
                <a:latin typeface="Georgia"/>
                <a:cs typeface="Georgia"/>
              </a:rPr>
              <a:t>content</a:t>
            </a:r>
            <a:endParaRPr sz="2200" dirty="0">
              <a:latin typeface="Georgia"/>
              <a:cs typeface="Georgia"/>
            </a:endParaRPr>
          </a:p>
          <a:p>
            <a:pPr marL="534670" marR="353695" indent="-228600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1666"/>
              <a:buAutoNum type="alphaLcPeriod"/>
              <a:tabLst>
                <a:tab pos="535305" algn="l"/>
              </a:tabLst>
            </a:pPr>
            <a:r>
              <a:rPr sz="2200" spc="-20" dirty="0">
                <a:latin typeface="Georgia"/>
                <a:cs typeface="Georgia"/>
              </a:rPr>
              <a:t>Creaming </a:t>
            </a:r>
            <a:r>
              <a:rPr sz="2200" spc="-15" dirty="0">
                <a:latin typeface="Georgia"/>
                <a:cs typeface="Georgia"/>
              </a:rPr>
              <a:t>index by centrifugal method: </a:t>
            </a:r>
            <a:r>
              <a:rPr sz="2200" spc="-75" dirty="0">
                <a:latin typeface="Georgia"/>
                <a:cs typeface="Georgia"/>
              </a:rPr>
              <a:t>50 </a:t>
            </a:r>
            <a:r>
              <a:rPr sz="2200" spc="-15" dirty="0">
                <a:latin typeface="Georgia"/>
                <a:cs typeface="Georgia"/>
              </a:rPr>
              <a:t>ml of milk </a:t>
            </a:r>
            <a:r>
              <a:rPr sz="2200" spc="-25" dirty="0">
                <a:latin typeface="Georgia"/>
                <a:cs typeface="Georgia"/>
              </a:rPr>
              <a:t>is  </a:t>
            </a:r>
            <a:r>
              <a:rPr sz="2200" spc="-15" dirty="0">
                <a:latin typeface="Georgia"/>
                <a:cs typeface="Georgia"/>
              </a:rPr>
              <a:t>centrifuged </a:t>
            </a:r>
            <a:r>
              <a:rPr sz="2200" spc="-10" dirty="0">
                <a:latin typeface="Georgia"/>
                <a:cs typeface="Georgia"/>
              </a:rPr>
              <a:t>at </a:t>
            </a:r>
            <a:r>
              <a:rPr sz="2200" spc="-105" dirty="0">
                <a:latin typeface="Georgia"/>
                <a:cs typeface="Georgia"/>
              </a:rPr>
              <a:t>1000 </a:t>
            </a:r>
            <a:r>
              <a:rPr sz="2200" spc="-45" dirty="0">
                <a:latin typeface="Georgia"/>
                <a:cs typeface="Georgia"/>
              </a:rPr>
              <a:t>rpm/5 </a:t>
            </a:r>
            <a:r>
              <a:rPr sz="2200" spc="-15" dirty="0">
                <a:latin typeface="Georgia"/>
                <a:cs typeface="Georgia"/>
              </a:rPr>
              <a:t>min in </a:t>
            </a:r>
            <a:r>
              <a:rPr sz="2200" spc="-114" dirty="0">
                <a:latin typeface="Georgia"/>
                <a:cs typeface="Georgia"/>
              </a:rPr>
              <a:t>3 </a:t>
            </a:r>
            <a:r>
              <a:rPr sz="2200" spc="-25" dirty="0">
                <a:latin typeface="Georgia"/>
                <a:cs typeface="Georgia"/>
              </a:rPr>
              <a:t>sets. </a:t>
            </a:r>
            <a:r>
              <a:rPr sz="2200" spc="-50" dirty="0">
                <a:latin typeface="Georgia"/>
                <a:cs typeface="Georgia"/>
              </a:rPr>
              <a:t>Top </a:t>
            </a:r>
            <a:r>
              <a:rPr sz="2200" spc="-65" dirty="0">
                <a:latin typeface="Georgia"/>
                <a:cs typeface="Georgia"/>
              </a:rPr>
              <a:t>5 </a:t>
            </a:r>
            <a:r>
              <a:rPr sz="2200" spc="-15" dirty="0">
                <a:latin typeface="Georgia"/>
                <a:cs typeface="Georgia"/>
              </a:rPr>
              <a:t>ml milk </a:t>
            </a:r>
            <a:r>
              <a:rPr sz="2200" spc="-25" dirty="0">
                <a:latin typeface="Georgia"/>
                <a:cs typeface="Georgia"/>
              </a:rPr>
              <a:t>is  separated </a:t>
            </a:r>
            <a:r>
              <a:rPr sz="2200" spc="-20" dirty="0">
                <a:latin typeface="Georgia"/>
                <a:cs typeface="Georgia"/>
              </a:rPr>
              <a:t>and </a:t>
            </a:r>
            <a:r>
              <a:rPr sz="2200" spc="-15" dirty="0">
                <a:latin typeface="Georgia"/>
                <a:cs typeface="Georgia"/>
              </a:rPr>
              <a:t>fat </a:t>
            </a:r>
            <a:r>
              <a:rPr sz="2200" spc="-10" dirty="0">
                <a:latin typeface="Georgia"/>
                <a:cs typeface="Georgia"/>
              </a:rPr>
              <a:t>content </a:t>
            </a:r>
            <a:r>
              <a:rPr sz="2200" spc="-15" dirty="0">
                <a:latin typeface="Georgia"/>
                <a:cs typeface="Georgia"/>
              </a:rPr>
              <a:t>determined </a:t>
            </a:r>
            <a:r>
              <a:rPr sz="2200" spc="-25" dirty="0">
                <a:latin typeface="Georgia"/>
                <a:cs typeface="Georgia"/>
              </a:rPr>
              <a:t>for </a:t>
            </a:r>
            <a:r>
              <a:rPr sz="2200" spc="-5" dirty="0">
                <a:latin typeface="Georgia"/>
                <a:cs typeface="Georgia"/>
              </a:rPr>
              <a:t>both the  </a:t>
            </a:r>
            <a:r>
              <a:rPr sz="2200" spc="-20" dirty="0">
                <a:latin typeface="Georgia"/>
                <a:cs typeface="Georgia"/>
              </a:rPr>
              <a:t>fractions</a:t>
            </a:r>
            <a:r>
              <a:rPr sz="2200" dirty="0">
                <a:latin typeface="Georgia"/>
                <a:cs typeface="Georgia"/>
              </a:rPr>
              <a:t> </a:t>
            </a:r>
            <a:r>
              <a:rPr sz="2200" spc="-70" dirty="0">
                <a:latin typeface="Georgia"/>
                <a:cs typeface="Georgia"/>
              </a:rPr>
              <a:t>:</a:t>
            </a:r>
            <a:endParaRPr sz="2200" dirty="0">
              <a:latin typeface="Georgia"/>
              <a:cs typeface="Georgia"/>
            </a:endParaRPr>
          </a:p>
          <a:p>
            <a:pPr marL="534670" marR="602615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</a:pPr>
            <a:r>
              <a:rPr sz="2200" spc="-20" dirty="0">
                <a:latin typeface="Georgia"/>
                <a:cs typeface="Georgia"/>
              </a:rPr>
              <a:t>Creaming </a:t>
            </a:r>
            <a:r>
              <a:rPr sz="2200" spc="-15" dirty="0">
                <a:latin typeface="Georgia"/>
                <a:cs typeface="Georgia"/>
              </a:rPr>
              <a:t>index </a:t>
            </a:r>
            <a:r>
              <a:rPr sz="2200" spc="-110" dirty="0">
                <a:latin typeface="Georgia"/>
                <a:cs typeface="Georgia"/>
              </a:rPr>
              <a:t>= </a:t>
            </a:r>
            <a:r>
              <a:rPr sz="2200" spc="-40" dirty="0">
                <a:latin typeface="Georgia"/>
                <a:cs typeface="Georgia"/>
              </a:rPr>
              <a:t>(A-B)/B </a:t>
            </a:r>
            <a:r>
              <a:rPr sz="2200" spc="-30" dirty="0">
                <a:latin typeface="Georgia"/>
                <a:cs typeface="Georgia"/>
              </a:rPr>
              <a:t>x </a:t>
            </a:r>
            <a:r>
              <a:rPr sz="2200" spc="-90" dirty="0">
                <a:latin typeface="Georgia"/>
                <a:cs typeface="Georgia"/>
              </a:rPr>
              <a:t>100, </a:t>
            </a:r>
            <a:r>
              <a:rPr sz="2200" dirty="0">
                <a:latin typeface="Georgia"/>
                <a:cs typeface="Georgia"/>
              </a:rPr>
              <a:t>A </a:t>
            </a:r>
            <a:r>
              <a:rPr sz="2200" spc="-110" dirty="0">
                <a:latin typeface="Georgia"/>
                <a:cs typeface="Georgia"/>
              </a:rPr>
              <a:t>= </a:t>
            </a:r>
            <a:r>
              <a:rPr sz="2200" spc="-10" dirty="0">
                <a:latin typeface="Georgia"/>
                <a:cs typeface="Georgia"/>
              </a:rPr>
              <a:t>fat% </a:t>
            </a:r>
            <a:r>
              <a:rPr sz="2200" spc="-15" dirty="0">
                <a:latin typeface="Georgia"/>
                <a:cs typeface="Georgia"/>
              </a:rPr>
              <a:t>of </a:t>
            </a:r>
            <a:r>
              <a:rPr sz="2200" spc="-20" dirty="0">
                <a:latin typeface="Georgia"/>
                <a:cs typeface="Georgia"/>
              </a:rPr>
              <a:t>top, </a:t>
            </a:r>
            <a:r>
              <a:rPr sz="2200" spc="-70" dirty="0">
                <a:latin typeface="Georgia"/>
                <a:cs typeface="Georgia"/>
              </a:rPr>
              <a:t>B </a:t>
            </a:r>
            <a:r>
              <a:rPr sz="2200" spc="-110" dirty="0">
                <a:latin typeface="Georgia"/>
                <a:cs typeface="Georgia"/>
              </a:rPr>
              <a:t>=  </a:t>
            </a:r>
            <a:r>
              <a:rPr sz="2200" spc="-10" dirty="0">
                <a:latin typeface="Georgia"/>
                <a:cs typeface="Georgia"/>
              </a:rPr>
              <a:t>fat% </a:t>
            </a:r>
            <a:r>
              <a:rPr sz="2200" spc="-15" dirty="0">
                <a:latin typeface="Georgia"/>
                <a:cs typeface="Georgia"/>
              </a:rPr>
              <a:t>of</a:t>
            </a:r>
            <a:r>
              <a:rPr sz="2200" spc="10" dirty="0">
                <a:latin typeface="Georgia"/>
                <a:cs typeface="Georgia"/>
              </a:rPr>
              <a:t> </a:t>
            </a:r>
            <a:r>
              <a:rPr sz="2200" spc="-10" dirty="0">
                <a:latin typeface="Georgia"/>
                <a:cs typeface="Georgia"/>
              </a:rPr>
              <a:t>bottom</a:t>
            </a:r>
            <a:endParaRPr sz="2200" dirty="0">
              <a:latin typeface="Georgia"/>
              <a:cs typeface="Georgia"/>
            </a:endParaRPr>
          </a:p>
          <a:p>
            <a:pPr marL="534670" marR="408305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</a:pPr>
            <a:r>
              <a:rPr sz="2200" spc="-5" dirty="0">
                <a:latin typeface="Georgia"/>
                <a:cs typeface="Georgia"/>
              </a:rPr>
              <a:t>Quality </a:t>
            </a:r>
            <a:r>
              <a:rPr sz="2200" spc="-15" dirty="0">
                <a:latin typeface="Georgia"/>
                <a:cs typeface="Georgia"/>
              </a:rPr>
              <a:t>of homogenization: </a:t>
            </a:r>
            <a:r>
              <a:rPr sz="2200" spc="-25" dirty="0">
                <a:latin typeface="Georgia"/>
                <a:cs typeface="Georgia"/>
              </a:rPr>
              <a:t>Excellent </a:t>
            </a:r>
            <a:r>
              <a:rPr sz="2200" spc="-15" dirty="0">
                <a:latin typeface="Georgia"/>
                <a:cs typeface="Georgia"/>
              </a:rPr>
              <a:t>up </a:t>
            </a:r>
            <a:r>
              <a:rPr sz="2200" spc="-5" dirty="0">
                <a:latin typeface="Georgia"/>
                <a:cs typeface="Georgia"/>
              </a:rPr>
              <a:t>to </a:t>
            </a:r>
            <a:r>
              <a:rPr sz="2200" spc="-85" dirty="0">
                <a:latin typeface="Georgia"/>
                <a:cs typeface="Georgia"/>
              </a:rPr>
              <a:t>10, </a:t>
            </a:r>
            <a:r>
              <a:rPr sz="2200" spc="-15" dirty="0">
                <a:latin typeface="Georgia"/>
                <a:cs typeface="Georgia"/>
              </a:rPr>
              <a:t>Good </a:t>
            </a:r>
            <a:r>
              <a:rPr sz="2200" spc="-105" dirty="0">
                <a:latin typeface="Georgia"/>
                <a:cs typeface="Georgia"/>
              </a:rPr>
              <a:t>11-  </a:t>
            </a:r>
            <a:r>
              <a:rPr sz="2200" spc="-70" dirty="0">
                <a:latin typeface="Georgia"/>
                <a:cs typeface="Georgia"/>
              </a:rPr>
              <a:t>20, </a:t>
            </a:r>
            <a:r>
              <a:rPr sz="2200" spc="-50" dirty="0">
                <a:latin typeface="Georgia"/>
                <a:cs typeface="Georgia"/>
              </a:rPr>
              <a:t>Fair </a:t>
            </a:r>
            <a:r>
              <a:rPr sz="2200" spc="-95" dirty="0">
                <a:latin typeface="Georgia"/>
                <a:cs typeface="Georgia"/>
              </a:rPr>
              <a:t>21-30 </a:t>
            </a:r>
            <a:r>
              <a:rPr sz="2200" spc="-45" dirty="0">
                <a:latin typeface="Georgia"/>
                <a:cs typeface="Georgia"/>
              </a:rPr>
              <a:t>&amp; </a:t>
            </a:r>
            <a:r>
              <a:rPr sz="2200" spc="-35" dirty="0">
                <a:latin typeface="Georgia"/>
                <a:cs typeface="Georgia"/>
              </a:rPr>
              <a:t>Bad </a:t>
            </a:r>
            <a:r>
              <a:rPr sz="2200" spc="-25" dirty="0">
                <a:latin typeface="Georgia"/>
                <a:cs typeface="Georgia"/>
              </a:rPr>
              <a:t>over</a:t>
            </a:r>
            <a:r>
              <a:rPr sz="2200" spc="-195" dirty="0">
                <a:latin typeface="Georgia"/>
                <a:cs typeface="Georgia"/>
              </a:rPr>
              <a:t> </a:t>
            </a:r>
            <a:r>
              <a:rPr sz="2200" spc="-105" dirty="0">
                <a:latin typeface="Georgia"/>
                <a:cs typeface="Georgia"/>
              </a:rPr>
              <a:t>30</a:t>
            </a:r>
            <a:endParaRPr sz="2200" dirty="0">
              <a:latin typeface="Georgia"/>
              <a:cs typeface="Georgia"/>
            </a:endParaRPr>
          </a:p>
        </p:txBody>
      </p:sp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object 5"/>
          <p:cNvSpPr txBox="1"/>
          <p:nvPr/>
        </p:nvSpPr>
        <p:spPr>
          <a:xfrm>
            <a:off x="685800" y="1219991"/>
            <a:ext cx="8534399" cy="1606850"/>
          </a:xfrm>
          <a:prstGeom prst="rect">
            <a:avLst/>
          </a:prstGeom>
          <a:ln w="12191">
            <a:solidFill>
              <a:srgbClr val="000000"/>
            </a:solidFill>
          </a:ln>
        </p:spPr>
        <p:txBody>
          <a:bodyPr vert="horz" wrap="square" lIns="0" tIns="80010" rIns="0" bIns="0" rtlCol="0">
            <a:spAutoFit/>
          </a:bodyPr>
          <a:lstStyle/>
          <a:p>
            <a:pPr marL="1122680">
              <a:lnSpc>
                <a:spcPct val="100000"/>
              </a:lnSpc>
              <a:spcBef>
                <a:spcPts val="630"/>
              </a:spcBef>
            </a:pPr>
            <a:r>
              <a:rPr sz="2400" i="1" spc="-45" dirty="0">
                <a:solidFill>
                  <a:srgbClr val="04607A"/>
                </a:solidFill>
                <a:latin typeface="Trebuchet MS"/>
                <a:cs typeface="Trebuchet MS"/>
              </a:rPr>
              <a:t>Homogenisation</a:t>
            </a:r>
            <a:r>
              <a:rPr sz="2400" i="1" spc="-95" dirty="0">
                <a:solidFill>
                  <a:srgbClr val="04607A"/>
                </a:solidFill>
                <a:latin typeface="Trebuchet MS"/>
                <a:cs typeface="Trebuchet MS"/>
              </a:rPr>
              <a:t> </a:t>
            </a:r>
            <a:r>
              <a:rPr sz="2400" i="1" spc="-90" dirty="0">
                <a:solidFill>
                  <a:srgbClr val="04607A"/>
                </a:solidFill>
                <a:latin typeface="Trebuchet MS"/>
                <a:cs typeface="Trebuchet MS"/>
              </a:rPr>
              <a:t>efficiency</a:t>
            </a:r>
            <a:endParaRPr sz="2400" dirty="0">
              <a:latin typeface="Trebuchet MS"/>
              <a:cs typeface="Trebuchet MS"/>
            </a:endParaRPr>
          </a:p>
          <a:p>
            <a:pPr marL="534670" marR="574675" indent="-228600">
              <a:lnSpc>
                <a:spcPct val="100000"/>
              </a:lnSpc>
              <a:spcBef>
                <a:spcPts val="1110"/>
              </a:spcBef>
            </a:pPr>
            <a:r>
              <a:rPr sz="2200" spc="-70" dirty="0">
                <a:latin typeface="Georgia"/>
                <a:cs typeface="Georgia"/>
              </a:rPr>
              <a:t>3. </a:t>
            </a:r>
            <a:r>
              <a:rPr sz="2200" spc="-45" dirty="0">
                <a:latin typeface="Georgia"/>
                <a:cs typeface="Georgia"/>
              </a:rPr>
              <a:t>Farrall </a:t>
            </a:r>
            <a:r>
              <a:rPr sz="2200" spc="-25" dirty="0">
                <a:latin typeface="Georgia"/>
                <a:cs typeface="Georgia"/>
              </a:rPr>
              <a:t>index: </a:t>
            </a:r>
            <a:r>
              <a:rPr sz="2200" spc="-10" dirty="0">
                <a:latin typeface="Georgia"/>
                <a:cs typeface="Georgia"/>
              </a:rPr>
              <a:t>efficiency </a:t>
            </a:r>
            <a:r>
              <a:rPr sz="2200" spc="-15" dirty="0">
                <a:latin typeface="Georgia"/>
                <a:cs typeface="Georgia"/>
              </a:rPr>
              <a:t>in excellent </a:t>
            </a:r>
            <a:r>
              <a:rPr sz="2200" spc="-10" dirty="0">
                <a:latin typeface="Georgia"/>
                <a:cs typeface="Georgia"/>
              </a:rPr>
              <a:t>when upon  </a:t>
            </a:r>
            <a:r>
              <a:rPr sz="2200" spc="-20" dirty="0">
                <a:latin typeface="Georgia"/>
                <a:cs typeface="Georgia"/>
              </a:rPr>
              <a:t>microscopic examination </a:t>
            </a:r>
            <a:r>
              <a:rPr sz="2200" spc="-40" dirty="0">
                <a:latin typeface="Georgia"/>
                <a:cs typeface="Georgia"/>
              </a:rPr>
              <a:t>90% </a:t>
            </a:r>
            <a:r>
              <a:rPr sz="2200" spc="-15" dirty="0">
                <a:latin typeface="Georgia"/>
                <a:cs typeface="Georgia"/>
              </a:rPr>
              <a:t>of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5" dirty="0">
                <a:latin typeface="Georgia"/>
                <a:cs typeface="Georgia"/>
              </a:rPr>
              <a:t>fat globules </a:t>
            </a:r>
            <a:r>
              <a:rPr sz="2200" spc="-25" dirty="0">
                <a:latin typeface="Georgia"/>
                <a:cs typeface="Georgia"/>
              </a:rPr>
              <a:t>has  </a:t>
            </a:r>
            <a:r>
              <a:rPr sz="2200" spc="-35" dirty="0">
                <a:latin typeface="Georgia"/>
                <a:cs typeface="Georgia"/>
              </a:rPr>
              <a:t>average </a:t>
            </a:r>
            <a:r>
              <a:rPr sz="2200" spc="-20" dirty="0">
                <a:latin typeface="Georgia"/>
                <a:cs typeface="Georgia"/>
              </a:rPr>
              <a:t>diameter </a:t>
            </a:r>
            <a:r>
              <a:rPr sz="2200" spc="-110" dirty="0">
                <a:latin typeface="Georgia"/>
                <a:cs typeface="Georgia"/>
              </a:rPr>
              <a:t>≤</a:t>
            </a:r>
            <a:r>
              <a:rPr sz="2200" spc="-55" dirty="0">
                <a:latin typeface="Georgia"/>
                <a:cs typeface="Georgia"/>
              </a:rPr>
              <a:t> </a:t>
            </a:r>
            <a:r>
              <a:rPr sz="2200" spc="-65" dirty="0">
                <a:latin typeface="Georgia"/>
                <a:cs typeface="Georgia"/>
              </a:rPr>
              <a:t>2μ</a:t>
            </a:r>
            <a:endParaRPr sz="2200" dirty="0">
              <a:latin typeface="Georgia"/>
              <a:cs typeface="Georgia"/>
            </a:endParaRPr>
          </a:p>
        </p:txBody>
      </p:sp>
    </p:spTree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6"/>
          <p:cNvSpPr txBox="1"/>
          <p:nvPr/>
        </p:nvSpPr>
        <p:spPr>
          <a:xfrm>
            <a:off x="533400" y="231748"/>
            <a:ext cx="9220200" cy="7159652"/>
          </a:xfrm>
          <a:prstGeom prst="rect">
            <a:avLst/>
          </a:prstGeom>
          <a:ln w="12191">
            <a:solidFill>
              <a:srgbClr val="000000"/>
            </a:solidFill>
          </a:ln>
        </p:spPr>
        <p:txBody>
          <a:bodyPr vert="horz" wrap="square" lIns="0" tIns="80010" rIns="0" bIns="0" rtlCol="0">
            <a:spAutoFit/>
          </a:bodyPr>
          <a:lstStyle/>
          <a:p>
            <a:pPr marL="848360">
              <a:lnSpc>
                <a:spcPct val="100000"/>
              </a:lnSpc>
              <a:spcBef>
                <a:spcPts val="630"/>
              </a:spcBef>
            </a:pPr>
            <a:r>
              <a:rPr sz="2400" i="1" spc="-70" dirty="0">
                <a:solidFill>
                  <a:srgbClr val="04607A"/>
                </a:solidFill>
                <a:latin typeface="Trebuchet MS"/>
                <a:cs typeface="Trebuchet MS"/>
              </a:rPr>
              <a:t>Overall </a:t>
            </a:r>
            <a:r>
              <a:rPr sz="2400" i="1" spc="-110" dirty="0">
                <a:solidFill>
                  <a:srgbClr val="04607A"/>
                </a:solidFill>
                <a:latin typeface="Trebuchet MS"/>
                <a:cs typeface="Trebuchet MS"/>
              </a:rPr>
              <a:t>effect </a:t>
            </a:r>
            <a:r>
              <a:rPr sz="2400" i="1" spc="-80" dirty="0">
                <a:solidFill>
                  <a:srgbClr val="04607A"/>
                </a:solidFill>
                <a:latin typeface="Trebuchet MS"/>
                <a:cs typeface="Trebuchet MS"/>
              </a:rPr>
              <a:t>of</a:t>
            </a:r>
            <a:r>
              <a:rPr sz="2400" i="1" spc="-165" dirty="0">
                <a:solidFill>
                  <a:srgbClr val="04607A"/>
                </a:solidFill>
                <a:latin typeface="Trebuchet MS"/>
                <a:cs typeface="Trebuchet MS"/>
              </a:rPr>
              <a:t> </a:t>
            </a:r>
            <a:r>
              <a:rPr sz="2400" i="1" spc="-55" dirty="0">
                <a:solidFill>
                  <a:srgbClr val="04607A"/>
                </a:solidFill>
                <a:latin typeface="Trebuchet MS"/>
                <a:cs typeface="Trebuchet MS"/>
              </a:rPr>
              <a:t>Homogenization</a:t>
            </a:r>
            <a:endParaRPr sz="2400" dirty="0">
              <a:latin typeface="Trebuchet MS"/>
              <a:cs typeface="Trebuchet MS"/>
            </a:endParaRPr>
          </a:p>
          <a:p>
            <a:pPr marL="446405" marR="657860" indent="-140335" algn="just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rgbClr val="0AD0D9"/>
              </a:buClr>
              <a:buSzPct val="91666"/>
              <a:buFont typeface="Arial"/>
              <a:buChar char="●"/>
              <a:tabLst>
                <a:tab pos="447040" algn="l"/>
              </a:tabLst>
            </a:pPr>
            <a:r>
              <a:rPr sz="2200" spc="-20" dirty="0">
                <a:latin typeface="Georgia"/>
                <a:cs typeface="Georgia"/>
              </a:rPr>
              <a:t>Reduction </a:t>
            </a:r>
            <a:r>
              <a:rPr sz="2200" spc="-15" dirty="0">
                <a:latin typeface="Georgia"/>
                <a:cs typeface="Georgia"/>
              </a:rPr>
              <a:t>of </a:t>
            </a:r>
            <a:r>
              <a:rPr sz="2200" spc="-10" dirty="0">
                <a:latin typeface="Georgia"/>
                <a:cs typeface="Georgia"/>
              </a:rPr>
              <a:t>size </a:t>
            </a:r>
            <a:r>
              <a:rPr sz="2200" spc="-15" dirty="0">
                <a:latin typeface="Georgia"/>
                <a:cs typeface="Georgia"/>
              </a:rPr>
              <a:t>of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5" dirty="0">
                <a:latin typeface="Georgia"/>
                <a:cs typeface="Georgia"/>
              </a:rPr>
              <a:t>fat globules </a:t>
            </a:r>
            <a:r>
              <a:rPr sz="2200" spc="-20" dirty="0">
                <a:latin typeface="Georgia"/>
                <a:cs typeface="Georgia"/>
              </a:rPr>
              <a:t>accompanied </a:t>
            </a:r>
            <a:r>
              <a:rPr sz="2200" spc="-15" dirty="0">
                <a:latin typeface="Georgia"/>
                <a:cs typeface="Georgia"/>
              </a:rPr>
              <a:t>by  </a:t>
            </a:r>
            <a:r>
              <a:rPr sz="2200" spc="-20" dirty="0">
                <a:latin typeface="Georgia"/>
                <a:cs typeface="Georgia"/>
              </a:rPr>
              <a:t>four- </a:t>
            </a:r>
            <a:r>
              <a:rPr sz="2200" spc="-5" dirty="0">
                <a:latin typeface="Georgia"/>
                <a:cs typeface="Georgia"/>
              </a:rPr>
              <a:t>to </a:t>
            </a:r>
            <a:r>
              <a:rPr sz="2200" spc="-25" dirty="0">
                <a:latin typeface="Georgia"/>
                <a:cs typeface="Georgia"/>
              </a:rPr>
              <a:t>six-fold increase </a:t>
            </a:r>
            <a:r>
              <a:rPr sz="2200" spc="-15" dirty="0">
                <a:latin typeface="Georgia"/>
                <a:cs typeface="Georgia"/>
              </a:rPr>
              <a:t>in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30" dirty="0">
                <a:latin typeface="Georgia"/>
                <a:cs typeface="Georgia"/>
              </a:rPr>
              <a:t>fat/plasma </a:t>
            </a:r>
            <a:r>
              <a:rPr sz="2200" spc="-20" dirty="0">
                <a:latin typeface="Georgia"/>
                <a:cs typeface="Georgia"/>
              </a:rPr>
              <a:t>interfacial  </a:t>
            </a:r>
            <a:r>
              <a:rPr sz="2200" spc="-25" dirty="0">
                <a:latin typeface="Georgia"/>
                <a:cs typeface="Georgia"/>
              </a:rPr>
              <a:t>surface</a:t>
            </a:r>
            <a:r>
              <a:rPr sz="2200" spc="-55" dirty="0">
                <a:latin typeface="Georgia"/>
                <a:cs typeface="Georgia"/>
              </a:rPr>
              <a:t> </a:t>
            </a:r>
            <a:r>
              <a:rPr sz="2200" spc="-30" dirty="0">
                <a:latin typeface="Georgia"/>
                <a:cs typeface="Georgia"/>
              </a:rPr>
              <a:t>area</a:t>
            </a:r>
            <a:endParaRPr sz="2200" dirty="0">
              <a:latin typeface="Georgia"/>
              <a:cs typeface="Georgia"/>
            </a:endParaRPr>
          </a:p>
          <a:p>
            <a:pPr marL="446405" marR="636905" indent="-140335" algn="just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>
                <a:srgbClr val="0AD0D9"/>
              </a:buClr>
              <a:buSzPct val="91666"/>
              <a:buFont typeface="Arial"/>
              <a:buChar char="●"/>
              <a:tabLst>
                <a:tab pos="447040" algn="l"/>
              </a:tabLst>
            </a:pPr>
            <a:r>
              <a:rPr sz="2200" spc="-15" dirty="0">
                <a:latin typeface="Georgia"/>
                <a:cs typeface="Georgia"/>
              </a:rPr>
              <a:t>Creation of </a:t>
            </a:r>
            <a:r>
              <a:rPr sz="2200" spc="-10" dirty="0">
                <a:latin typeface="Georgia"/>
                <a:cs typeface="Georgia"/>
              </a:rPr>
              <a:t>new </a:t>
            </a:r>
            <a:r>
              <a:rPr sz="2200" spc="-45" dirty="0">
                <a:latin typeface="Georgia"/>
                <a:cs typeface="Georgia"/>
              </a:rPr>
              <a:t>MFGMs </a:t>
            </a:r>
            <a:r>
              <a:rPr sz="2200" spc="-20" dirty="0">
                <a:latin typeface="Georgia"/>
                <a:cs typeface="Georgia"/>
              </a:rPr>
              <a:t>and adsorption </a:t>
            </a:r>
            <a:r>
              <a:rPr sz="2200" spc="-15" dirty="0">
                <a:latin typeface="Georgia"/>
                <a:cs typeface="Georgia"/>
              </a:rPr>
              <a:t>of </a:t>
            </a:r>
            <a:r>
              <a:rPr sz="2200" spc="-20" dirty="0">
                <a:latin typeface="Georgia"/>
                <a:cs typeface="Georgia"/>
              </a:rPr>
              <a:t>disrupted  casein micelles </a:t>
            </a:r>
            <a:r>
              <a:rPr sz="2200" spc="-10" dirty="0">
                <a:latin typeface="Georgia"/>
                <a:cs typeface="Georgia"/>
              </a:rPr>
              <a:t>on </a:t>
            </a:r>
            <a:r>
              <a:rPr sz="2200" spc="-5" dirty="0">
                <a:latin typeface="Georgia"/>
                <a:cs typeface="Georgia"/>
              </a:rPr>
              <a:t>the </a:t>
            </a:r>
            <a:r>
              <a:rPr sz="2200" spc="-10" dirty="0">
                <a:latin typeface="Georgia"/>
                <a:cs typeface="Georgia"/>
              </a:rPr>
              <a:t>new </a:t>
            </a:r>
            <a:r>
              <a:rPr sz="2200" spc="-45" dirty="0">
                <a:latin typeface="Georgia"/>
                <a:cs typeface="Georgia"/>
              </a:rPr>
              <a:t>MFGMs</a:t>
            </a:r>
            <a:endParaRPr sz="2200" dirty="0">
              <a:latin typeface="Georgia"/>
              <a:cs typeface="Georgia"/>
            </a:endParaRPr>
          </a:p>
          <a:p>
            <a:pPr marL="446405" indent="-140335" algn="just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>
                <a:srgbClr val="0AD0D9"/>
              </a:buClr>
              <a:buSzPct val="91666"/>
              <a:buFont typeface="Arial"/>
              <a:buChar char="●"/>
              <a:tabLst>
                <a:tab pos="447040" algn="l"/>
              </a:tabLst>
            </a:pPr>
            <a:r>
              <a:rPr sz="2200" spc="-20" dirty="0">
                <a:latin typeface="Georgia"/>
                <a:cs typeface="Georgia"/>
              </a:rPr>
              <a:t>Slight </a:t>
            </a:r>
            <a:r>
              <a:rPr sz="2200" spc="-25" dirty="0">
                <a:latin typeface="Georgia"/>
                <a:cs typeface="Georgia"/>
              </a:rPr>
              <a:t>increase </a:t>
            </a:r>
            <a:r>
              <a:rPr sz="2200" spc="-15" dirty="0">
                <a:latin typeface="Georgia"/>
                <a:cs typeface="Georgia"/>
              </a:rPr>
              <a:t>in</a:t>
            </a:r>
            <a:r>
              <a:rPr sz="2200" spc="-35" dirty="0">
                <a:latin typeface="Georgia"/>
                <a:cs typeface="Georgia"/>
              </a:rPr>
              <a:t> </a:t>
            </a:r>
            <a:r>
              <a:rPr sz="2200" spc="-20" dirty="0">
                <a:latin typeface="Georgia"/>
                <a:cs typeface="Georgia"/>
              </a:rPr>
              <a:t>viscosity</a:t>
            </a:r>
            <a:endParaRPr sz="2200" dirty="0">
              <a:latin typeface="Georgia"/>
              <a:cs typeface="Georgia"/>
            </a:endParaRPr>
          </a:p>
          <a:p>
            <a:pPr marL="446405" indent="-140335" algn="just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>
                <a:srgbClr val="0AD0D9"/>
              </a:buClr>
              <a:buSzPct val="91666"/>
              <a:buFont typeface="Arial"/>
              <a:buChar char="●"/>
              <a:tabLst>
                <a:tab pos="447040" algn="l"/>
              </a:tabLst>
            </a:pPr>
            <a:r>
              <a:rPr sz="2200" spc="-25" dirty="0">
                <a:latin typeface="Georgia"/>
                <a:cs typeface="Georgia"/>
              </a:rPr>
              <a:t>Increased </a:t>
            </a:r>
            <a:r>
              <a:rPr sz="2200" spc="-20" dirty="0">
                <a:latin typeface="Georgia"/>
                <a:cs typeface="Georgia"/>
              </a:rPr>
              <a:t>foaming</a:t>
            </a:r>
            <a:r>
              <a:rPr sz="2200" spc="20" dirty="0">
                <a:latin typeface="Georgia"/>
                <a:cs typeface="Georgia"/>
              </a:rPr>
              <a:t> </a:t>
            </a:r>
            <a:r>
              <a:rPr sz="2200" spc="-20" dirty="0">
                <a:latin typeface="Georgia"/>
                <a:cs typeface="Georgia"/>
              </a:rPr>
              <a:t>properties</a:t>
            </a:r>
            <a:endParaRPr sz="2200" dirty="0">
              <a:latin typeface="Georgia"/>
              <a:cs typeface="Georgia"/>
            </a:endParaRPr>
          </a:p>
          <a:p>
            <a:pPr marL="446405" indent="-140335" algn="just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>
                <a:srgbClr val="0AD0D9"/>
              </a:buClr>
              <a:buSzPct val="91666"/>
              <a:buFont typeface="Arial"/>
              <a:buChar char="●"/>
              <a:tabLst>
                <a:tab pos="447040" algn="l"/>
              </a:tabLst>
            </a:pPr>
            <a:r>
              <a:rPr sz="2200" spc="-25" dirty="0">
                <a:latin typeface="Georgia"/>
                <a:cs typeface="Georgia"/>
              </a:rPr>
              <a:t>Increased</a:t>
            </a:r>
            <a:r>
              <a:rPr sz="2200" spc="-30" dirty="0">
                <a:latin typeface="Georgia"/>
                <a:cs typeface="Georgia"/>
              </a:rPr>
              <a:t> </a:t>
            </a:r>
            <a:r>
              <a:rPr sz="2200" spc="-15" dirty="0">
                <a:latin typeface="Georgia"/>
                <a:cs typeface="Georgia"/>
              </a:rPr>
              <a:t>digestibility</a:t>
            </a:r>
            <a:endParaRPr sz="2200" dirty="0">
              <a:latin typeface="Georgia"/>
              <a:cs typeface="Georgia"/>
            </a:endParaRPr>
          </a:p>
          <a:p>
            <a:pPr marL="443230" indent="-137160" algn="just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>
                <a:srgbClr val="0AD0D9"/>
              </a:buClr>
              <a:buSzPct val="91666"/>
              <a:buFont typeface="Arial"/>
              <a:buChar char="●"/>
              <a:tabLst>
                <a:tab pos="443865" algn="l"/>
              </a:tabLst>
            </a:pPr>
            <a:r>
              <a:rPr sz="2200" spc="-5" dirty="0">
                <a:latin typeface="Georgia"/>
                <a:cs typeface="Georgia"/>
              </a:rPr>
              <a:t>Whiter </a:t>
            </a:r>
            <a:r>
              <a:rPr sz="2200" spc="-20" dirty="0">
                <a:latin typeface="Georgia"/>
                <a:cs typeface="Georgia"/>
              </a:rPr>
              <a:t>and more </a:t>
            </a:r>
            <a:r>
              <a:rPr sz="2200" spc="-10" dirty="0">
                <a:latin typeface="Georgia"/>
                <a:cs typeface="Georgia"/>
              </a:rPr>
              <a:t>appetizing</a:t>
            </a:r>
            <a:r>
              <a:rPr sz="2200" spc="-100" dirty="0">
                <a:latin typeface="Georgia"/>
                <a:cs typeface="Georgia"/>
              </a:rPr>
              <a:t> </a:t>
            </a:r>
            <a:r>
              <a:rPr sz="2200" spc="-15" dirty="0">
                <a:latin typeface="Georgia"/>
                <a:cs typeface="Georgia"/>
              </a:rPr>
              <a:t>colour</a:t>
            </a:r>
            <a:endParaRPr sz="2200" dirty="0">
              <a:latin typeface="Georgia"/>
              <a:cs typeface="Georgia"/>
            </a:endParaRPr>
          </a:p>
          <a:p>
            <a:pPr marL="443230" indent="-137160" algn="just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>
                <a:srgbClr val="0AD0D9"/>
              </a:buClr>
              <a:buSzPct val="91666"/>
              <a:buFont typeface="Arial"/>
              <a:buChar char="●"/>
              <a:tabLst>
                <a:tab pos="443865" algn="l"/>
              </a:tabLst>
            </a:pPr>
            <a:r>
              <a:rPr sz="2200" spc="-30" dirty="0">
                <a:latin typeface="Georgia"/>
                <a:cs typeface="Georgia"/>
              </a:rPr>
              <a:t>More </a:t>
            </a:r>
            <a:r>
              <a:rPr sz="2200" spc="-15" dirty="0">
                <a:latin typeface="Georgia"/>
                <a:cs typeface="Georgia"/>
              </a:rPr>
              <a:t>full-bodied </a:t>
            </a:r>
            <a:r>
              <a:rPr sz="2200" spc="-25" dirty="0">
                <a:latin typeface="Georgia"/>
                <a:cs typeface="Georgia"/>
              </a:rPr>
              <a:t>flavour, </a:t>
            </a:r>
            <a:r>
              <a:rPr sz="2200" spc="-20" dirty="0">
                <a:latin typeface="Georgia"/>
                <a:cs typeface="Georgia"/>
              </a:rPr>
              <a:t>and </a:t>
            </a:r>
            <a:r>
              <a:rPr sz="2200" spc="-15" dirty="0">
                <a:latin typeface="Georgia"/>
                <a:cs typeface="Georgia"/>
              </a:rPr>
              <a:t>better</a:t>
            </a:r>
            <a:r>
              <a:rPr sz="2200" spc="-10" dirty="0">
                <a:latin typeface="Georgia"/>
                <a:cs typeface="Georgia"/>
              </a:rPr>
              <a:t> mouthfeel</a:t>
            </a:r>
            <a:endParaRPr sz="2200" dirty="0">
              <a:latin typeface="Georgia"/>
              <a:cs typeface="Georgia"/>
            </a:endParaRPr>
          </a:p>
          <a:p>
            <a:pPr marL="443230" indent="-137160" algn="just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>
                <a:srgbClr val="0AD0D9"/>
              </a:buClr>
              <a:buSzPct val="91666"/>
              <a:buFont typeface="Arial"/>
              <a:buChar char="●"/>
              <a:tabLst>
                <a:tab pos="443865" algn="l"/>
              </a:tabLst>
            </a:pPr>
            <a:r>
              <a:rPr sz="2200" spc="-20" dirty="0">
                <a:latin typeface="Georgia"/>
                <a:cs typeface="Georgia"/>
              </a:rPr>
              <a:t>Reduction </a:t>
            </a:r>
            <a:r>
              <a:rPr sz="2200" spc="-15" dirty="0">
                <a:latin typeface="Georgia"/>
                <a:cs typeface="Georgia"/>
              </a:rPr>
              <a:t>in </a:t>
            </a:r>
            <a:r>
              <a:rPr sz="2200" spc="-10" dirty="0">
                <a:latin typeface="Georgia"/>
                <a:cs typeface="Georgia"/>
              </a:rPr>
              <a:t>heat</a:t>
            </a:r>
            <a:r>
              <a:rPr sz="2200" spc="-40" dirty="0">
                <a:latin typeface="Georgia"/>
                <a:cs typeface="Georgia"/>
              </a:rPr>
              <a:t> </a:t>
            </a:r>
            <a:r>
              <a:rPr sz="2200" spc="-15" dirty="0">
                <a:latin typeface="Georgia"/>
                <a:cs typeface="Georgia"/>
              </a:rPr>
              <a:t>stability</a:t>
            </a:r>
            <a:endParaRPr sz="2200" dirty="0">
              <a:latin typeface="Georgia"/>
              <a:cs typeface="Georgia"/>
            </a:endParaRPr>
          </a:p>
          <a:p>
            <a:pPr marL="443230" indent="-137160" algn="just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>
                <a:srgbClr val="0AD0D9"/>
              </a:buClr>
              <a:buSzPct val="91666"/>
              <a:buFont typeface="Arial"/>
              <a:buChar char="●"/>
              <a:tabLst>
                <a:tab pos="443865" algn="l"/>
              </a:tabLst>
            </a:pPr>
            <a:r>
              <a:rPr sz="2200" spc="-25" dirty="0">
                <a:latin typeface="Georgia"/>
                <a:cs typeface="Georgia"/>
              </a:rPr>
              <a:t>Increased </a:t>
            </a:r>
            <a:r>
              <a:rPr sz="2200" spc="-15" dirty="0">
                <a:latin typeface="Georgia"/>
                <a:cs typeface="Georgia"/>
              </a:rPr>
              <a:t>in </a:t>
            </a:r>
            <a:r>
              <a:rPr sz="2200" spc="-20" dirty="0">
                <a:latin typeface="Georgia"/>
                <a:cs typeface="Georgia"/>
              </a:rPr>
              <a:t>foaming</a:t>
            </a:r>
            <a:r>
              <a:rPr sz="2200" spc="25" dirty="0">
                <a:latin typeface="Georgia"/>
                <a:cs typeface="Georgia"/>
              </a:rPr>
              <a:t> </a:t>
            </a:r>
            <a:r>
              <a:rPr sz="2200" spc="-20" dirty="0">
                <a:latin typeface="Georgia"/>
                <a:cs typeface="Georgia"/>
              </a:rPr>
              <a:t>properties</a:t>
            </a:r>
            <a:endParaRPr sz="2200" dirty="0">
              <a:latin typeface="Georgia"/>
              <a:cs typeface="Georgia"/>
            </a:endParaRPr>
          </a:p>
          <a:p>
            <a:pPr marL="443230" marR="582295" indent="-137160" algn="just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>
                <a:srgbClr val="0AD0D9"/>
              </a:buClr>
              <a:buSzPct val="91666"/>
              <a:buFont typeface="Arial"/>
              <a:buChar char="●"/>
              <a:tabLst>
                <a:tab pos="443865" algn="l"/>
              </a:tabLst>
            </a:pPr>
            <a:r>
              <a:rPr sz="2200" spc="-20" dirty="0">
                <a:latin typeface="Georgia"/>
                <a:cs typeface="Georgia"/>
              </a:rPr>
              <a:t>Somewhat increased sensitivity </a:t>
            </a:r>
            <a:r>
              <a:rPr sz="2200" spc="-5" dirty="0">
                <a:latin typeface="Georgia"/>
                <a:cs typeface="Georgia"/>
              </a:rPr>
              <a:t>to </a:t>
            </a:r>
            <a:r>
              <a:rPr sz="2200" spc="-10" dirty="0">
                <a:latin typeface="Georgia"/>
                <a:cs typeface="Georgia"/>
              </a:rPr>
              <a:t>light </a:t>
            </a:r>
            <a:r>
              <a:rPr sz="2200" spc="-175" dirty="0">
                <a:latin typeface="Georgia"/>
                <a:cs typeface="Georgia"/>
              </a:rPr>
              <a:t>– </a:t>
            </a:r>
            <a:r>
              <a:rPr sz="2200" spc="-15" dirty="0">
                <a:latin typeface="Georgia"/>
                <a:cs typeface="Georgia"/>
              </a:rPr>
              <a:t>sunlight </a:t>
            </a:r>
            <a:r>
              <a:rPr sz="2200" spc="-20" dirty="0">
                <a:latin typeface="Georgia"/>
                <a:cs typeface="Georgia"/>
              </a:rPr>
              <a:t>and  </a:t>
            </a:r>
            <a:r>
              <a:rPr sz="2200" spc="-10" dirty="0">
                <a:latin typeface="Georgia"/>
                <a:cs typeface="Georgia"/>
              </a:rPr>
              <a:t>fluorescent tubes </a:t>
            </a:r>
            <a:r>
              <a:rPr sz="2200" spc="-175" dirty="0">
                <a:latin typeface="Georgia"/>
                <a:cs typeface="Georgia"/>
              </a:rPr>
              <a:t>– </a:t>
            </a:r>
            <a:r>
              <a:rPr sz="2200" spc="-15" dirty="0">
                <a:latin typeface="Georgia"/>
                <a:cs typeface="Georgia"/>
              </a:rPr>
              <a:t>can </a:t>
            </a:r>
            <a:r>
              <a:rPr sz="2200" spc="-20" dirty="0">
                <a:latin typeface="Georgia"/>
                <a:cs typeface="Georgia"/>
              </a:rPr>
              <a:t>result </a:t>
            </a:r>
            <a:r>
              <a:rPr sz="2200" spc="-15" dirty="0">
                <a:latin typeface="Georgia"/>
                <a:cs typeface="Georgia"/>
              </a:rPr>
              <a:t>in </a:t>
            </a:r>
            <a:r>
              <a:rPr sz="2200" spc="-25" dirty="0">
                <a:latin typeface="Georgia"/>
                <a:cs typeface="Georgia"/>
              </a:rPr>
              <a:t>“sunlight</a:t>
            </a:r>
            <a:r>
              <a:rPr sz="2200" spc="-110" dirty="0">
                <a:latin typeface="Georgia"/>
                <a:cs typeface="Georgia"/>
              </a:rPr>
              <a:t> </a:t>
            </a:r>
            <a:r>
              <a:rPr sz="2200" spc="-15" dirty="0">
                <a:latin typeface="Georgia"/>
                <a:cs typeface="Georgia"/>
              </a:rPr>
              <a:t>flavour”</a:t>
            </a:r>
            <a:endParaRPr sz="2200" dirty="0">
              <a:latin typeface="Georgia"/>
              <a:cs typeface="Georgia"/>
            </a:endParaRPr>
          </a:p>
        </p:txBody>
      </p:sp>
    </p:spTree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Aspect">
  <a:themeElements>
    <a:clrScheme name="Aspect">
      <a:dk1>
        <a:sysClr val="windowText" lastClr="000000"/>
      </a:dk1>
      <a:lt1>
        <a:sysClr val="window" lastClr="FFFFFF"/>
      </a:lt1>
      <a:dk2>
        <a:srgbClr val="323232"/>
      </a:dk2>
      <a:lt2>
        <a:srgbClr val="E3DED1"/>
      </a:lt2>
      <a:accent1>
        <a:srgbClr val="F07F09"/>
      </a:accent1>
      <a:accent2>
        <a:srgbClr val="9F2936"/>
      </a:accent2>
      <a:accent3>
        <a:srgbClr val="1B587C"/>
      </a:accent3>
      <a:accent4>
        <a:srgbClr val="4E8542"/>
      </a:accent4>
      <a:accent5>
        <a:srgbClr val="604878"/>
      </a:accent5>
      <a:accent6>
        <a:srgbClr val="C19859"/>
      </a:accent6>
      <a:hlink>
        <a:srgbClr val="6B9F25"/>
      </a:hlink>
      <a:folHlink>
        <a:srgbClr val="B26B02"/>
      </a:folHlink>
    </a:clrScheme>
    <a:fontScheme name="Aspect">
      <a:majorFont>
        <a:latin typeface="Verdana"/>
        <a:ea typeface=""/>
        <a:cs typeface=""/>
        <a:font script="Jpan" typeface="ＭＳ ゴシック"/>
        <a:font script="Hang" typeface="굴림"/>
        <a:font script="Hans" typeface="微软雅黑"/>
        <a:font script="Hant" typeface="微軟正黑體"/>
        <a:font script="Arab" typeface="Tahoma"/>
        <a:font script="Hebr" typeface="Tahoma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</a:majorFont>
      <a:minorFont>
        <a:latin typeface="Verdana"/>
        <a:ea typeface=""/>
        <a:cs typeface=""/>
        <a:font script="Jpan" typeface="ＭＳ ゴシック"/>
        <a:font script="Hang" typeface="굴림"/>
        <a:font script="Hans" typeface="微软雅黑"/>
        <a:font script="Hant" typeface="微軟正黑體"/>
        <a:font script="Arab" typeface="Tahoma"/>
        <a:font script="Hebr" typeface="Tahoma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</a:minorFont>
    </a:fontScheme>
    <a:fmtScheme name="Aspec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atMod val="270000"/>
              </a:schemeClr>
            </a:gs>
            <a:gs pos="25000">
              <a:schemeClr val="phClr">
                <a:tint val="60000"/>
                <a:satMod val="300000"/>
              </a:schemeClr>
            </a:gs>
            <a:gs pos="100000">
              <a:schemeClr val="phClr">
                <a:tint val="29000"/>
                <a:satMod val="40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45000"/>
                <a:satMod val="155000"/>
              </a:schemeClr>
            </a:gs>
            <a:gs pos="60000">
              <a:schemeClr val="phClr">
                <a:shade val="95000"/>
                <a:satMod val="150000"/>
              </a:schemeClr>
            </a:gs>
            <a:gs pos="100000">
              <a:schemeClr val="phClr">
                <a:tint val="87000"/>
                <a:satMod val="2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atMod val="150000"/>
            </a:schemeClr>
          </a:solidFill>
          <a:prstDash val="solid"/>
        </a:ln>
        <a:ln w="425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65500" dist="38100" dir="5400000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65500" dist="38100" dir="5400000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65500" dist="38100" dir="5400000" rotWithShape="0">
              <a:srgbClr val="000000">
                <a:alpha val="40000"/>
              </a:srgbClr>
            </a:outerShdw>
          </a:effectLst>
          <a:scene3d>
            <a:camera prst="orthographicFront" fov="0">
              <a:rot lat="0" lon="0" rev="0"/>
            </a:camera>
            <a:lightRig rig="contrasting" dir="t">
              <a:rot lat="0" lon="0" rev="12000000"/>
            </a:lightRig>
          </a:scene3d>
          <a:sp3d prstMaterial="powder">
            <a:bevelT h="508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shade val="35000"/>
                <a:satMod val="150000"/>
              </a:schemeClr>
            </a:gs>
            <a:gs pos="45000">
              <a:schemeClr val="phClr">
                <a:shade val="68000"/>
                <a:satMod val="155000"/>
              </a:schemeClr>
            </a:gs>
            <a:gs pos="100000">
              <a:schemeClr val="phClr">
                <a:tint val="70000"/>
                <a:satMod val="175000"/>
              </a:schemeClr>
            </a:gs>
          </a:gsLst>
          <a:lin ang="16200000" scaled="0"/>
        </a:gradFill>
        <a:blipFill>
          <a:blip xmlns:r="http://schemas.openxmlformats.org/officeDocument/2006/relationships" r:embed="rId1">
            <a:duotone>
              <a:schemeClr val="phClr">
                <a:shade val="800"/>
                <a:satMod val="150000"/>
              </a:schemeClr>
              <a:schemeClr val="phClr">
                <a:tint val="80000"/>
                <a:satMod val="150000"/>
              </a:schemeClr>
            </a:duotone>
          </a:blip>
          <a:tile tx="0" ty="0" sx="75000" sy="75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Aspect</Template>
  <TotalTime>80</TotalTime>
  <Words>1505</Words>
  <Application>Microsoft Office PowerPoint</Application>
  <PresentationFormat>Custom</PresentationFormat>
  <Paragraphs>227</Paragraphs>
  <Slides>24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24</vt:i4>
      </vt:variant>
    </vt:vector>
  </HeadingPairs>
  <TitlesOfParts>
    <vt:vector size="31" baseType="lpstr">
      <vt:lpstr>Arial</vt:lpstr>
      <vt:lpstr>Georgia</vt:lpstr>
      <vt:lpstr>Times New Roman</vt:lpstr>
      <vt:lpstr>Trebuchet MS</vt:lpstr>
      <vt:lpstr>Verdana</vt:lpstr>
      <vt:lpstr>Wingdings 2</vt:lpstr>
      <vt:lpstr>Aspect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Microsoft PowerPoint - Homogenization1 [Compatibility Mode]</dc:title>
  <dc:creator>hp</dc:creator>
  <cp:lastModifiedBy>sanjeev</cp:lastModifiedBy>
  <cp:revision>6</cp:revision>
  <dcterms:created xsi:type="dcterms:W3CDTF">2019-05-11T19:15:16Z</dcterms:created>
  <dcterms:modified xsi:type="dcterms:W3CDTF">2019-05-15T07:10:30Z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reated">
    <vt:filetime>2011-10-03T00:00:00Z</vt:filetime>
  </property>
  <property fmtid="{D5CDD505-2E9C-101B-9397-08002B2CF9AE}" pid="3" name="Creator">
    <vt:lpwstr>PScript5.dll Version 5.2.2</vt:lpwstr>
  </property>
  <property fmtid="{D5CDD505-2E9C-101B-9397-08002B2CF9AE}" pid="4" name="LastSaved">
    <vt:filetime>2019-05-11T00:00:00Z</vt:filetime>
  </property>
</Properties>
</file>