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6" r:id="rId1"/>
  </p:sldMasterIdLst>
  <p:sldIdLst>
    <p:sldId id="301" r:id="rId2"/>
    <p:sldId id="285" r:id="rId3"/>
    <p:sldId id="264" r:id="rId4"/>
    <p:sldId id="286" r:id="rId5"/>
    <p:sldId id="265" r:id="rId6"/>
    <p:sldId id="287" r:id="rId7"/>
    <p:sldId id="300" r:id="rId8"/>
    <p:sldId id="288" r:id="rId9"/>
    <p:sldId id="267" r:id="rId10"/>
    <p:sldId id="289" r:id="rId11"/>
    <p:sldId id="268" r:id="rId12"/>
    <p:sldId id="290" r:id="rId13"/>
    <p:sldId id="269" r:id="rId14"/>
    <p:sldId id="291" r:id="rId15"/>
    <p:sldId id="270" r:id="rId16"/>
    <p:sldId id="292" r:id="rId17"/>
    <p:sldId id="271" r:id="rId18"/>
    <p:sldId id="293" r:id="rId19"/>
    <p:sldId id="272" r:id="rId20"/>
    <p:sldId id="294" r:id="rId21"/>
    <p:sldId id="273" r:id="rId22"/>
    <p:sldId id="295" r:id="rId23"/>
    <p:sldId id="274" r:id="rId24"/>
    <p:sldId id="296" r:id="rId25"/>
    <p:sldId id="275" r:id="rId26"/>
    <p:sldId id="297" r:id="rId27"/>
    <p:sldId id="276" r:id="rId28"/>
    <p:sldId id="298" r:id="rId29"/>
    <p:sldId id="277" r:id="rId30"/>
    <p:sldId id="302" r:id="rId31"/>
  </p:sldIdLst>
  <p:sldSz cx="10058400" cy="7772400"/>
  <p:notesSz cx="10058400" cy="7772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225">
          <p15:clr>
            <a:srgbClr val="A4A3A4"/>
          </p15:clr>
        </p15:guide>
        <p15:guide id="2" pos="279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1416" y="48"/>
      </p:cViewPr>
      <p:guideLst>
        <p:guide orient="horz" pos="2225"/>
        <p:guide pos="2795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335280" y="373076"/>
            <a:ext cx="9385261" cy="7023062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1882" tIns="50941" rIns="101882" bIns="50941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Rounded Rectangle 9"/>
          <p:cNvSpPr/>
          <p:nvPr/>
        </p:nvSpPr>
        <p:spPr>
          <a:xfrm>
            <a:off x="460456" y="492050"/>
            <a:ext cx="9137490" cy="3523488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1882" tIns="50941" rIns="101882" bIns="50941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794614" y="2062900"/>
            <a:ext cx="8549640" cy="2072640"/>
          </a:xfrm>
        </p:spPr>
        <p:txBody>
          <a:bodyPr lIns="50941" rIns="50941" bIns="50941"/>
          <a:lstStyle>
            <a:lvl1pPr algn="r">
              <a:defRPr sz="50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0" name="Subtitle 19"/>
          <p:cNvSpPr>
            <a:spLocks noGrp="1"/>
          </p:cNvSpPr>
          <p:nvPr>
            <p:ph type="subTitle" idx="1"/>
          </p:nvPr>
        </p:nvSpPr>
        <p:spPr>
          <a:xfrm>
            <a:off x="794614" y="4176370"/>
            <a:ext cx="8549640" cy="1036320"/>
          </a:xfrm>
        </p:spPr>
        <p:txBody>
          <a:bodyPr lIns="203765" tIns="0"/>
          <a:lstStyle>
            <a:lvl1pPr marL="40753" indent="0" algn="r">
              <a:spcBef>
                <a:spcPts val="0"/>
              </a:spcBef>
              <a:buNone/>
              <a:defRPr sz="2200">
                <a:solidFill>
                  <a:schemeClr val="bg2">
                    <a:shade val="25000"/>
                  </a:schemeClr>
                </a:solidFill>
              </a:defRPr>
            </a:lvl1pPr>
            <a:lvl2pPr marL="509412" indent="0" algn="ctr">
              <a:buNone/>
            </a:lvl2pPr>
            <a:lvl3pPr marL="1018824" indent="0" algn="ctr">
              <a:buNone/>
            </a:lvl3pPr>
            <a:lvl4pPr marL="1528237" indent="0" algn="ctr">
              <a:buNone/>
            </a:lvl4pPr>
            <a:lvl5pPr marL="2037649" indent="0" algn="ctr">
              <a:buNone/>
            </a:lvl5pPr>
            <a:lvl6pPr marL="2547061" indent="0" algn="ctr">
              <a:buNone/>
            </a:lvl6pPr>
            <a:lvl7pPr marL="3056473" indent="0" algn="ctr">
              <a:buNone/>
            </a:lvl7pPr>
            <a:lvl8pPr marL="3565886" indent="0" algn="ctr">
              <a:buNone/>
            </a:lvl8pPr>
            <a:lvl9pPr marL="4075298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8/6/2020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IN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marL="25400">
              <a:lnSpc>
                <a:spcPts val="1265"/>
              </a:lnSpc>
            </a:pPr>
            <a:fld id="{81D60167-4931-47E6-BA6A-407CBD079E47}" type="slidenum">
              <a:rPr lang="en-IN" spc="-5" smtClean="0"/>
              <a:pPr marL="25400">
                <a:lnSpc>
                  <a:spcPts val="1265"/>
                </a:lnSpc>
              </a:pPr>
              <a:t>‹#›</a:t>
            </a:fld>
            <a:endParaRPr lang="en-IN" spc="-5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3212" y="5647944"/>
            <a:ext cx="9002268" cy="119176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3212" y="601065"/>
            <a:ext cx="9002268" cy="4746346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8/6/2020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marL="25400">
              <a:lnSpc>
                <a:spcPts val="1265"/>
              </a:lnSpc>
            </a:pPr>
            <a:fld id="{81D60167-4931-47E6-BA6A-407CBD079E47}" type="slidenum">
              <a:rPr lang="en-IN" spc="-5" smtClean="0"/>
              <a:pPr marL="25400">
                <a:lnSpc>
                  <a:spcPts val="1265"/>
                </a:lnSpc>
              </a:pPr>
              <a:t>‹#›</a:t>
            </a:fld>
            <a:endParaRPr lang="en-IN" spc="-5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335280" y="373076"/>
            <a:ext cx="9385261" cy="7023062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1882" tIns="50941" rIns="101882" bIns="50941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Rounded Rectangle 10"/>
          <p:cNvSpPr/>
          <p:nvPr/>
        </p:nvSpPr>
        <p:spPr>
          <a:xfrm>
            <a:off x="460456" y="492051"/>
            <a:ext cx="9137490" cy="4920173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1882" tIns="50941" rIns="101882" bIns="50941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78" y="5585765"/>
            <a:ext cx="9002268" cy="766877"/>
          </a:xfrm>
        </p:spPr>
        <p:txBody>
          <a:bodyPr lIns="101882" bIns="0" anchor="b"/>
          <a:lstStyle>
            <a:lvl1pPr algn="l">
              <a:buNone/>
              <a:defRPr sz="40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5178" y="6374415"/>
            <a:ext cx="9002268" cy="476707"/>
          </a:xfrm>
        </p:spPr>
        <p:txBody>
          <a:bodyPr lIns="132447" tIns="0" anchor="t"/>
          <a:lstStyle>
            <a:lvl1pPr marL="0" marR="40753" indent="0" algn="l">
              <a:spcBef>
                <a:spcPts val="0"/>
              </a:spcBef>
              <a:spcAft>
                <a:spcPts val="0"/>
              </a:spcAft>
              <a:buNone/>
              <a:defRPr sz="20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8/6/2020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marL="25400">
              <a:lnSpc>
                <a:spcPts val="1265"/>
              </a:lnSpc>
            </a:pPr>
            <a:fld id="{81D60167-4931-47E6-BA6A-407CBD079E47}" type="slidenum">
              <a:rPr lang="en-IN" spc="-5" smtClean="0"/>
              <a:pPr marL="25400">
                <a:lnSpc>
                  <a:spcPts val="1265"/>
                </a:lnSpc>
              </a:pPr>
              <a:t>‹#›</a:t>
            </a:fld>
            <a:endParaRPr lang="en-IN" spc="-5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65787" y="601066"/>
            <a:ext cx="4325112" cy="4974336"/>
          </a:xfrm>
        </p:spPr>
        <p:txBody>
          <a:bodyPr/>
          <a:lstStyle>
            <a:lvl1pPr>
              <a:defRPr sz="2900"/>
            </a:lvl1pPr>
            <a:lvl2pPr>
              <a:defRPr sz="25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30896" y="601066"/>
            <a:ext cx="4325112" cy="4974336"/>
          </a:xfrm>
        </p:spPr>
        <p:txBody>
          <a:bodyPr/>
          <a:lstStyle>
            <a:lvl1pPr>
              <a:defRPr sz="2900"/>
            </a:lvl1pPr>
            <a:lvl2pPr>
              <a:defRPr sz="25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8/6/2020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marL="25400">
              <a:lnSpc>
                <a:spcPts val="1265"/>
              </a:lnSpc>
            </a:pPr>
            <a:fld id="{81D60167-4931-47E6-BA6A-407CBD079E47}" type="slidenum">
              <a:rPr lang="en-IN" spc="-5" smtClean="0"/>
              <a:pPr marL="25400">
                <a:lnSpc>
                  <a:spcPts val="1265"/>
                </a:lnSpc>
              </a:pPr>
              <a:t>‹#›</a:t>
            </a:fld>
            <a:endParaRPr lang="en-IN" spc="-5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3212" y="5647944"/>
            <a:ext cx="9002268" cy="1191768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946" y="656696"/>
            <a:ext cx="4325112" cy="897784"/>
          </a:xfrm>
        </p:spPr>
        <p:txBody>
          <a:bodyPr lIns="163012" anchor="ctr"/>
          <a:lstStyle>
            <a:lvl1pPr marL="0" indent="0" algn="l">
              <a:buNone/>
              <a:defRPr sz="2700" b="1">
                <a:solidFill>
                  <a:schemeClr val="tx1"/>
                </a:solidFill>
              </a:defRPr>
            </a:lvl1pPr>
            <a:lvl2pPr>
              <a:buNone/>
              <a:defRPr sz="2200" b="1"/>
            </a:lvl2pPr>
            <a:lvl3pPr>
              <a:buNone/>
              <a:defRPr sz="2000" b="1"/>
            </a:lvl3pPr>
            <a:lvl4pPr>
              <a:buNone/>
              <a:defRPr sz="1800" b="1"/>
            </a:lvl4pPr>
            <a:lvl5pPr>
              <a:buNone/>
              <a:defRPr sz="18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5117386" y="656696"/>
            <a:ext cx="4325112" cy="897784"/>
          </a:xfrm>
        </p:spPr>
        <p:txBody>
          <a:bodyPr lIns="152824" anchor="ctr"/>
          <a:lstStyle>
            <a:lvl1pPr marL="0" indent="0" algn="l">
              <a:buNone/>
              <a:defRPr sz="2700" b="1">
                <a:solidFill>
                  <a:schemeClr val="tx1"/>
                </a:solidFill>
              </a:defRPr>
            </a:lvl1pPr>
            <a:lvl2pPr>
              <a:buNone/>
              <a:defRPr sz="2200" b="1"/>
            </a:lvl2pPr>
            <a:lvl3pPr>
              <a:buNone/>
              <a:defRPr sz="2000" b="1"/>
            </a:lvl3pPr>
            <a:lvl4pPr>
              <a:buNone/>
              <a:defRPr sz="1800" b="1"/>
            </a:lvl4pPr>
            <a:lvl5pPr>
              <a:buNone/>
              <a:defRPr sz="18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667946" y="1640840"/>
            <a:ext cx="4325112" cy="3955288"/>
          </a:xfrm>
        </p:spPr>
        <p:txBody>
          <a:bodyPr anchor="t"/>
          <a:lstStyle>
            <a:lvl1pPr algn="l">
              <a:defRPr sz="2700"/>
            </a:lvl1pPr>
            <a:lvl2pPr algn="l">
              <a:defRPr sz="2200"/>
            </a:lvl2pPr>
            <a:lvl3pPr algn="l">
              <a:defRPr sz="2000"/>
            </a:lvl3pPr>
            <a:lvl4pPr algn="l">
              <a:defRPr sz="1800"/>
            </a:lvl4pPr>
            <a:lvl5pPr algn="l"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7386" y="1640840"/>
            <a:ext cx="4325112" cy="3955288"/>
          </a:xfrm>
        </p:spPr>
        <p:txBody>
          <a:bodyPr anchor="t"/>
          <a:lstStyle>
            <a:lvl1pPr algn="l">
              <a:defRPr sz="2700"/>
            </a:lvl1pPr>
            <a:lvl2pPr algn="l">
              <a:defRPr sz="2200"/>
            </a:lvl2pPr>
            <a:lvl3pPr algn="l">
              <a:defRPr sz="2000"/>
            </a:lvl3pPr>
            <a:lvl4pPr algn="l">
              <a:defRPr sz="1800"/>
            </a:lvl4pPr>
            <a:lvl5pPr algn="l"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8/6/2020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marL="25400">
              <a:lnSpc>
                <a:spcPts val="1265"/>
              </a:lnSpc>
            </a:pPr>
            <a:fld id="{81D60167-4931-47E6-BA6A-407CBD079E47}" type="slidenum">
              <a:rPr lang="en-IN" spc="-5" smtClean="0"/>
              <a:pPr marL="25400">
                <a:lnSpc>
                  <a:spcPts val="1265"/>
                </a:lnSpc>
              </a:pPr>
              <a:t>‹#›</a:t>
            </a:fld>
            <a:endParaRPr lang="en-IN" spc="-5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8/6/2020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marL="25400">
              <a:lnSpc>
                <a:spcPts val="1265"/>
              </a:lnSpc>
            </a:pPr>
            <a:fld id="{81D60167-4931-47E6-BA6A-407CBD079E47}" type="slidenum">
              <a:rPr lang="en-IN" spc="-5" smtClean="0"/>
              <a:pPr marL="25400">
                <a:lnSpc>
                  <a:spcPts val="1265"/>
                </a:lnSpc>
              </a:pPr>
              <a:t>‹#›</a:t>
            </a:fld>
            <a:endParaRPr lang="en-IN" spc="-5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6"/>
          <p:cNvSpPr/>
          <p:nvPr/>
        </p:nvSpPr>
        <p:spPr>
          <a:xfrm>
            <a:off x="335280" y="373076"/>
            <a:ext cx="9385261" cy="7023062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1882" tIns="50941" rIns="101882" bIns="50941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8/6/2020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marL="25400">
              <a:lnSpc>
                <a:spcPts val="1265"/>
              </a:lnSpc>
            </a:pPr>
            <a:fld id="{81D60167-4931-47E6-BA6A-407CBD079E47}" type="slidenum">
              <a:rPr lang="en-IN" spc="-5" smtClean="0"/>
              <a:pPr marL="25400">
                <a:lnSpc>
                  <a:spcPts val="1265"/>
                </a:lnSpc>
              </a:pPr>
              <a:t>‹#›</a:t>
            </a:fld>
            <a:endParaRPr lang="en-IN" spc="-5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2662" y="604520"/>
            <a:ext cx="3268980" cy="1036320"/>
          </a:xfrm>
        </p:spPr>
        <p:txBody>
          <a:bodyPr anchor="b"/>
          <a:lstStyle>
            <a:lvl1pPr algn="l">
              <a:buNone/>
              <a:defRPr sz="25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2732" y="1640842"/>
            <a:ext cx="3268980" cy="4766927"/>
          </a:xfrm>
        </p:spPr>
        <p:txBody>
          <a:bodyPr lIns="101882"/>
          <a:lstStyle>
            <a:lvl1pPr marL="20376" marR="20376" indent="0">
              <a:spcBef>
                <a:spcPts val="0"/>
              </a:spcBef>
              <a:buNone/>
              <a:defRPr sz="1600">
                <a:solidFill>
                  <a:schemeClr val="tx1"/>
                </a:solidFill>
              </a:defRPr>
            </a:lvl1pPr>
            <a:lvl2pPr>
              <a:buNone/>
              <a:defRPr sz="1300">
                <a:solidFill>
                  <a:schemeClr val="tx1"/>
                </a:solidFill>
              </a:defRPr>
            </a:lvl2pPr>
            <a:lvl3pPr>
              <a:buNone/>
              <a:defRPr sz="1100">
                <a:solidFill>
                  <a:schemeClr val="tx1"/>
                </a:solidFill>
              </a:defRPr>
            </a:lvl3pPr>
            <a:lvl4pPr>
              <a:buNone/>
              <a:defRPr sz="1000">
                <a:solidFill>
                  <a:schemeClr val="tx1"/>
                </a:solidFill>
              </a:defRPr>
            </a:lvl4pPr>
            <a:lvl5pPr>
              <a:buNone/>
              <a:defRPr sz="10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837510" y="1054163"/>
            <a:ext cx="5088775" cy="5354322"/>
          </a:xfrm>
        </p:spPr>
        <p:txBody>
          <a:bodyPr/>
          <a:lstStyle>
            <a:lvl1pPr>
              <a:defRPr sz="3100">
                <a:solidFill>
                  <a:schemeClr val="tx1"/>
                </a:solidFill>
              </a:defRPr>
            </a:lvl1pPr>
            <a:lvl2pPr>
              <a:defRPr sz="2900">
                <a:solidFill>
                  <a:schemeClr val="tx1"/>
                </a:solidFill>
              </a:defRPr>
            </a:lvl2pPr>
            <a:lvl3pPr>
              <a:defRPr sz="2700">
                <a:solidFill>
                  <a:schemeClr val="tx1"/>
                </a:solidFill>
              </a:defRPr>
            </a:lvl3pPr>
            <a:lvl4pPr>
              <a:defRPr sz="2200">
                <a:solidFill>
                  <a:schemeClr val="tx1"/>
                </a:solidFill>
              </a:defRPr>
            </a:lvl4pPr>
            <a:lvl5pPr>
              <a:defRPr sz="22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8/6/2020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marL="25400">
              <a:lnSpc>
                <a:spcPts val="1265"/>
              </a:lnSpc>
            </a:pPr>
            <a:fld id="{81D60167-4931-47E6-BA6A-407CBD079E47}" type="slidenum">
              <a:rPr lang="en-IN" spc="-5" smtClean="0"/>
              <a:pPr marL="25400">
                <a:lnSpc>
                  <a:spcPts val="1265"/>
                </a:lnSpc>
              </a:pPr>
              <a:t>‹#›</a:t>
            </a:fld>
            <a:endParaRPr lang="en-IN" spc="-5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335280" y="373076"/>
            <a:ext cx="9385261" cy="7023062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1882" tIns="50941" rIns="101882" bIns="50941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Round Single Corner Rectangle 10"/>
          <p:cNvSpPr/>
          <p:nvPr/>
        </p:nvSpPr>
        <p:spPr>
          <a:xfrm>
            <a:off x="7040880" y="492050"/>
            <a:ext cx="2557066" cy="492252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1882" tIns="50941" rIns="101882" bIns="50941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2920" y="5680330"/>
            <a:ext cx="9052560" cy="1191768"/>
          </a:xfrm>
        </p:spPr>
        <p:txBody>
          <a:bodyPr anchor="t"/>
          <a:lstStyle>
            <a:lvl1pPr algn="l">
              <a:buNone/>
              <a:defRPr sz="40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White">
          <a:xfrm>
            <a:off x="7108983" y="604520"/>
            <a:ext cx="2464308" cy="4773011"/>
          </a:xfrm>
        </p:spPr>
        <p:txBody>
          <a:bodyPr lIns="101882"/>
          <a:lstStyle>
            <a:lvl1pPr marL="50941" indent="0" algn="l">
              <a:spcBef>
                <a:spcPts val="0"/>
              </a:spcBef>
              <a:buNone/>
              <a:defRPr sz="1600">
                <a:solidFill>
                  <a:srgbClr val="FFFFFF"/>
                </a:solidFill>
              </a:defRPr>
            </a:lvl1pPr>
            <a:lvl2pPr>
              <a:defRPr sz="1300">
                <a:solidFill>
                  <a:srgbClr val="FFFFFF"/>
                </a:solidFill>
              </a:defRPr>
            </a:lvl2pPr>
            <a:lvl3pPr>
              <a:defRPr sz="1100">
                <a:solidFill>
                  <a:srgbClr val="FFFFFF"/>
                </a:solidFill>
              </a:defRPr>
            </a:lvl3pPr>
            <a:lvl4pPr>
              <a:defRPr sz="1000">
                <a:solidFill>
                  <a:srgbClr val="FFFFFF"/>
                </a:solidFill>
              </a:defRPr>
            </a:lvl4pPr>
            <a:lvl5pPr>
              <a:defRPr sz="10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8/6/2020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marL="25400">
              <a:lnSpc>
                <a:spcPts val="1265"/>
              </a:lnSpc>
            </a:pPr>
            <a:fld id="{81D60167-4931-47E6-BA6A-407CBD079E47}" type="slidenum">
              <a:rPr lang="en-IN" spc="-5" smtClean="0"/>
              <a:pPr marL="25400">
                <a:lnSpc>
                  <a:spcPts val="1265"/>
                </a:lnSpc>
              </a:pPr>
              <a:t>‹#›</a:t>
            </a:fld>
            <a:endParaRPr lang="en-IN" spc="-5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3628" y="493870"/>
            <a:ext cx="6517843" cy="492252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6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3212" y="5647944"/>
            <a:ext cx="9002268" cy="119176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53212" y="601065"/>
            <a:ext cx="9002268" cy="4746346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8/6/2020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marL="25400">
              <a:lnSpc>
                <a:spcPts val="1265"/>
              </a:lnSpc>
            </a:pPr>
            <a:fld id="{81D60167-4931-47E6-BA6A-407CBD079E47}" type="slidenum">
              <a:rPr lang="en-IN" spc="-5" smtClean="0"/>
              <a:pPr marL="25400">
                <a:lnSpc>
                  <a:spcPts val="1265"/>
                </a:lnSpc>
              </a:pPr>
              <a:t>‹#›</a:t>
            </a:fld>
            <a:endParaRPr lang="en-IN" spc="-5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92340" y="604525"/>
            <a:ext cx="2179320" cy="5958839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86740" y="604523"/>
            <a:ext cx="6537960" cy="595884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8/6/2020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marL="25400">
              <a:lnSpc>
                <a:spcPts val="1265"/>
              </a:lnSpc>
            </a:pPr>
            <a:fld id="{81D60167-4931-47E6-BA6A-407CBD079E47}" type="slidenum">
              <a:rPr lang="en-IN" spc="-5" smtClean="0"/>
              <a:pPr marL="25400">
                <a:lnSpc>
                  <a:spcPts val="1265"/>
                </a:lnSpc>
              </a:pPr>
              <a:t>‹#›</a:t>
            </a:fld>
            <a:endParaRPr lang="en-IN" spc="-5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6"/>
          <p:cNvSpPr/>
          <p:nvPr/>
        </p:nvSpPr>
        <p:spPr>
          <a:xfrm>
            <a:off x="335280" y="373076"/>
            <a:ext cx="9385261" cy="7023062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1882" tIns="50941" rIns="101882" bIns="50941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ounded Rectangle 8"/>
          <p:cNvSpPr/>
          <p:nvPr/>
        </p:nvSpPr>
        <p:spPr>
          <a:xfrm>
            <a:off x="460456" y="492050"/>
            <a:ext cx="9137490" cy="621792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1882" tIns="50941" rIns="101882" bIns="50941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Title Placeholder 12"/>
          <p:cNvSpPr>
            <a:spLocks noGrp="1"/>
          </p:cNvSpPr>
          <p:nvPr>
            <p:ph type="title"/>
          </p:nvPr>
        </p:nvSpPr>
        <p:spPr>
          <a:xfrm>
            <a:off x="553212" y="5650335"/>
            <a:ext cx="9002268" cy="1191768"/>
          </a:xfrm>
          <a:prstGeom prst="rect">
            <a:avLst/>
          </a:prstGeom>
        </p:spPr>
        <p:txBody>
          <a:bodyPr vert="horz" lIns="101882" tIns="50941" rIns="101882" bIns="50941" anchor="b">
            <a:normAutofit/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553212" y="601065"/>
            <a:ext cx="9002268" cy="4746346"/>
          </a:xfrm>
          <a:prstGeom prst="rect">
            <a:avLst/>
          </a:prstGeom>
        </p:spPr>
        <p:txBody>
          <a:bodyPr vert="horz" lIns="203765" tIns="101882" rIns="101882" bIns="50941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5" name="Date Placeholder 24"/>
          <p:cNvSpPr>
            <a:spLocks noGrp="1"/>
          </p:cNvSpPr>
          <p:nvPr>
            <p:ph type="dt" sz="half" idx="2"/>
          </p:nvPr>
        </p:nvSpPr>
        <p:spPr>
          <a:xfrm>
            <a:off x="4153961" y="6926792"/>
            <a:ext cx="2514600" cy="413808"/>
          </a:xfrm>
          <a:prstGeom prst="rect">
            <a:avLst/>
          </a:prstGeom>
        </p:spPr>
        <p:txBody>
          <a:bodyPr vert="horz" lIns="101882" tIns="50941" rIns="101882" bIns="50941" anchor="b"/>
          <a:lstStyle>
            <a:lvl1pPr algn="r" eaLnBrk="1" latinLnBrk="0" hangingPunct="1">
              <a:defRPr kumimoji="0" sz="11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D8BD707-D9CF-40AE-B4C6-C98DA3205C09}" type="datetimeFigureOut">
              <a:rPr lang="en-US" smtClean="0"/>
              <a:pPr/>
              <a:t>8/6/2020</a:t>
            </a:fld>
            <a:endParaRPr lang="en-US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3"/>
          </p:nvPr>
        </p:nvSpPr>
        <p:spPr>
          <a:xfrm>
            <a:off x="6668561" y="6926792"/>
            <a:ext cx="2514600" cy="413808"/>
          </a:xfrm>
          <a:prstGeom prst="rect">
            <a:avLst/>
          </a:prstGeom>
        </p:spPr>
        <p:txBody>
          <a:bodyPr vert="horz" lIns="101882" tIns="50941" rIns="101882" bIns="50941" anchor="b"/>
          <a:lstStyle>
            <a:lvl1pPr algn="l" eaLnBrk="1" latinLnBrk="0" hangingPunct="1">
              <a:defRPr kumimoji="0" sz="11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>
          <a:xfrm>
            <a:off x="9183161" y="6926792"/>
            <a:ext cx="502920" cy="413808"/>
          </a:xfrm>
          <a:prstGeom prst="rect">
            <a:avLst/>
          </a:prstGeom>
        </p:spPr>
        <p:txBody>
          <a:bodyPr vert="horz" lIns="101882" tIns="50941" rIns="101882" bIns="50941" anchor="b"/>
          <a:lstStyle>
            <a:lvl1pPr algn="r" eaLnBrk="1" latinLnBrk="0" hangingPunct="1">
              <a:defRPr kumimoji="0" sz="11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pPr marL="25400">
              <a:lnSpc>
                <a:spcPts val="1265"/>
              </a:lnSpc>
            </a:pPr>
            <a:fld id="{81D60167-4931-47E6-BA6A-407CBD079E47}" type="slidenum">
              <a:rPr lang="en-IN" spc="-5" smtClean="0"/>
              <a:pPr marL="25400">
                <a:lnSpc>
                  <a:spcPts val="1265"/>
                </a:lnSpc>
              </a:pPr>
              <a:t>‹#›</a:t>
            </a:fld>
            <a:endParaRPr lang="en-IN" spc="-5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5459" indent="-295459" algn="l" rtl="0" eaLnBrk="1" latinLnBrk="0" hangingPunct="1">
        <a:spcBef>
          <a:spcPts val="279"/>
        </a:spcBef>
        <a:buClr>
          <a:schemeClr val="accent1"/>
        </a:buClr>
        <a:buSzPct val="80000"/>
        <a:buFont typeface="Wingdings 2"/>
        <a:buChar char=""/>
        <a:defRPr kumimoji="0" sz="31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11295" indent="-224141" algn="l" rtl="0" eaLnBrk="1" latinLnBrk="0" hangingPunct="1">
        <a:spcBef>
          <a:spcPts val="279"/>
        </a:spcBef>
        <a:buClr>
          <a:schemeClr val="accent1"/>
        </a:buClr>
        <a:buSzPct val="100000"/>
        <a:buFont typeface="Verdana"/>
        <a:buChar char="◦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2pPr>
      <a:lvl3pPr marL="876189" indent="-203765" algn="l" rtl="0" eaLnBrk="1" latinLnBrk="0" hangingPunct="1">
        <a:spcBef>
          <a:spcPts val="279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500" kern="1200">
          <a:solidFill>
            <a:schemeClr val="tx1"/>
          </a:solidFill>
          <a:latin typeface="+mn-lt"/>
          <a:ea typeface="+mn-ea"/>
          <a:cs typeface="+mn-cs"/>
        </a:defRPr>
      </a:lvl3pPr>
      <a:lvl4pPr marL="1141083" indent="-203765" algn="l" rtl="0" eaLnBrk="1" latinLnBrk="0" hangingPunct="1">
        <a:spcBef>
          <a:spcPts val="256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354" indent="-203765" algn="l" rtl="0" eaLnBrk="1" latinLnBrk="0" hangingPunct="1">
        <a:spcBef>
          <a:spcPts val="279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60684" indent="-203765" algn="l" rtl="0" eaLnBrk="1" latinLnBrk="0" hangingPunct="1">
        <a:spcBef>
          <a:spcPts val="279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9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895014" indent="-203765" algn="l" rtl="0" eaLnBrk="1" latinLnBrk="0" hangingPunct="1">
        <a:spcBef>
          <a:spcPts val="284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2139531" indent="-203765" algn="l" rtl="0" eaLnBrk="1" latinLnBrk="0" hangingPunct="1">
        <a:spcBef>
          <a:spcPts val="286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394238" indent="-203765" algn="l" rtl="0" eaLnBrk="1" latinLnBrk="0" hangingPunct="1">
        <a:spcBef>
          <a:spcPts val="284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50941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1018824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528237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37649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47061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3056473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565886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4075298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/>
          <p:nvPr/>
        </p:nvSpPr>
        <p:spPr>
          <a:xfrm>
            <a:off x="7971776" y="1048097"/>
            <a:ext cx="15777" cy="235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" name="object 6"/>
          <p:cNvSpPr/>
          <p:nvPr/>
        </p:nvSpPr>
        <p:spPr>
          <a:xfrm>
            <a:off x="7955996" y="1050452"/>
            <a:ext cx="32049" cy="2453"/>
          </a:xfrm>
          <a:custGeom>
            <a:avLst/>
            <a:gdLst/>
            <a:ahLst/>
            <a:cxnLst/>
            <a:rect l="l" t="t" r="r" b="b"/>
            <a:pathLst>
              <a:path w="24764" h="3175">
                <a:moveTo>
                  <a:pt x="0" y="3048"/>
                </a:moveTo>
                <a:lnTo>
                  <a:pt x="24384" y="3048"/>
                </a:lnTo>
                <a:lnTo>
                  <a:pt x="24384" y="0"/>
                </a:lnTo>
                <a:lnTo>
                  <a:pt x="0" y="0"/>
                </a:lnTo>
                <a:lnTo>
                  <a:pt x="0" y="3048"/>
                </a:lnTo>
                <a:close/>
              </a:path>
            </a:pathLst>
          </a:custGeom>
          <a:solidFill>
            <a:srgbClr val="00A1CC"/>
          </a:solidFill>
        </p:spPr>
        <p:txBody>
          <a:bodyPr wrap="square" lIns="0" tIns="0" rIns="0" bIns="0" rtlCol="0"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" name="object 7"/>
          <p:cNvSpPr/>
          <p:nvPr/>
        </p:nvSpPr>
        <p:spPr>
          <a:xfrm>
            <a:off x="7821886" y="4098175"/>
            <a:ext cx="165666" cy="25907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" name="object 9"/>
          <p:cNvSpPr/>
          <p:nvPr/>
        </p:nvSpPr>
        <p:spPr>
          <a:xfrm>
            <a:off x="2070847" y="1391966"/>
            <a:ext cx="138056" cy="28263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7971776" y="4121727"/>
            <a:ext cx="15777" cy="235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2070847" y="4465597"/>
            <a:ext cx="138056" cy="28263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1066800" y="4495800"/>
            <a:ext cx="7772400" cy="1480405"/>
          </a:xfrm>
          <a:prstGeom prst="rect">
            <a:avLst/>
          </a:prstGeom>
          <a:solidFill>
            <a:srgbClr val="7030A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marL="1609090" marR="1558290" algn="ctr">
              <a:lnSpc>
                <a:spcPct val="110000"/>
              </a:lnSpc>
            </a:pPr>
            <a:r>
              <a:rPr lang="en-IN" sz="2200" b="1" spc="-5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Dr. </a:t>
            </a:r>
            <a:r>
              <a:rPr lang="en-IN" sz="2200" b="1" spc="-25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Sanjeev</a:t>
            </a:r>
            <a:r>
              <a:rPr lang="en-IN" sz="2200" b="1" spc="-25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Kumar</a:t>
            </a:r>
          </a:p>
          <a:p>
            <a:pPr marL="1609090" marR="1558290" algn="ctr">
              <a:lnSpc>
                <a:spcPct val="110000"/>
              </a:lnSpc>
            </a:pPr>
            <a:r>
              <a:rPr lang="en-IN" sz="2000" spc="-25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Associate Professor-cum-Senior</a:t>
            </a:r>
            <a:r>
              <a:rPr lang="en-IN" sz="2000" spc="-4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2000" spc="-2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Scientist</a:t>
            </a:r>
            <a:endParaRPr lang="en-IN" sz="2000" dirty="0" smtClean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1432560" marR="1381760" algn="ctr">
              <a:lnSpc>
                <a:spcPct val="110000"/>
              </a:lnSpc>
            </a:pPr>
            <a:r>
              <a:rPr lang="en-IN" sz="2000" spc="-2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&amp; Head   Dept. of  Dairy </a:t>
            </a:r>
            <a:r>
              <a:rPr lang="en-IN" sz="2000" spc="-15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Technology</a:t>
            </a:r>
            <a:r>
              <a:rPr lang="en-IN" sz="2000" spc="-135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1432560" marR="1381760" algn="ctr">
              <a:lnSpc>
                <a:spcPct val="110000"/>
              </a:lnSpc>
            </a:pPr>
            <a:r>
              <a:rPr lang="en-US" sz="2000" spc="-35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SGIDT, Patna</a:t>
            </a:r>
            <a:endParaRPr lang="en-IN" sz="2000" dirty="0">
              <a:solidFill>
                <a:srgbClr val="FFFF00"/>
              </a:solidFill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533400" y="967893"/>
            <a:ext cx="9220200" cy="1077218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pPr algn="ctr"/>
            <a:r>
              <a:rPr lang="en-US" sz="3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  <a:r>
              <a:rPr lang="en-US" sz="3200" dirty="0" err="1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Lactoperoxidase</a:t>
            </a:r>
            <a:r>
              <a:rPr lang="en-US" sz="3200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/</a:t>
            </a:r>
            <a:r>
              <a:rPr lang="en-US" sz="3200" dirty="0" err="1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thiocyanate</a:t>
            </a:r>
            <a:r>
              <a:rPr lang="en-US" sz="320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/hydrogen- </a:t>
            </a:r>
            <a:r>
              <a:rPr lang="en-US" sz="3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peroxide system </a:t>
            </a:r>
            <a:r>
              <a:rPr lang="en-US" sz="3200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(LP System) of </a:t>
            </a:r>
            <a:r>
              <a:rPr lang="en-US" sz="3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milk </a:t>
            </a:r>
          </a:p>
        </p:txBody>
      </p:sp>
    </p:spTree>
    <p:extLst>
      <p:ext uri="{BB962C8B-B14F-4D97-AF65-F5344CB8AC3E}">
        <p14:creationId xmlns:p14="http://schemas.microsoft.com/office/powerpoint/2010/main" val="361412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90600" y="1066800"/>
            <a:ext cx="8382000" cy="5168081"/>
          </a:xfrm>
          <a:prstGeom prst="rect">
            <a:avLst/>
          </a:prstGeom>
          <a:ln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pPr marL="337820" algn="ctr">
              <a:spcBef>
                <a:spcPts val="990"/>
              </a:spcBef>
            </a:pPr>
            <a:r>
              <a:rPr lang="en-IN" sz="2600" dirty="0" smtClean="0">
                <a:solidFill>
                  <a:srgbClr val="002060"/>
                </a:solidFill>
                <a:latin typeface="Arial"/>
                <a:cs typeface="Arial"/>
              </a:rPr>
              <a:t>INTRODUCTION</a:t>
            </a:r>
          </a:p>
          <a:p>
            <a:pPr marL="337820">
              <a:spcBef>
                <a:spcPts val="990"/>
              </a:spcBef>
            </a:pPr>
            <a:endParaRPr lang="en-IN" sz="2600" dirty="0" smtClean="0">
              <a:latin typeface="Arial"/>
              <a:cs typeface="Arial"/>
            </a:endParaRPr>
          </a:p>
          <a:p>
            <a:pPr marL="444500" marR="385445" indent="-137160" algn="just">
              <a:spcBef>
                <a:spcPts val="600"/>
              </a:spcBef>
              <a:spcAft>
                <a:spcPts val="600"/>
              </a:spcAft>
              <a:buClr>
                <a:srgbClr val="0AD0D9"/>
              </a:buClr>
              <a:buSzPct val="92857"/>
              <a:buFont typeface="Arial"/>
              <a:buChar char="●"/>
              <a:tabLst>
                <a:tab pos="445134" algn="l"/>
              </a:tabLst>
            </a:pPr>
            <a:r>
              <a:rPr lang="en-IN" sz="2200" spc="15" dirty="0" smtClean="0">
                <a:latin typeface="Times New Roman"/>
                <a:cs typeface="Times New Roman"/>
              </a:rPr>
              <a:t>An </a:t>
            </a:r>
            <a:r>
              <a:rPr lang="en-IN" sz="2200" spc="35" dirty="0" smtClean="0">
                <a:latin typeface="Times New Roman"/>
                <a:cs typeface="Times New Roman"/>
              </a:rPr>
              <a:t>alternative </a:t>
            </a:r>
            <a:r>
              <a:rPr lang="en-IN" sz="2200" spc="80" dirty="0" smtClean="0">
                <a:latin typeface="Times New Roman"/>
                <a:cs typeface="Times New Roman"/>
              </a:rPr>
              <a:t>method </a:t>
            </a:r>
            <a:r>
              <a:rPr lang="en-IN" sz="2200" spc="20" dirty="0" smtClean="0">
                <a:latin typeface="Times New Roman"/>
                <a:cs typeface="Times New Roman"/>
              </a:rPr>
              <a:t>for </a:t>
            </a:r>
            <a:r>
              <a:rPr lang="en-IN" sz="2200" spc="35" dirty="0" smtClean="0">
                <a:latin typeface="Times New Roman"/>
                <a:cs typeface="Times New Roman"/>
              </a:rPr>
              <a:t>preserving </a:t>
            </a:r>
            <a:r>
              <a:rPr lang="en-IN" sz="2200" spc="30" dirty="0" smtClean="0">
                <a:latin typeface="Times New Roman"/>
                <a:cs typeface="Times New Roman"/>
              </a:rPr>
              <a:t>milk</a:t>
            </a:r>
            <a:r>
              <a:rPr lang="en-IN" sz="2200" spc="-215" dirty="0" smtClean="0">
                <a:latin typeface="Times New Roman"/>
                <a:cs typeface="Times New Roman"/>
              </a:rPr>
              <a:t> </a:t>
            </a:r>
            <a:r>
              <a:rPr lang="en-IN" sz="2200" spc="35" dirty="0" smtClean="0">
                <a:latin typeface="Times New Roman"/>
                <a:cs typeface="Times New Roman"/>
              </a:rPr>
              <a:t>would  </a:t>
            </a:r>
            <a:r>
              <a:rPr lang="en-IN" sz="2200" spc="15" dirty="0" smtClean="0">
                <a:latin typeface="Times New Roman"/>
                <a:cs typeface="Times New Roman"/>
              </a:rPr>
              <a:t>still </a:t>
            </a:r>
            <a:r>
              <a:rPr lang="en-IN" sz="2200" spc="55" dirty="0" smtClean="0">
                <a:latin typeface="Times New Roman"/>
                <a:cs typeface="Times New Roman"/>
              </a:rPr>
              <a:t>be </a:t>
            </a:r>
            <a:r>
              <a:rPr lang="en-IN" sz="2200" dirty="0" smtClean="0">
                <a:latin typeface="Times New Roman"/>
                <a:cs typeface="Times New Roman"/>
              </a:rPr>
              <a:t>of </a:t>
            </a:r>
            <a:r>
              <a:rPr lang="en-IN" sz="2200" spc="45" dirty="0" smtClean="0">
                <a:latin typeface="Times New Roman"/>
                <a:cs typeface="Times New Roman"/>
              </a:rPr>
              <a:t>great </a:t>
            </a:r>
            <a:r>
              <a:rPr lang="en-IN" sz="2200" spc="40" dirty="0" smtClean="0">
                <a:latin typeface="Times New Roman"/>
                <a:cs typeface="Times New Roman"/>
              </a:rPr>
              <a:t>advantage </a:t>
            </a:r>
            <a:r>
              <a:rPr lang="en-IN" sz="2200" spc="50" dirty="0" smtClean="0">
                <a:latin typeface="Times New Roman"/>
                <a:cs typeface="Times New Roman"/>
              </a:rPr>
              <a:t>in </a:t>
            </a:r>
            <a:r>
              <a:rPr lang="en-IN" sz="2200" spc="45" dirty="0" smtClean="0">
                <a:latin typeface="Times New Roman"/>
                <a:cs typeface="Times New Roman"/>
              </a:rPr>
              <a:t>certain </a:t>
            </a:r>
            <a:r>
              <a:rPr lang="en-IN" sz="2200" spc="35" dirty="0" smtClean="0">
                <a:latin typeface="Times New Roman"/>
                <a:cs typeface="Times New Roman"/>
              </a:rPr>
              <a:t>situations</a:t>
            </a:r>
            <a:r>
              <a:rPr lang="en-IN" sz="2200" spc="35" smtClean="0">
                <a:latin typeface="Times New Roman"/>
                <a:cs typeface="Times New Roman"/>
              </a:rPr>
              <a:t>.  </a:t>
            </a:r>
            <a:endParaRPr lang="en-IN" sz="2200" spc="55" dirty="0" smtClean="0">
              <a:latin typeface="Times New Roman"/>
              <a:cs typeface="Times New Roman"/>
            </a:endParaRPr>
          </a:p>
          <a:p>
            <a:pPr marL="444500" marR="385445" indent="-137160" algn="just">
              <a:spcBef>
                <a:spcPts val="600"/>
              </a:spcBef>
              <a:spcAft>
                <a:spcPts val="600"/>
              </a:spcAft>
              <a:buClr>
                <a:srgbClr val="0AD0D9"/>
              </a:buClr>
              <a:buSzPct val="92857"/>
              <a:tabLst>
                <a:tab pos="445134" algn="l"/>
              </a:tabLst>
            </a:pPr>
            <a:endParaRPr lang="en-IN" sz="2200" dirty="0" smtClean="0">
              <a:latin typeface="Times New Roman"/>
              <a:cs typeface="Times New Roman"/>
            </a:endParaRPr>
          </a:p>
          <a:p>
            <a:pPr marL="444500" marR="347345" indent="-137160" algn="just">
              <a:spcBef>
                <a:spcPts val="345"/>
              </a:spcBef>
              <a:buClr>
                <a:srgbClr val="0AD0D9"/>
              </a:buClr>
              <a:buSzPct val="92857"/>
              <a:buFont typeface="Arial"/>
              <a:buChar char="●"/>
              <a:tabLst>
                <a:tab pos="445134" algn="l"/>
              </a:tabLst>
            </a:pPr>
            <a:r>
              <a:rPr lang="en-IN" sz="2200" spc="50" dirty="0" smtClean="0">
                <a:latin typeface="Times New Roman"/>
                <a:cs typeface="Times New Roman"/>
              </a:rPr>
              <a:t>Interest</a:t>
            </a:r>
            <a:r>
              <a:rPr lang="en-IN" sz="2200" spc="-55" dirty="0" smtClean="0">
                <a:latin typeface="Times New Roman"/>
                <a:cs typeface="Times New Roman"/>
              </a:rPr>
              <a:t> </a:t>
            </a:r>
            <a:r>
              <a:rPr lang="en-IN" sz="2200" spc="10" dirty="0" smtClean="0">
                <a:latin typeface="Times New Roman"/>
                <a:cs typeface="Times New Roman"/>
              </a:rPr>
              <a:t>was</a:t>
            </a:r>
            <a:r>
              <a:rPr lang="en-IN" sz="2200" dirty="0" smtClean="0">
                <a:latin typeface="Times New Roman"/>
                <a:cs typeface="Times New Roman"/>
              </a:rPr>
              <a:t> </a:t>
            </a:r>
            <a:r>
              <a:rPr lang="en-IN" sz="2200" spc="35" dirty="0" smtClean="0">
                <a:latin typeface="Times New Roman"/>
                <a:cs typeface="Times New Roman"/>
              </a:rPr>
              <a:t>focused</a:t>
            </a:r>
            <a:r>
              <a:rPr lang="en-IN" sz="2200" spc="-15" dirty="0" smtClean="0">
                <a:latin typeface="Times New Roman"/>
                <a:cs typeface="Times New Roman"/>
              </a:rPr>
              <a:t> </a:t>
            </a:r>
            <a:r>
              <a:rPr lang="en-IN" sz="2200" spc="75" dirty="0" smtClean="0">
                <a:latin typeface="Times New Roman"/>
                <a:cs typeface="Times New Roman"/>
              </a:rPr>
              <a:t>on</a:t>
            </a:r>
            <a:r>
              <a:rPr lang="en-IN" sz="2200" spc="-55" dirty="0" smtClean="0">
                <a:latin typeface="Times New Roman"/>
                <a:cs typeface="Times New Roman"/>
              </a:rPr>
              <a:t> </a:t>
            </a:r>
            <a:r>
              <a:rPr lang="en-IN" sz="2200" spc="45" dirty="0" smtClean="0">
                <a:latin typeface="Times New Roman"/>
                <a:cs typeface="Times New Roman"/>
              </a:rPr>
              <a:t>combining</a:t>
            </a:r>
            <a:r>
              <a:rPr lang="en-IN" sz="2200" spc="25" dirty="0" smtClean="0">
                <a:latin typeface="Times New Roman"/>
                <a:cs typeface="Times New Roman"/>
              </a:rPr>
              <a:t> </a:t>
            </a:r>
            <a:r>
              <a:rPr lang="en-IN" sz="2200" spc="75" dirty="0" smtClean="0">
                <a:latin typeface="Times New Roman"/>
                <a:cs typeface="Times New Roman"/>
              </a:rPr>
              <a:t>an</a:t>
            </a:r>
            <a:r>
              <a:rPr lang="en-IN" sz="2200" spc="-10" dirty="0" smtClean="0">
                <a:latin typeface="Times New Roman"/>
                <a:cs typeface="Times New Roman"/>
              </a:rPr>
              <a:t> </a:t>
            </a:r>
            <a:r>
              <a:rPr lang="en-IN" sz="2200" spc="45" dirty="0" smtClean="0">
                <a:latin typeface="Times New Roman"/>
                <a:cs typeface="Times New Roman"/>
              </a:rPr>
              <a:t>indigenous  antibacterial </a:t>
            </a:r>
            <a:r>
              <a:rPr lang="en-IN" sz="2200" spc="25" dirty="0" smtClean="0">
                <a:latin typeface="Times New Roman"/>
                <a:cs typeface="Times New Roman"/>
              </a:rPr>
              <a:t>systems </a:t>
            </a:r>
            <a:r>
              <a:rPr lang="en-IN" sz="2200" spc="40" dirty="0" smtClean="0">
                <a:latin typeface="Times New Roman"/>
                <a:cs typeface="Times New Roman"/>
              </a:rPr>
              <a:t>with </a:t>
            </a:r>
            <a:r>
              <a:rPr lang="en-IN" sz="2200" spc="10" dirty="0" smtClean="0">
                <a:latin typeface="Times New Roman"/>
                <a:cs typeface="Times New Roman"/>
              </a:rPr>
              <a:t>very </a:t>
            </a:r>
            <a:r>
              <a:rPr lang="en-IN" sz="2200" spc="5" dirty="0" smtClean="0">
                <a:latin typeface="Times New Roman"/>
                <a:cs typeface="Times New Roman"/>
              </a:rPr>
              <a:t>low </a:t>
            </a:r>
            <a:r>
              <a:rPr lang="en-IN" sz="2200" spc="45" dirty="0" smtClean="0">
                <a:latin typeface="Times New Roman"/>
                <a:cs typeface="Times New Roman"/>
              </a:rPr>
              <a:t>dose use </a:t>
            </a:r>
            <a:r>
              <a:rPr lang="en-IN" sz="2200" dirty="0" smtClean="0">
                <a:latin typeface="Times New Roman"/>
                <a:cs typeface="Times New Roman"/>
              </a:rPr>
              <a:t>of  </a:t>
            </a:r>
            <a:r>
              <a:rPr lang="en-IN" sz="2200" spc="40" dirty="0" smtClean="0">
                <a:latin typeface="Times New Roman"/>
                <a:cs typeface="Times New Roman"/>
              </a:rPr>
              <a:t>chemicals </a:t>
            </a:r>
            <a:r>
              <a:rPr lang="en-IN" sz="2200" spc="55" dirty="0" smtClean="0">
                <a:latin typeface="Times New Roman"/>
                <a:cs typeface="Times New Roman"/>
              </a:rPr>
              <a:t>to </a:t>
            </a:r>
            <a:r>
              <a:rPr lang="en-IN" sz="2200" spc="60" dirty="0" smtClean="0">
                <a:latin typeface="Times New Roman"/>
                <a:cs typeface="Times New Roman"/>
              </a:rPr>
              <a:t>determine </a:t>
            </a:r>
            <a:r>
              <a:rPr lang="en-IN" sz="2200" spc="-25" dirty="0" smtClean="0">
                <a:latin typeface="Times New Roman"/>
                <a:cs typeface="Times New Roman"/>
              </a:rPr>
              <a:t>if </a:t>
            </a:r>
            <a:r>
              <a:rPr lang="en-IN" sz="2200" spc="55" dirty="0" smtClean="0">
                <a:latin typeface="Times New Roman"/>
                <a:cs typeface="Times New Roman"/>
              </a:rPr>
              <a:t>these </a:t>
            </a:r>
            <a:r>
              <a:rPr lang="en-IN" sz="2200" spc="40" dirty="0" smtClean="0">
                <a:latin typeface="Times New Roman"/>
                <a:cs typeface="Times New Roman"/>
              </a:rPr>
              <a:t>could </a:t>
            </a:r>
            <a:r>
              <a:rPr lang="en-IN" sz="2200" spc="55" dirty="0" smtClean="0">
                <a:latin typeface="Times New Roman"/>
                <a:cs typeface="Times New Roman"/>
              </a:rPr>
              <a:t>be </a:t>
            </a:r>
            <a:r>
              <a:rPr lang="en-IN" sz="2200" spc="40" dirty="0" smtClean="0">
                <a:latin typeface="Times New Roman"/>
                <a:cs typeface="Times New Roman"/>
              </a:rPr>
              <a:t>applied  </a:t>
            </a:r>
            <a:r>
              <a:rPr lang="en-IN" sz="2200" spc="20" dirty="0" smtClean="0">
                <a:latin typeface="Times New Roman"/>
                <a:cs typeface="Times New Roman"/>
              </a:rPr>
              <a:t>practically </a:t>
            </a:r>
            <a:r>
              <a:rPr lang="en-IN" sz="2200" spc="55" dirty="0" smtClean="0">
                <a:latin typeface="Times New Roman"/>
                <a:cs typeface="Times New Roman"/>
              </a:rPr>
              <a:t>to </a:t>
            </a:r>
            <a:r>
              <a:rPr lang="en-IN" sz="2200" spc="35" dirty="0" smtClean="0">
                <a:latin typeface="Times New Roman"/>
                <a:cs typeface="Times New Roman"/>
              </a:rPr>
              <a:t>preserve </a:t>
            </a:r>
            <a:r>
              <a:rPr lang="en-IN" sz="2200" spc="20" dirty="0" smtClean="0">
                <a:latin typeface="Times New Roman"/>
                <a:cs typeface="Times New Roman"/>
              </a:rPr>
              <a:t>raw</a:t>
            </a:r>
            <a:r>
              <a:rPr lang="en-IN" sz="2200" spc="-165" dirty="0" smtClean="0">
                <a:latin typeface="Times New Roman"/>
                <a:cs typeface="Times New Roman"/>
              </a:rPr>
              <a:t> </a:t>
            </a:r>
            <a:r>
              <a:rPr lang="en-IN" sz="2200" spc="25" dirty="0" smtClean="0">
                <a:latin typeface="Times New Roman"/>
                <a:cs typeface="Times New Roman"/>
              </a:rPr>
              <a:t>milk.</a:t>
            </a:r>
          </a:p>
          <a:p>
            <a:pPr marL="444500" marR="347345" indent="-137160" algn="just">
              <a:spcBef>
                <a:spcPts val="345"/>
              </a:spcBef>
              <a:buClr>
                <a:srgbClr val="0AD0D9"/>
              </a:buClr>
              <a:buSzPct val="92857"/>
              <a:tabLst>
                <a:tab pos="445134" algn="l"/>
              </a:tabLst>
            </a:pPr>
            <a:endParaRPr lang="en-IN" sz="2200" dirty="0" smtClean="0">
              <a:latin typeface="Times New Roman"/>
              <a:cs typeface="Times New Roman"/>
            </a:endParaRPr>
          </a:p>
          <a:p>
            <a:pPr marL="444500" marR="303530" indent="-137160" algn="just">
              <a:spcBef>
                <a:spcPts val="340"/>
              </a:spcBef>
              <a:buClr>
                <a:srgbClr val="0AD0D9"/>
              </a:buClr>
              <a:buSzPct val="92857"/>
              <a:buFont typeface="Arial"/>
              <a:buChar char="●"/>
              <a:tabLst>
                <a:tab pos="445134" algn="l"/>
              </a:tabLst>
            </a:pPr>
            <a:r>
              <a:rPr lang="en-IN" sz="2200" spc="50" dirty="0" smtClean="0">
                <a:latin typeface="Times New Roman"/>
                <a:cs typeface="Times New Roman"/>
              </a:rPr>
              <a:t>During</a:t>
            </a:r>
            <a:r>
              <a:rPr lang="en-IN" sz="2200" spc="-30" dirty="0" smtClean="0">
                <a:latin typeface="Times New Roman"/>
                <a:cs typeface="Times New Roman"/>
              </a:rPr>
              <a:t> </a:t>
            </a:r>
            <a:r>
              <a:rPr lang="en-IN" sz="2200" spc="80" dirty="0" smtClean="0">
                <a:latin typeface="Times New Roman"/>
                <a:cs typeface="Times New Roman"/>
              </a:rPr>
              <a:t>the</a:t>
            </a:r>
            <a:r>
              <a:rPr lang="en-IN" sz="2200" spc="-15" dirty="0" smtClean="0">
                <a:latin typeface="Times New Roman"/>
                <a:cs typeface="Times New Roman"/>
              </a:rPr>
              <a:t> </a:t>
            </a:r>
            <a:r>
              <a:rPr lang="en-IN" sz="2200" spc="35" dirty="0" smtClean="0">
                <a:latin typeface="Times New Roman"/>
                <a:cs typeface="Times New Roman"/>
              </a:rPr>
              <a:t>last</a:t>
            </a:r>
            <a:r>
              <a:rPr lang="en-IN" sz="2200" spc="-50" dirty="0" smtClean="0">
                <a:latin typeface="Times New Roman"/>
                <a:cs typeface="Times New Roman"/>
              </a:rPr>
              <a:t> </a:t>
            </a:r>
            <a:r>
              <a:rPr lang="en-IN" sz="2200" spc="55" dirty="0" smtClean="0">
                <a:latin typeface="Times New Roman"/>
                <a:cs typeface="Times New Roman"/>
              </a:rPr>
              <a:t>decade</a:t>
            </a:r>
            <a:r>
              <a:rPr lang="en-IN" sz="2200" spc="-40" dirty="0" smtClean="0">
                <a:latin typeface="Times New Roman"/>
                <a:cs typeface="Times New Roman"/>
              </a:rPr>
              <a:t> </a:t>
            </a:r>
            <a:r>
              <a:rPr lang="en-IN" sz="2200" spc="40" dirty="0" smtClean="0">
                <a:latin typeface="Times New Roman"/>
                <a:cs typeface="Times New Roman"/>
              </a:rPr>
              <a:t>research</a:t>
            </a:r>
            <a:r>
              <a:rPr lang="en-IN" sz="2200" spc="15" dirty="0" smtClean="0">
                <a:latin typeface="Times New Roman"/>
                <a:cs typeface="Times New Roman"/>
              </a:rPr>
              <a:t> </a:t>
            </a:r>
            <a:r>
              <a:rPr lang="en-IN" sz="2200" spc="55" dirty="0" smtClean="0">
                <a:latin typeface="Times New Roman"/>
                <a:cs typeface="Times New Roman"/>
              </a:rPr>
              <a:t>----</a:t>
            </a:r>
            <a:r>
              <a:rPr lang="en-IN" sz="2200" spc="-80" dirty="0" smtClean="0">
                <a:latin typeface="Times New Roman"/>
                <a:cs typeface="Times New Roman"/>
              </a:rPr>
              <a:t> </a:t>
            </a:r>
            <a:r>
              <a:rPr lang="en-IN" sz="2200" spc="65" dirty="0" smtClean="0">
                <a:latin typeface="Times New Roman"/>
                <a:cs typeface="Times New Roman"/>
              </a:rPr>
              <a:t>demonstrated  </a:t>
            </a:r>
            <a:r>
              <a:rPr lang="en-IN" sz="2200" spc="85" dirty="0" smtClean="0">
                <a:latin typeface="Times New Roman"/>
                <a:cs typeface="Times New Roman"/>
              </a:rPr>
              <a:t>that </a:t>
            </a:r>
            <a:r>
              <a:rPr lang="en-IN" sz="2200" spc="65" dirty="0" smtClean="0">
                <a:latin typeface="Times New Roman"/>
                <a:cs typeface="Times New Roman"/>
              </a:rPr>
              <a:t>one </a:t>
            </a:r>
            <a:r>
              <a:rPr lang="en-IN" sz="2200" dirty="0" smtClean="0">
                <a:latin typeface="Times New Roman"/>
                <a:cs typeface="Times New Roman"/>
              </a:rPr>
              <a:t>of </a:t>
            </a:r>
            <a:r>
              <a:rPr lang="en-IN" sz="2200" spc="55" dirty="0" smtClean="0">
                <a:latin typeface="Times New Roman"/>
                <a:cs typeface="Times New Roman"/>
              </a:rPr>
              <a:t>these </a:t>
            </a:r>
            <a:r>
              <a:rPr lang="en-IN" sz="2200" spc="15" dirty="0" smtClean="0">
                <a:latin typeface="Times New Roman"/>
                <a:cs typeface="Times New Roman"/>
              </a:rPr>
              <a:t>systems, </a:t>
            </a:r>
            <a:r>
              <a:rPr lang="en-IN" sz="2200" spc="80" dirty="0" smtClean="0">
                <a:latin typeface="Times New Roman"/>
                <a:cs typeface="Times New Roman"/>
              </a:rPr>
              <a:t>the </a:t>
            </a:r>
            <a:r>
              <a:rPr lang="en-IN" sz="2200" spc="40" dirty="0" err="1" smtClean="0">
                <a:solidFill>
                  <a:srgbClr val="D604AE"/>
                </a:solidFill>
                <a:latin typeface="Times New Roman"/>
                <a:cs typeface="Times New Roman"/>
              </a:rPr>
              <a:t>lactoperoxidase</a:t>
            </a:r>
            <a:r>
              <a:rPr lang="en-IN" sz="2200" spc="40" dirty="0" smtClean="0">
                <a:solidFill>
                  <a:srgbClr val="D604AE"/>
                </a:solidFill>
                <a:latin typeface="Times New Roman"/>
                <a:cs typeface="Times New Roman"/>
              </a:rPr>
              <a:t>/  </a:t>
            </a:r>
            <a:r>
              <a:rPr lang="en-IN" sz="2200" spc="55" dirty="0" err="1" smtClean="0">
                <a:solidFill>
                  <a:srgbClr val="D604AE"/>
                </a:solidFill>
                <a:latin typeface="Times New Roman"/>
                <a:cs typeface="Times New Roman"/>
              </a:rPr>
              <a:t>thiocyanate</a:t>
            </a:r>
            <a:r>
              <a:rPr lang="en-IN" sz="2200" spc="55" dirty="0" smtClean="0">
                <a:solidFill>
                  <a:srgbClr val="D604AE"/>
                </a:solidFill>
                <a:latin typeface="Times New Roman"/>
                <a:cs typeface="Times New Roman"/>
              </a:rPr>
              <a:t>/ </a:t>
            </a:r>
            <a:r>
              <a:rPr lang="en-IN" sz="2200" spc="40" dirty="0" smtClean="0">
                <a:solidFill>
                  <a:srgbClr val="D604AE"/>
                </a:solidFill>
                <a:latin typeface="Times New Roman"/>
                <a:cs typeface="Times New Roman"/>
              </a:rPr>
              <a:t>hydrogen </a:t>
            </a:r>
            <a:r>
              <a:rPr lang="en-IN" sz="2200" spc="25" dirty="0" smtClean="0">
                <a:solidFill>
                  <a:srgbClr val="D604AE"/>
                </a:solidFill>
                <a:latin typeface="Times New Roman"/>
                <a:cs typeface="Times New Roman"/>
              </a:rPr>
              <a:t>peroxide </a:t>
            </a:r>
            <a:r>
              <a:rPr lang="en-IN" sz="2200" spc="30" dirty="0" smtClean="0">
                <a:solidFill>
                  <a:srgbClr val="D604AE"/>
                </a:solidFill>
                <a:latin typeface="Times New Roman"/>
                <a:cs typeface="Times New Roman"/>
              </a:rPr>
              <a:t>system </a:t>
            </a:r>
            <a:r>
              <a:rPr lang="en-IN" sz="2200" spc="5" dirty="0" smtClean="0">
                <a:solidFill>
                  <a:srgbClr val="D604AE"/>
                </a:solidFill>
                <a:latin typeface="Times New Roman"/>
                <a:cs typeface="Times New Roman"/>
              </a:rPr>
              <a:t>(LP-  </a:t>
            </a:r>
            <a:r>
              <a:rPr lang="en-IN" sz="2200" spc="30" dirty="0" smtClean="0">
                <a:solidFill>
                  <a:srgbClr val="D604AE"/>
                </a:solidFill>
                <a:latin typeface="Times New Roman"/>
                <a:cs typeface="Times New Roman"/>
              </a:rPr>
              <a:t>system</a:t>
            </a:r>
            <a:r>
              <a:rPr lang="en-IN" sz="2200" spc="30" dirty="0" smtClean="0">
                <a:solidFill>
                  <a:srgbClr val="D604AE"/>
                </a:solidFill>
                <a:latin typeface="Times New Roman"/>
                <a:cs typeface="Times New Roman"/>
              </a:rPr>
              <a:t>)</a:t>
            </a:r>
            <a:r>
              <a:rPr lang="en-IN" sz="2200" spc="20" dirty="0" smtClean="0">
                <a:latin typeface="Times New Roman"/>
                <a:cs typeface="Times New Roman"/>
              </a:rPr>
              <a:t>---</a:t>
            </a:r>
            <a:r>
              <a:rPr lang="en-IN" sz="2200" spc="-35" dirty="0" smtClean="0">
                <a:latin typeface="Times New Roman"/>
                <a:cs typeface="Times New Roman"/>
              </a:rPr>
              <a:t> </a:t>
            </a:r>
            <a:r>
              <a:rPr lang="en-IN" sz="2200" spc="55" dirty="0" smtClean="0">
                <a:latin typeface="Times New Roman"/>
                <a:cs typeface="Times New Roman"/>
              </a:rPr>
              <a:t>used</a:t>
            </a:r>
            <a:r>
              <a:rPr lang="en-IN" sz="2200" spc="-20" dirty="0" smtClean="0">
                <a:latin typeface="Times New Roman"/>
                <a:cs typeface="Times New Roman"/>
              </a:rPr>
              <a:t> </a:t>
            </a:r>
            <a:r>
              <a:rPr lang="en-IN" sz="2200" spc="10" dirty="0" smtClean="0">
                <a:latin typeface="Times New Roman"/>
                <a:cs typeface="Times New Roman"/>
              </a:rPr>
              <a:t>successfully</a:t>
            </a:r>
            <a:r>
              <a:rPr lang="en-IN" sz="2200" spc="50" dirty="0" smtClean="0">
                <a:latin typeface="Times New Roman"/>
                <a:cs typeface="Times New Roman"/>
              </a:rPr>
              <a:t> </a:t>
            </a:r>
            <a:r>
              <a:rPr lang="en-IN" sz="2200" spc="20" dirty="0" smtClean="0">
                <a:latin typeface="Times New Roman"/>
                <a:cs typeface="Times New Roman"/>
              </a:rPr>
              <a:t>for</a:t>
            </a:r>
            <a:r>
              <a:rPr lang="en-IN" sz="2200" spc="-70" dirty="0" smtClean="0">
                <a:latin typeface="Times New Roman"/>
                <a:cs typeface="Times New Roman"/>
              </a:rPr>
              <a:t> </a:t>
            </a:r>
            <a:r>
              <a:rPr lang="en-IN" sz="2200" spc="50" dirty="0" smtClean="0">
                <a:latin typeface="Times New Roman"/>
                <a:cs typeface="Times New Roman"/>
              </a:rPr>
              <a:t>this</a:t>
            </a:r>
            <a:r>
              <a:rPr lang="en-IN" sz="2200" spc="-35" dirty="0" smtClean="0">
                <a:latin typeface="Times New Roman"/>
                <a:cs typeface="Times New Roman"/>
              </a:rPr>
              <a:t> </a:t>
            </a:r>
            <a:r>
              <a:rPr lang="en-IN" sz="2200" spc="45" dirty="0" smtClean="0">
                <a:latin typeface="Times New Roman"/>
                <a:cs typeface="Times New Roman"/>
              </a:rPr>
              <a:t>purpose.</a:t>
            </a:r>
            <a:endParaRPr lang="en-IN" sz="2200" dirty="0">
              <a:latin typeface="Times New Roman"/>
              <a:cs typeface="Times New Roman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/>
          <p:nvPr/>
        </p:nvSpPr>
        <p:spPr>
          <a:xfrm>
            <a:off x="7971776" y="1048097"/>
            <a:ext cx="15777" cy="235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7821886" y="4098175"/>
            <a:ext cx="165666" cy="25907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2070847" y="1391966"/>
            <a:ext cx="138056" cy="28263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533400" y="838200"/>
            <a:ext cx="9296400" cy="5778505"/>
          </a:xfrm>
          <a:prstGeom prst="rect">
            <a:avLst/>
          </a:prstGeom>
          <a:ln w="12191">
            <a:solidFill>
              <a:srgbClr val="000000"/>
            </a:solidFill>
          </a:ln>
        </p:spPr>
        <p:txBody>
          <a:bodyPr vert="horz" wrap="square" lIns="0" tIns="48260" rIns="0" bIns="0" rtlCol="0">
            <a:spAutoFit/>
          </a:bodyPr>
          <a:lstStyle/>
          <a:p>
            <a:pPr marL="798195">
              <a:lnSpc>
                <a:spcPct val="100000"/>
              </a:lnSpc>
              <a:spcBef>
                <a:spcPts val="380"/>
              </a:spcBef>
            </a:pPr>
            <a:r>
              <a:rPr sz="2600" spc="-105" dirty="0">
                <a:solidFill>
                  <a:srgbClr val="04607A"/>
                </a:solidFill>
                <a:latin typeface="Arial"/>
                <a:cs typeface="Arial"/>
              </a:rPr>
              <a:t>Three </a:t>
            </a:r>
            <a:r>
              <a:rPr sz="2600" spc="-75" dirty="0">
                <a:solidFill>
                  <a:srgbClr val="04607A"/>
                </a:solidFill>
                <a:latin typeface="Arial"/>
                <a:cs typeface="Arial"/>
              </a:rPr>
              <a:t>components </a:t>
            </a:r>
            <a:r>
              <a:rPr sz="2600" dirty="0">
                <a:solidFill>
                  <a:srgbClr val="04607A"/>
                </a:solidFill>
                <a:latin typeface="Arial"/>
                <a:cs typeface="Arial"/>
              </a:rPr>
              <a:t>of</a:t>
            </a:r>
            <a:r>
              <a:rPr sz="2600" spc="-125" dirty="0">
                <a:solidFill>
                  <a:srgbClr val="04607A"/>
                </a:solidFill>
                <a:latin typeface="Arial"/>
                <a:cs typeface="Arial"/>
              </a:rPr>
              <a:t> </a:t>
            </a:r>
            <a:r>
              <a:rPr sz="2600" spc="-140" dirty="0" smtClean="0">
                <a:solidFill>
                  <a:srgbClr val="04607A"/>
                </a:solidFill>
                <a:latin typeface="Arial"/>
                <a:cs typeface="Arial"/>
              </a:rPr>
              <a:t>LP-system</a:t>
            </a:r>
            <a:endParaRPr lang="en-US" sz="2600" spc="-140" dirty="0" smtClean="0">
              <a:solidFill>
                <a:srgbClr val="04607A"/>
              </a:solidFill>
              <a:latin typeface="Arial"/>
              <a:cs typeface="Arial"/>
            </a:endParaRPr>
          </a:p>
          <a:p>
            <a:pPr marL="798195">
              <a:lnSpc>
                <a:spcPct val="100000"/>
              </a:lnSpc>
              <a:spcBef>
                <a:spcPts val="380"/>
              </a:spcBef>
            </a:pPr>
            <a:endParaRPr sz="2600" dirty="0">
              <a:latin typeface="Arial"/>
              <a:cs typeface="Arial"/>
            </a:endParaRPr>
          </a:p>
          <a:p>
            <a:pPr marL="115570" algn="just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tabLst>
                <a:tab pos="371475" algn="l"/>
              </a:tabLst>
            </a:pPr>
            <a:r>
              <a:rPr sz="1300" spc="-120" dirty="0">
                <a:solidFill>
                  <a:srgbClr val="0AD0D9"/>
                </a:solidFill>
                <a:latin typeface="Times New Roman"/>
                <a:cs typeface="Times New Roman"/>
              </a:rPr>
              <a:t>1.</a:t>
            </a:r>
            <a:r>
              <a:rPr sz="2200" spc="-120" dirty="0">
                <a:solidFill>
                  <a:srgbClr val="0AD0D9"/>
                </a:solidFill>
                <a:latin typeface="Times New Roman"/>
                <a:cs typeface="Times New Roman"/>
              </a:rPr>
              <a:t>	</a:t>
            </a:r>
            <a:r>
              <a:rPr sz="2200" spc="25" dirty="0">
                <a:latin typeface="Times New Roman"/>
                <a:cs typeface="Times New Roman"/>
              </a:rPr>
              <a:t>Lactoperoxidase</a:t>
            </a:r>
            <a:r>
              <a:rPr sz="2200" spc="10" dirty="0">
                <a:latin typeface="Times New Roman"/>
                <a:cs typeface="Times New Roman"/>
              </a:rPr>
              <a:t> </a:t>
            </a:r>
            <a:r>
              <a:rPr sz="2200" spc="55" dirty="0">
                <a:latin typeface="Times New Roman"/>
                <a:cs typeface="Times New Roman"/>
              </a:rPr>
              <a:t>enzyme</a:t>
            </a:r>
            <a:endParaRPr sz="2200" dirty="0">
              <a:latin typeface="Times New Roman"/>
              <a:cs typeface="Times New Roman"/>
            </a:endParaRPr>
          </a:p>
          <a:p>
            <a:pPr marL="371475" marR="511175" indent="-255904" algn="just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rgbClr val="0AD0D9"/>
              </a:buClr>
              <a:buSzPct val="92857"/>
              <a:buFont typeface="Arial"/>
              <a:buChar char="●"/>
              <a:tabLst>
                <a:tab pos="371475" algn="l"/>
                <a:tab pos="372110" algn="l"/>
              </a:tabLst>
            </a:pPr>
            <a:r>
              <a:rPr sz="2200" spc="25" dirty="0">
                <a:latin typeface="Times New Roman"/>
                <a:cs typeface="Times New Roman"/>
              </a:rPr>
              <a:t>Lactoperoxidase</a:t>
            </a:r>
            <a:r>
              <a:rPr sz="2200" dirty="0">
                <a:latin typeface="Times New Roman"/>
                <a:cs typeface="Times New Roman"/>
              </a:rPr>
              <a:t> is </a:t>
            </a:r>
            <a:r>
              <a:rPr sz="2200" spc="75" dirty="0">
                <a:latin typeface="Times New Roman"/>
                <a:cs typeface="Times New Roman"/>
              </a:rPr>
              <a:t>an </a:t>
            </a:r>
            <a:r>
              <a:rPr sz="2200" spc="55" dirty="0">
                <a:latin typeface="Times New Roman"/>
                <a:cs typeface="Times New Roman"/>
              </a:rPr>
              <a:t>enzyme </a:t>
            </a:r>
            <a:r>
              <a:rPr sz="2200" spc="40" dirty="0">
                <a:latin typeface="Times New Roman"/>
                <a:cs typeface="Times New Roman"/>
              </a:rPr>
              <a:t>which </a:t>
            </a:r>
            <a:r>
              <a:rPr sz="2200" dirty="0">
                <a:latin typeface="Times New Roman"/>
                <a:cs typeface="Times New Roman"/>
              </a:rPr>
              <a:t>is </a:t>
            </a:r>
            <a:r>
              <a:rPr sz="2200" spc="55" dirty="0">
                <a:latin typeface="Times New Roman"/>
                <a:cs typeface="Times New Roman"/>
              </a:rPr>
              <a:t>found </a:t>
            </a:r>
            <a:r>
              <a:rPr sz="2200" spc="50" dirty="0">
                <a:latin typeface="Times New Roman"/>
                <a:cs typeface="Times New Roman"/>
              </a:rPr>
              <a:t>in  </a:t>
            </a:r>
            <a:r>
              <a:rPr sz="2200" spc="60" dirty="0">
                <a:latin typeface="Times New Roman"/>
                <a:cs typeface="Times New Roman"/>
              </a:rPr>
              <a:t>most mammalian</a:t>
            </a:r>
            <a:r>
              <a:rPr sz="2200" spc="-60" dirty="0">
                <a:latin typeface="Times New Roman"/>
                <a:cs typeface="Times New Roman"/>
              </a:rPr>
              <a:t> </a:t>
            </a:r>
            <a:r>
              <a:rPr sz="2200" spc="30" dirty="0">
                <a:latin typeface="Times New Roman"/>
                <a:cs typeface="Times New Roman"/>
              </a:rPr>
              <a:t>tissues</a:t>
            </a:r>
            <a:endParaRPr sz="2200" dirty="0">
              <a:latin typeface="Times New Roman"/>
              <a:cs typeface="Times New Roman"/>
            </a:endParaRPr>
          </a:p>
          <a:p>
            <a:pPr marL="371475" marR="297180" indent="-255904" algn="just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rgbClr val="0AD0D9"/>
              </a:buClr>
              <a:buSzPct val="92857"/>
              <a:buFont typeface="Arial"/>
              <a:buChar char="●"/>
              <a:tabLst>
                <a:tab pos="371475" algn="l"/>
                <a:tab pos="372110" algn="l"/>
              </a:tabLst>
            </a:pPr>
            <a:r>
              <a:rPr sz="2200" spc="40" dirty="0">
                <a:latin typeface="Times New Roman"/>
                <a:cs typeface="Times New Roman"/>
              </a:rPr>
              <a:t>It</a:t>
            </a:r>
            <a:r>
              <a:rPr sz="2200" spc="-8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is</a:t>
            </a:r>
            <a:r>
              <a:rPr sz="2200" spc="-30" dirty="0">
                <a:latin typeface="Times New Roman"/>
                <a:cs typeface="Times New Roman"/>
              </a:rPr>
              <a:t> </a:t>
            </a:r>
            <a:r>
              <a:rPr sz="2200" spc="60" dirty="0">
                <a:latin typeface="Times New Roman"/>
                <a:cs typeface="Times New Roman"/>
              </a:rPr>
              <a:t>present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spc="50" dirty="0">
                <a:latin typeface="Times New Roman"/>
                <a:cs typeface="Times New Roman"/>
              </a:rPr>
              <a:t>in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spc="90" dirty="0">
                <a:latin typeface="Times New Roman"/>
                <a:cs typeface="Times New Roman"/>
              </a:rPr>
              <a:t>human</a:t>
            </a:r>
            <a:r>
              <a:rPr sz="2200" spc="-3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saliva</a:t>
            </a:r>
            <a:r>
              <a:rPr sz="2200" spc="10" dirty="0">
                <a:latin typeface="Times New Roman"/>
                <a:cs typeface="Times New Roman"/>
              </a:rPr>
              <a:t> </a:t>
            </a:r>
            <a:r>
              <a:rPr sz="2200" spc="80" dirty="0">
                <a:latin typeface="Times New Roman"/>
                <a:cs typeface="Times New Roman"/>
              </a:rPr>
              <a:t>and</a:t>
            </a:r>
            <a:r>
              <a:rPr sz="2200" spc="-40" dirty="0">
                <a:latin typeface="Times New Roman"/>
                <a:cs typeface="Times New Roman"/>
              </a:rPr>
              <a:t> </a:t>
            </a:r>
            <a:r>
              <a:rPr sz="2200" spc="20" dirty="0">
                <a:latin typeface="Times New Roman"/>
                <a:cs typeface="Times New Roman"/>
              </a:rPr>
              <a:t>also</a:t>
            </a:r>
            <a:r>
              <a:rPr sz="2200" dirty="0">
                <a:latin typeface="Times New Roman"/>
                <a:cs typeface="Times New Roman"/>
              </a:rPr>
              <a:t> </a:t>
            </a:r>
            <a:r>
              <a:rPr sz="2200" spc="50" dirty="0">
                <a:latin typeface="Times New Roman"/>
                <a:cs typeface="Times New Roman"/>
              </a:rPr>
              <a:t>in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spc="30" dirty="0">
                <a:latin typeface="Times New Roman"/>
                <a:cs typeface="Times New Roman"/>
              </a:rPr>
              <a:t>bovine</a:t>
            </a:r>
            <a:r>
              <a:rPr sz="2200" spc="-35" dirty="0">
                <a:latin typeface="Times New Roman"/>
                <a:cs typeface="Times New Roman"/>
              </a:rPr>
              <a:t> </a:t>
            </a:r>
            <a:r>
              <a:rPr sz="2200" spc="80" dirty="0">
                <a:latin typeface="Times New Roman"/>
                <a:cs typeface="Times New Roman"/>
              </a:rPr>
              <a:t>and  </a:t>
            </a:r>
            <a:r>
              <a:rPr sz="2200" spc="20" dirty="0">
                <a:latin typeface="Times New Roman"/>
                <a:cs typeface="Times New Roman"/>
              </a:rPr>
              <a:t>buffalo </a:t>
            </a:r>
            <a:r>
              <a:rPr sz="2200" spc="30" dirty="0">
                <a:latin typeface="Times New Roman"/>
                <a:cs typeface="Times New Roman"/>
              </a:rPr>
              <a:t>milk </a:t>
            </a:r>
            <a:r>
              <a:rPr sz="2200" spc="50" dirty="0">
                <a:latin typeface="Times New Roman"/>
                <a:cs typeface="Times New Roman"/>
              </a:rPr>
              <a:t>in </a:t>
            </a:r>
            <a:r>
              <a:rPr sz="2200" spc="10" dirty="0">
                <a:latin typeface="Times New Roman"/>
                <a:cs typeface="Times New Roman"/>
              </a:rPr>
              <a:t>relatively </a:t>
            </a:r>
            <a:r>
              <a:rPr sz="2200" spc="45" dirty="0">
                <a:latin typeface="Times New Roman"/>
                <a:cs typeface="Times New Roman"/>
              </a:rPr>
              <a:t>high</a:t>
            </a:r>
            <a:r>
              <a:rPr sz="2200" spc="-135" dirty="0">
                <a:latin typeface="Times New Roman"/>
                <a:cs typeface="Times New Roman"/>
              </a:rPr>
              <a:t> </a:t>
            </a:r>
            <a:r>
              <a:rPr sz="2200" spc="45" dirty="0">
                <a:latin typeface="Times New Roman"/>
                <a:cs typeface="Times New Roman"/>
              </a:rPr>
              <a:t>concentrations.</a:t>
            </a:r>
            <a:endParaRPr sz="2200" dirty="0">
              <a:latin typeface="Times New Roman"/>
              <a:cs typeface="Times New Roman"/>
            </a:endParaRPr>
          </a:p>
          <a:p>
            <a:pPr marL="371475" indent="-255904" algn="just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rgbClr val="0AD0D9"/>
              </a:buClr>
              <a:buSzPct val="92857"/>
              <a:buFont typeface="Arial"/>
              <a:buChar char="●"/>
              <a:tabLst>
                <a:tab pos="371475" algn="l"/>
                <a:tab pos="372110" algn="l"/>
              </a:tabLst>
            </a:pPr>
            <a:r>
              <a:rPr sz="2200" spc="50" dirty="0">
                <a:latin typeface="Times New Roman"/>
                <a:cs typeface="Times New Roman"/>
              </a:rPr>
              <a:t>The </a:t>
            </a:r>
            <a:r>
              <a:rPr sz="2200" spc="15" dirty="0">
                <a:latin typeface="Times New Roman"/>
                <a:cs typeface="Times New Roman"/>
              </a:rPr>
              <a:t>average </a:t>
            </a:r>
            <a:r>
              <a:rPr sz="2200" spc="20" dirty="0">
                <a:latin typeface="Times New Roman"/>
                <a:cs typeface="Times New Roman"/>
              </a:rPr>
              <a:t>values </a:t>
            </a:r>
            <a:r>
              <a:rPr sz="2200" dirty="0">
                <a:latin typeface="Times New Roman"/>
                <a:cs typeface="Times New Roman"/>
              </a:rPr>
              <a:t>of </a:t>
            </a:r>
            <a:r>
              <a:rPr sz="2200" spc="25" dirty="0">
                <a:latin typeface="Times New Roman"/>
                <a:cs typeface="Times New Roman"/>
              </a:rPr>
              <a:t>Lactoperoxidase</a:t>
            </a:r>
            <a:r>
              <a:rPr sz="2200" spc="-235" dirty="0">
                <a:latin typeface="Times New Roman"/>
                <a:cs typeface="Times New Roman"/>
              </a:rPr>
              <a:t> </a:t>
            </a:r>
            <a:r>
              <a:rPr sz="2200" spc="55" dirty="0">
                <a:latin typeface="Times New Roman"/>
                <a:cs typeface="Times New Roman"/>
              </a:rPr>
              <a:t>content:</a:t>
            </a:r>
            <a:endParaRPr sz="2200" dirty="0">
              <a:latin typeface="Times New Roman"/>
              <a:cs typeface="Times New Roman"/>
            </a:endParaRPr>
          </a:p>
          <a:p>
            <a:pPr marL="435609" lvl="1" indent="-121920" algn="just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rgbClr val="0F6EC6"/>
              </a:buClr>
              <a:buSzPct val="85714"/>
              <a:buFont typeface="Arial"/>
              <a:buChar char="●"/>
              <a:tabLst>
                <a:tab pos="436245" algn="l"/>
              </a:tabLst>
            </a:pPr>
            <a:r>
              <a:rPr sz="2200" spc="-10" dirty="0">
                <a:latin typeface="Times New Roman"/>
                <a:cs typeface="Times New Roman"/>
              </a:rPr>
              <a:t>Cow </a:t>
            </a:r>
            <a:r>
              <a:rPr sz="2200" spc="30" dirty="0">
                <a:latin typeface="Times New Roman"/>
                <a:cs typeface="Times New Roman"/>
              </a:rPr>
              <a:t>milk </a:t>
            </a:r>
            <a:r>
              <a:rPr sz="2200" dirty="0">
                <a:latin typeface="Times New Roman"/>
                <a:cs typeface="Times New Roman"/>
              </a:rPr>
              <a:t>0.452</a:t>
            </a:r>
            <a:r>
              <a:rPr sz="2200" spc="-35" dirty="0">
                <a:latin typeface="Times New Roman"/>
                <a:cs typeface="Times New Roman"/>
              </a:rPr>
              <a:t> </a:t>
            </a:r>
            <a:r>
              <a:rPr sz="2200" spc="70" dirty="0">
                <a:latin typeface="Times New Roman"/>
                <a:cs typeface="Times New Roman"/>
              </a:rPr>
              <a:t>U/ml</a:t>
            </a:r>
            <a:endParaRPr sz="2200" dirty="0">
              <a:latin typeface="Times New Roman"/>
              <a:cs typeface="Times New Roman"/>
            </a:endParaRPr>
          </a:p>
          <a:p>
            <a:pPr marL="435609" lvl="1" indent="-121920" algn="just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rgbClr val="0F6EC6"/>
              </a:buClr>
              <a:buSzPct val="85714"/>
              <a:buFont typeface="Arial"/>
              <a:buChar char="●"/>
              <a:tabLst>
                <a:tab pos="436245" algn="l"/>
              </a:tabLst>
            </a:pPr>
            <a:r>
              <a:rPr sz="2200" dirty="0">
                <a:latin typeface="Times New Roman"/>
                <a:cs typeface="Times New Roman"/>
              </a:rPr>
              <a:t>Buffalo </a:t>
            </a:r>
            <a:r>
              <a:rPr sz="2200" spc="30" dirty="0">
                <a:latin typeface="Times New Roman"/>
                <a:cs typeface="Times New Roman"/>
              </a:rPr>
              <a:t>milk </a:t>
            </a:r>
            <a:r>
              <a:rPr sz="2200" spc="40" dirty="0">
                <a:latin typeface="Times New Roman"/>
                <a:cs typeface="Times New Roman"/>
              </a:rPr>
              <a:t>0.90</a:t>
            </a:r>
            <a:r>
              <a:rPr sz="2200" spc="-55" dirty="0">
                <a:latin typeface="Times New Roman"/>
                <a:cs typeface="Times New Roman"/>
              </a:rPr>
              <a:t> </a:t>
            </a:r>
            <a:r>
              <a:rPr sz="2200" spc="70" dirty="0">
                <a:latin typeface="Times New Roman"/>
                <a:cs typeface="Times New Roman"/>
              </a:rPr>
              <a:t>U/ml</a:t>
            </a:r>
            <a:endParaRPr sz="2200" dirty="0">
              <a:latin typeface="Times New Roman"/>
              <a:cs typeface="Times New Roman"/>
            </a:endParaRPr>
          </a:p>
          <a:p>
            <a:pPr marL="371475" marR="490220" indent="-255904" algn="just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rgbClr val="0AD0D9"/>
              </a:buClr>
              <a:buSzPct val="92857"/>
              <a:buFont typeface="Arial"/>
              <a:buChar char="●"/>
              <a:tabLst>
                <a:tab pos="371475" algn="l"/>
                <a:tab pos="372110" algn="l"/>
              </a:tabLst>
            </a:pPr>
            <a:r>
              <a:rPr sz="2200" spc="40" dirty="0">
                <a:latin typeface="Times New Roman"/>
                <a:cs typeface="Times New Roman"/>
              </a:rPr>
              <a:t>These</a:t>
            </a:r>
            <a:r>
              <a:rPr sz="2200" spc="-110" dirty="0">
                <a:latin typeface="Times New Roman"/>
                <a:cs typeface="Times New Roman"/>
              </a:rPr>
              <a:t> </a:t>
            </a:r>
            <a:r>
              <a:rPr sz="2200" spc="20" dirty="0">
                <a:latin typeface="Times New Roman"/>
                <a:cs typeface="Times New Roman"/>
              </a:rPr>
              <a:t>values</a:t>
            </a:r>
            <a:r>
              <a:rPr sz="2200" spc="-25" dirty="0">
                <a:latin typeface="Times New Roman"/>
                <a:cs typeface="Times New Roman"/>
              </a:rPr>
              <a:t> </a:t>
            </a:r>
            <a:r>
              <a:rPr sz="2200" spc="40" dirty="0">
                <a:latin typeface="Times New Roman"/>
                <a:cs typeface="Times New Roman"/>
              </a:rPr>
              <a:t>are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spc="-25" dirty="0">
                <a:latin typeface="Times New Roman"/>
                <a:cs typeface="Times New Roman"/>
              </a:rPr>
              <a:t>50-100</a:t>
            </a:r>
            <a:r>
              <a:rPr sz="2200" spc="30" dirty="0">
                <a:latin typeface="Times New Roman"/>
                <a:cs typeface="Times New Roman"/>
              </a:rPr>
              <a:t> </a:t>
            </a:r>
            <a:r>
              <a:rPr sz="2200" spc="50" dirty="0">
                <a:latin typeface="Times New Roman"/>
                <a:cs typeface="Times New Roman"/>
              </a:rPr>
              <a:t>times</a:t>
            </a:r>
            <a:r>
              <a:rPr sz="2200" spc="-25" dirty="0">
                <a:latin typeface="Times New Roman"/>
                <a:cs typeface="Times New Roman"/>
              </a:rPr>
              <a:t> </a:t>
            </a:r>
            <a:r>
              <a:rPr sz="2200" spc="20" dirty="0">
                <a:latin typeface="Times New Roman"/>
                <a:cs typeface="Times New Roman"/>
              </a:rPr>
              <a:t>above</a:t>
            </a:r>
            <a:r>
              <a:rPr sz="2200" spc="-35" dirty="0">
                <a:latin typeface="Times New Roman"/>
                <a:cs typeface="Times New Roman"/>
              </a:rPr>
              <a:t> </a:t>
            </a:r>
            <a:r>
              <a:rPr sz="2200" spc="85" dirty="0">
                <a:latin typeface="Times New Roman"/>
                <a:cs typeface="Times New Roman"/>
              </a:rPr>
              <a:t>than</a:t>
            </a:r>
            <a:r>
              <a:rPr sz="2200" spc="-30" dirty="0">
                <a:latin typeface="Times New Roman"/>
                <a:cs typeface="Times New Roman"/>
              </a:rPr>
              <a:t> </a:t>
            </a:r>
            <a:r>
              <a:rPr sz="2200" spc="55" dirty="0">
                <a:latin typeface="Times New Roman"/>
                <a:cs typeface="Times New Roman"/>
              </a:rPr>
              <a:t>what</a:t>
            </a:r>
            <a:r>
              <a:rPr sz="2200" dirty="0">
                <a:latin typeface="Times New Roman"/>
                <a:cs typeface="Times New Roman"/>
              </a:rPr>
              <a:t> is  </a:t>
            </a:r>
            <a:r>
              <a:rPr sz="2200" spc="50" dirty="0">
                <a:latin typeface="Times New Roman"/>
                <a:cs typeface="Times New Roman"/>
              </a:rPr>
              <a:t>required </a:t>
            </a:r>
            <a:r>
              <a:rPr sz="2200" spc="55" dirty="0">
                <a:latin typeface="Times New Roman"/>
                <a:cs typeface="Times New Roman"/>
              </a:rPr>
              <a:t>to </a:t>
            </a:r>
            <a:r>
              <a:rPr sz="2200" spc="45" dirty="0">
                <a:latin typeface="Times New Roman"/>
                <a:cs typeface="Times New Roman"/>
              </a:rPr>
              <a:t>operate </a:t>
            </a:r>
            <a:r>
              <a:rPr sz="2200" spc="80" dirty="0">
                <a:latin typeface="Times New Roman"/>
                <a:cs typeface="Times New Roman"/>
              </a:rPr>
              <a:t>the</a:t>
            </a:r>
            <a:r>
              <a:rPr sz="2200" spc="-215" dirty="0">
                <a:latin typeface="Times New Roman"/>
                <a:cs typeface="Times New Roman"/>
              </a:rPr>
              <a:t> </a:t>
            </a:r>
            <a:r>
              <a:rPr sz="2200" spc="15" dirty="0">
                <a:latin typeface="Times New Roman"/>
                <a:cs typeface="Times New Roman"/>
              </a:rPr>
              <a:t>LP-system</a:t>
            </a:r>
            <a:endParaRPr sz="2200" dirty="0">
              <a:latin typeface="Times New Roman"/>
              <a:cs typeface="Times New Roman"/>
            </a:endParaRPr>
          </a:p>
          <a:p>
            <a:pPr marL="371475" indent="-255904" algn="just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rgbClr val="0AD0D9"/>
              </a:buClr>
              <a:buSzPct val="92857"/>
              <a:buFont typeface="Arial"/>
              <a:buChar char="●"/>
              <a:tabLst>
                <a:tab pos="371475" algn="l"/>
                <a:tab pos="372110" algn="l"/>
              </a:tabLst>
            </a:pPr>
            <a:r>
              <a:rPr sz="2200" spc="25" dirty="0">
                <a:latin typeface="Times New Roman"/>
                <a:cs typeface="Times New Roman"/>
              </a:rPr>
              <a:t>Lactoperoxidase </a:t>
            </a:r>
            <a:r>
              <a:rPr sz="2200" dirty="0">
                <a:latin typeface="Times New Roman"/>
                <a:cs typeface="Times New Roman"/>
              </a:rPr>
              <a:t>is </a:t>
            </a:r>
            <a:r>
              <a:rPr sz="2200" spc="50" dirty="0">
                <a:latin typeface="Times New Roman"/>
                <a:cs typeface="Times New Roman"/>
              </a:rPr>
              <a:t>quite </a:t>
            </a:r>
            <a:r>
              <a:rPr sz="2200" spc="75" dirty="0">
                <a:latin typeface="Times New Roman"/>
                <a:cs typeface="Times New Roman"/>
              </a:rPr>
              <a:t>heat</a:t>
            </a:r>
            <a:r>
              <a:rPr sz="2200" spc="-135" dirty="0">
                <a:latin typeface="Times New Roman"/>
                <a:cs typeface="Times New Roman"/>
              </a:rPr>
              <a:t> </a:t>
            </a:r>
            <a:r>
              <a:rPr sz="2200" spc="40" dirty="0">
                <a:latin typeface="Times New Roman"/>
                <a:cs typeface="Times New Roman"/>
              </a:rPr>
              <a:t>stable</a:t>
            </a:r>
            <a:endParaRPr sz="2200" dirty="0"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7971776" y="4121727"/>
            <a:ext cx="15777" cy="235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85800" y="838200"/>
            <a:ext cx="8382000" cy="42883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798195">
              <a:lnSpc>
                <a:spcPct val="100000"/>
              </a:lnSpc>
              <a:spcBef>
                <a:spcPts val="380"/>
              </a:spcBef>
            </a:pPr>
            <a:r>
              <a:rPr lang="en-IN" sz="2600" spc="-105" dirty="0">
                <a:solidFill>
                  <a:srgbClr val="04607A"/>
                </a:solidFill>
                <a:latin typeface="Arial"/>
                <a:cs typeface="Arial"/>
              </a:rPr>
              <a:t>Three </a:t>
            </a:r>
            <a:r>
              <a:rPr lang="en-IN" sz="2600" spc="-75" dirty="0">
                <a:solidFill>
                  <a:srgbClr val="04607A"/>
                </a:solidFill>
                <a:latin typeface="Arial"/>
                <a:cs typeface="Arial"/>
              </a:rPr>
              <a:t>components </a:t>
            </a:r>
            <a:r>
              <a:rPr lang="en-IN" sz="2600" dirty="0">
                <a:solidFill>
                  <a:srgbClr val="04607A"/>
                </a:solidFill>
                <a:latin typeface="Arial"/>
                <a:cs typeface="Arial"/>
              </a:rPr>
              <a:t>of</a:t>
            </a:r>
            <a:r>
              <a:rPr lang="en-IN" sz="2600" spc="-125" dirty="0">
                <a:solidFill>
                  <a:srgbClr val="04607A"/>
                </a:solidFill>
                <a:latin typeface="Arial"/>
                <a:cs typeface="Arial"/>
              </a:rPr>
              <a:t> </a:t>
            </a:r>
            <a:r>
              <a:rPr lang="en-IN" sz="2600" spc="-140" dirty="0">
                <a:solidFill>
                  <a:srgbClr val="04607A"/>
                </a:solidFill>
                <a:latin typeface="Arial"/>
                <a:cs typeface="Arial"/>
              </a:rPr>
              <a:t>LP-system</a:t>
            </a:r>
            <a:endParaRPr lang="en-IN" sz="2600" dirty="0">
              <a:latin typeface="Arial"/>
              <a:cs typeface="Arial"/>
            </a:endParaRPr>
          </a:p>
          <a:p>
            <a:pPr marL="115570">
              <a:lnSpc>
                <a:spcPct val="100000"/>
              </a:lnSpc>
              <a:spcBef>
                <a:spcPts val="810"/>
              </a:spcBef>
            </a:pPr>
            <a:r>
              <a:rPr lang="en-IN" sz="2200" spc="-15" dirty="0" smtClean="0">
                <a:latin typeface="Times New Roman"/>
                <a:cs typeface="Times New Roman"/>
              </a:rPr>
              <a:t>2. </a:t>
            </a:r>
            <a:r>
              <a:rPr lang="en-IN" sz="2200" spc="40" dirty="0" err="1" smtClean="0">
                <a:latin typeface="Times New Roman"/>
                <a:cs typeface="Times New Roman"/>
              </a:rPr>
              <a:t>Thiocyanate</a:t>
            </a:r>
            <a:r>
              <a:rPr lang="en-IN" sz="2200" spc="-35" dirty="0" smtClean="0">
                <a:latin typeface="Times New Roman"/>
                <a:cs typeface="Times New Roman"/>
              </a:rPr>
              <a:t> </a:t>
            </a:r>
            <a:r>
              <a:rPr lang="en-IN" sz="2200" spc="5" dirty="0" smtClean="0">
                <a:latin typeface="Times New Roman"/>
                <a:cs typeface="Times New Roman"/>
              </a:rPr>
              <a:t>(SCN</a:t>
            </a:r>
            <a:r>
              <a:rPr lang="en-IN" sz="2200" spc="7" baseline="27777" dirty="0" smtClean="0">
                <a:latin typeface="Times New Roman"/>
                <a:cs typeface="Times New Roman"/>
              </a:rPr>
              <a:t>-</a:t>
            </a:r>
            <a:r>
              <a:rPr lang="en-IN" sz="2200" spc="5" dirty="0" smtClean="0">
                <a:latin typeface="Times New Roman"/>
                <a:cs typeface="Times New Roman"/>
              </a:rPr>
              <a:t>)</a:t>
            </a:r>
            <a:endParaRPr lang="en-IN" sz="2200" dirty="0" smtClean="0">
              <a:latin typeface="Times New Roman"/>
              <a:cs typeface="Times New Roman"/>
            </a:endParaRPr>
          </a:p>
          <a:p>
            <a:pPr marL="371475" marR="153035" indent="-255904">
              <a:lnSpc>
                <a:spcPct val="100000"/>
              </a:lnSpc>
              <a:spcBef>
                <a:spcPts val="335"/>
              </a:spcBef>
              <a:buClr>
                <a:srgbClr val="0AD0D9"/>
              </a:buClr>
              <a:buSzPct val="92857"/>
              <a:buFont typeface="Arial"/>
              <a:buChar char="●"/>
              <a:tabLst>
                <a:tab pos="371475" algn="l"/>
                <a:tab pos="372110" algn="l"/>
              </a:tabLst>
            </a:pPr>
            <a:r>
              <a:rPr lang="en-IN" sz="2200" spc="30" dirty="0" smtClean="0">
                <a:latin typeface="Times New Roman"/>
                <a:cs typeface="Times New Roman"/>
              </a:rPr>
              <a:t>Some </a:t>
            </a:r>
            <a:r>
              <a:rPr lang="en-IN" sz="2200" spc="45" dirty="0" err="1" smtClean="0">
                <a:latin typeface="Times New Roman"/>
                <a:cs typeface="Times New Roman"/>
              </a:rPr>
              <a:t>thiocyane</a:t>
            </a:r>
            <a:r>
              <a:rPr lang="en-IN" sz="2200" spc="45" dirty="0" smtClean="0">
                <a:latin typeface="Times New Roman"/>
                <a:cs typeface="Times New Roman"/>
              </a:rPr>
              <a:t> </a:t>
            </a:r>
            <a:r>
              <a:rPr lang="en-IN" sz="2200" dirty="0" smtClean="0">
                <a:latin typeface="Times New Roman"/>
                <a:cs typeface="Times New Roman"/>
              </a:rPr>
              <a:t>is </a:t>
            </a:r>
            <a:r>
              <a:rPr lang="en-IN" sz="2200" spc="60" dirty="0" smtClean="0">
                <a:latin typeface="Times New Roman"/>
                <a:cs typeface="Times New Roman"/>
              </a:rPr>
              <a:t>present </a:t>
            </a:r>
            <a:r>
              <a:rPr lang="en-IN" sz="2200" spc="50" dirty="0" smtClean="0">
                <a:latin typeface="Times New Roman"/>
                <a:cs typeface="Times New Roman"/>
              </a:rPr>
              <a:t>in </a:t>
            </a:r>
            <a:r>
              <a:rPr lang="en-IN" sz="2200" spc="30" dirty="0" smtClean="0">
                <a:latin typeface="Times New Roman"/>
                <a:cs typeface="Times New Roman"/>
              </a:rPr>
              <a:t>milk </a:t>
            </a:r>
            <a:r>
              <a:rPr lang="en-IN" sz="2200" spc="55" dirty="0" smtClean="0">
                <a:latin typeface="Times New Roman"/>
                <a:cs typeface="Times New Roman"/>
              </a:rPr>
              <a:t>although </a:t>
            </a:r>
            <a:r>
              <a:rPr lang="en-IN" sz="2200" spc="80" dirty="0" smtClean="0">
                <a:latin typeface="Times New Roman"/>
                <a:cs typeface="Times New Roman"/>
              </a:rPr>
              <a:t>the </a:t>
            </a:r>
            <a:r>
              <a:rPr lang="en-IN" sz="2200" spc="5" dirty="0" smtClean="0">
                <a:latin typeface="Times New Roman"/>
                <a:cs typeface="Times New Roman"/>
              </a:rPr>
              <a:t>level  </a:t>
            </a:r>
            <a:r>
              <a:rPr lang="en-IN" sz="2200" dirty="0" smtClean="0">
                <a:latin typeface="Times New Roman"/>
                <a:cs typeface="Times New Roman"/>
              </a:rPr>
              <a:t>is </a:t>
            </a:r>
            <a:r>
              <a:rPr lang="en-IN" sz="2200" spc="20" dirty="0" smtClean="0">
                <a:latin typeface="Times New Roman"/>
                <a:cs typeface="Times New Roman"/>
              </a:rPr>
              <a:t>variable </a:t>
            </a:r>
            <a:r>
              <a:rPr lang="en-IN" sz="2200" spc="10" dirty="0" smtClean="0">
                <a:latin typeface="Times New Roman"/>
                <a:cs typeface="Times New Roman"/>
              </a:rPr>
              <a:t>i.e., </a:t>
            </a:r>
            <a:r>
              <a:rPr lang="en-IN" sz="2200" spc="-145" dirty="0" smtClean="0">
                <a:latin typeface="Times New Roman"/>
                <a:cs typeface="Times New Roman"/>
              </a:rPr>
              <a:t>1-15 </a:t>
            </a:r>
            <a:r>
              <a:rPr lang="en-IN" sz="2200" spc="65" dirty="0" smtClean="0">
                <a:latin typeface="Times New Roman"/>
                <a:cs typeface="Times New Roman"/>
              </a:rPr>
              <a:t>mg/l </a:t>
            </a:r>
            <a:r>
              <a:rPr lang="en-IN" sz="2200" spc="-5" dirty="0" smtClean="0">
                <a:latin typeface="Times New Roman"/>
                <a:cs typeface="Times New Roman"/>
              </a:rPr>
              <a:t>(5 </a:t>
            </a:r>
            <a:r>
              <a:rPr lang="en-IN" sz="2200" spc="80" dirty="0" err="1" smtClean="0">
                <a:latin typeface="Times New Roman"/>
                <a:cs typeface="Times New Roman"/>
              </a:rPr>
              <a:t>ppm</a:t>
            </a:r>
            <a:r>
              <a:rPr lang="en-IN" sz="2200" spc="80" dirty="0" smtClean="0">
                <a:latin typeface="Times New Roman"/>
                <a:cs typeface="Times New Roman"/>
              </a:rPr>
              <a:t> </a:t>
            </a:r>
            <a:r>
              <a:rPr lang="en-IN" sz="2200" spc="75" dirty="0" smtClean="0">
                <a:latin typeface="Times New Roman"/>
                <a:cs typeface="Times New Roman"/>
              </a:rPr>
              <a:t>on</a:t>
            </a:r>
            <a:r>
              <a:rPr lang="en-IN" sz="2200" spc="-95" dirty="0" smtClean="0">
                <a:latin typeface="Times New Roman"/>
                <a:cs typeface="Times New Roman"/>
              </a:rPr>
              <a:t> </a:t>
            </a:r>
            <a:r>
              <a:rPr lang="en-IN" sz="2200" spc="20" dirty="0" smtClean="0">
                <a:latin typeface="Times New Roman"/>
                <a:cs typeface="Times New Roman"/>
              </a:rPr>
              <a:t>average)</a:t>
            </a:r>
            <a:endParaRPr lang="en-IN" sz="2200" dirty="0" smtClean="0">
              <a:latin typeface="Times New Roman"/>
              <a:cs typeface="Times New Roman"/>
            </a:endParaRPr>
          </a:p>
          <a:p>
            <a:pPr marL="371475" indent="-255904">
              <a:lnSpc>
                <a:spcPct val="100000"/>
              </a:lnSpc>
              <a:spcBef>
                <a:spcPts val="335"/>
              </a:spcBef>
              <a:buClr>
                <a:srgbClr val="0AD0D9"/>
              </a:buClr>
              <a:buSzPct val="92857"/>
              <a:buFont typeface="Arial"/>
              <a:buChar char="●"/>
              <a:tabLst>
                <a:tab pos="371475" algn="l"/>
                <a:tab pos="372110" algn="l"/>
              </a:tabLst>
            </a:pPr>
            <a:r>
              <a:rPr lang="en-IN" sz="2200" spc="40" dirty="0" err="1" smtClean="0">
                <a:latin typeface="Times New Roman"/>
                <a:cs typeface="Times New Roman"/>
              </a:rPr>
              <a:t>Thiocyanate</a:t>
            </a:r>
            <a:r>
              <a:rPr lang="en-IN" sz="2200" spc="40" dirty="0" smtClean="0">
                <a:latin typeface="Times New Roman"/>
                <a:cs typeface="Times New Roman"/>
              </a:rPr>
              <a:t> </a:t>
            </a:r>
            <a:r>
              <a:rPr lang="en-IN" sz="2200" spc="65" dirty="0" smtClean="0">
                <a:latin typeface="Times New Roman"/>
                <a:cs typeface="Times New Roman"/>
              </a:rPr>
              <a:t>content</a:t>
            </a:r>
            <a:r>
              <a:rPr lang="en-IN" sz="2200" spc="225" dirty="0" smtClean="0">
                <a:latin typeface="Times New Roman"/>
                <a:cs typeface="Times New Roman"/>
              </a:rPr>
              <a:t> </a:t>
            </a:r>
            <a:r>
              <a:rPr lang="en-IN" sz="2200" spc="60" dirty="0" smtClean="0">
                <a:latin typeface="Times New Roman"/>
                <a:cs typeface="Times New Roman"/>
              </a:rPr>
              <a:t>(</a:t>
            </a:r>
            <a:r>
              <a:rPr lang="en-IN" sz="2200" spc="60" dirty="0" err="1" smtClean="0">
                <a:latin typeface="Times New Roman"/>
                <a:cs typeface="Times New Roman"/>
              </a:rPr>
              <a:t>ppm</a:t>
            </a:r>
            <a:r>
              <a:rPr lang="en-IN" sz="2200" spc="60" dirty="0" smtClean="0">
                <a:latin typeface="Times New Roman"/>
                <a:cs typeface="Times New Roman"/>
              </a:rPr>
              <a:t>)</a:t>
            </a:r>
            <a:endParaRPr lang="en-IN" sz="2200" dirty="0" smtClean="0">
              <a:latin typeface="Times New Roman"/>
              <a:cs typeface="Times New Roman"/>
            </a:endParaRPr>
          </a:p>
          <a:p>
            <a:pPr marL="435609" lvl="1" indent="-121920">
              <a:lnSpc>
                <a:spcPct val="100000"/>
              </a:lnSpc>
              <a:spcBef>
                <a:spcPts val="300"/>
              </a:spcBef>
              <a:buClr>
                <a:srgbClr val="0F6EC6"/>
              </a:buClr>
              <a:buSzPct val="83333"/>
              <a:buFont typeface="Arial"/>
              <a:buChar char="●"/>
              <a:tabLst>
                <a:tab pos="436245" algn="l"/>
              </a:tabLst>
            </a:pPr>
            <a:r>
              <a:rPr lang="en-IN" sz="2200" spc="35" dirty="0" smtClean="0">
                <a:latin typeface="Times New Roman"/>
                <a:cs typeface="Times New Roman"/>
              </a:rPr>
              <a:t>Beetroot</a:t>
            </a:r>
            <a:r>
              <a:rPr lang="en-IN" sz="2200" spc="-60" dirty="0" smtClean="0">
                <a:latin typeface="Times New Roman"/>
                <a:cs typeface="Times New Roman"/>
              </a:rPr>
              <a:t> </a:t>
            </a:r>
            <a:r>
              <a:rPr lang="en-IN" sz="2200" spc="-45" dirty="0" smtClean="0">
                <a:latin typeface="Times New Roman"/>
                <a:cs typeface="Times New Roman"/>
              </a:rPr>
              <a:t>100</a:t>
            </a:r>
            <a:endParaRPr lang="en-IN" sz="2200" dirty="0" smtClean="0">
              <a:latin typeface="Times New Roman"/>
              <a:cs typeface="Times New Roman"/>
            </a:endParaRPr>
          </a:p>
          <a:p>
            <a:pPr marL="435609" lvl="1" indent="-121920">
              <a:lnSpc>
                <a:spcPct val="100000"/>
              </a:lnSpc>
              <a:spcBef>
                <a:spcPts val="285"/>
              </a:spcBef>
              <a:buClr>
                <a:srgbClr val="0F6EC6"/>
              </a:buClr>
              <a:buSzPct val="83333"/>
              <a:buFont typeface="Arial"/>
              <a:buChar char="●"/>
              <a:tabLst>
                <a:tab pos="436245" algn="l"/>
              </a:tabLst>
            </a:pPr>
            <a:r>
              <a:rPr lang="en-IN" sz="2200" spc="30" dirty="0" smtClean="0">
                <a:latin typeface="Times New Roman"/>
                <a:cs typeface="Times New Roman"/>
              </a:rPr>
              <a:t>Cabbage</a:t>
            </a:r>
            <a:r>
              <a:rPr lang="en-IN" sz="2200" spc="-65" dirty="0" smtClean="0">
                <a:latin typeface="Times New Roman"/>
                <a:cs typeface="Times New Roman"/>
              </a:rPr>
              <a:t> </a:t>
            </a:r>
            <a:r>
              <a:rPr lang="en-IN" sz="2200" spc="15" dirty="0" smtClean="0">
                <a:latin typeface="Times New Roman"/>
                <a:cs typeface="Times New Roman"/>
              </a:rPr>
              <a:t>88.5</a:t>
            </a:r>
            <a:endParaRPr lang="en-IN" sz="2200" dirty="0" smtClean="0">
              <a:latin typeface="Times New Roman"/>
              <a:cs typeface="Times New Roman"/>
            </a:endParaRPr>
          </a:p>
          <a:p>
            <a:pPr marL="435609" lvl="1" indent="-121920">
              <a:lnSpc>
                <a:spcPct val="100000"/>
              </a:lnSpc>
              <a:spcBef>
                <a:spcPts val="290"/>
              </a:spcBef>
              <a:buClr>
                <a:srgbClr val="0F6EC6"/>
              </a:buClr>
              <a:buSzPct val="83333"/>
              <a:buFont typeface="Arial"/>
              <a:buChar char="●"/>
              <a:tabLst>
                <a:tab pos="436245" algn="l"/>
              </a:tabLst>
            </a:pPr>
            <a:r>
              <a:rPr lang="en-IN" sz="2200" spc="25" dirty="0" smtClean="0">
                <a:latin typeface="Times New Roman"/>
                <a:cs typeface="Times New Roman"/>
              </a:rPr>
              <a:t>Cauliflower</a:t>
            </a:r>
            <a:r>
              <a:rPr lang="en-IN" sz="2200" spc="-70" dirty="0" smtClean="0">
                <a:latin typeface="Times New Roman"/>
                <a:cs typeface="Times New Roman"/>
              </a:rPr>
              <a:t> </a:t>
            </a:r>
            <a:r>
              <a:rPr lang="en-IN" sz="2200" spc="-75" dirty="0" smtClean="0">
                <a:latin typeface="Times New Roman"/>
                <a:cs typeface="Times New Roman"/>
              </a:rPr>
              <a:t>31.5</a:t>
            </a:r>
            <a:endParaRPr lang="en-IN" sz="2200" dirty="0" smtClean="0">
              <a:latin typeface="Times New Roman"/>
              <a:cs typeface="Times New Roman"/>
            </a:endParaRPr>
          </a:p>
          <a:p>
            <a:pPr marL="435609" lvl="1" indent="-121920">
              <a:lnSpc>
                <a:spcPct val="100000"/>
              </a:lnSpc>
              <a:spcBef>
                <a:spcPts val="285"/>
              </a:spcBef>
              <a:buClr>
                <a:srgbClr val="0F6EC6"/>
              </a:buClr>
              <a:buSzPct val="83333"/>
              <a:buFont typeface="Arial"/>
              <a:buChar char="●"/>
              <a:tabLst>
                <a:tab pos="436245" algn="l"/>
              </a:tabLst>
            </a:pPr>
            <a:r>
              <a:rPr lang="en-IN" sz="2200" spc="35" dirty="0" smtClean="0">
                <a:latin typeface="Times New Roman"/>
                <a:cs typeface="Times New Roman"/>
              </a:rPr>
              <a:t>Spinach</a:t>
            </a:r>
            <a:r>
              <a:rPr lang="en-IN" sz="2200" spc="-40" dirty="0" smtClean="0">
                <a:latin typeface="Times New Roman"/>
                <a:cs typeface="Times New Roman"/>
              </a:rPr>
              <a:t> </a:t>
            </a:r>
            <a:r>
              <a:rPr lang="en-IN" sz="2200" spc="-30" dirty="0" smtClean="0">
                <a:latin typeface="Times New Roman"/>
                <a:cs typeface="Times New Roman"/>
              </a:rPr>
              <a:t>5</a:t>
            </a:r>
            <a:endParaRPr lang="en-IN" sz="2200" dirty="0" smtClean="0">
              <a:latin typeface="Times New Roman"/>
              <a:cs typeface="Times New Roman"/>
            </a:endParaRPr>
          </a:p>
          <a:p>
            <a:pPr marL="435609" lvl="1" indent="-121920">
              <a:lnSpc>
                <a:spcPct val="100000"/>
              </a:lnSpc>
              <a:spcBef>
                <a:spcPts val="290"/>
              </a:spcBef>
              <a:buClr>
                <a:srgbClr val="0F6EC6"/>
              </a:buClr>
              <a:buSzPct val="83333"/>
              <a:buFont typeface="Arial"/>
              <a:buChar char="●"/>
              <a:tabLst>
                <a:tab pos="436245" algn="l"/>
              </a:tabLst>
            </a:pPr>
            <a:r>
              <a:rPr lang="en-IN" sz="2200" spc="30" dirty="0" smtClean="0">
                <a:latin typeface="Times New Roman"/>
                <a:cs typeface="Times New Roman"/>
              </a:rPr>
              <a:t>Tomatoes</a:t>
            </a:r>
            <a:r>
              <a:rPr lang="en-IN" sz="2200" spc="-75" dirty="0" smtClean="0">
                <a:latin typeface="Times New Roman"/>
                <a:cs typeface="Times New Roman"/>
              </a:rPr>
              <a:t> </a:t>
            </a:r>
            <a:r>
              <a:rPr lang="en-IN" sz="2200" spc="-20" dirty="0" smtClean="0">
                <a:latin typeface="Times New Roman"/>
                <a:cs typeface="Times New Roman"/>
              </a:rPr>
              <a:t>2</a:t>
            </a:r>
            <a:endParaRPr lang="en-IN" sz="2200" dirty="0" smtClean="0">
              <a:latin typeface="Times New Roman"/>
              <a:cs typeface="Times New Roman"/>
            </a:endParaRPr>
          </a:p>
          <a:p>
            <a:pPr marL="435609" lvl="1" indent="-121920">
              <a:lnSpc>
                <a:spcPct val="100000"/>
              </a:lnSpc>
              <a:spcBef>
                <a:spcPts val="290"/>
              </a:spcBef>
              <a:buClr>
                <a:srgbClr val="0F6EC6"/>
              </a:buClr>
              <a:buSzPct val="83333"/>
              <a:buFont typeface="Arial"/>
              <a:buChar char="●"/>
              <a:tabLst>
                <a:tab pos="436245" algn="l"/>
              </a:tabLst>
            </a:pPr>
            <a:r>
              <a:rPr lang="en-IN" sz="2200" spc="20" dirty="0" smtClean="0">
                <a:latin typeface="Times New Roman"/>
                <a:cs typeface="Times New Roman"/>
              </a:rPr>
              <a:t>Beans</a:t>
            </a:r>
            <a:r>
              <a:rPr lang="en-IN" sz="2200" spc="-50" dirty="0" smtClean="0">
                <a:latin typeface="Times New Roman"/>
                <a:cs typeface="Times New Roman"/>
              </a:rPr>
              <a:t> </a:t>
            </a:r>
            <a:r>
              <a:rPr lang="en-IN" sz="2200" spc="-60" dirty="0" smtClean="0">
                <a:latin typeface="Times New Roman"/>
                <a:cs typeface="Times New Roman"/>
              </a:rPr>
              <a:t>1.4</a:t>
            </a:r>
            <a:endParaRPr lang="en-IN" sz="2200" dirty="0">
              <a:latin typeface="Times New Roman"/>
              <a:cs typeface="Times New Roman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/>
          <p:nvPr/>
        </p:nvSpPr>
        <p:spPr>
          <a:xfrm>
            <a:off x="7971776" y="1048097"/>
            <a:ext cx="15777" cy="235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7821886" y="4098175"/>
            <a:ext cx="165666" cy="25907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2070847" y="1391966"/>
            <a:ext cx="138056" cy="28263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762000" y="1295400"/>
            <a:ext cx="8153400" cy="3970318"/>
          </a:xfrm>
          <a:prstGeom prst="rect">
            <a:avLst/>
          </a:prstGeom>
          <a:ln w="12191">
            <a:solidFill>
              <a:srgbClr val="000000"/>
            </a:solidFill>
          </a:ln>
        </p:spPr>
        <p:txBody>
          <a:bodyPr vert="horz" wrap="square" lIns="0" tIns="48260" rIns="0" bIns="0" rtlCol="0">
            <a:spAutoFit/>
          </a:bodyPr>
          <a:lstStyle/>
          <a:p>
            <a:pPr marL="798195">
              <a:lnSpc>
                <a:spcPct val="100000"/>
              </a:lnSpc>
              <a:spcBef>
                <a:spcPts val="380"/>
              </a:spcBef>
            </a:pPr>
            <a:r>
              <a:rPr sz="2600" spc="-105" dirty="0">
                <a:solidFill>
                  <a:srgbClr val="04607A"/>
                </a:solidFill>
                <a:latin typeface="Arial"/>
                <a:cs typeface="Arial"/>
              </a:rPr>
              <a:t>Three </a:t>
            </a:r>
            <a:r>
              <a:rPr sz="2600" spc="-75" dirty="0">
                <a:solidFill>
                  <a:srgbClr val="04607A"/>
                </a:solidFill>
                <a:latin typeface="Arial"/>
                <a:cs typeface="Arial"/>
              </a:rPr>
              <a:t>components </a:t>
            </a:r>
            <a:r>
              <a:rPr sz="2600" dirty="0">
                <a:solidFill>
                  <a:srgbClr val="04607A"/>
                </a:solidFill>
                <a:latin typeface="Arial"/>
                <a:cs typeface="Arial"/>
              </a:rPr>
              <a:t>of</a:t>
            </a:r>
            <a:r>
              <a:rPr sz="2600" spc="-125" dirty="0">
                <a:solidFill>
                  <a:srgbClr val="04607A"/>
                </a:solidFill>
                <a:latin typeface="Arial"/>
                <a:cs typeface="Arial"/>
              </a:rPr>
              <a:t> </a:t>
            </a:r>
            <a:r>
              <a:rPr sz="2600" spc="-140" dirty="0">
                <a:solidFill>
                  <a:srgbClr val="04607A"/>
                </a:solidFill>
                <a:latin typeface="Arial"/>
                <a:cs typeface="Arial"/>
              </a:rPr>
              <a:t>LP-system</a:t>
            </a:r>
            <a:endParaRPr sz="2600" dirty="0">
              <a:latin typeface="Arial"/>
              <a:cs typeface="Arial"/>
            </a:endParaRPr>
          </a:p>
          <a:p>
            <a:pPr marL="115570" algn="just">
              <a:lnSpc>
                <a:spcPct val="100000"/>
              </a:lnSpc>
              <a:spcBef>
                <a:spcPts val="810"/>
              </a:spcBef>
            </a:pPr>
            <a:r>
              <a:rPr sz="2200" spc="-40" dirty="0">
                <a:latin typeface="Times New Roman"/>
                <a:cs typeface="Times New Roman"/>
              </a:rPr>
              <a:t>3. </a:t>
            </a:r>
            <a:r>
              <a:rPr sz="2200" spc="35" dirty="0">
                <a:latin typeface="Times New Roman"/>
                <a:cs typeface="Times New Roman"/>
              </a:rPr>
              <a:t>Hydrogen </a:t>
            </a:r>
            <a:r>
              <a:rPr sz="2200" spc="25" dirty="0">
                <a:latin typeface="Times New Roman"/>
                <a:cs typeface="Times New Roman"/>
              </a:rPr>
              <a:t>peroxide</a:t>
            </a:r>
            <a:r>
              <a:rPr sz="2200" dirty="0">
                <a:latin typeface="Times New Roman"/>
                <a:cs typeface="Times New Roman"/>
              </a:rPr>
              <a:t> </a:t>
            </a:r>
            <a:r>
              <a:rPr sz="2200" spc="45" dirty="0">
                <a:latin typeface="Times New Roman"/>
                <a:cs typeface="Times New Roman"/>
              </a:rPr>
              <a:t>(H</a:t>
            </a:r>
            <a:r>
              <a:rPr sz="2200" spc="67" baseline="-21604" dirty="0">
                <a:latin typeface="Times New Roman"/>
                <a:cs typeface="Times New Roman"/>
              </a:rPr>
              <a:t>2</a:t>
            </a:r>
            <a:r>
              <a:rPr sz="2200" spc="45" dirty="0">
                <a:latin typeface="Times New Roman"/>
                <a:cs typeface="Times New Roman"/>
              </a:rPr>
              <a:t>O</a:t>
            </a:r>
            <a:r>
              <a:rPr sz="2200" spc="67" baseline="-21604" dirty="0">
                <a:latin typeface="Times New Roman"/>
                <a:cs typeface="Times New Roman"/>
              </a:rPr>
              <a:t>2</a:t>
            </a:r>
            <a:r>
              <a:rPr sz="2200" spc="45" dirty="0" smtClean="0">
                <a:latin typeface="Times New Roman"/>
                <a:cs typeface="Times New Roman"/>
              </a:rPr>
              <a:t>)</a:t>
            </a:r>
            <a:endParaRPr lang="en-US" sz="2200" spc="45" dirty="0" smtClean="0">
              <a:latin typeface="Times New Roman"/>
              <a:cs typeface="Times New Roman"/>
            </a:endParaRPr>
          </a:p>
          <a:p>
            <a:pPr marL="115570" algn="just">
              <a:lnSpc>
                <a:spcPct val="100000"/>
              </a:lnSpc>
              <a:spcBef>
                <a:spcPts val="810"/>
              </a:spcBef>
            </a:pPr>
            <a:endParaRPr sz="2200" dirty="0">
              <a:latin typeface="Times New Roman"/>
              <a:cs typeface="Times New Roman"/>
            </a:endParaRPr>
          </a:p>
          <a:p>
            <a:pPr marL="371475" indent="-255904" algn="just">
              <a:lnSpc>
                <a:spcPct val="100000"/>
              </a:lnSpc>
              <a:spcBef>
                <a:spcPts val="335"/>
              </a:spcBef>
              <a:buClr>
                <a:srgbClr val="0AD0D9"/>
              </a:buClr>
              <a:buSzPct val="92857"/>
              <a:buFont typeface="Arial"/>
              <a:buChar char="●"/>
              <a:tabLst>
                <a:tab pos="371475" algn="l"/>
                <a:tab pos="372110" algn="l"/>
              </a:tabLst>
            </a:pPr>
            <a:r>
              <a:rPr sz="2200" spc="55" dirty="0">
                <a:latin typeface="Times New Roman"/>
                <a:cs typeface="Times New Roman"/>
              </a:rPr>
              <a:t>Present</a:t>
            </a:r>
            <a:r>
              <a:rPr sz="2200" spc="-55" dirty="0">
                <a:latin typeface="Times New Roman"/>
                <a:cs typeface="Times New Roman"/>
              </a:rPr>
              <a:t> </a:t>
            </a:r>
            <a:r>
              <a:rPr sz="2200" spc="50" dirty="0">
                <a:latin typeface="Times New Roman"/>
                <a:cs typeface="Times New Roman"/>
              </a:rPr>
              <a:t>in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spc="30" dirty="0">
                <a:latin typeface="Times New Roman"/>
                <a:cs typeface="Times New Roman"/>
              </a:rPr>
              <a:t>milk </a:t>
            </a:r>
            <a:r>
              <a:rPr sz="2200" dirty="0">
                <a:latin typeface="Times New Roman"/>
                <a:cs typeface="Times New Roman"/>
              </a:rPr>
              <a:t>is</a:t>
            </a:r>
            <a:r>
              <a:rPr sz="2200" spc="-55" dirty="0">
                <a:latin typeface="Times New Roman"/>
                <a:cs typeface="Times New Roman"/>
              </a:rPr>
              <a:t> </a:t>
            </a:r>
            <a:r>
              <a:rPr sz="2200" spc="10" dirty="0">
                <a:latin typeface="Times New Roman"/>
                <a:cs typeface="Times New Roman"/>
              </a:rPr>
              <a:t>very</a:t>
            </a:r>
            <a:r>
              <a:rPr sz="2200" spc="-65" dirty="0">
                <a:latin typeface="Times New Roman"/>
                <a:cs typeface="Times New Roman"/>
              </a:rPr>
              <a:t> </a:t>
            </a:r>
            <a:r>
              <a:rPr sz="2200" spc="30" dirty="0">
                <a:latin typeface="Times New Roman"/>
                <a:cs typeface="Times New Roman"/>
              </a:rPr>
              <a:t>small</a:t>
            </a:r>
            <a:r>
              <a:rPr sz="2200" dirty="0">
                <a:latin typeface="Times New Roman"/>
                <a:cs typeface="Times New Roman"/>
              </a:rPr>
              <a:t> </a:t>
            </a:r>
            <a:r>
              <a:rPr sz="2200" spc="55" dirty="0" smtClean="0">
                <a:latin typeface="Times New Roman"/>
                <a:cs typeface="Times New Roman"/>
              </a:rPr>
              <a:t>concentration</a:t>
            </a:r>
            <a:endParaRPr lang="en-US" sz="2200" spc="55" dirty="0" smtClean="0">
              <a:latin typeface="Times New Roman"/>
              <a:cs typeface="Times New Roman"/>
            </a:endParaRPr>
          </a:p>
          <a:p>
            <a:pPr marL="371475" indent="-255904" algn="just">
              <a:lnSpc>
                <a:spcPct val="100000"/>
              </a:lnSpc>
              <a:spcBef>
                <a:spcPts val="335"/>
              </a:spcBef>
              <a:buClr>
                <a:srgbClr val="0AD0D9"/>
              </a:buClr>
              <a:buSzPct val="92857"/>
              <a:buFont typeface="Arial"/>
              <a:buChar char="●"/>
              <a:tabLst>
                <a:tab pos="371475" algn="l"/>
                <a:tab pos="372110" algn="l"/>
              </a:tabLst>
            </a:pPr>
            <a:endParaRPr sz="2200" dirty="0">
              <a:latin typeface="Times New Roman"/>
              <a:cs typeface="Times New Roman"/>
            </a:endParaRPr>
          </a:p>
          <a:p>
            <a:pPr marL="371475" marR="373380" indent="-255904" algn="just">
              <a:lnSpc>
                <a:spcPct val="100000"/>
              </a:lnSpc>
              <a:spcBef>
                <a:spcPts val="335"/>
              </a:spcBef>
              <a:buClr>
                <a:srgbClr val="0AD0D9"/>
              </a:buClr>
              <a:buSzPct val="92857"/>
              <a:buFont typeface="Arial"/>
              <a:buChar char="●"/>
              <a:tabLst>
                <a:tab pos="371475" algn="l"/>
                <a:tab pos="372110" algn="l"/>
              </a:tabLst>
            </a:pPr>
            <a:r>
              <a:rPr sz="2200" spc="45" dirty="0">
                <a:latin typeface="Times New Roman"/>
                <a:cs typeface="Times New Roman"/>
              </a:rPr>
              <a:t>There </a:t>
            </a:r>
            <a:r>
              <a:rPr sz="2200" dirty="0">
                <a:latin typeface="Times New Roman"/>
                <a:cs typeface="Times New Roman"/>
              </a:rPr>
              <a:t>is </a:t>
            </a:r>
            <a:r>
              <a:rPr sz="2200" spc="35" dirty="0">
                <a:latin typeface="Times New Roman"/>
                <a:cs typeface="Times New Roman"/>
              </a:rPr>
              <a:t>evidence </a:t>
            </a:r>
            <a:r>
              <a:rPr sz="2200" dirty="0">
                <a:latin typeface="Times New Roman"/>
                <a:cs typeface="Times New Roman"/>
              </a:rPr>
              <a:t>of </a:t>
            </a:r>
            <a:r>
              <a:rPr sz="2200" spc="50" dirty="0">
                <a:latin typeface="Times New Roman"/>
                <a:cs typeface="Times New Roman"/>
              </a:rPr>
              <a:t>in </a:t>
            </a:r>
            <a:r>
              <a:rPr sz="2200" spc="-20" dirty="0">
                <a:latin typeface="Times New Roman"/>
                <a:cs typeface="Times New Roman"/>
              </a:rPr>
              <a:t>vivo </a:t>
            </a:r>
            <a:r>
              <a:rPr sz="2200" spc="55" dirty="0">
                <a:latin typeface="Times New Roman"/>
                <a:cs typeface="Times New Roman"/>
              </a:rPr>
              <a:t>production </a:t>
            </a:r>
            <a:r>
              <a:rPr sz="2200" dirty="0">
                <a:latin typeface="Times New Roman"/>
                <a:cs typeface="Times New Roman"/>
              </a:rPr>
              <a:t>of</a:t>
            </a:r>
            <a:r>
              <a:rPr sz="2200" spc="-225" dirty="0">
                <a:latin typeface="Times New Roman"/>
                <a:cs typeface="Times New Roman"/>
              </a:rPr>
              <a:t> </a:t>
            </a:r>
            <a:r>
              <a:rPr sz="2200" spc="50" dirty="0">
                <a:latin typeface="Times New Roman"/>
                <a:cs typeface="Times New Roman"/>
              </a:rPr>
              <a:t>H</a:t>
            </a:r>
            <a:r>
              <a:rPr sz="2200" spc="75" baseline="-21604" dirty="0">
                <a:latin typeface="Times New Roman"/>
                <a:cs typeface="Times New Roman"/>
              </a:rPr>
              <a:t>2</a:t>
            </a:r>
            <a:r>
              <a:rPr sz="2200" spc="50" dirty="0">
                <a:latin typeface="Times New Roman"/>
                <a:cs typeface="Times New Roman"/>
              </a:rPr>
              <a:t>O</a:t>
            </a:r>
            <a:r>
              <a:rPr sz="2200" spc="75" baseline="-21604" dirty="0">
                <a:latin typeface="Times New Roman"/>
                <a:cs typeface="Times New Roman"/>
              </a:rPr>
              <a:t>2 </a:t>
            </a:r>
            <a:r>
              <a:rPr sz="2200" spc="5" dirty="0">
                <a:latin typeface="Times New Roman"/>
                <a:cs typeface="Times New Roman"/>
              </a:rPr>
              <a:t>by  </a:t>
            </a:r>
            <a:r>
              <a:rPr sz="2200" spc="-70" dirty="0">
                <a:latin typeface="Times New Roman"/>
                <a:cs typeface="Times New Roman"/>
              </a:rPr>
              <a:t>LAB:</a:t>
            </a:r>
            <a:endParaRPr sz="2200" dirty="0">
              <a:latin typeface="Times New Roman"/>
              <a:cs typeface="Times New Roman"/>
            </a:endParaRPr>
          </a:p>
          <a:p>
            <a:pPr marL="435609" lvl="1" indent="-121920" algn="just">
              <a:lnSpc>
                <a:spcPct val="100000"/>
              </a:lnSpc>
              <a:spcBef>
                <a:spcPts val="300"/>
              </a:spcBef>
              <a:buClr>
                <a:srgbClr val="0F6EC6"/>
              </a:buClr>
              <a:buSzPct val="83333"/>
              <a:buFont typeface="Arial"/>
              <a:buChar char="●"/>
              <a:tabLst>
                <a:tab pos="436245" algn="l"/>
                <a:tab pos="1487170" algn="l"/>
              </a:tabLst>
            </a:pPr>
            <a:r>
              <a:rPr sz="2200" i="1" spc="-50" dirty="0">
                <a:latin typeface="Georgia"/>
                <a:cs typeface="Georgia"/>
              </a:rPr>
              <a:t>L.</a:t>
            </a:r>
            <a:r>
              <a:rPr sz="2200" i="1" spc="5" dirty="0">
                <a:latin typeface="Georgia"/>
                <a:cs typeface="Georgia"/>
              </a:rPr>
              <a:t> </a:t>
            </a:r>
            <a:r>
              <a:rPr sz="2200" i="1" spc="-45" dirty="0">
                <a:latin typeface="Georgia"/>
                <a:cs typeface="Georgia"/>
              </a:rPr>
              <a:t>bulgaricus	</a:t>
            </a:r>
            <a:r>
              <a:rPr sz="2200" spc="-45" dirty="0">
                <a:latin typeface="Times New Roman"/>
                <a:cs typeface="Times New Roman"/>
              </a:rPr>
              <a:t>6-12 </a:t>
            </a:r>
            <a:r>
              <a:rPr sz="2200" spc="80" dirty="0">
                <a:latin typeface="Times New Roman"/>
                <a:cs typeface="Times New Roman"/>
              </a:rPr>
              <a:t>ppm</a:t>
            </a:r>
            <a:endParaRPr sz="2200" dirty="0">
              <a:latin typeface="Times New Roman"/>
              <a:cs typeface="Times New Roman"/>
            </a:endParaRPr>
          </a:p>
          <a:p>
            <a:pPr marL="435609" lvl="1" indent="-121920" algn="just">
              <a:lnSpc>
                <a:spcPct val="100000"/>
              </a:lnSpc>
              <a:spcBef>
                <a:spcPts val="285"/>
              </a:spcBef>
              <a:buClr>
                <a:srgbClr val="0F6EC6"/>
              </a:buClr>
              <a:buSzPct val="83333"/>
              <a:buFont typeface="Arial"/>
              <a:buChar char="●"/>
              <a:tabLst>
                <a:tab pos="436245" algn="l"/>
                <a:tab pos="1487170" algn="l"/>
              </a:tabLst>
            </a:pPr>
            <a:r>
              <a:rPr sz="2200" i="1" spc="-50" dirty="0">
                <a:latin typeface="Georgia"/>
                <a:cs typeface="Georgia"/>
              </a:rPr>
              <a:t>L.</a:t>
            </a:r>
            <a:r>
              <a:rPr sz="2200" i="1" spc="-10" dirty="0">
                <a:latin typeface="Georgia"/>
                <a:cs typeface="Georgia"/>
              </a:rPr>
              <a:t> </a:t>
            </a:r>
            <a:r>
              <a:rPr sz="2200" i="1" spc="-25" dirty="0">
                <a:latin typeface="Georgia"/>
                <a:cs typeface="Georgia"/>
              </a:rPr>
              <a:t>Lactis	</a:t>
            </a:r>
            <a:r>
              <a:rPr lang="en-US" sz="2200" i="1" spc="-25" dirty="0" smtClean="0">
                <a:latin typeface="Georgia"/>
                <a:cs typeface="Georgia"/>
              </a:rPr>
              <a:t>              </a:t>
            </a:r>
            <a:r>
              <a:rPr sz="2200" spc="-45" dirty="0" smtClean="0">
                <a:latin typeface="Times New Roman"/>
                <a:cs typeface="Times New Roman"/>
              </a:rPr>
              <a:t>6-12 </a:t>
            </a:r>
            <a:r>
              <a:rPr sz="2200" spc="80" dirty="0">
                <a:latin typeface="Times New Roman"/>
                <a:cs typeface="Times New Roman"/>
              </a:rPr>
              <a:t>ppm</a:t>
            </a:r>
            <a:endParaRPr sz="2200" dirty="0">
              <a:latin typeface="Times New Roman"/>
              <a:cs typeface="Times New Roman"/>
            </a:endParaRPr>
          </a:p>
          <a:p>
            <a:pPr marL="435609" lvl="1" indent="-121920" algn="just">
              <a:lnSpc>
                <a:spcPct val="100000"/>
              </a:lnSpc>
              <a:spcBef>
                <a:spcPts val="290"/>
              </a:spcBef>
              <a:buClr>
                <a:srgbClr val="0F6EC6"/>
              </a:buClr>
              <a:buSzPct val="83333"/>
              <a:buFont typeface="Arial"/>
              <a:buChar char="●"/>
              <a:tabLst>
                <a:tab pos="436245" algn="l"/>
                <a:tab pos="1487170" algn="l"/>
              </a:tabLst>
            </a:pPr>
            <a:r>
              <a:rPr sz="2200" i="1" spc="-50" dirty="0">
                <a:latin typeface="Georgia"/>
                <a:cs typeface="Georgia"/>
              </a:rPr>
              <a:t>L.</a:t>
            </a:r>
            <a:r>
              <a:rPr sz="2200" i="1" spc="25" dirty="0">
                <a:latin typeface="Georgia"/>
                <a:cs typeface="Georgia"/>
              </a:rPr>
              <a:t> </a:t>
            </a:r>
            <a:r>
              <a:rPr sz="2200" i="1" spc="-55" dirty="0">
                <a:latin typeface="Georgia"/>
                <a:cs typeface="Georgia"/>
              </a:rPr>
              <a:t>plantarum	</a:t>
            </a:r>
            <a:r>
              <a:rPr sz="2200" spc="-75" dirty="0">
                <a:latin typeface="Times New Roman"/>
                <a:cs typeface="Times New Roman"/>
              </a:rPr>
              <a:t>3-13</a:t>
            </a:r>
            <a:r>
              <a:rPr sz="2200" spc="-60" dirty="0">
                <a:latin typeface="Times New Roman"/>
                <a:cs typeface="Times New Roman"/>
              </a:rPr>
              <a:t> </a:t>
            </a:r>
            <a:r>
              <a:rPr sz="2200" spc="80" dirty="0">
                <a:latin typeface="Times New Roman"/>
                <a:cs typeface="Times New Roman"/>
              </a:rPr>
              <a:t>ppm</a:t>
            </a:r>
            <a:endParaRPr sz="2200" dirty="0">
              <a:latin typeface="Times New Roman"/>
              <a:cs typeface="Times New Roman"/>
            </a:endParaRPr>
          </a:p>
          <a:p>
            <a:pPr marL="435609" lvl="1" indent="-121920" algn="just">
              <a:lnSpc>
                <a:spcPct val="100000"/>
              </a:lnSpc>
              <a:spcBef>
                <a:spcPts val="285"/>
              </a:spcBef>
              <a:buClr>
                <a:srgbClr val="0F6EC6"/>
              </a:buClr>
              <a:buSzPct val="83333"/>
              <a:buFont typeface="Arial"/>
              <a:buChar char="●"/>
              <a:tabLst>
                <a:tab pos="436245" algn="l"/>
                <a:tab pos="1487170" algn="l"/>
              </a:tabLst>
            </a:pPr>
            <a:r>
              <a:rPr sz="2200" i="1" spc="-50" dirty="0">
                <a:latin typeface="Georgia"/>
                <a:cs typeface="Georgia"/>
              </a:rPr>
              <a:t>L.</a:t>
            </a:r>
            <a:r>
              <a:rPr sz="2200" i="1" spc="-15" dirty="0">
                <a:latin typeface="Georgia"/>
                <a:cs typeface="Georgia"/>
              </a:rPr>
              <a:t> </a:t>
            </a:r>
            <a:r>
              <a:rPr sz="2200" i="1" spc="-35" dirty="0">
                <a:latin typeface="Georgia"/>
                <a:cs typeface="Georgia"/>
              </a:rPr>
              <a:t>acidophilus	</a:t>
            </a:r>
            <a:r>
              <a:rPr sz="2200" spc="-30" dirty="0">
                <a:latin typeface="Times New Roman"/>
                <a:cs typeface="Times New Roman"/>
              </a:rPr>
              <a:t>55</a:t>
            </a:r>
            <a:r>
              <a:rPr sz="2200" spc="-60" dirty="0">
                <a:latin typeface="Times New Roman"/>
                <a:cs typeface="Times New Roman"/>
              </a:rPr>
              <a:t> </a:t>
            </a:r>
            <a:r>
              <a:rPr sz="2200" spc="80" dirty="0">
                <a:latin typeface="Times New Roman"/>
                <a:cs typeface="Times New Roman"/>
              </a:rPr>
              <a:t>ppm</a:t>
            </a:r>
            <a:endParaRPr sz="2200" dirty="0"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7971776" y="4121727"/>
            <a:ext cx="15777" cy="235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7955996" y="4124082"/>
            <a:ext cx="32049" cy="2453"/>
          </a:xfrm>
          <a:custGeom>
            <a:avLst/>
            <a:gdLst/>
            <a:ahLst/>
            <a:cxnLst/>
            <a:rect l="l" t="t" r="r" b="b"/>
            <a:pathLst>
              <a:path w="24764" h="3175">
                <a:moveTo>
                  <a:pt x="0" y="3048"/>
                </a:moveTo>
                <a:lnTo>
                  <a:pt x="24384" y="3048"/>
                </a:lnTo>
                <a:lnTo>
                  <a:pt x="24384" y="0"/>
                </a:lnTo>
                <a:lnTo>
                  <a:pt x="0" y="0"/>
                </a:lnTo>
                <a:lnTo>
                  <a:pt x="0" y="3048"/>
                </a:lnTo>
                <a:close/>
              </a:path>
            </a:pathLst>
          </a:custGeom>
          <a:solidFill>
            <a:srgbClr val="00A1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2070847" y="4465597"/>
            <a:ext cx="138056" cy="28263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33400" y="4189274"/>
            <a:ext cx="9296400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37160" marR="5080" indent="-137160" algn="just">
              <a:lnSpc>
                <a:spcPct val="100000"/>
              </a:lnSpc>
              <a:buClr>
                <a:srgbClr val="0AD0D9"/>
              </a:buClr>
              <a:buSzPct val="95833"/>
              <a:buFont typeface="Arial"/>
              <a:buChar char="●"/>
              <a:tabLst>
                <a:tab pos="137160" algn="l"/>
              </a:tabLst>
            </a:pPr>
            <a:r>
              <a:rPr lang="en-IN" sz="2200" spc="35" dirty="0" smtClean="0">
                <a:latin typeface="Times New Roman"/>
                <a:cs typeface="Times New Roman"/>
              </a:rPr>
              <a:t>These </a:t>
            </a:r>
            <a:r>
              <a:rPr lang="en-IN" sz="2200" spc="40" dirty="0" smtClean="0">
                <a:latin typeface="Times New Roman"/>
                <a:cs typeface="Times New Roman"/>
              </a:rPr>
              <a:t>agents react </a:t>
            </a:r>
            <a:r>
              <a:rPr lang="en-IN" sz="2200" spc="10" dirty="0" smtClean="0">
                <a:latin typeface="Times New Roman"/>
                <a:cs typeface="Times New Roman"/>
              </a:rPr>
              <a:t>specifically </a:t>
            </a:r>
            <a:r>
              <a:rPr lang="en-IN" sz="2200" spc="50" dirty="0" smtClean="0">
                <a:latin typeface="Times New Roman"/>
                <a:cs typeface="Times New Roman"/>
              </a:rPr>
              <a:t>with </a:t>
            </a:r>
            <a:r>
              <a:rPr lang="en-IN" sz="2200" spc="15" dirty="0" smtClean="0">
                <a:latin typeface="Times New Roman"/>
                <a:cs typeface="Times New Roman"/>
              </a:rPr>
              <a:t>free </a:t>
            </a:r>
            <a:r>
              <a:rPr lang="en-IN" sz="2200" spc="25" dirty="0" err="1" smtClean="0">
                <a:latin typeface="Times New Roman"/>
                <a:cs typeface="Times New Roman"/>
              </a:rPr>
              <a:t>sulphydryl</a:t>
            </a:r>
            <a:r>
              <a:rPr lang="en-IN" sz="2200" spc="25" dirty="0" smtClean="0">
                <a:latin typeface="Times New Roman"/>
                <a:cs typeface="Times New Roman"/>
              </a:rPr>
              <a:t> </a:t>
            </a:r>
            <a:r>
              <a:rPr lang="en-IN" sz="2200" spc="30" dirty="0" smtClean="0">
                <a:latin typeface="Times New Roman"/>
                <a:cs typeface="Times New Roman"/>
              </a:rPr>
              <a:t>groups,  </a:t>
            </a:r>
            <a:r>
              <a:rPr lang="en-IN" sz="2200" spc="50" dirty="0" smtClean="0">
                <a:latin typeface="Times New Roman"/>
                <a:cs typeface="Times New Roman"/>
              </a:rPr>
              <a:t>thereby </a:t>
            </a:r>
            <a:r>
              <a:rPr lang="en-IN" sz="2200" spc="35" dirty="0" smtClean="0">
                <a:latin typeface="Times New Roman"/>
                <a:cs typeface="Times New Roman"/>
              </a:rPr>
              <a:t>inactivating </a:t>
            </a:r>
            <a:r>
              <a:rPr lang="en-IN" sz="2200" spc="15" dirty="0" smtClean="0">
                <a:latin typeface="Times New Roman"/>
                <a:cs typeface="Times New Roman"/>
              </a:rPr>
              <a:t>several </a:t>
            </a:r>
            <a:r>
              <a:rPr lang="en-IN" sz="2200" spc="20" dirty="0" smtClean="0">
                <a:latin typeface="Times New Roman"/>
                <a:cs typeface="Times New Roman"/>
              </a:rPr>
              <a:t>vital </a:t>
            </a:r>
            <a:r>
              <a:rPr lang="en-IN" sz="2200" spc="40" dirty="0" smtClean="0">
                <a:latin typeface="Times New Roman"/>
                <a:cs typeface="Times New Roman"/>
              </a:rPr>
              <a:t>metabolic </a:t>
            </a:r>
            <a:r>
              <a:rPr lang="en-IN" sz="2200" spc="35" dirty="0" smtClean="0">
                <a:latin typeface="Times New Roman"/>
                <a:cs typeface="Times New Roman"/>
              </a:rPr>
              <a:t>bacterial  </a:t>
            </a:r>
            <a:r>
              <a:rPr lang="en-IN" sz="2200" spc="40" dirty="0" smtClean="0">
                <a:latin typeface="Times New Roman"/>
                <a:cs typeface="Times New Roman"/>
              </a:rPr>
              <a:t>enzymes </a:t>
            </a:r>
            <a:r>
              <a:rPr lang="en-IN" sz="2200" spc="10" dirty="0" smtClean="0">
                <a:latin typeface="Times New Roman"/>
                <a:cs typeface="Times New Roman"/>
              </a:rPr>
              <a:t>(e.g., </a:t>
            </a:r>
            <a:r>
              <a:rPr lang="en-IN" sz="2200" spc="25" dirty="0" err="1" smtClean="0">
                <a:latin typeface="Times New Roman"/>
                <a:cs typeface="Times New Roman"/>
              </a:rPr>
              <a:t>hexocinase</a:t>
            </a:r>
            <a:r>
              <a:rPr lang="en-IN" sz="2200" spc="25" dirty="0" smtClean="0">
                <a:latin typeface="Times New Roman"/>
                <a:cs typeface="Times New Roman"/>
              </a:rPr>
              <a:t>, </a:t>
            </a:r>
            <a:r>
              <a:rPr lang="en-IN" sz="2200" spc="30" dirty="0" smtClean="0">
                <a:latin typeface="Times New Roman"/>
                <a:cs typeface="Times New Roman"/>
              </a:rPr>
              <a:t>glyceraldehyde-3-phosphate  </a:t>
            </a:r>
            <a:r>
              <a:rPr lang="en-IN" sz="2200" spc="35" dirty="0" err="1" smtClean="0">
                <a:latin typeface="Times New Roman"/>
                <a:cs typeface="Times New Roman"/>
              </a:rPr>
              <a:t>dehydrogenase</a:t>
            </a:r>
            <a:r>
              <a:rPr lang="en-IN" sz="2200" spc="35" dirty="0" smtClean="0">
                <a:latin typeface="Times New Roman"/>
                <a:cs typeface="Times New Roman"/>
              </a:rPr>
              <a:t>) </a:t>
            </a:r>
            <a:r>
              <a:rPr lang="en-IN" sz="2200" spc="45" dirty="0" smtClean="0">
                <a:latin typeface="Times New Roman"/>
                <a:cs typeface="Times New Roman"/>
              </a:rPr>
              <a:t>consequently </a:t>
            </a:r>
            <a:r>
              <a:rPr lang="en-IN" sz="2200" spc="30" dirty="0" smtClean="0">
                <a:latin typeface="Times New Roman"/>
                <a:cs typeface="Times New Roman"/>
              </a:rPr>
              <a:t>blocking </a:t>
            </a:r>
            <a:r>
              <a:rPr lang="en-IN" sz="2200" spc="55" dirty="0" smtClean="0">
                <a:latin typeface="Times New Roman"/>
                <a:cs typeface="Times New Roman"/>
              </a:rPr>
              <a:t>their </a:t>
            </a:r>
            <a:r>
              <a:rPr lang="en-IN" sz="2200" spc="50" dirty="0" smtClean="0">
                <a:latin typeface="Times New Roman"/>
                <a:cs typeface="Times New Roman"/>
              </a:rPr>
              <a:t>metabolism  </a:t>
            </a:r>
            <a:r>
              <a:rPr lang="en-IN" sz="2200" spc="70" dirty="0" smtClean="0">
                <a:latin typeface="Times New Roman"/>
                <a:cs typeface="Times New Roman"/>
              </a:rPr>
              <a:t>and</a:t>
            </a:r>
            <a:r>
              <a:rPr lang="en-IN" sz="2200" spc="-215" dirty="0" smtClean="0">
                <a:latin typeface="Times New Roman"/>
                <a:cs typeface="Times New Roman"/>
              </a:rPr>
              <a:t> </a:t>
            </a:r>
            <a:r>
              <a:rPr lang="en-IN" sz="2200" spc="25" dirty="0" smtClean="0">
                <a:latin typeface="Times New Roman"/>
                <a:cs typeface="Times New Roman"/>
              </a:rPr>
              <a:t>ability </a:t>
            </a:r>
            <a:r>
              <a:rPr lang="en-IN" sz="2200" spc="55" dirty="0" smtClean="0">
                <a:latin typeface="Times New Roman"/>
                <a:cs typeface="Times New Roman"/>
              </a:rPr>
              <a:t>to </a:t>
            </a:r>
            <a:r>
              <a:rPr lang="en-IN" sz="2200" spc="20" dirty="0" smtClean="0">
                <a:latin typeface="Times New Roman"/>
                <a:cs typeface="Times New Roman"/>
              </a:rPr>
              <a:t>multiply.</a:t>
            </a:r>
            <a:endParaRPr lang="en-IN" sz="2200" dirty="0">
              <a:latin typeface="Times New Roman"/>
              <a:cs typeface="Times New Roman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44663" y="417513"/>
            <a:ext cx="6567487" cy="3773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50" y="79375"/>
            <a:ext cx="9942513" cy="7612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09600" y="609600"/>
            <a:ext cx="9144000" cy="46730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95145">
              <a:lnSpc>
                <a:spcPct val="100000"/>
              </a:lnSpc>
              <a:spcBef>
                <a:spcPts val="1270"/>
              </a:spcBef>
            </a:pPr>
            <a:r>
              <a:rPr lang="en-IN" sz="2800" b="1" spc="-150" dirty="0" smtClean="0">
                <a:solidFill>
                  <a:srgbClr val="04607A"/>
                </a:solidFill>
                <a:latin typeface="Trebuchet MS"/>
                <a:cs typeface="Trebuchet MS"/>
              </a:rPr>
              <a:t>LP- </a:t>
            </a:r>
            <a:r>
              <a:rPr lang="en-IN" sz="2800" b="1" spc="-60" dirty="0" smtClean="0">
                <a:solidFill>
                  <a:srgbClr val="04607A"/>
                </a:solidFill>
                <a:latin typeface="Trebuchet MS"/>
                <a:cs typeface="Trebuchet MS"/>
              </a:rPr>
              <a:t>s</a:t>
            </a:r>
            <a:r>
              <a:rPr lang="en-IN" sz="2800" b="1" spc="-175" dirty="0" smtClean="0">
                <a:solidFill>
                  <a:srgbClr val="04607A"/>
                </a:solidFill>
                <a:latin typeface="Trebuchet MS"/>
                <a:cs typeface="Trebuchet MS"/>
              </a:rPr>
              <a:t> </a:t>
            </a:r>
            <a:r>
              <a:rPr lang="en-IN" sz="2800" b="1" spc="-95" dirty="0" smtClean="0">
                <a:solidFill>
                  <a:srgbClr val="04607A"/>
                </a:solidFill>
                <a:latin typeface="Trebuchet MS"/>
                <a:cs typeface="Trebuchet MS"/>
              </a:rPr>
              <a:t>basics</a:t>
            </a:r>
          </a:p>
          <a:p>
            <a:pPr marL="1795145">
              <a:lnSpc>
                <a:spcPct val="100000"/>
              </a:lnSpc>
              <a:spcBef>
                <a:spcPts val="1270"/>
              </a:spcBef>
            </a:pPr>
            <a:endParaRPr lang="en-IN" sz="2800" dirty="0" smtClean="0">
              <a:latin typeface="Trebuchet MS"/>
              <a:cs typeface="Trebuchet MS"/>
            </a:endParaRPr>
          </a:p>
          <a:p>
            <a:pPr marL="368300" marR="290830" indent="-137160" algn="just">
              <a:lnSpc>
                <a:spcPct val="100000"/>
              </a:lnSpc>
              <a:spcBef>
                <a:spcPts val="240"/>
              </a:spcBef>
              <a:buClr>
                <a:srgbClr val="0AD0D9"/>
              </a:buClr>
              <a:buSzPct val="95833"/>
              <a:buFont typeface="Arial"/>
              <a:buChar char="●"/>
              <a:tabLst>
                <a:tab pos="368935" algn="l"/>
              </a:tabLst>
            </a:pPr>
            <a:r>
              <a:rPr lang="en-IN" sz="2200" spc="-20" dirty="0" smtClean="0">
                <a:latin typeface="Times New Roman"/>
                <a:cs typeface="Times New Roman"/>
              </a:rPr>
              <a:t>As </a:t>
            </a:r>
            <a:r>
              <a:rPr lang="en-IN" sz="2200" spc="30" dirty="0" smtClean="0">
                <a:latin typeface="Times New Roman"/>
                <a:cs typeface="Times New Roman"/>
              </a:rPr>
              <a:t>milk </a:t>
            </a:r>
            <a:r>
              <a:rPr lang="en-IN" sz="2200" spc="45" dirty="0" smtClean="0">
                <a:latin typeface="Times New Roman"/>
                <a:cs typeface="Times New Roman"/>
              </a:rPr>
              <a:t>proteins </a:t>
            </a:r>
            <a:r>
              <a:rPr lang="en-IN" sz="2200" spc="50" dirty="0" smtClean="0">
                <a:latin typeface="Times New Roman"/>
                <a:cs typeface="Times New Roman"/>
              </a:rPr>
              <a:t>contain </a:t>
            </a:r>
            <a:r>
              <a:rPr lang="en-IN" sz="2200" spc="10" dirty="0" smtClean="0">
                <a:latin typeface="Times New Roman"/>
                <a:cs typeface="Times New Roman"/>
              </a:rPr>
              <a:t>very </a:t>
            </a:r>
            <a:r>
              <a:rPr lang="en-IN" sz="2200" dirty="0" smtClean="0">
                <a:latin typeface="Times New Roman"/>
                <a:cs typeface="Times New Roman"/>
              </a:rPr>
              <a:t>few </a:t>
            </a:r>
            <a:r>
              <a:rPr lang="en-IN" sz="2200" spc="25" dirty="0" err="1" smtClean="0">
                <a:latin typeface="Times New Roman"/>
                <a:cs typeface="Times New Roman"/>
              </a:rPr>
              <a:t>sulphydryl</a:t>
            </a:r>
            <a:r>
              <a:rPr lang="en-IN" sz="2200" spc="25" dirty="0" smtClean="0">
                <a:latin typeface="Times New Roman"/>
                <a:cs typeface="Times New Roman"/>
              </a:rPr>
              <a:t> </a:t>
            </a:r>
            <a:r>
              <a:rPr lang="en-IN" sz="2200" spc="35" dirty="0" smtClean="0">
                <a:latin typeface="Times New Roman"/>
                <a:cs typeface="Times New Roman"/>
              </a:rPr>
              <a:t>groups </a:t>
            </a:r>
            <a:r>
              <a:rPr lang="en-IN" sz="2200" spc="70" dirty="0" smtClean="0">
                <a:latin typeface="Times New Roman"/>
                <a:cs typeface="Times New Roman"/>
              </a:rPr>
              <a:t>and  </a:t>
            </a:r>
            <a:r>
              <a:rPr lang="en-IN" sz="2200" spc="55" dirty="0" smtClean="0">
                <a:latin typeface="Times New Roman"/>
                <a:cs typeface="Times New Roman"/>
              </a:rPr>
              <a:t>those </a:t>
            </a:r>
            <a:r>
              <a:rPr lang="en-IN" sz="2200" spc="80" dirty="0" smtClean="0">
                <a:latin typeface="Times New Roman"/>
                <a:cs typeface="Times New Roman"/>
              </a:rPr>
              <a:t>that </a:t>
            </a:r>
            <a:r>
              <a:rPr lang="en-IN" sz="2200" spc="35" dirty="0" smtClean="0">
                <a:latin typeface="Times New Roman"/>
                <a:cs typeface="Times New Roman"/>
              </a:rPr>
              <a:t>are </a:t>
            </a:r>
            <a:r>
              <a:rPr lang="en-IN" sz="2200" spc="50" dirty="0" smtClean="0">
                <a:latin typeface="Times New Roman"/>
                <a:cs typeface="Times New Roman"/>
              </a:rPr>
              <a:t>present </a:t>
            </a:r>
            <a:r>
              <a:rPr lang="en-IN" sz="2200" spc="35" dirty="0" smtClean="0">
                <a:latin typeface="Times New Roman"/>
                <a:cs typeface="Times New Roman"/>
              </a:rPr>
              <a:t>are </a:t>
            </a:r>
            <a:r>
              <a:rPr lang="en-IN" sz="2200" spc="15" dirty="0" smtClean="0">
                <a:latin typeface="Times New Roman"/>
                <a:cs typeface="Times New Roman"/>
              </a:rPr>
              <a:t>relatively </a:t>
            </a:r>
            <a:r>
              <a:rPr lang="en-IN" sz="2200" spc="20" dirty="0" smtClean="0">
                <a:latin typeface="Times New Roman"/>
                <a:cs typeface="Times New Roman"/>
              </a:rPr>
              <a:t>inaccessible </a:t>
            </a:r>
            <a:r>
              <a:rPr lang="en-IN" sz="2200" spc="55" dirty="0" smtClean="0">
                <a:latin typeface="Times New Roman"/>
                <a:cs typeface="Times New Roman"/>
              </a:rPr>
              <a:t>to </a:t>
            </a:r>
            <a:r>
              <a:rPr lang="en-IN" sz="2200" spc="10" dirty="0" smtClean="0">
                <a:latin typeface="Times New Roman"/>
                <a:cs typeface="Times New Roman"/>
              </a:rPr>
              <a:t>OSCN-  </a:t>
            </a:r>
            <a:r>
              <a:rPr lang="en-IN" sz="2200" spc="40" dirty="0" smtClean="0">
                <a:latin typeface="Times New Roman"/>
                <a:cs typeface="Times New Roman"/>
              </a:rPr>
              <a:t>(masked), </a:t>
            </a:r>
            <a:r>
              <a:rPr lang="en-IN" sz="2200" spc="75" dirty="0" smtClean="0">
                <a:latin typeface="Times New Roman"/>
                <a:cs typeface="Times New Roman"/>
              </a:rPr>
              <a:t>the </a:t>
            </a:r>
            <a:r>
              <a:rPr lang="en-IN" sz="2200" spc="45" dirty="0" smtClean="0">
                <a:latin typeface="Times New Roman"/>
                <a:cs typeface="Times New Roman"/>
              </a:rPr>
              <a:t>reaction </a:t>
            </a:r>
            <a:r>
              <a:rPr lang="en-IN" sz="2200" spc="5" dirty="0" smtClean="0">
                <a:latin typeface="Times New Roman"/>
                <a:cs typeface="Times New Roman"/>
              </a:rPr>
              <a:t>of </a:t>
            </a:r>
            <a:r>
              <a:rPr lang="en-IN" sz="2200" spc="50" dirty="0" smtClean="0">
                <a:latin typeface="Times New Roman"/>
                <a:cs typeface="Times New Roman"/>
              </a:rPr>
              <a:t>this </a:t>
            </a:r>
            <a:r>
              <a:rPr lang="en-IN" sz="2200" spc="60" dirty="0" smtClean="0">
                <a:latin typeface="Times New Roman"/>
                <a:cs typeface="Times New Roman"/>
              </a:rPr>
              <a:t>compound </a:t>
            </a:r>
            <a:r>
              <a:rPr lang="en-IN" sz="2200" spc="10" dirty="0" smtClean="0">
                <a:latin typeface="Times New Roman"/>
                <a:cs typeface="Times New Roman"/>
              </a:rPr>
              <a:t>is </a:t>
            </a:r>
            <a:r>
              <a:rPr lang="en-IN" sz="2200" spc="45" dirty="0" smtClean="0">
                <a:latin typeface="Times New Roman"/>
                <a:cs typeface="Times New Roman"/>
              </a:rPr>
              <a:t>in </a:t>
            </a:r>
            <a:r>
              <a:rPr lang="en-IN" sz="2200" spc="30" dirty="0" smtClean="0">
                <a:latin typeface="Times New Roman"/>
                <a:cs typeface="Times New Roman"/>
              </a:rPr>
              <a:t>milk </a:t>
            </a:r>
            <a:r>
              <a:rPr lang="en-IN" sz="2200" spc="50" dirty="0" smtClean="0">
                <a:latin typeface="Times New Roman"/>
                <a:cs typeface="Times New Roman"/>
              </a:rPr>
              <a:t>quite  </a:t>
            </a:r>
            <a:r>
              <a:rPr lang="en-IN" sz="2200" spc="15" dirty="0" smtClean="0">
                <a:latin typeface="Times New Roman"/>
                <a:cs typeface="Times New Roman"/>
              </a:rPr>
              <a:t>specific </a:t>
            </a:r>
            <a:r>
              <a:rPr lang="en-IN" sz="2200" spc="70" dirty="0" smtClean="0">
                <a:latin typeface="Times New Roman"/>
                <a:cs typeface="Times New Roman"/>
              </a:rPr>
              <a:t>and </a:t>
            </a:r>
            <a:r>
              <a:rPr lang="en-IN" sz="2200" spc="10" dirty="0" smtClean="0">
                <a:latin typeface="Times New Roman"/>
                <a:cs typeface="Times New Roman"/>
              </a:rPr>
              <a:t>is </a:t>
            </a:r>
            <a:r>
              <a:rPr lang="en-IN" sz="2200" spc="40" dirty="0" smtClean="0">
                <a:latin typeface="Times New Roman"/>
                <a:cs typeface="Times New Roman"/>
              </a:rPr>
              <a:t>directed against </a:t>
            </a:r>
            <a:r>
              <a:rPr lang="en-IN" sz="2200" spc="75" dirty="0" smtClean="0">
                <a:latin typeface="Times New Roman"/>
                <a:cs typeface="Times New Roman"/>
              </a:rPr>
              <a:t>the </a:t>
            </a:r>
            <a:r>
              <a:rPr lang="en-IN" sz="2200" spc="40" dirty="0" smtClean="0">
                <a:latin typeface="Times New Roman"/>
                <a:cs typeface="Times New Roman"/>
              </a:rPr>
              <a:t>bacteria </a:t>
            </a:r>
            <a:r>
              <a:rPr lang="en-IN" sz="2200" spc="50" dirty="0" smtClean="0">
                <a:latin typeface="Times New Roman"/>
                <a:cs typeface="Times New Roman"/>
              </a:rPr>
              <a:t>present </a:t>
            </a:r>
            <a:r>
              <a:rPr lang="en-IN" sz="2200" spc="45" dirty="0" smtClean="0">
                <a:latin typeface="Times New Roman"/>
                <a:cs typeface="Times New Roman"/>
              </a:rPr>
              <a:t>in </a:t>
            </a:r>
            <a:r>
              <a:rPr lang="en-IN" sz="2200" spc="75" dirty="0" smtClean="0">
                <a:latin typeface="Times New Roman"/>
                <a:cs typeface="Times New Roman"/>
              </a:rPr>
              <a:t>the  </a:t>
            </a:r>
            <a:r>
              <a:rPr lang="en-IN" sz="2200" spc="25" dirty="0" smtClean="0">
                <a:latin typeface="Times New Roman"/>
                <a:cs typeface="Times New Roman"/>
              </a:rPr>
              <a:t>milk.</a:t>
            </a:r>
          </a:p>
          <a:p>
            <a:pPr marL="368300" marR="290830" indent="-137160" algn="just">
              <a:lnSpc>
                <a:spcPct val="100000"/>
              </a:lnSpc>
              <a:spcBef>
                <a:spcPts val="240"/>
              </a:spcBef>
              <a:buClr>
                <a:srgbClr val="0AD0D9"/>
              </a:buClr>
              <a:buSzPct val="95833"/>
              <a:buFont typeface="Arial"/>
              <a:buChar char="●"/>
              <a:tabLst>
                <a:tab pos="368935" algn="l"/>
              </a:tabLst>
            </a:pPr>
            <a:endParaRPr lang="en-IN" sz="2200" dirty="0" smtClean="0">
              <a:latin typeface="Times New Roman"/>
              <a:cs typeface="Times New Roman"/>
            </a:endParaRPr>
          </a:p>
          <a:p>
            <a:pPr marL="368300" marR="295275" indent="-137160" algn="just">
              <a:lnSpc>
                <a:spcPct val="100000"/>
              </a:lnSpc>
              <a:spcBef>
                <a:spcPts val="290"/>
              </a:spcBef>
              <a:buClr>
                <a:srgbClr val="0AD0D9"/>
              </a:buClr>
              <a:buSzPct val="95833"/>
              <a:buFont typeface="Arial"/>
              <a:buChar char="●"/>
              <a:tabLst>
                <a:tab pos="368935" algn="l"/>
              </a:tabLst>
            </a:pPr>
            <a:r>
              <a:rPr lang="en-IN" sz="2200" spc="40" dirty="0" smtClean="0">
                <a:latin typeface="Times New Roman"/>
                <a:cs typeface="Times New Roman"/>
              </a:rPr>
              <a:t>End </a:t>
            </a:r>
            <a:r>
              <a:rPr lang="en-IN" sz="2200" spc="50" dirty="0" smtClean="0">
                <a:latin typeface="Times New Roman"/>
                <a:cs typeface="Times New Roman"/>
              </a:rPr>
              <a:t>products </a:t>
            </a:r>
            <a:r>
              <a:rPr lang="en-IN" sz="2200" spc="5" dirty="0" smtClean="0">
                <a:latin typeface="Times New Roman"/>
                <a:cs typeface="Times New Roman"/>
              </a:rPr>
              <a:t>of </a:t>
            </a:r>
            <a:r>
              <a:rPr lang="en-IN" sz="2200" spc="75" dirty="0" smtClean="0">
                <a:latin typeface="Times New Roman"/>
                <a:cs typeface="Times New Roman"/>
              </a:rPr>
              <a:t>the </a:t>
            </a:r>
            <a:r>
              <a:rPr lang="en-IN" sz="2200" spc="45" dirty="0" smtClean="0">
                <a:latin typeface="Times New Roman"/>
                <a:cs typeface="Times New Roman"/>
              </a:rPr>
              <a:t>intermediates </a:t>
            </a:r>
            <a:r>
              <a:rPr lang="en-IN" sz="2200" spc="35" dirty="0" smtClean="0">
                <a:latin typeface="Times New Roman"/>
                <a:cs typeface="Times New Roman"/>
              </a:rPr>
              <a:t>are </a:t>
            </a:r>
            <a:r>
              <a:rPr lang="en-IN" sz="2200" spc="45" dirty="0" smtClean="0">
                <a:latin typeface="Times New Roman"/>
                <a:cs typeface="Times New Roman"/>
              </a:rPr>
              <a:t>sulphate,  </a:t>
            </a:r>
            <a:r>
              <a:rPr lang="en-IN" sz="2200" spc="65" dirty="0" smtClean="0">
                <a:latin typeface="Times New Roman"/>
                <a:cs typeface="Times New Roman"/>
              </a:rPr>
              <a:t>ammonium</a:t>
            </a:r>
            <a:r>
              <a:rPr lang="en-IN" sz="2200" spc="-25" dirty="0" smtClean="0">
                <a:latin typeface="Times New Roman"/>
                <a:cs typeface="Times New Roman"/>
              </a:rPr>
              <a:t> </a:t>
            </a:r>
            <a:r>
              <a:rPr lang="en-IN" sz="2200" spc="35" dirty="0" smtClean="0">
                <a:latin typeface="Times New Roman"/>
                <a:cs typeface="Times New Roman"/>
              </a:rPr>
              <a:t>ions</a:t>
            </a:r>
            <a:r>
              <a:rPr lang="en-IN" sz="2200" spc="-45" dirty="0" smtClean="0">
                <a:latin typeface="Times New Roman"/>
                <a:cs typeface="Times New Roman"/>
              </a:rPr>
              <a:t> </a:t>
            </a:r>
            <a:r>
              <a:rPr lang="en-IN" sz="2200" spc="70" dirty="0" smtClean="0">
                <a:latin typeface="Times New Roman"/>
                <a:cs typeface="Times New Roman"/>
              </a:rPr>
              <a:t>and</a:t>
            </a:r>
            <a:r>
              <a:rPr lang="en-IN" sz="2200" spc="-25" dirty="0" smtClean="0">
                <a:latin typeface="Times New Roman"/>
                <a:cs typeface="Times New Roman"/>
              </a:rPr>
              <a:t> </a:t>
            </a:r>
            <a:r>
              <a:rPr lang="en-IN" sz="2200" spc="50" dirty="0" smtClean="0">
                <a:latin typeface="Times New Roman"/>
                <a:cs typeface="Times New Roman"/>
              </a:rPr>
              <a:t>carbon</a:t>
            </a:r>
            <a:r>
              <a:rPr lang="en-IN" sz="2200" spc="-65" dirty="0" smtClean="0">
                <a:latin typeface="Times New Roman"/>
                <a:cs typeface="Times New Roman"/>
              </a:rPr>
              <a:t> </a:t>
            </a:r>
            <a:r>
              <a:rPr lang="en-IN" sz="2200" spc="25" dirty="0" smtClean="0">
                <a:latin typeface="Times New Roman"/>
                <a:cs typeface="Times New Roman"/>
              </a:rPr>
              <a:t>dioxide</a:t>
            </a:r>
          </a:p>
          <a:p>
            <a:pPr marL="368300" marR="295275" indent="-137160" algn="just">
              <a:lnSpc>
                <a:spcPct val="100000"/>
              </a:lnSpc>
              <a:spcBef>
                <a:spcPts val="290"/>
              </a:spcBef>
              <a:buClr>
                <a:srgbClr val="0AD0D9"/>
              </a:buClr>
              <a:buSzPct val="95833"/>
              <a:tabLst>
                <a:tab pos="368935" algn="l"/>
              </a:tabLst>
            </a:pPr>
            <a:endParaRPr lang="en-IN" sz="2200" dirty="0" smtClean="0">
              <a:latin typeface="Times New Roman"/>
              <a:cs typeface="Times New Roman"/>
            </a:endParaRPr>
          </a:p>
          <a:p>
            <a:pPr marL="368300" marR="292735" indent="-137160" algn="just">
              <a:lnSpc>
                <a:spcPct val="100000"/>
              </a:lnSpc>
              <a:spcBef>
                <a:spcPts val="285"/>
              </a:spcBef>
              <a:buClr>
                <a:srgbClr val="0AD0D9"/>
              </a:buClr>
              <a:buSzPct val="95833"/>
              <a:buFont typeface="Arial"/>
              <a:buChar char="●"/>
              <a:tabLst>
                <a:tab pos="368935" algn="l"/>
              </a:tabLst>
            </a:pPr>
            <a:r>
              <a:rPr lang="en-IN" sz="2200" spc="15" dirty="0" smtClean="0">
                <a:latin typeface="Times New Roman"/>
                <a:cs typeface="Times New Roman"/>
              </a:rPr>
              <a:t>At </a:t>
            </a:r>
            <a:r>
              <a:rPr lang="en-IN" sz="2200" spc="45" dirty="0" smtClean="0">
                <a:latin typeface="Times New Roman"/>
                <a:cs typeface="Times New Roman"/>
              </a:rPr>
              <a:t>higher </a:t>
            </a:r>
            <a:r>
              <a:rPr lang="en-IN" sz="2200" spc="5" dirty="0" smtClean="0">
                <a:latin typeface="Times New Roman"/>
                <a:cs typeface="Times New Roman"/>
              </a:rPr>
              <a:t>levels</a:t>
            </a:r>
            <a:r>
              <a:rPr lang="en-IN" sz="2200" spc="310" dirty="0" smtClean="0">
                <a:latin typeface="Times New Roman"/>
                <a:cs typeface="Times New Roman"/>
              </a:rPr>
              <a:t> </a:t>
            </a:r>
            <a:r>
              <a:rPr lang="en-IN" sz="2200" spc="5" dirty="0" smtClean="0">
                <a:latin typeface="Times New Roman"/>
                <a:cs typeface="Times New Roman"/>
              </a:rPr>
              <a:t>of</a:t>
            </a:r>
            <a:r>
              <a:rPr lang="en-IN" sz="2200" spc="310" dirty="0" smtClean="0">
                <a:latin typeface="Times New Roman"/>
                <a:cs typeface="Times New Roman"/>
              </a:rPr>
              <a:t> </a:t>
            </a:r>
            <a:r>
              <a:rPr lang="en-IN" sz="2200" spc="30" dirty="0" smtClean="0">
                <a:latin typeface="Times New Roman"/>
                <a:cs typeface="Times New Roman"/>
              </a:rPr>
              <a:t>H</a:t>
            </a:r>
            <a:r>
              <a:rPr lang="en-IN" sz="2200" spc="44" baseline="-20833" dirty="0" smtClean="0">
                <a:latin typeface="Times New Roman"/>
                <a:cs typeface="Times New Roman"/>
              </a:rPr>
              <a:t>2</a:t>
            </a:r>
            <a:r>
              <a:rPr lang="en-IN" sz="2200" spc="30" dirty="0" smtClean="0">
                <a:latin typeface="Times New Roman"/>
                <a:cs typeface="Times New Roman"/>
              </a:rPr>
              <a:t>O</a:t>
            </a:r>
            <a:r>
              <a:rPr lang="en-IN" sz="2200" spc="44" baseline="-20833" dirty="0" smtClean="0">
                <a:latin typeface="Times New Roman"/>
                <a:cs typeface="Times New Roman"/>
              </a:rPr>
              <a:t>2</a:t>
            </a:r>
            <a:r>
              <a:rPr lang="en-IN" sz="2200" spc="30" dirty="0" smtClean="0">
                <a:latin typeface="Times New Roman"/>
                <a:cs typeface="Times New Roman"/>
              </a:rPr>
              <a:t>,</a:t>
            </a:r>
            <a:r>
              <a:rPr lang="en-IN" sz="2200" spc="360" dirty="0" smtClean="0">
                <a:latin typeface="Times New Roman"/>
                <a:cs typeface="Times New Roman"/>
              </a:rPr>
              <a:t> </a:t>
            </a:r>
            <a:r>
              <a:rPr lang="en-IN" sz="2200" spc="-20" dirty="0" smtClean="0">
                <a:latin typeface="Times New Roman"/>
                <a:cs typeface="Times New Roman"/>
              </a:rPr>
              <a:t>LP </a:t>
            </a:r>
            <a:r>
              <a:rPr lang="en-IN" sz="2200" spc="30" dirty="0" smtClean="0">
                <a:latin typeface="Times New Roman"/>
                <a:cs typeface="Times New Roman"/>
              </a:rPr>
              <a:t>gets</a:t>
            </a:r>
            <a:r>
              <a:rPr lang="en-IN" sz="2200" spc="360" dirty="0" smtClean="0">
                <a:latin typeface="Times New Roman"/>
                <a:cs typeface="Times New Roman"/>
              </a:rPr>
              <a:t> </a:t>
            </a:r>
            <a:r>
              <a:rPr lang="en-IN" sz="2200" spc="35" dirty="0" smtClean="0">
                <a:latin typeface="Times New Roman"/>
                <a:cs typeface="Times New Roman"/>
              </a:rPr>
              <a:t>inactivated </a:t>
            </a:r>
            <a:r>
              <a:rPr lang="en-IN" sz="2200" spc="70" dirty="0" smtClean="0">
                <a:latin typeface="Times New Roman"/>
                <a:cs typeface="Times New Roman"/>
              </a:rPr>
              <a:t>and  </a:t>
            </a:r>
            <a:r>
              <a:rPr lang="en-IN" sz="2200" spc="35" dirty="0" smtClean="0">
                <a:latin typeface="Times New Roman"/>
                <a:cs typeface="Times New Roman"/>
              </a:rPr>
              <a:t>bactericidal</a:t>
            </a:r>
            <a:r>
              <a:rPr lang="en-IN" sz="2200" spc="-40" dirty="0" smtClean="0">
                <a:latin typeface="Times New Roman"/>
                <a:cs typeface="Times New Roman"/>
              </a:rPr>
              <a:t> </a:t>
            </a:r>
            <a:r>
              <a:rPr lang="en-IN" sz="2200" spc="15" dirty="0" smtClean="0">
                <a:latin typeface="Times New Roman"/>
                <a:cs typeface="Times New Roman"/>
              </a:rPr>
              <a:t>effect</a:t>
            </a:r>
            <a:r>
              <a:rPr lang="en-IN" sz="2200" spc="-5" dirty="0" smtClean="0">
                <a:latin typeface="Times New Roman"/>
                <a:cs typeface="Times New Roman"/>
              </a:rPr>
              <a:t> </a:t>
            </a:r>
            <a:r>
              <a:rPr lang="en-IN" sz="2200" spc="10" dirty="0" smtClean="0">
                <a:latin typeface="Times New Roman"/>
                <a:cs typeface="Times New Roman"/>
              </a:rPr>
              <a:t>is</a:t>
            </a:r>
            <a:r>
              <a:rPr lang="en-IN" sz="2200" spc="-70" dirty="0" smtClean="0">
                <a:latin typeface="Times New Roman"/>
                <a:cs typeface="Times New Roman"/>
              </a:rPr>
              <a:t> </a:t>
            </a:r>
            <a:r>
              <a:rPr lang="en-IN" sz="2200" spc="60" dirty="0" smtClean="0">
                <a:latin typeface="Times New Roman"/>
                <a:cs typeface="Times New Roman"/>
              </a:rPr>
              <a:t>due</a:t>
            </a:r>
            <a:r>
              <a:rPr lang="en-IN" sz="2200" spc="-15" dirty="0" smtClean="0">
                <a:latin typeface="Times New Roman"/>
                <a:cs typeface="Times New Roman"/>
              </a:rPr>
              <a:t> </a:t>
            </a:r>
            <a:r>
              <a:rPr lang="en-IN" sz="2200" spc="55" dirty="0" smtClean="0">
                <a:latin typeface="Times New Roman"/>
                <a:cs typeface="Times New Roman"/>
              </a:rPr>
              <a:t>to</a:t>
            </a:r>
            <a:r>
              <a:rPr lang="en-IN" sz="2200" spc="-40" dirty="0" smtClean="0">
                <a:latin typeface="Times New Roman"/>
                <a:cs typeface="Times New Roman"/>
              </a:rPr>
              <a:t> </a:t>
            </a:r>
            <a:r>
              <a:rPr lang="en-IN" sz="2200" spc="15" dirty="0" smtClean="0">
                <a:latin typeface="Times New Roman"/>
                <a:cs typeface="Times New Roman"/>
              </a:rPr>
              <a:t>toxicity</a:t>
            </a:r>
            <a:r>
              <a:rPr lang="en-IN" sz="2200" spc="-90" dirty="0" smtClean="0">
                <a:latin typeface="Times New Roman"/>
                <a:cs typeface="Times New Roman"/>
              </a:rPr>
              <a:t> </a:t>
            </a:r>
            <a:r>
              <a:rPr lang="en-IN" sz="2200" spc="5" dirty="0" smtClean="0">
                <a:latin typeface="Times New Roman"/>
                <a:cs typeface="Times New Roman"/>
              </a:rPr>
              <a:t>of</a:t>
            </a:r>
            <a:r>
              <a:rPr lang="en-IN" sz="2200" spc="30" dirty="0" smtClean="0">
                <a:latin typeface="Times New Roman"/>
                <a:cs typeface="Times New Roman"/>
              </a:rPr>
              <a:t> </a:t>
            </a:r>
            <a:r>
              <a:rPr lang="en-IN" sz="2200" spc="35" dirty="0" smtClean="0">
                <a:latin typeface="Times New Roman"/>
                <a:cs typeface="Times New Roman"/>
              </a:rPr>
              <a:t>H</a:t>
            </a:r>
            <a:r>
              <a:rPr lang="en-IN" sz="2200" spc="52" baseline="-20833" dirty="0" smtClean="0">
                <a:latin typeface="Times New Roman"/>
                <a:cs typeface="Times New Roman"/>
              </a:rPr>
              <a:t>2</a:t>
            </a:r>
            <a:r>
              <a:rPr lang="en-IN" sz="2200" spc="35" dirty="0" smtClean="0">
                <a:latin typeface="Times New Roman"/>
                <a:cs typeface="Times New Roman"/>
              </a:rPr>
              <a:t>O</a:t>
            </a:r>
            <a:r>
              <a:rPr lang="en-IN" sz="2200" spc="52" baseline="-20833" dirty="0" smtClean="0">
                <a:latin typeface="Times New Roman"/>
                <a:cs typeface="Times New Roman"/>
              </a:rPr>
              <a:t>2</a:t>
            </a:r>
            <a:r>
              <a:rPr lang="en-IN" sz="2200" spc="165" baseline="-20833" dirty="0" smtClean="0">
                <a:latin typeface="Times New Roman"/>
                <a:cs typeface="Times New Roman"/>
              </a:rPr>
              <a:t> </a:t>
            </a:r>
            <a:r>
              <a:rPr lang="en-IN" sz="2200" spc="15" dirty="0" smtClean="0">
                <a:latin typeface="Times New Roman"/>
                <a:cs typeface="Times New Roman"/>
              </a:rPr>
              <a:t>itself</a:t>
            </a:r>
            <a:endParaRPr lang="en-IN" sz="2200" dirty="0">
              <a:latin typeface="Times New Roman"/>
              <a:cs typeface="Times New Roman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/>
          <p:nvPr/>
        </p:nvSpPr>
        <p:spPr>
          <a:xfrm>
            <a:off x="7971776" y="1048097"/>
            <a:ext cx="15777" cy="235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7821886" y="4098175"/>
            <a:ext cx="165666" cy="25907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2070847" y="1391966"/>
            <a:ext cx="138056" cy="28263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762000" y="1178558"/>
            <a:ext cx="8763000" cy="3956211"/>
          </a:xfrm>
          <a:prstGeom prst="rect">
            <a:avLst/>
          </a:prstGeom>
          <a:ln w="12191">
            <a:solidFill>
              <a:srgbClr val="000000"/>
            </a:solidFill>
          </a:ln>
        </p:spPr>
        <p:txBody>
          <a:bodyPr vert="horz" wrap="square" lIns="0" tIns="161290" rIns="0" bIns="0" rtlCol="0">
            <a:spAutoFit/>
          </a:bodyPr>
          <a:lstStyle/>
          <a:p>
            <a:pPr marL="1795145" algn="just">
              <a:lnSpc>
                <a:spcPts val="1980"/>
              </a:lnSpc>
              <a:spcBef>
                <a:spcPts val="600"/>
              </a:spcBef>
              <a:spcAft>
                <a:spcPts val="600"/>
              </a:spcAft>
            </a:pPr>
            <a:r>
              <a:rPr sz="2600" b="1" spc="-150" dirty="0">
                <a:solidFill>
                  <a:srgbClr val="04607A"/>
                </a:solidFill>
                <a:latin typeface="Trebuchet MS"/>
                <a:cs typeface="Trebuchet MS"/>
              </a:rPr>
              <a:t>LP- </a:t>
            </a:r>
            <a:r>
              <a:rPr sz="2600" b="1" spc="-60" dirty="0">
                <a:solidFill>
                  <a:srgbClr val="04607A"/>
                </a:solidFill>
                <a:latin typeface="Trebuchet MS"/>
                <a:cs typeface="Trebuchet MS"/>
              </a:rPr>
              <a:t>s</a:t>
            </a:r>
            <a:r>
              <a:rPr sz="2600" b="1" spc="-175" dirty="0">
                <a:solidFill>
                  <a:srgbClr val="04607A"/>
                </a:solidFill>
                <a:latin typeface="Trebuchet MS"/>
                <a:cs typeface="Trebuchet MS"/>
              </a:rPr>
              <a:t> </a:t>
            </a:r>
            <a:r>
              <a:rPr sz="2600" b="1" spc="-95" dirty="0" smtClean="0">
                <a:solidFill>
                  <a:srgbClr val="04607A"/>
                </a:solidFill>
                <a:latin typeface="Trebuchet MS"/>
                <a:cs typeface="Trebuchet MS"/>
              </a:rPr>
              <a:t>basics</a:t>
            </a:r>
            <a:endParaRPr lang="en-US" sz="2600" b="1" spc="-95" dirty="0" smtClean="0">
              <a:solidFill>
                <a:srgbClr val="04607A"/>
              </a:solidFill>
              <a:latin typeface="Trebuchet MS"/>
              <a:cs typeface="Trebuchet MS"/>
            </a:endParaRPr>
          </a:p>
          <a:p>
            <a:pPr marL="1795145" algn="just">
              <a:lnSpc>
                <a:spcPts val="1980"/>
              </a:lnSpc>
              <a:spcBef>
                <a:spcPts val="600"/>
              </a:spcBef>
              <a:spcAft>
                <a:spcPts val="600"/>
              </a:spcAft>
            </a:pPr>
            <a:endParaRPr sz="2600" dirty="0">
              <a:latin typeface="Trebuchet MS"/>
              <a:cs typeface="Trebuchet MS"/>
            </a:endParaRPr>
          </a:p>
          <a:p>
            <a:pPr marL="368300" indent="-137160" algn="just">
              <a:lnSpc>
                <a:spcPts val="1140"/>
              </a:lnSpc>
              <a:spcBef>
                <a:spcPts val="600"/>
              </a:spcBef>
              <a:spcAft>
                <a:spcPts val="600"/>
              </a:spcAft>
              <a:buClr>
                <a:srgbClr val="0AD0D9"/>
              </a:buClr>
              <a:buSzPct val="95454"/>
              <a:buFont typeface="Arial"/>
              <a:buChar char="●"/>
              <a:tabLst>
                <a:tab pos="368935" algn="l"/>
              </a:tabLst>
            </a:pPr>
            <a:r>
              <a:rPr sz="2200" spc="40" dirty="0">
                <a:latin typeface="Times New Roman"/>
                <a:cs typeface="Times New Roman"/>
              </a:rPr>
              <a:t>The</a:t>
            </a:r>
            <a:r>
              <a:rPr sz="2200" spc="-85" dirty="0">
                <a:latin typeface="Times New Roman"/>
                <a:cs typeface="Times New Roman"/>
              </a:rPr>
              <a:t> </a:t>
            </a:r>
            <a:r>
              <a:rPr sz="2200" spc="40" dirty="0">
                <a:latin typeface="Times New Roman"/>
                <a:cs typeface="Times New Roman"/>
              </a:rPr>
              <a:t>antibacterial</a:t>
            </a:r>
            <a:r>
              <a:rPr sz="2200" spc="-60" dirty="0">
                <a:latin typeface="Times New Roman"/>
                <a:cs typeface="Times New Roman"/>
              </a:rPr>
              <a:t> </a:t>
            </a:r>
            <a:r>
              <a:rPr sz="2200" spc="15" dirty="0">
                <a:latin typeface="Times New Roman"/>
                <a:cs typeface="Times New Roman"/>
              </a:rPr>
              <a:t>effect</a:t>
            </a:r>
            <a:r>
              <a:rPr sz="2200" spc="-65" dirty="0">
                <a:latin typeface="Times New Roman"/>
                <a:cs typeface="Times New Roman"/>
              </a:rPr>
              <a:t> </a:t>
            </a:r>
            <a:r>
              <a:rPr sz="2200" spc="10" dirty="0">
                <a:latin typeface="Times New Roman"/>
                <a:cs typeface="Times New Roman"/>
              </a:rPr>
              <a:t>of</a:t>
            </a:r>
            <a:r>
              <a:rPr sz="2200" spc="5" dirty="0">
                <a:latin typeface="Times New Roman"/>
                <a:cs typeface="Times New Roman"/>
              </a:rPr>
              <a:t> </a:t>
            </a:r>
            <a:r>
              <a:rPr sz="2200" spc="65" dirty="0">
                <a:latin typeface="Times New Roman"/>
                <a:cs typeface="Times New Roman"/>
              </a:rPr>
              <a:t>the</a:t>
            </a:r>
            <a:r>
              <a:rPr sz="2200" spc="-35" dirty="0">
                <a:latin typeface="Times New Roman"/>
                <a:cs typeface="Times New Roman"/>
              </a:rPr>
              <a:t> </a:t>
            </a:r>
            <a:r>
              <a:rPr sz="2200" spc="25" dirty="0">
                <a:latin typeface="Times New Roman"/>
                <a:cs typeface="Times New Roman"/>
              </a:rPr>
              <a:t>LP-system</a:t>
            </a:r>
            <a:r>
              <a:rPr sz="2200" spc="-105" dirty="0">
                <a:latin typeface="Times New Roman"/>
                <a:cs typeface="Times New Roman"/>
              </a:rPr>
              <a:t> </a:t>
            </a:r>
            <a:r>
              <a:rPr sz="2200" spc="10" dirty="0">
                <a:latin typeface="Times New Roman"/>
                <a:cs typeface="Times New Roman"/>
              </a:rPr>
              <a:t>is</a:t>
            </a:r>
            <a:r>
              <a:rPr sz="2200" spc="-30" dirty="0">
                <a:latin typeface="Times New Roman"/>
                <a:cs typeface="Times New Roman"/>
              </a:rPr>
              <a:t> </a:t>
            </a:r>
            <a:r>
              <a:rPr sz="2200" spc="45" dirty="0">
                <a:latin typeface="Times New Roman"/>
                <a:cs typeface="Times New Roman"/>
              </a:rPr>
              <a:t>proportional</a:t>
            </a:r>
            <a:r>
              <a:rPr sz="2200" spc="-85" dirty="0">
                <a:latin typeface="Times New Roman"/>
                <a:cs typeface="Times New Roman"/>
              </a:rPr>
              <a:t> </a:t>
            </a:r>
            <a:r>
              <a:rPr sz="2200" spc="50" dirty="0">
                <a:latin typeface="Times New Roman"/>
                <a:cs typeface="Times New Roman"/>
              </a:rPr>
              <a:t>to</a:t>
            </a:r>
            <a:r>
              <a:rPr sz="2200" spc="-30" dirty="0">
                <a:latin typeface="Times New Roman"/>
                <a:cs typeface="Times New Roman"/>
              </a:rPr>
              <a:t> </a:t>
            </a:r>
            <a:r>
              <a:rPr sz="2200" spc="65" dirty="0">
                <a:latin typeface="Times New Roman"/>
                <a:cs typeface="Times New Roman"/>
              </a:rPr>
              <a:t>the</a:t>
            </a:r>
            <a:endParaRPr sz="2200" dirty="0">
              <a:latin typeface="Times New Roman"/>
              <a:cs typeface="Times New Roman"/>
            </a:endParaRPr>
          </a:p>
          <a:p>
            <a:pPr marL="368300" algn="just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sz="2200" spc="40" dirty="0">
                <a:latin typeface="Times New Roman"/>
                <a:cs typeface="Times New Roman"/>
              </a:rPr>
              <a:t>thiocyanate</a:t>
            </a:r>
            <a:r>
              <a:rPr sz="2200" spc="-90" dirty="0">
                <a:latin typeface="Times New Roman"/>
                <a:cs typeface="Times New Roman"/>
              </a:rPr>
              <a:t> </a:t>
            </a:r>
            <a:r>
              <a:rPr sz="2200" spc="45" dirty="0">
                <a:latin typeface="Times New Roman"/>
                <a:cs typeface="Times New Roman"/>
              </a:rPr>
              <a:t>concentration</a:t>
            </a:r>
            <a:r>
              <a:rPr sz="2200" spc="-55" dirty="0">
                <a:latin typeface="Times New Roman"/>
                <a:cs typeface="Times New Roman"/>
              </a:rPr>
              <a:t> </a:t>
            </a:r>
            <a:r>
              <a:rPr sz="2200" spc="45" dirty="0">
                <a:latin typeface="Times New Roman"/>
                <a:cs typeface="Times New Roman"/>
              </a:rPr>
              <a:t>in</a:t>
            </a:r>
            <a:r>
              <a:rPr sz="2200" spc="-30" dirty="0">
                <a:latin typeface="Times New Roman"/>
                <a:cs typeface="Times New Roman"/>
              </a:rPr>
              <a:t> </a:t>
            </a:r>
            <a:r>
              <a:rPr sz="2200" spc="65" dirty="0">
                <a:latin typeface="Times New Roman"/>
                <a:cs typeface="Times New Roman"/>
              </a:rPr>
              <a:t>the</a:t>
            </a:r>
            <a:r>
              <a:rPr sz="2200" spc="-40" dirty="0">
                <a:latin typeface="Times New Roman"/>
                <a:cs typeface="Times New Roman"/>
              </a:rPr>
              <a:t> </a:t>
            </a:r>
            <a:r>
              <a:rPr sz="2200" spc="35" dirty="0">
                <a:latin typeface="Times New Roman"/>
                <a:cs typeface="Times New Roman"/>
              </a:rPr>
              <a:t>milk</a:t>
            </a:r>
            <a:endParaRPr sz="2200" dirty="0">
              <a:latin typeface="Times New Roman"/>
              <a:cs typeface="Times New Roman"/>
            </a:endParaRPr>
          </a:p>
          <a:p>
            <a:pPr marL="368300" marR="386080" indent="-137160" algn="just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rgbClr val="0AD0D9"/>
              </a:buClr>
              <a:buSzPct val="95454"/>
              <a:buFont typeface="Arial"/>
              <a:buChar char="●"/>
              <a:tabLst>
                <a:tab pos="368935" algn="l"/>
              </a:tabLst>
            </a:pPr>
            <a:r>
              <a:rPr sz="2200" spc="40" dirty="0">
                <a:latin typeface="Times New Roman"/>
                <a:cs typeface="Times New Roman"/>
              </a:rPr>
              <a:t>The</a:t>
            </a:r>
            <a:r>
              <a:rPr sz="2200" spc="-85" dirty="0">
                <a:latin typeface="Times New Roman"/>
                <a:cs typeface="Times New Roman"/>
              </a:rPr>
              <a:t> </a:t>
            </a:r>
            <a:r>
              <a:rPr sz="2200" spc="35" dirty="0">
                <a:latin typeface="Times New Roman"/>
                <a:cs typeface="Times New Roman"/>
              </a:rPr>
              <a:t>activation</a:t>
            </a:r>
            <a:r>
              <a:rPr sz="2200" spc="-80" dirty="0">
                <a:latin typeface="Times New Roman"/>
                <a:cs typeface="Times New Roman"/>
              </a:rPr>
              <a:t> </a:t>
            </a:r>
            <a:r>
              <a:rPr sz="2200" spc="10" dirty="0">
                <a:latin typeface="Times New Roman"/>
                <a:cs typeface="Times New Roman"/>
              </a:rPr>
              <a:t>of </a:t>
            </a:r>
            <a:r>
              <a:rPr sz="2200" spc="65" dirty="0">
                <a:latin typeface="Times New Roman"/>
                <a:cs typeface="Times New Roman"/>
              </a:rPr>
              <a:t>the</a:t>
            </a:r>
            <a:r>
              <a:rPr sz="2200" spc="-40" dirty="0">
                <a:latin typeface="Times New Roman"/>
                <a:cs typeface="Times New Roman"/>
              </a:rPr>
              <a:t> </a:t>
            </a:r>
            <a:r>
              <a:rPr sz="2200" spc="30" dirty="0">
                <a:latin typeface="Times New Roman"/>
                <a:cs typeface="Times New Roman"/>
              </a:rPr>
              <a:t>lactoperoxidase</a:t>
            </a:r>
            <a:r>
              <a:rPr sz="2200" spc="-85" dirty="0">
                <a:latin typeface="Times New Roman"/>
                <a:cs typeface="Times New Roman"/>
              </a:rPr>
              <a:t> </a:t>
            </a:r>
            <a:r>
              <a:rPr sz="2200" spc="50" dirty="0">
                <a:latin typeface="Times New Roman"/>
                <a:cs typeface="Times New Roman"/>
              </a:rPr>
              <a:t>has</a:t>
            </a:r>
            <a:r>
              <a:rPr sz="2200" spc="-45" dirty="0">
                <a:latin typeface="Times New Roman"/>
                <a:cs typeface="Times New Roman"/>
              </a:rPr>
              <a:t> </a:t>
            </a:r>
            <a:r>
              <a:rPr sz="2200" spc="40" dirty="0">
                <a:latin typeface="Times New Roman"/>
                <a:cs typeface="Times New Roman"/>
              </a:rPr>
              <a:t>a</a:t>
            </a:r>
            <a:r>
              <a:rPr sz="2200" spc="-40" dirty="0">
                <a:latin typeface="Times New Roman"/>
                <a:cs typeface="Times New Roman"/>
              </a:rPr>
              <a:t> </a:t>
            </a:r>
            <a:r>
              <a:rPr sz="2200" spc="35" dirty="0">
                <a:latin typeface="Times New Roman"/>
                <a:cs typeface="Times New Roman"/>
              </a:rPr>
              <a:t>bacteriostatic</a:t>
            </a:r>
            <a:r>
              <a:rPr sz="2200" spc="-85" dirty="0">
                <a:latin typeface="Times New Roman"/>
                <a:cs typeface="Times New Roman"/>
              </a:rPr>
              <a:t> </a:t>
            </a:r>
            <a:r>
              <a:rPr sz="2200" spc="15" dirty="0">
                <a:latin typeface="Times New Roman"/>
                <a:cs typeface="Times New Roman"/>
              </a:rPr>
              <a:t>effect  </a:t>
            </a:r>
            <a:r>
              <a:rPr sz="2200" spc="65" dirty="0">
                <a:latin typeface="Times New Roman"/>
                <a:cs typeface="Times New Roman"/>
              </a:rPr>
              <a:t>on</a:t>
            </a:r>
            <a:r>
              <a:rPr sz="2200" spc="-55" dirty="0">
                <a:latin typeface="Times New Roman"/>
                <a:cs typeface="Times New Roman"/>
              </a:rPr>
              <a:t> </a:t>
            </a:r>
            <a:r>
              <a:rPr sz="2200" spc="65" dirty="0">
                <a:latin typeface="Times New Roman"/>
                <a:cs typeface="Times New Roman"/>
              </a:rPr>
              <a:t>the</a:t>
            </a:r>
            <a:r>
              <a:rPr sz="2200" spc="-65" dirty="0">
                <a:latin typeface="Times New Roman"/>
                <a:cs typeface="Times New Roman"/>
              </a:rPr>
              <a:t> </a:t>
            </a:r>
            <a:r>
              <a:rPr sz="2200" spc="20" dirty="0">
                <a:latin typeface="Times New Roman"/>
                <a:cs typeface="Times New Roman"/>
              </a:rPr>
              <a:t>raw</a:t>
            </a:r>
            <a:r>
              <a:rPr sz="2200" spc="-30" dirty="0">
                <a:latin typeface="Times New Roman"/>
                <a:cs typeface="Times New Roman"/>
              </a:rPr>
              <a:t> </a:t>
            </a:r>
            <a:r>
              <a:rPr sz="2200" spc="35" dirty="0">
                <a:latin typeface="Times New Roman"/>
                <a:cs typeface="Times New Roman"/>
              </a:rPr>
              <a:t>milk</a:t>
            </a:r>
            <a:r>
              <a:rPr sz="2200" spc="-75" dirty="0">
                <a:latin typeface="Times New Roman"/>
                <a:cs typeface="Times New Roman"/>
              </a:rPr>
              <a:t> </a:t>
            </a:r>
            <a:r>
              <a:rPr sz="2200" spc="70" dirty="0">
                <a:latin typeface="Times New Roman"/>
                <a:cs typeface="Times New Roman"/>
              </a:rPr>
              <a:t>and</a:t>
            </a:r>
            <a:r>
              <a:rPr sz="2200" spc="-40" dirty="0">
                <a:latin typeface="Times New Roman"/>
                <a:cs typeface="Times New Roman"/>
              </a:rPr>
              <a:t> </a:t>
            </a:r>
            <a:r>
              <a:rPr sz="2200" spc="5" dirty="0">
                <a:latin typeface="Times New Roman"/>
                <a:cs typeface="Times New Roman"/>
              </a:rPr>
              <a:t>effectively</a:t>
            </a:r>
            <a:r>
              <a:rPr sz="2200" spc="-90" dirty="0">
                <a:latin typeface="Times New Roman"/>
                <a:cs typeface="Times New Roman"/>
              </a:rPr>
              <a:t> </a:t>
            </a:r>
            <a:r>
              <a:rPr sz="2200" spc="40" dirty="0">
                <a:latin typeface="Times New Roman"/>
                <a:cs typeface="Times New Roman"/>
              </a:rPr>
              <a:t>extends</a:t>
            </a:r>
            <a:r>
              <a:rPr sz="2200" spc="-30" dirty="0">
                <a:latin typeface="Times New Roman"/>
                <a:cs typeface="Times New Roman"/>
              </a:rPr>
              <a:t> </a:t>
            </a:r>
            <a:r>
              <a:rPr sz="2200" spc="65" dirty="0">
                <a:latin typeface="Times New Roman"/>
                <a:cs typeface="Times New Roman"/>
              </a:rPr>
              <a:t>the</a:t>
            </a:r>
            <a:r>
              <a:rPr sz="2200" spc="-60" dirty="0">
                <a:latin typeface="Times New Roman"/>
                <a:cs typeface="Times New Roman"/>
              </a:rPr>
              <a:t> </a:t>
            </a:r>
            <a:r>
              <a:rPr sz="2200" spc="25" dirty="0">
                <a:latin typeface="Times New Roman"/>
                <a:cs typeface="Times New Roman"/>
              </a:rPr>
              <a:t>shelf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life</a:t>
            </a:r>
            <a:r>
              <a:rPr sz="2200" spc="-60" dirty="0">
                <a:latin typeface="Times New Roman"/>
                <a:cs typeface="Times New Roman"/>
              </a:rPr>
              <a:t> </a:t>
            </a:r>
            <a:r>
              <a:rPr sz="2200" spc="10" dirty="0">
                <a:latin typeface="Times New Roman"/>
                <a:cs typeface="Times New Roman"/>
              </a:rPr>
              <a:t>of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spc="20" dirty="0">
                <a:latin typeface="Times New Roman"/>
                <a:cs typeface="Times New Roman"/>
              </a:rPr>
              <a:t>raw</a:t>
            </a:r>
            <a:r>
              <a:rPr sz="2200" spc="-30" dirty="0">
                <a:latin typeface="Times New Roman"/>
                <a:cs typeface="Times New Roman"/>
              </a:rPr>
              <a:t> </a:t>
            </a:r>
            <a:r>
              <a:rPr sz="2200" spc="35" dirty="0">
                <a:latin typeface="Times New Roman"/>
                <a:cs typeface="Times New Roman"/>
              </a:rPr>
              <a:t>milk  </a:t>
            </a:r>
            <a:r>
              <a:rPr sz="2200" spc="20" dirty="0">
                <a:latin typeface="Times New Roman"/>
                <a:cs typeface="Times New Roman"/>
              </a:rPr>
              <a:t>for </a:t>
            </a:r>
            <a:r>
              <a:rPr sz="2200" spc="5" dirty="0">
                <a:latin typeface="Times New Roman"/>
                <a:cs typeface="Times New Roman"/>
              </a:rPr>
              <a:t>7–8 </a:t>
            </a:r>
            <a:r>
              <a:rPr sz="2200" spc="55" dirty="0">
                <a:latin typeface="Times New Roman"/>
                <a:cs typeface="Times New Roman"/>
              </a:rPr>
              <a:t>hours </a:t>
            </a:r>
            <a:r>
              <a:rPr sz="2200" spc="65" dirty="0">
                <a:latin typeface="Times New Roman"/>
                <a:cs typeface="Times New Roman"/>
              </a:rPr>
              <a:t>under </a:t>
            </a:r>
            <a:r>
              <a:rPr sz="2200" spc="60" dirty="0">
                <a:latin typeface="Times New Roman"/>
                <a:cs typeface="Times New Roman"/>
              </a:rPr>
              <a:t>ambient </a:t>
            </a:r>
            <a:r>
              <a:rPr sz="2200" spc="50" dirty="0">
                <a:latin typeface="Times New Roman"/>
                <a:cs typeface="Times New Roman"/>
              </a:rPr>
              <a:t>temperatures </a:t>
            </a:r>
            <a:r>
              <a:rPr sz="2200" spc="10" dirty="0">
                <a:latin typeface="Times New Roman"/>
                <a:cs typeface="Times New Roman"/>
              </a:rPr>
              <a:t>of </a:t>
            </a:r>
            <a:r>
              <a:rPr sz="2200" spc="60" dirty="0">
                <a:latin typeface="Times New Roman"/>
                <a:cs typeface="Times New Roman"/>
              </a:rPr>
              <a:t>around </a:t>
            </a:r>
            <a:r>
              <a:rPr sz="2200" spc="-20" dirty="0">
                <a:latin typeface="Times New Roman"/>
                <a:cs typeface="Times New Roman"/>
              </a:rPr>
              <a:t>30°C </a:t>
            </a:r>
            <a:r>
              <a:rPr sz="2200" spc="50" dirty="0">
                <a:latin typeface="Times New Roman"/>
                <a:cs typeface="Times New Roman"/>
              </a:rPr>
              <a:t>or  </a:t>
            </a:r>
            <a:r>
              <a:rPr sz="2200" spc="35" dirty="0">
                <a:latin typeface="Times New Roman"/>
                <a:cs typeface="Times New Roman"/>
              </a:rPr>
              <a:t>longer</a:t>
            </a:r>
            <a:r>
              <a:rPr sz="2200" spc="-130" dirty="0">
                <a:latin typeface="Times New Roman"/>
                <a:cs typeface="Times New Roman"/>
              </a:rPr>
              <a:t> </a:t>
            </a:r>
            <a:r>
              <a:rPr sz="2200" spc="60" dirty="0">
                <a:latin typeface="Times New Roman"/>
                <a:cs typeface="Times New Roman"/>
              </a:rPr>
              <a:t>at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spc="20" dirty="0">
                <a:latin typeface="Times New Roman"/>
                <a:cs typeface="Times New Roman"/>
              </a:rPr>
              <a:t>lower</a:t>
            </a:r>
            <a:r>
              <a:rPr sz="2200" spc="-100" dirty="0">
                <a:latin typeface="Times New Roman"/>
                <a:cs typeface="Times New Roman"/>
              </a:rPr>
              <a:t> </a:t>
            </a:r>
            <a:r>
              <a:rPr sz="2200" spc="45" dirty="0">
                <a:latin typeface="Times New Roman"/>
                <a:cs typeface="Times New Roman"/>
              </a:rPr>
              <a:t>temperatures.</a:t>
            </a:r>
            <a:endParaRPr sz="2200" dirty="0">
              <a:latin typeface="Times New Roman"/>
              <a:cs typeface="Times New Roman"/>
            </a:endParaRPr>
          </a:p>
          <a:p>
            <a:pPr marL="368300" marR="370840" indent="-137160" algn="just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rgbClr val="0AD0D9"/>
              </a:buClr>
              <a:buSzPct val="95454"/>
              <a:buFont typeface="Arial"/>
              <a:buChar char="●"/>
              <a:tabLst>
                <a:tab pos="368935" algn="l"/>
              </a:tabLst>
            </a:pPr>
            <a:r>
              <a:rPr sz="2200" spc="25" dirty="0">
                <a:latin typeface="Times New Roman"/>
                <a:cs typeface="Times New Roman"/>
              </a:rPr>
              <a:t>This </a:t>
            </a:r>
            <a:r>
              <a:rPr sz="2200" spc="15" dirty="0">
                <a:latin typeface="Times New Roman"/>
                <a:cs typeface="Times New Roman"/>
              </a:rPr>
              <a:t>allows </a:t>
            </a:r>
            <a:r>
              <a:rPr sz="2200" spc="45" dirty="0">
                <a:latin typeface="Times New Roman"/>
                <a:cs typeface="Times New Roman"/>
              </a:rPr>
              <a:t>adequate </a:t>
            </a:r>
            <a:r>
              <a:rPr sz="2200" spc="50" dirty="0">
                <a:latin typeface="Times New Roman"/>
                <a:cs typeface="Times New Roman"/>
              </a:rPr>
              <a:t>time </a:t>
            </a:r>
            <a:r>
              <a:rPr sz="2200" spc="20" dirty="0">
                <a:latin typeface="Times New Roman"/>
                <a:cs typeface="Times New Roman"/>
              </a:rPr>
              <a:t>for </a:t>
            </a:r>
            <a:r>
              <a:rPr sz="2200" spc="65" dirty="0">
                <a:latin typeface="Times New Roman"/>
                <a:cs typeface="Times New Roman"/>
              </a:rPr>
              <a:t>the </a:t>
            </a:r>
            <a:r>
              <a:rPr sz="2200" spc="35" dirty="0">
                <a:latin typeface="Times New Roman"/>
                <a:cs typeface="Times New Roman"/>
              </a:rPr>
              <a:t>milk </a:t>
            </a:r>
            <a:r>
              <a:rPr sz="2200" spc="50" dirty="0">
                <a:latin typeface="Times New Roman"/>
                <a:cs typeface="Times New Roman"/>
              </a:rPr>
              <a:t>to </a:t>
            </a:r>
            <a:r>
              <a:rPr sz="2200" spc="55" dirty="0">
                <a:latin typeface="Times New Roman"/>
                <a:cs typeface="Times New Roman"/>
              </a:rPr>
              <a:t>be transported </a:t>
            </a:r>
            <a:r>
              <a:rPr sz="2200" spc="35" dirty="0">
                <a:latin typeface="Times New Roman"/>
                <a:cs typeface="Times New Roman"/>
              </a:rPr>
              <a:t>from  </a:t>
            </a:r>
            <a:r>
              <a:rPr sz="2200" spc="65" dirty="0">
                <a:latin typeface="Times New Roman"/>
                <a:cs typeface="Times New Roman"/>
              </a:rPr>
              <a:t>the</a:t>
            </a:r>
            <a:r>
              <a:rPr sz="2200" spc="-80" dirty="0">
                <a:latin typeface="Times New Roman"/>
                <a:cs typeface="Times New Roman"/>
              </a:rPr>
              <a:t> </a:t>
            </a:r>
            <a:r>
              <a:rPr sz="2200" spc="30" dirty="0">
                <a:latin typeface="Times New Roman"/>
                <a:cs typeface="Times New Roman"/>
              </a:rPr>
              <a:t>collection</a:t>
            </a:r>
            <a:r>
              <a:rPr sz="2200" spc="-50" dirty="0">
                <a:latin typeface="Times New Roman"/>
                <a:cs typeface="Times New Roman"/>
              </a:rPr>
              <a:t> </a:t>
            </a:r>
            <a:r>
              <a:rPr sz="2200" spc="60" dirty="0">
                <a:latin typeface="Times New Roman"/>
                <a:cs typeface="Times New Roman"/>
              </a:rPr>
              <a:t>point</a:t>
            </a:r>
            <a:r>
              <a:rPr sz="2200" spc="-60" dirty="0">
                <a:latin typeface="Times New Roman"/>
                <a:cs typeface="Times New Roman"/>
              </a:rPr>
              <a:t> </a:t>
            </a:r>
            <a:r>
              <a:rPr sz="2200" spc="50" dirty="0">
                <a:latin typeface="Times New Roman"/>
                <a:cs typeface="Times New Roman"/>
              </a:rPr>
              <a:t>to</a:t>
            </a:r>
            <a:r>
              <a:rPr sz="2200" spc="-55" dirty="0">
                <a:latin typeface="Times New Roman"/>
                <a:cs typeface="Times New Roman"/>
              </a:rPr>
              <a:t> </a:t>
            </a:r>
            <a:r>
              <a:rPr sz="2200" spc="40" dirty="0">
                <a:latin typeface="Times New Roman"/>
                <a:cs typeface="Times New Roman"/>
              </a:rPr>
              <a:t>a</a:t>
            </a:r>
            <a:r>
              <a:rPr sz="2200" spc="-35" dirty="0">
                <a:latin typeface="Times New Roman"/>
                <a:cs typeface="Times New Roman"/>
              </a:rPr>
              <a:t> </a:t>
            </a:r>
            <a:r>
              <a:rPr sz="2200" spc="30" dirty="0">
                <a:latin typeface="Times New Roman"/>
                <a:cs typeface="Times New Roman"/>
              </a:rPr>
              <a:t>processing</a:t>
            </a:r>
            <a:r>
              <a:rPr sz="2200" spc="-90" dirty="0">
                <a:latin typeface="Times New Roman"/>
                <a:cs typeface="Times New Roman"/>
              </a:rPr>
              <a:t> </a:t>
            </a:r>
            <a:r>
              <a:rPr sz="2200" spc="45" dirty="0">
                <a:latin typeface="Times New Roman"/>
                <a:cs typeface="Times New Roman"/>
              </a:rPr>
              <a:t>centre</a:t>
            </a:r>
            <a:r>
              <a:rPr sz="2200" spc="-60" dirty="0">
                <a:latin typeface="Times New Roman"/>
                <a:cs typeface="Times New Roman"/>
              </a:rPr>
              <a:t> </a:t>
            </a:r>
            <a:r>
              <a:rPr sz="2200" spc="55" dirty="0">
                <a:latin typeface="Times New Roman"/>
                <a:cs typeface="Times New Roman"/>
              </a:rPr>
              <a:t>without</a:t>
            </a:r>
            <a:r>
              <a:rPr sz="2200" spc="-90" dirty="0">
                <a:latin typeface="Times New Roman"/>
                <a:cs typeface="Times New Roman"/>
              </a:rPr>
              <a:t> </a:t>
            </a:r>
            <a:r>
              <a:rPr sz="2200" spc="25" dirty="0">
                <a:latin typeface="Times New Roman"/>
                <a:cs typeface="Times New Roman"/>
              </a:rPr>
              <a:t>refrigeration.</a:t>
            </a:r>
            <a:endParaRPr sz="2200" dirty="0"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7971776" y="4121727"/>
            <a:ext cx="15777" cy="235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2070847" y="4465597"/>
            <a:ext cx="138056" cy="28263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14400" y="873837"/>
            <a:ext cx="8458200" cy="60401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8300" marR="294640" indent="-137160" algn="just">
              <a:lnSpc>
                <a:spcPct val="100000"/>
              </a:lnSpc>
              <a:buClr>
                <a:srgbClr val="0AD0D9"/>
              </a:buClr>
              <a:buSzPct val="95833"/>
              <a:buFont typeface="Arial"/>
              <a:buChar char="●"/>
              <a:tabLst>
                <a:tab pos="368935" algn="l"/>
              </a:tabLst>
            </a:pPr>
            <a:r>
              <a:rPr lang="en-IN" sz="2200" spc="45" dirty="0" smtClean="0">
                <a:latin typeface="Times New Roman"/>
                <a:cs typeface="Times New Roman"/>
              </a:rPr>
              <a:t>The </a:t>
            </a:r>
            <a:r>
              <a:rPr lang="en-IN" sz="2200" spc="40" dirty="0" smtClean="0">
                <a:latin typeface="Times New Roman"/>
                <a:cs typeface="Times New Roman"/>
              </a:rPr>
              <a:t>antibacterial </a:t>
            </a:r>
            <a:r>
              <a:rPr lang="en-IN" sz="2200" spc="35" dirty="0" smtClean="0">
                <a:latin typeface="Times New Roman"/>
                <a:cs typeface="Times New Roman"/>
              </a:rPr>
              <a:t>oxidation </a:t>
            </a:r>
            <a:r>
              <a:rPr lang="en-IN" sz="2200" spc="50" dirty="0" smtClean="0">
                <a:latin typeface="Times New Roman"/>
                <a:cs typeface="Times New Roman"/>
              </a:rPr>
              <a:t>products </a:t>
            </a:r>
            <a:r>
              <a:rPr lang="en-IN" sz="2200" spc="5" dirty="0" smtClean="0">
                <a:latin typeface="Times New Roman"/>
                <a:cs typeface="Times New Roman"/>
              </a:rPr>
              <a:t>of </a:t>
            </a:r>
            <a:r>
              <a:rPr lang="en-IN" sz="2200" spc="40" dirty="0" err="1" smtClean="0">
                <a:latin typeface="Times New Roman"/>
                <a:cs typeface="Times New Roman"/>
              </a:rPr>
              <a:t>thiocyanate</a:t>
            </a:r>
            <a:r>
              <a:rPr lang="en-IN" sz="2200" spc="40" dirty="0" smtClean="0">
                <a:latin typeface="Times New Roman"/>
                <a:cs typeface="Times New Roman"/>
              </a:rPr>
              <a:t> </a:t>
            </a:r>
            <a:r>
              <a:rPr lang="en-IN" sz="2200" spc="35" dirty="0" smtClean="0">
                <a:latin typeface="Times New Roman"/>
                <a:cs typeface="Times New Roman"/>
              </a:rPr>
              <a:t>are </a:t>
            </a:r>
            <a:r>
              <a:rPr lang="en-IN" sz="2200" spc="65" dirty="0" smtClean="0">
                <a:latin typeface="Times New Roman"/>
                <a:cs typeface="Times New Roman"/>
              </a:rPr>
              <a:t>not  </a:t>
            </a:r>
            <a:r>
              <a:rPr lang="en-IN" sz="2200" spc="40" dirty="0" smtClean="0">
                <a:latin typeface="Times New Roman"/>
                <a:cs typeface="Times New Roman"/>
              </a:rPr>
              <a:t>stable </a:t>
            </a:r>
            <a:r>
              <a:rPr lang="en-IN" sz="2200" spc="65" dirty="0" smtClean="0">
                <a:latin typeface="Times New Roman"/>
                <a:cs typeface="Times New Roman"/>
              </a:rPr>
              <a:t>at </a:t>
            </a:r>
            <a:r>
              <a:rPr lang="en-IN" sz="2200" spc="50" dirty="0" smtClean="0">
                <a:latin typeface="Times New Roman"/>
                <a:cs typeface="Times New Roman"/>
              </a:rPr>
              <a:t>neutral </a:t>
            </a:r>
            <a:r>
              <a:rPr lang="en-IN" sz="2200" spc="55" dirty="0" err="1" smtClean="0">
                <a:latin typeface="Times New Roman"/>
                <a:cs typeface="Times New Roman"/>
              </a:rPr>
              <a:t>pH.</a:t>
            </a:r>
            <a:r>
              <a:rPr lang="en-IN" sz="2200" spc="55" dirty="0" smtClean="0">
                <a:latin typeface="Times New Roman"/>
                <a:cs typeface="Times New Roman"/>
              </a:rPr>
              <a:t> </a:t>
            </a:r>
            <a:r>
              <a:rPr lang="en-IN" sz="2200" spc="-5" dirty="0" smtClean="0">
                <a:latin typeface="Times New Roman"/>
                <a:cs typeface="Times New Roman"/>
              </a:rPr>
              <a:t>Any </a:t>
            </a:r>
            <a:r>
              <a:rPr lang="en-IN" sz="2200" spc="40" dirty="0" smtClean="0">
                <a:latin typeface="Times New Roman"/>
                <a:cs typeface="Times New Roman"/>
              </a:rPr>
              <a:t>surplus </a:t>
            </a:r>
            <a:r>
              <a:rPr lang="en-IN" sz="2200" spc="20" dirty="0" smtClean="0">
                <a:latin typeface="Times New Roman"/>
                <a:cs typeface="Times New Roman"/>
              </a:rPr>
              <a:t>of </a:t>
            </a:r>
            <a:r>
              <a:rPr lang="en-IN" sz="2200" spc="55" dirty="0" smtClean="0">
                <a:latin typeface="Times New Roman"/>
                <a:cs typeface="Times New Roman"/>
              </a:rPr>
              <a:t>these </a:t>
            </a:r>
            <a:r>
              <a:rPr lang="en-IN" sz="2200" spc="40" dirty="0" smtClean="0">
                <a:latin typeface="Times New Roman"/>
                <a:cs typeface="Times New Roman"/>
              </a:rPr>
              <a:t>Decomposes  </a:t>
            </a:r>
            <a:r>
              <a:rPr lang="en-IN" sz="2200" spc="45" dirty="0" smtClean="0">
                <a:latin typeface="Times New Roman"/>
                <a:cs typeface="Times New Roman"/>
              </a:rPr>
              <a:t>spontaneously </a:t>
            </a:r>
            <a:r>
              <a:rPr lang="en-IN" sz="2200" spc="55" dirty="0" smtClean="0">
                <a:latin typeface="Times New Roman"/>
                <a:cs typeface="Times New Roman"/>
              </a:rPr>
              <a:t>to</a:t>
            </a:r>
            <a:r>
              <a:rPr lang="en-IN" sz="2200" spc="-155" dirty="0" smtClean="0">
                <a:latin typeface="Times New Roman"/>
                <a:cs typeface="Times New Roman"/>
              </a:rPr>
              <a:t> </a:t>
            </a:r>
            <a:r>
              <a:rPr lang="en-IN" sz="2200" spc="40" dirty="0" err="1" smtClean="0">
                <a:latin typeface="Times New Roman"/>
                <a:cs typeface="Times New Roman"/>
              </a:rPr>
              <a:t>thiocyanate</a:t>
            </a:r>
            <a:r>
              <a:rPr lang="en-IN" sz="2200" spc="40" dirty="0" smtClean="0">
                <a:latin typeface="Times New Roman"/>
                <a:cs typeface="Times New Roman"/>
              </a:rPr>
              <a:t>.</a:t>
            </a:r>
          </a:p>
          <a:p>
            <a:pPr marL="368300" marR="294640" indent="-137160" algn="just">
              <a:lnSpc>
                <a:spcPct val="100000"/>
              </a:lnSpc>
              <a:buClr>
                <a:srgbClr val="0AD0D9"/>
              </a:buClr>
              <a:buSzPct val="95833"/>
              <a:buFont typeface="Arial"/>
              <a:buChar char="●"/>
              <a:tabLst>
                <a:tab pos="368935" algn="l"/>
              </a:tabLst>
            </a:pPr>
            <a:endParaRPr lang="en-IN" sz="2200" dirty="0" smtClean="0">
              <a:latin typeface="Times New Roman"/>
              <a:cs typeface="Times New Roman"/>
            </a:endParaRPr>
          </a:p>
          <a:p>
            <a:pPr marL="368300" marR="294005" indent="-137160" algn="just">
              <a:lnSpc>
                <a:spcPct val="100000"/>
              </a:lnSpc>
              <a:spcBef>
                <a:spcPts val="290"/>
              </a:spcBef>
              <a:buClr>
                <a:srgbClr val="0AD0D9"/>
              </a:buClr>
              <a:buSzPct val="95833"/>
              <a:buFont typeface="Arial"/>
              <a:buChar char="●"/>
              <a:tabLst>
                <a:tab pos="368935" algn="l"/>
              </a:tabLst>
            </a:pPr>
            <a:r>
              <a:rPr lang="en-IN" sz="2200" spc="45" dirty="0" smtClean="0">
                <a:latin typeface="Times New Roman"/>
                <a:cs typeface="Times New Roman"/>
              </a:rPr>
              <a:t>The </a:t>
            </a:r>
            <a:r>
              <a:rPr lang="en-IN" sz="2200" spc="15" dirty="0" smtClean="0">
                <a:latin typeface="Times New Roman"/>
                <a:cs typeface="Times New Roman"/>
              </a:rPr>
              <a:t>velocity </a:t>
            </a:r>
            <a:r>
              <a:rPr lang="en-IN" sz="2200" spc="5" dirty="0" smtClean="0">
                <a:latin typeface="Times New Roman"/>
                <a:cs typeface="Times New Roman"/>
              </a:rPr>
              <a:t>of </a:t>
            </a:r>
            <a:r>
              <a:rPr lang="en-IN" sz="2200" spc="50" dirty="0" smtClean="0">
                <a:latin typeface="Times New Roman"/>
                <a:cs typeface="Times New Roman"/>
              </a:rPr>
              <a:t>this </a:t>
            </a:r>
            <a:r>
              <a:rPr lang="en-IN" sz="2200" spc="45" dirty="0" smtClean="0">
                <a:latin typeface="Times New Roman"/>
                <a:cs typeface="Times New Roman"/>
              </a:rPr>
              <a:t>reaction </a:t>
            </a:r>
            <a:r>
              <a:rPr lang="en-IN" sz="2200" spc="10" dirty="0" smtClean="0">
                <a:latin typeface="Times New Roman"/>
                <a:cs typeface="Times New Roman"/>
              </a:rPr>
              <a:t>is </a:t>
            </a:r>
            <a:r>
              <a:rPr lang="en-IN" sz="2200" spc="55" dirty="0" smtClean="0">
                <a:latin typeface="Times New Roman"/>
                <a:cs typeface="Times New Roman"/>
              </a:rPr>
              <a:t>temperature </a:t>
            </a:r>
            <a:r>
              <a:rPr lang="en-IN" sz="2200" spc="65" dirty="0" smtClean="0">
                <a:latin typeface="Times New Roman"/>
                <a:cs typeface="Times New Roman"/>
              </a:rPr>
              <a:t>dependent, </a:t>
            </a:r>
            <a:r>
              <a:rPr lang="en-IN" sz="2200" spc="15" dirty="0" smtClean="0">
                <a:latin typeface="Times New Roman"/>
                <a:cs typeface="Times New Roman"/>
              </a:rPr>
              <a:t>i.e.  </a:t>
            </a:r>
            <a:r>
              <a:rPr lang="en-IN" sz="2200" spc="50" dirty="0" smtClean="0">
                <a:latin typeface="Times New Roman"/>
                <a:cs typeface="Times New Roman"/>
              </a:rPr>
              <a:t>more </a:t>
            </a:r>
            <a:r>
              <a:rPr lang="en-IN" sz="2200" spc="45" dirty="0" smtClean="0">
                <a:latin typeface="Times New Roman"/>
                <a:cs typeface="Times New Roman"/>
              </a:rPr>
              <a:t>rapid </a:t>
            </a:r>
            <a:r>
              <a:rPr lang="en-IN" sz="2200" spc="65" dirty="0" smtClean="0">
                <a:latin typeface="Times New Roman"/>
                <a:cs typeface="Times New Roman"/>
              </a:rPr>
              <a:t>at </a:t>
            </a:r>
            <a:r>
              <a:rPr lang="en-IN" sz="2200" spc="45" dirty="0" smtClean="0">
                <a:latin typeface="Times New Roman"/>
                <a:cs typeface="Times New Roman"/>
              </a:rPr>
              <a:t>higher </a:t>
            </a:r>
            <a:r>
              <a:rPr lang="en-IN" sz="2200" spc="50" dirty="0" smtClean="0">
                <a:latin typeface="Times New Roman"/>
                <a:cs typeface="Times New Roman"/>
              </a:rPr>
              <a:t>temperatures. </a:t>
            </a:r>
            <a:r>
              <a:rPr lang="en-IN" sz="2200" spc="45" dirty="0" smtClean="0">
                <a:latin typeface="Times New Roman"/>
                <a:cs typeface="Times New Roman"/>
              </a:rPr>
              <a:t>Pasteurisation </a:t>
            </a:r>
            <a:r>
              <a:rPr lang="en-IN" sz="2200" spc="5" dirty="0" smtClean="0">
                <a:latin typeface="Times New Roman"/>
                <a:cs typeface="Times New Roman"/>
              </a:rPr>
              <a:t>of </a:t>
            </a:r>
            <a:r>
              <a:rPr lang="en-IN" sz="2200" spc="75" dirty="0" smtClean="0">
                <a:latin typeface="Times New Roman"/>
                <a:cs typeface="Times New Roman"/>
              </a:rPr>
              <a:t>the  </a:t>
            </a:r>
            <a:r>
              <a:rPr lang="en-IN" sz="2200" spc="30" dirty="0" smtClean="0">
                <a:latin typeface="Times New Roman"/>
                <a:cs typeface="Times New Roman"/>
              </a:rPr>
              <a:t>milk</a:t>
            </a:r>
            <a:r>
              <a:rPr lang="en-IN" sz="2200" spc="360" dirty="0" smtClean="0">
                <a:latin typeface="Times New Roman"/>
                <a:cs typeface="Times New Roman"/>
              </a:rPr>
              <a:t> </a:t>
            </a:r>
            <a:r>
              <a:rPr lang="en-IN" sz="2200" spc="5" dirty="0" smtClean="0">
                <a:latin typeface="Times New Roman"/>
                <a:cs typeface="Times New Roman"/>
              </a:rPr>
              <a:t>will</a:t>
            </a:r>
            <a:r>
              <a:rPr lang="en-IN" sz="2200" spc="310" dirty="0" smtClean="0">
                <a:latin typeface="Times New Roman"/>
                <a:cs typeface="Times New Roman"/>
              </a:rPr>
              <a:t> </a:t>
            </a:r>
            <a:r>
              <a:rPr lang="en-IN" sz="2200" spc="45" dirty="0" smtClean="0">
                <a:latin typeface="Times New Roman"/>
                <a:cs typeface="Times New Roman"/>
              </a:rPr>
              <a:t>ensure </a:t>
            </a:r>
            <a:r>
              <a:rPr lang="en-IN" sz="2200" spc="40" dirty="0" smtClean="0">
                <a:latin typeface="Times New Roman"/>
                <a:cs typeface="Times New Roman"/>
              </a:rPr>
              <a:t>a complete </a:t>
            </a:r>
            <a:r>
              <a:rPr lang="en-IN" sz="2200" spc="30" dirty="0" smtClean="0">
                <a:latin typeface="Times New Roman"/>
                <a:cs typeface="Times New Roman"/>
              </a:rPr>
              <a:t>removal</a:t>
            </a:r>
            <a:r>
              <a:rPr lang="en-IN" sz="2200" spc="360" dirty="0" smtClean="0">
                <a:latin typeface="Times New Roman"/>
                <a:cs typeface="Times New Roman"/>
              </a:rPr>
              <a:t> </a:t>
            </a:r>
            <a:r>
              <a:rPr lang="en-IN" sz="2200" spc="5" dirty="0" smtClean="0">
                <a:latin typeface="Times New Roman"/>
                <a:cs typeface="Times New Roman"/>
              </a:rPr>
              <a:t>of</a:t>
            </a:r>
            <a:r>
              <a:rPr lang="en-IN" sz="2200" spc="310" dirty="0" smtClean="0">
                <a:latin typeface="Times New Roman"/>
                <a:cs typeface="Times New Roman"/>
              </a:rPr>
              <a:t> </a:t>
            </a:r>
            <a:r>
              <a:rPr lang="en-IN" sz="2200" spc="25" dirty="0" smtClean="0">
                <a:latin typeface="Times New Roman"/>
                <a:cs typeface="Times New Roman"/>
              </a:rPr>
              <a:t>any </a:t>
            </a:r>
            <a:r>
              <a:rPr lang="en-IN" sz="2200" spc="35" dirty="0" smtClean="0">
                <a:latin typeface="Times New Roman"/>
                <a:cs typeface="Times New Roman"/>
              </a:rPr>
              <a:t>residual  </a:t>
            </a:r>
            <a:r>
              <a:rPr lang="en-IN" sz="2200" spc="45" dirty="0" smtClean="0">
                <a:latin typeface="Times New Roman"/>
                <a:cs typeface="Times New Roman"/>
              </a:rPr>
              <a:t>concentrations</a:t>
            </a:r>
            <a:r>
              <a:rPr lang="en-IN" sz="2200" spc="-70" dirty="0" smtClean="0">
                <a:latin typeface="Times New Roman"/>
                <a:cs typeface="Times New Roman"/>
              </a:rPr>
              <a:t> </a:t>
            </a:r>
            <a:r>
              <a:rPr lang="en-IN" sz="2200" spc="5" dirty="0" smtClean="0">
                <a:latin typeface="Times New Roman"/>
                <a:cs typeface="Times New Roman"/>
              </a:rPr>
              <a:t>of</a:t>
            </a:r>
            <a:r>
              <a:rPr lang="en-IN" sz="2200" spc="25" dirty="0" smtClean="0">
                <a:latin typeface="Times New Roman"/>
                <a:cs typeface="Times New Roman"/>
              </a:rPr>
              <a:t> </a:t>
            </a:r>
            <a:r>
              <a:rPr lang="en-IN" sz="2200" spc="75" dirty="0" smtClean="0">
                <a:latin typeface="Times New Roman"/>
                <a:cs typeface="Times New Roman"/>
              </a:rPr>
              <a:t>the</a:t>
            </a:r>
            <a:r>
              <a:rPr lang="en-IN" sz="2200" spc="-55" dirty="0" smtClean="0">
                <a:latin typeface="Times New Roman"/>
                <a:cs typeface="Times New Roman"/>
              </a:rPr>
              <a:t> </a:t>
            </a:r>
            <a:r>
              <a:rPr lang="en-IN" sz="2200" spc="20" dirty="0" smtClean="0">
                <a:latin typeface="Times New Roman"/>
                <a:cs typeface="Times New Roman"/>
              </a:rPr>
              <a:t>active</a:t>
            </a:r>
            <a:r>
              <a:rPr lang="en-IN" sz="2200" spc="-85" dirty="0" smtClean="0">
                <a:latin typeface="Times New Roman"/>
                <a:cs typeface="Times New Roman"/>
              </a:rPr>
              <a:t> </a:t>
            </a:r>
            <a:r>
              <a:rPr lang="en-IN" sz="2200" spc="35" dirty="0" smtClean="0">
                <a:latin typeface="Times New Roman"/>
                <a:cs typeface="Times New Roman"/>
              </a:rPr>
              <a:t>oxidation</a:t>
            </a:r>
            <a:r>
              <a:rPr lang="en-IN" sz="2200" spc="-40" dirty="0" smtClean="0">
                <a:latin typeface="Times New Roman"/>
                <a:cs typeface="Times New Roman"/>
              </a:rPr>
              <a:t> </a:t>
            </a:r>
            <a:r>
              <a:rPr lang="en-IN" sz="2200" spc="40" dirty="0" smtClean="0">
                <a:latin typeface="Times New Roman"/>
                <a:cs typeface="Times New Roman"/>
              </a:rPr>
              <a:t>products.</a:t>
            </a:r>
          </a:p>
          <a:p>
            <a:pPr marL="368300" marR="294005" indent="-137160" algn="just">
              <a:lnSpc>
                <a:spcPct val="100000"/>
              </a:lnSpc>
              <a:spcBef>
                <a:spcPts val="290"/>
              </a:spcBef>
              <a:buClr>
                <a:srgbClr val="0AD0D9"/>
              </a:buClr>
              <a:buSzPct val="95833"/>
              <a:tabLst>
                <a:tab pos="368935" algn="l"/>
              </a:tabLst>
            </a:pPr>
            <a:endParaRPr lang="en-IN" sz="2200" dirty="0" smtClean="0">
              <a:latin typeface="Times New Roman"/>
              <a:cs typeface="Times New Roman"/>
            </a:endParaRPr>
          </a:p>
          <a:p>
            <a:pPr marL="368300" marR="293370" indent="-137160" algn="just">
              <a:lnSpc>
                <a:spcPct val="100000"/>
              </a:lnSpc>
              <a:spcBef>
                <a:spcPts val="285"/>
              </a:spcBef>
              <a:buClr>
                <a:srgbClr val="0AD0D9"/>
              </a:buClr>
              <a:buSzPct val="95833"/>
              <a:buFont typeface="Arial"/>
              <a:buChar char="●"/>
              <a:tabLst>
                <a:tab pos="368935" algn="l"/>
              </a:tabLst>
            </a:pPr>
            <a:r>
              <a:rPr lang="en-IN" sz="2200" dirty="0" smtClean="0">
                <a:latin typeface="Times New Roman"/>
                <a:cs typeface="Times New Roman"/>
              </a:rPr>
              <a:t>Effect </a:t>
            </a:r>
            <a:r>
              <a:rPr lang="en-IN" sz="2200" spc="40" dirty="0" smtClean="0">
                <a:latin typeface="Times New Roman"/>
                <a:cs typeface="Times New Roman"/>
              </a:rPr>
              <a:t>against bacteria </a:t>
            </a:r>
            <a:r>
              <a:rPr lang="en-IN" sz="2200" spc="10" dirty="0" smtClean="0">
                <a:latin typeface="Times New Roman"/>
                <a:cs typeface="Times New Roman"/>
              </a:rPr>
              <a:t>is </a:t>
            </a:r>
            <a:r>
              <a:rPr lang="en-IN" sz="2200" spc="25" dirty="0" smtClean="0">
                <a:latin typeface="Times New Roman"/>
                <a:cs typeface="Times New Roman"/>
              </a:rPr>
              <a:t>species </a:t>
            </a:r>
            <a:r>
              <a:rPr lang="en-IN" sz="2200" spc="-125" dirty="0" smtClean="0">
                <a:latin typeface="Times New Roman"/>
                <a:cs typeface="Times New Roman"/>
              </a:rPr>
              <a:t>&amp; </a:t>
            </a:r>
            <a:r>
              <a:rPr lang="en-IN" sz="2200" spc="45" dirty="0" smtClean="0">
                <a:latin typeface="Times New Roman"/>
                <a:cs typeface="Times New Roman"/>
              </a:rPr>
              <a:t>strain </a:t>
            </a:r>
            <a:r>
              <a:rPr lang="en-IN" sz="2200" spc="60" dirty="0" smtClean="0">
                <a:latin typeface="Times New Roman"/>
                <a:cs typeface="Times New Roman"/>
              </a:rPr>
              <a:t>dependent.  </a:t>
            </a:r>
            <a:r>
              <a:rPr lang="en-IN" sz="2200" spc="25" dirty="0" smtClean="0">
                <a:latin typeface="Times New Roman"/>
                <a:cs typeface="Times New Roman"/>
              </a:rPr>
              <a:t>Against </a:t>
            </a:r>
            <a:r>
              <a:rPr lang="en-IN" sz="2200" spc="30" dirty="0" smtClean="0">
                <a:latin typeface="Times New Roman"/>
                <a:cs typeface="Times New Roman"/>
              </a:rPr>
              <a:t>mixed </a:t>
            </a:r>
            <a:r>
              <a:rPr lang="en-IN" sz="2200" spc="20" dirty="0" smtClean="0">
                <a:latin typeface="Times New Roman"/>
                <a:cs typeface="Times New Roman"/>
              </a:rPr>
              <a:t>raw </a:t>
            </a:r>
            <a:r>
              <a:rPr lang="en-IN" sz="2200" spc="25" dirty="0" smtClean="0">
                <a:latin typeface="Times New Roman"/>
                <a:cs typeface="Times New Roman"/>
              </a:rPr>
              <a:t>milk </a:t>
            </a:r>
            <a:r>
              <a:rPr lang="en-IN" sz="2200" spc="30" dirty="0" smtClean="0">
                <a:latin typeface="Times New Roman"/>
                <a:cs typeface="Times New Roman"/>
              </a:rPr>
              <a:t>flora </a:t>
            </a:r>
            <a:r>
              <a:rPr lang="en-IN" sz="2200" spc="60" dirty="0" smtClean="0">
                <a:latin typeface="Times New Roman"/>
                <a:cs typeface="Times New Roman"/>
              </a:rPr>
              <a:t>dominated </a:t>
            </a:r>
            <a:r>
              <a:rPr lang="en-IN" sz="2200" spc="10" dirty="0" smtClean="0">
                <a:latin typeface="Times New Roman"/>
                <a:cs typeface="Times New Roman"/>
              </a:rPr>
              <a:t>by </a:t>
            </a:r>
            <a:r>
              <a:rPr lang="en-IN" sz="2200" spc="35" dirty="0" err="1" smtClean="0">
                <a:latin typeface="Times New Roman"/>
                <a:cs typeface="Times New Roman"/>
              </a:rPr>
              <a:t>mesophilic</a:t>
            </a:r>
            <a:r>
              <a:rPr lang="en-IN" sz="2200" spc="35" dirty="0" smtClean="0">
                <a:latin typeface="Times New Roman"/>
                <a:cs typeface="Times New Roman"/>
              </a:rPr>
              <a:t>  </a:t>
            </a:r>
            <a:r>
              <a:rPr lang="en-IN" sz="2200" spc="40" dirty="0" smtClean="0">
                <a:latin typeface="Times New Roman"/>
                <a:cs typeface="Times New Roman"/>
              </a:rPr>
              <a:t>bacteria </a:t>
            </a:r>
            <a:r>
              <a:rPr lang="en-IN" sz="2200" dirty="0" smtClean="0">
                <a:latin typeface="Times New Roman"/>
                <a:cs typeface="Times New Roman"/>
              </a:rPr>
              <a:t>– </a:t>
            </a:r>
            <a:r>
              <a:rPr lang="en-IN" sz="2200" spc="35" dirty="0" err="1" smtClean="0">
                <a:latin typeface="Times New Roman"/>
                <a:cs typeface="Times New Roman"/>
              </a:rPr>
              <a:t>bacteriostatic</a:t>
            </a:r>
            <a:r>
              <a:rPr lang="en-IN" sz="2200" spc="35" dirty="0" smtClean="0">
                <a:latin typeface="Times New Roman"/>
                <a:cs typeface="Times New Roman"/>
              </a:rPr>
              <a:t>; </a:t>
            </a:r>
            <a:r>
              <a:rPr lang="en-IN" sz="2200" spc="25" dirty="0" smtClean="0">
                <a:latin typeface="Times New Roman"/>
                <a:cs typeface="Times New Roman"/>
              </a:rPr>
              <a:t>Against </a:t>
            </a:r>
            <a:r>
              <a:rPr lang="en-IN" sz="2200" spc="45" dirty="0" smtClean="0">
                <a:latin typeface="Times New Roman"/>
                <a:cs typeface="Times New Roman"/>
              </a:rPr>
              <a:t>some </a:t>
            </a:r>
            <a:r>
              <a:rPr lang="en-IN" sz="2200" spc="35" dirty="0" smtClean="0">
                <a:latin typeface="Times New Roman"/>
                <a:cs typeface="Times New Roman"/>
              </a:rPr>
              <a:t>Gram </a:t>
            </a:r>
            <a:r>
              <a:rPr lang="en-IN" sz="2200" spc="-15" dirty="0" smtClean="0">
                <a:latin typeface="Times New Roman"/>
                <a:cs typeface="Times New Roman"/>
              </a:rPr>
              <a:t>–</a:t>
            </a:r>
            <a:r>
              <a:rPr lang="en-IN" sz="2200" spc="-15" dirty="0" err="1" smtClean="0">
                <a:latin typeface="Times New Roman"/>
                <a:cs typeface="Times New Roman"/>
              </a:rPr>
              <a:t>ve</a:t>
            </a:r>
            <a:r>
              <a:rPr lang="en-IN" sz="2200" spc="-15" dirty="0" smtClean="0">
                <a:latin typeface="Times New Roman"/>
                <a:cs typeface="Times New Roman"/>
              </a:rPr>
              <a:t> </a:t>
            </a:r>
            <a:r>
              <a:rPr lang="en-IN" sz="2200" spc="35" dirty="0" smtClean="0">
                <a:latin typeface="Times New Roman"/>
                <a:cs typeface="Times New Roman"/>
              </a:rPr>
              <a:t>bacteria  </a:t>
            </a:r>
            <a:r>
              <a:rPr lang="en-IN" sz="2200" spc="45" dirty="0" smtClean="0">
                <a:latin typeface="Times New Roman"/>
                <a:cs typeface="Times New Roman"/>
              </a:rPr>
              <a:t>(pseudomonas, </a:t>
            </a:r>
            <a:r>
              <a:rPr lang="en-IN" sz="2200" i="1" spc="-70" dirty="0" smtClean="0">
                <a:latin typeface="Georgia"/>
                <a:cs typeface="Georgia"/>
              </a:rPr>
              <a:t>E. </a:t>
            </a:r>
            <a:r>
              <a:rPr lang="en-IN" sz="2200" i="1" spc="-15" dirty="0" smtClean="0">
                <a:latin typeface="Georgia"/>
                <a:cs typeface="Georgia"/>
              </a:rPr>
              <a:t>Coli</a:t>
            </a:r>
            <a:r>
              <a:rPr lang="en-IN" sz="2200" spc="-15" dirty="0" smtClean="0">
                <a:latin typeface="Times New Roman"/>
                <a:cs typeface="Times New Roman"/>
              </a:rPr>
              <a:t>)</a:t>
            </a:r>
            <a:r>
              <a:rPr lang="en-IN" sz="2200" spc="-160" dirty="0" smtClean="0">
                <a:latin typeface="Times New Roman"/>
                <a:cs typeface="Times New Roman"/>
              </a:rPr>
              <a:t> </a:t>
            </a:r>
            <a:r>
              <a:rPr lang="en-IN" sz="2200" spc="35" dirty="0" err="1" smtClean="0">
                <a:latin typeface="Times New Roman"/>
                <a:cs typeface="Times New Roman"/>
              </a:rPr>
              <a:t>bacteriocidal</a:t>
            </a:r>
            <a:endParaRPr lang="en-IN" sz="2200" spc="35" dirty="0" smtClean="0">
              <a:latin typeface="Times New Roman"/>
              <a:cs typeface="Times New Roman"/>
            </a:endParaRPr>
          </a:p>
          <a:p>
            <a:pPr marL="368300" marR="293370" indent="-137160" algn="just">
              <a:lnSpc>
                <a:spcPct val="100000"/>
              </a:lnSpc>
              <a:spcBef>
                <a:spcPts val="285"/>
              </a:spcBef>
              <a:buClr>
                <a:srgbClr val="0AD0D9"/>
              </a:buClr>
              <a:buSzPct val="95833"/>
              <a:tabLst>
                <a:tab pos="368935" algn="l"/>
              </a:tabLst>
            </a:pPr>
            <a:endParaRPr lang="en-IN" sz="2200" dirty="0" smtClean="0">
              <a:latin typeface="Times New Roman"/>
              <a:cs typeface="Times New Roman"/>
            </a:endParaRPr>
          </a:p>
          <a:p>
            <a:pPr marL="368300" marR="290195" indent="-137160" algn="just">
              <a:lnSpc>
                <a:spcPct val="100000"/>
              </a:lnSpc>
              <a:spcBef>
                <a:spcPts val="290"/>
              </a:spcBef>
              <a:buClr>
                <a:srgbClr val="0AD0D9"/>
              </a:buClr>
              <a:buSzPct val="95833"/>
              <a:buFont typeface="Arial"/>
              <a:buChar char="●"/>
              <a:tabLst>
                <a:tab pos="368935" algn="l"/>
              </a:tabLst>
            </a:pPr>
            <a:r>
              <a:rPr lang="en-IN" sz="2200" spc="50" dirty="0" smtClean="0">
                <a:latin typeface="Times New Roman"/>
                <a:cs typeface="Times New Roman"/>
              </a:rPr>
              <a:t>Due </a:t>
            </a:r>
            <a:r>
              <a:rPr lang="en-IN" sz="2200" spc="55" dirty="0" smtClean="0">
                <a:latin typeface="Times New Roman"/>
                <a:cs typeface="Times New Roman"/>
              </a:rPr>
              <a:t>to </a:t>
            </a:r>
            <a:r>
              <a:rPr lang="en-IN" sz="2200" spc="65" dirty="0" smtClean="0">
                <a:latin typeface="Times New Roman"/>
                <a:cs typeface="Times New Roman"/>
              </a:rPr>
              <a:t>the </a:t>
            </a:r>
            <a:r>
              <a:rPr lang="en-IN" sz="2200" spc="30" dirty="0" smtClean="0">
                <a:latin typeface="Times New Roman"/>
                <a:cs typeface="Times New Roman"/>
              </a:rPr>
              <a:t>mainly </a:t>
            </a:r>
            <a:r>
              <a:rPr lang="en-IN" sz="2200" spc="40" dirty="0" err="1" smtClean="0">
                <a:latin typeface="Times New Roman"/>
                <a:cs typeface="Times New Roman"/>
              </a:rPr>
              <a:t>bacteriostatic</a:t>
            </a:r>
            <a:r>
              <a:rPr lang="en-IN" sz="2200" spc="40" dirty="0" smtClean="0">
                <a:latin typeface="Times New Roman"/>
                <a:cs typeface="Times New Roman"/>
              </a:rPr>
              <a:t> </a:t>
            </a:r>
            <a:r>
              <a:rPr lang="en-IN" sz="2200" spc="15" dirty="0" smtClean="0">
                <a:latin typeface="Times New Roman"/>
                <a:cs typeface="Times New Roman"/>
              </a:rPr>
              <a:t>effect </a:t>
            </a:r>
            <a:r>
              <a:rPr lang="en-IN" sz="2200" spc="5" dirty="0" smtClean="0">
                <a:latin typeface="Times New Roman"/>
                <a:cs typeface="Times New Roman"/>
              </a:rPr>
              <a:t>of </a:t>
            </a:r>
            <a:r>
              <a:rPr lang="en-IN" sz="2200" spc="75" dirty="0" smtClean="0">
                <a:latin typeface="Times New Roman"/>
                <a:cs typeface="Times New Roman"/>
              </a:rPr>
              <a:t>the </a:t>
            </a:r>
            <a:r>
              <a:rPr lang="en-IN" sz="2200" spc="30" dirty="0" smtClean="0">
                <a:latin typeface="Times New Roman"/>
                <a:cs typeface="Times New Roman"/>
              </a:rPr>
              <a:t>system </a:t>
            </a:r>
            <a:r>
              <a:rPr lang="en-IN" sz="2200" spc="45" dirty="0" smtClean="0">
                <a:latin typeface="Times New Roman"/>
                <a:cs typeface="Times New Roman"/>
              </a:rPr>
              <a:t>it </a:t>
            </a:r>
            <a:r>
              <a:rPr lang="en-IN" sz="2200" spc="10" dirty="0" smtClean="0">
                <a:latin typeface="Times New Roman"/>
                <a:cs typeface="Times New Roman"/>
              </a:rPr>
              <a:t>is  </a:t>
            </a:r>
            <a:r>
              <a:rPr lang="en-IN" sz="2200" spc="75" dirty="0" smtClean="0">
                <a:latin typeface="Times New Roman"/>
                <a:cs typeface="Times New Roman"/>
              </a:rPr>
              <a:t>not </a:t>
            </a:r>
            <a:r>
              <a:rPr lang="en-IN" sz="2200" spc="30" dirty="0" smtClean="0">
                <a:latin typeface="Times New Roman"/>
                <a:cs typeface="Times New Roman"/>
              </a:rPr>
              <a:t>possible </a:t>
            </a:r>
            <a:r>
              <a:rPr lang="en-IN" sz="2200" spc="55" dirty="0" smtClean="0">
                <a:latin typeface="Times New Roman"/>
                <a:cs typeface="Times New Roman"/>
              </a:rPr>
              <a:t>to </a:t>
            </a:r>
            <a:r>
              <a:rPr lang="en-IN" sz="2200" spc="25" dirty="0" smtClean="0">
                <a:latin typeface="Times New Roman"/>
                <a:cs typeface="Times New Roman"/>
              </a:rPr>
              <a:t>disguise </a:t>
            </a:r>
            <a:r>
              <a:rPr lang="en-IN" sz="2200" spc="50" dirty="0" smtClean="0">
                <a:latin typeface="Times New Roman"/>
                <a:cs typeface="Times New Roman"/>
              </a:rPr>
              <a:t>poor </a:t>
            </a:r>
            <a:r>
              <a:rPr lang="en-IN" sz="2200" spc="35" dirty="0" smtClean="0">
                <a:latin typeface="Times New Roman"/>
                <a:cs typeface="Times New Roman"/>
              </a:rPr>
              <a:t>quality </a:t>
            </a:r>
            <a:r>
              <a:rPr lang="en-IN" sz="2200" spc="25" dirty="0" smtClean="0">
                <a:latin typeface="Times New Roman"/>
                <a:cs typeface="Times New Roman"/>
              </a:rPr>
              <a:t>milk, </a:t>
            </a:r>
            <a:r>
              <a:rPr lang="en-IN" sz="2200" spc="40" dirty="0" smtClean="0">
                <a:latin typeface="Times New Roman"/>
                <a:cs typeface="Times New Roman"/>
              </a:rPr>
              <a:t>which </a:t>
            </a:r>
            <a:r>
              <a:rPr lang="en-IN" sz="2200" spc="20" dirty="0" smtClean="0">
                <a:latin typeface="Times New Roman"/>
                <a:cs typeface="Times New Roman"/>
              </a:rPr>
              <a:t>originally  </a:t>
            </a:r>
            <a:r>
              <a:rPr lang="en-IN" sz="2200" spc="50" dirty="0" smtClean="0">
                <a:latin typeface="Times New Roman"/>
                <a:cs typeface="Times New Roman"/>
              </a:rPr>
              <a:t>contained </a:t>
            </a:r>
            <a:r>
              <a:rPr lang="en-IN" sz="2200" spc="40" dirty="0" smtClean="0">
                <a:latin typeface="Times New Roman"/>
                <a:cs typeface="Times New Roman"/>
              </a:rPr>
              <a:t>a </a:t>
            </a:r>
            <a:r>
              <a:rPr lang="en-IN" sz="2200" spc="45" dirty="0" smtClean="0">
                <a:latin typeface="Times New Roman"/>
                <a:cs typeface="Times New Roman"/>
              </a:rPr>
              <a:t>high </a:t>
            </a:r>
            <a:r>
              <a:rPr lang="en-IN" sz="2200" spc="35" dirty="0" smtClean="0">
                <a:latin typeface="Times New Roman"/>
                <a:cs typeface="Times New Roman"/>
              </a:rPr>
              <a:t>bacterial </a:t>
            </a:r>
            <a:r>
              <a:rPr lang="en-IN" sz="2200" spc="45" dirty="0" smtClean="0">
                <a:latin typeface="Times New Roman"/>
                <a:cs typeface="Times New Roman"/>
              </a:rPr>
              <a:t>population, </a:t>
            </a:r>
            <a:r>
              <a:rPr lang="en-IN" sz="2200" spc="20" dirty="0" smtClean="0">
                <a:latin typeface="Times New Roman"/>
                <a:cs typeface="Times New Roman"/>
              </a:rPr>
              <a:t>by </a:t>
            </a:r>
            <a:r>
              <a:rPr lang="en-IN" sz="2200" spc="25" dirty="0" smtClean="0">
                <a:latin typeface="Times New Roman"/>
                <a:cs typeface="Times New Roman"/>
              </a:rPr>
              <a:t>applying </a:t>
            </a:r>
            <a:r>
              <a:rPr lang="en-IN" sz="2200" spc="50" dirty="0" smtClean="0">
                <a:latin typeface="Times New Roman"/>
                <a:cs typeface="Times New Roman"/>
              </a:rPr>
              <a:t>this  </a:t>
            </a:r>
            <a:r>
              <a:rPr lang="en-IN" sz="2200" spc="75" dirty="0" smtClean="0">
                <a:latin typeface="Times New Roman"/>
                <a:cs typeface="Times New Roman"/>
              </a:rPr>
              <a:t>method</a:t>
            </a:r>
            <a:endParaRPr lang="en-IN" sz="2200" dirty="0">
              <a:latin typeface="Times New Roman"/>
              <a:cs typeface="Times New Roman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/>
          <p:nvPr/>
        </p:nvSpPr>
        <p:spPr>
          <a:xfrm>
            <a:off x="7971776" y="1048097"/>
            <a:ext cx="15777" cy="235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7821886" y="4098175"/>
            <a:ext cx="165666" cy="25907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2070847" y="1391966"/>
            <a:ext cx="138056" cy="28263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228600" y="685800"/>
            <a:ext cx="9372600" cy="6294031"/>
          </a:xfrm>
          <a:prstGeom prst="rect">
            <a:avLst/>
          </a:prstGeom>
          <a:ln w="12191">
            <a:solidFill>
              <a:srgbClr val="000000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 marL="1499235" marR="923925" indent="-487680"/>
            <a:endParaRPr lang="en-US" sz="2600" b="1" spc="-95" dirty="0" smtClean="0">
              <a:solidFill>
                <a:srgbClr val="04607A"/>
              </a:solidFill>
              <a:latin typeface="Trebuchet MS"/>
              <a:cs typeface="Trebuchet MS"/>
            </a:endParaRPr>
          </a:p>
          <a:p>
            <a:pPr marL="1499235" marR="923925" indent="-487680"/>
            <a:r>
              <a:rPr sz="2600" b="1" spc="-95" dirty="0" smtClean="0">
                <a:solidFill>
                  <a:srgbClr val="04607A"/>
                </a:solidFill>
                <a:latin typeface="Trebuchet MS"/>
                <a:cs typeface="Trebuchet MS"/>
              </a:rPr>
              <a:t>Practical </a:t>
            </a:r>
            <a:r>
              <a:rPr sz="2600" b="1" spc="-80" dirty="0">
                <a:solidFill>
                  <a:srgbClr val="04607A"/>
                </a:solidFill>
                <a:latin typeface="Trebuchet MS"/>
                <a:cs typeface="Trebuchet MS"/>
              </a:rPr>
              <a:t>Application </a:t>
            </a:r>
            <a:r>
              <a:rPr sz="2600" b="1" spc="-65" dirty="0">
                <a:solidFill>
                  <a:srgbClr val="04607A"/>
                </a:solidFill>
                <a:latin typeface="Trebuchet MS"/>
                <a:cs typeface="Trebuchet MS"/>
              </a:rPr>
              <a:t>of </a:t>
            </a:r>
            <a:r>
              <a:rPr sz="2600" b="1" spc="-90" dirty="0">
                <a:solidFill>
                  <a:srgbClr val="04607A"/>
                </a:solidFill>
                <a:latin typeface="Trebuchet MS"/>
                <a:cs typeface="Trebuchet MS"/>
              </a:rPr>
              <a:t>the </a:t>
            </a:r>
            <a:r>
              <a:rPr sz="2600" b="1" spc="-40" dirty="0">
                <a:solidFill>
                  <a:srgbClr val="04607A"/>
                </a:solidFill>
                <a:latin typeface="Trebuchet MS"/>
                <a:cs typeface="Trebuchet MS"/>
              </a:rPr>
              <a:t>Method  </a:t>
            </a:r>
            <a:r>
              <a:rPr sz="2600" b="1" spc="-65" dirty="0">
                <a:solidFill>
                  <a:srgbClr val="04607A"/>
                </a:solidFill>
                <a:latin typeface="Trebuchet MS"/>
                <a:cs typeface="Trebuchet MS"/>
              </a:rPr>
              <a:t>(as </a:t>
            </a:r>
            <a:r>
              <a:rPr sz="2600" b="1" spc="-95" dirty="0">
                <a:solidFill>
                  <a:srgbClr val="04607A"/>
                </a:solidFill>
                <a:latin typeface="Trebuchet MS"/>
                <a:cs typeface="Trebuchet MS"/>
              </a:rPr>
              <a:t>prescribed </a:t>
            </a:r>
            <a:r>
              <a:rPr sz="2600" b="1" spc="-80" dirty="0">
                <a:solidFill>
                  <a:srgbClr val="04607A"/>
                </a:solidFill>
                <a:latin typeface="Trebuchet MS"/>
                <a:cs typeface="Trebuchet MS"/>
              </a:rPr>
              <a:t>by</a:t>
            </a:r>
            <a:r>
              <a:rPr sz="2600" b="1" spc="-135" dirty="0">
                <a:solidFill>
                  <a:srgbClr val="04607A"/>
                </a:solidFill>
                <a:latin typeface="Trebuchet MS"/>
                <a:cs typeface="Trebuchet MS"/>
              </a:rPr>
              <a:t> </a:t>
            </a:r>
            <a:r>
              <a:rPr sz="2600" b="1" spc="-100" dirty="0">
                <a:solidFill>
                  <a:srgbClr val="04607A"/>
                </a:solidFill>
                <a:latin typeface="Trebuchet MS"/>
                <a:cs typeface="Trebuchet MS"/>
              </a:rPr>
              <a:t>CAC)</a:t>
            </a:r>
            <a:endParaRPr sz="2600" dirty="0">
              <a:latin typeface="Trebuchet MS"/>
              <a:cs typeface="Trebuchet MS"/>
            </a:endParaRPr>
          </a:p>
          <a:p>
            <a:pPr marL="368300" marR="350520" indent="-137160" algn="just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rgbClr val="0AD0D9"/>
              </a:buClr>
              <a:buSzPct val="95833"/>
              <a:buFont typeface="Arial"/>
              <a:buChar char="●"/>
              <a:tabLst>
                <a:tab pos="368935" algn="l"/>
              </a:tabLst>
            </a:pPr>
            <a:r>
              <a:rPr sz="2200" spc="-95" dirty="0">
                <a:latin typeface="Times New Roman"/>
                <a:cs typeface="Times New Roman"/>
              </a:rPr>
              <a:t>14</a:t>
            </a:r>
            <a:r>
              <a:rPr sz="2200" spc="-25" dirty="0">
                <a:latin typeface="Times New Roman"/>
                <a:cs typeface="Times New Roman"/>
              </a:rPr>
              <a:t> </a:t>
            </a:r>
            <a:r>
              <a:rPr sz="2200" spc="50" dirty="0">
                <a:latin typeface="Times New Roman"/>
                <a:cs typeface="Times New Roman"/>
              </a:rPr>
              <a:t>mg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spc="5" dirty="0">
                <a:latin typeface="Times New Roman"/>
                <a:cs typeface="Times New Roman"/>
              </a:rPr>
              <a:t>of</a:t>
            </a:r>
            <a:r>
              <a:rPr sz="2200" spc="30" dirty="0">
                <a:latin typeface="Times New Roman"/>
                <a:cs typeface="Times New Roman"/>
              </a:rPr>
              <a:t> </a:t>
            </a:r>
            <a:r>
              <a:rPr sz="2200" spc="-5" dirty="0">
                <a:latin typeface="Times New Roman"/>
                <a:cs typeface="Times New Roman"/>
              </a:rPr>
              <a:t>NaSCN</a:t>
            </a:r>
            <a:r>
              <a:rPr sz="2200" spc="5" dirty="0">
                <a:latin typeface="Times New Roman"/>
                <a:cs typeface="Times New Roman"/>
              </a:rPr>
              <a:t> </a:t>
            </a:r>
            <a:r>
              <a:rPr sz="2200" spc="10" dirty="0">
                <a:latin typeface="Times New Roman"/>
                <a:cs typeface="Times New Roman"/>
              </a:rPr>
              <a:t>is</a:t>
            </a:r>
            <a:r>
              <a:rPr sz="2200" spc="-40" dirty="0">
                <a:latin typeface="Times New Roman"/>
                <a:cs typeface="Times New Roman"/>
              </a:rPr>
              <a:t> </a:t>
            </a:r>
            <a:r>
              <a:rPr sz="2200" spc="60" dirty="0">
                <a:latin typeface="Times New Roman"/>
                <a:cs typeface="Times New Roman"/>
              </a:rPr>
              <a:t>added</a:t>
            </a:r>
            <a:r>
              <a:rPr sz="2200" spc="5" dirty="0">
                <a:latin typeface="Times New Roman"/>
                <a:cs typeface="Times New Roman"/>
              </a:rPr>
              <a:t> </a:t>
            </a:r>
            <a:r>
              <a:rPr sz="2200" spc="55" dirty="0">
                <a:latin typeface="Times New Roman"/>
                <a:cs typeface="Times New Roman"/>
              </a:rPr>
              <a:t>per</a:t>
            </a:r>
            <a:r>
              <a:rPr sz="2200" spc="-45" dirty="0">
                <a:latin typeface="Times New Roman"/>
                <a:cs typeface="Times New Roman"/>
              </a:rPr>
              <a:t> </a:t>
            </a:r>
            <a:r>
              <a:rPr sz="2200" spc="30" dirty="0">
                <a:latin typeface="Times New Roman"/>
                <a:cs typeface="Times New Roman"/>
              </a:rPr>
              <a:t>litre</a:t>
            </a:r>
            <a:r>
              <a:rPr sz="2200" spc="-55" dirty="0">
                <a:latin typeface="Times New Roman"/>
                <a:cs typeface="Times New Roman"/>
              </a:rPr>
              <a:t> </a:t>
            </a:r>
            <a:r>
              <a:rPr sz="2200" spc="5" dirty="0">
                <a:latin typeface="Times New Roman"/>
                <a:cs typeface="Times New Roman"/>
              </a:rPr>
              <a:t>of</a:t>
            </a:r>
            <a:r>
              <a:rPr sz="2200" spc="30" dirty="0">
                <a:latin typeface="Times New Roman"/>
                <a:cs typeface="Times New Roman"/>
              </a:rPr>
              <a:t> </a:t>
            </a:r>
            <a:r>
              <a:rPr sz="2200" spc="25" dirty="0">
                <a:latin typeface="Times New Roman"/>
                <a:cs typeface="Times New Roman"/>
              </a:rPr>
              <a:t>milk.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spc="45" dirty="0">
                <a:latin typeface="Times New Roman"/>
                <a:cs typeface="Times New Roman"/>
              </a:rPr>
              <a:t>The</a:t>
            </a:r>
            <a:r>
              <a:rPr sz="2200" spc="-30" dirty="0">
                <a:latin typeface="Times New Roman"/>
                <a:cs typeface="Times New Roman"/>
              </a:rPr>
              <a:t> </a:t>
            </a:r>
            <a:r>
              <a:rPr sz="2200" spc="30" dirty="0">
                <a:latin typeface="Times New Roman"/>
                <a:cs typeface="Times New Roman"/>
              </a:rPr>
              <a:t>milk</a:t>
            </a:r>
            <a:r>
              <a:rPr sz="2200" spc="-30" dirty="0">
                <a:latin typeface="Times New Roman"/>
                <a:cs typeface="Times New Roman"/>
              </a:rPr>
              <a:t> </a:t>
            </a:r>
            <a:r>
              <a:rPr sz="2200" spc="45" dirty="0">
                <a:latin typeface="Times New Roman"/>
                <a:cs typeface="Times New Roman"/>
              </a:rPr>
              <a:t>should  </a:t>
            </a:r>
            <a:r>
              <a:rPr sz="2200" spc="80" dirty="0">
                <a:latin typeface="Times New Roman"/>
                <a:cs typeface="Times New Roman"/>
              </a:rPr>
              <a:t>then</a:t>
            </a:r>
            <a:r>
              <a:rPr sz="2200" spc="-40" dirty="0">
                <a:latin typeface="Times New Roman"/>
                <a:cs typeface="Times New Roman"/>
              </a:rPr>
              <a:t> </a:t>
            </a:r>
            <a:r>
              <a:rPr sz="2200" spc="55" dirty="0">
                <a:latin typeface="Times New Roman"/>
                <a:cs typeface="Times New Roman"/>
              </a:rPr>
              <a:t>be</a:t>
            </a:r>
            <a:r>
              <a:rPr sz="2200" spc="-35" dirty="0">
                <a:latin typeface="Times New Roman"/>
                <a:cs typeface="Times New Roman"/>
              </a:rPr>
              <a:t> </a:t>
            </a:r>
            <a:r>
              <a:rPr sz="2200" spc="30" dirty="0">
                <a:latin typeface="Times New Roman"/>
                <a:cs typeface="Times New Roman"/>
              </a:rPr>
              <a:t>mixed</a:t>
            </a:r>
            <a:r>
              <a:rPr sz="2200" spc="-25" dirty="0">
                <a:latin typeface="Times New Roman"/>
                <a:cs typeface="Times New Roman"/>
              </a:rPr>
              <a:t> </a:t>
            </a:r>
            <a:r>
              <a:rPr sz="2200" spc="55" dirty="0">
                <a:latin typeface="Times New Roman"/>
                <a:cs typeface="Times New Roman"/>
              </a:rPr>
              <a:t>to</a:t>
            </a:r>
            <a:r>
              <a:rPr sz="2200" spc="-60" dirty="0">
                <a:latin typeface="Times New Roman"/>
                <a:cs typeface="Times New Roman"/>
              </a:rPr>
              <a:t> </a:t>
            </a:r>
            <a:r>
              <a:rPr sz="2200" spc="45" dirty="0">
                <a:latin typeface="Times New Roman"/>
                <a:cs typeface="Times New Roman"/>
              </a:rPr>
              <a:t>ensure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spc="70" dirty="0">
                <a:latin typeface="Times New Roman"/>
                <a:cs typeface="Times New Roman"/>
              </a:rPr>
              <a:t>an</a:t>
            </a:r>
            <a:r>
              <a:rPr sz="2200" spc="-60" dirty="0">
                <a:latin typeface="Times New Roman"/>
                <a:cs typeface="Times New Roman"/>
              </a:rPr>
              <a:t> </a:t>
            </a:r>
            <a:r>
              <a:rPr sz="2200" spc="30" dirty="0">
                <a:latin typeface="Times New Roman"/>
                <a:cs typeface="Times New Roman"/>
              </a:rPr>
              <a:t>even</a:t>
            </a:r>
            <a:r>
              <a:rPr sz="2200" spc="-40" dirty="0">
                <a:latin typeface="Times New Roman"/>
                <a:cs typeface="Times New Roman"/>
              </a:rPr>
              <a:t> </a:t>
            </a:r>
            <a:r>
              <a:rPr sz="2200" spc="50" dirty="0">
                <a:latin typeface="Times New Roman"/>
                <a:cs typeface="Times New Roman"/>
              </a:rPr>
              <a:t>distribution</a:t>
            </a:r>
            <a:r>
              <a:rPr sz="2200" spc="-40" dirty="0">
                <a:latin typeface="Times New Roman"/>
                <a:cs typeface="Times New Roman"/>
              </a:rPr>
              <a:t> </a:t>
            </a:r>
            <a:r>
              <a:rPr sz="2200" spc="5" dirty="0">
                <a:latin typeface="Times New Roman"/>
                <a:cs typeface="Times New Roman"/>
              </a:rPr>
              <a:t>of</a:t>
            </a:r>
            <a:r>
              <a:rPr sz="2200" spc="25" dirty="0">
                <a:latin typeface="Times New Roman"/>
                <a:cs typeface="Times New Roman"/>
              </a:rPr>
              <a:t> </a:t>
            </a:r>
            <a:r>
              <a:rPr sz="2200" spc="75" dirty="0">
                <a:latin typeface="Times New Roman"/>
                <a:cs typeface="Times New Roman"/>
              </a:rPr>
              <a:t>the</a:t>
            </a:r>
            <a:r>
              <a:rPr sz="2200" spc="-35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Times New Roman"/>
                <a:cs typeface="Times New Roman"/>
              </a:rPr>
              <a:t>SCN-.  </a:t>
            </a:r>
            <a:r>
              <a:rPr sz="2200" spc="35" dirty="0">
                <a:latin typeface="Times New Roman"/>
                <a:cs typeface="Times New Roman"/>
              </a:rPr>
              <a:t>Plunging </a:t>
            </a:r>
            <a:r>
              <a:rPr sz="2200" spc="20" dirty="0">
                <a:latin typeface="Times New Roman"/>
                <a:cs typeface="Times New Roman"/>
              </a:rPr>
              <a:t>for </a:t>
            </a:r>
            <a:r>
              <a:rPr sz="2200" spc="60" dirty="0">
                <a:latin typeface="Times New Roman"/>
                <a:cs typeface="Times New Roman"/>
              </a:rPr>
              <a:t>about </a:t>
            </a:r>
            <a:r>
              <a:rPr sz="2200" spc="-225" dirty="0">
                <a:latin typeface="Times New Roman"/>
                <a:cs typeface="Times New Roman"/>
              </a:rPr>
              <a:t>1 </a:t>
            </a:r>
            <a:r>
              <a:rPr sz="2200" spc="60" dirty="0">
                <a:latin typeface="Times New Roman"/>
                <a:cs typeface="Times New Roman"/>
              </a:rPr>
              <a:t>minute </a:t>
            </a:r>
            <a:r>
              <a:rPr sz="2200" spc="50" dirty="0">
                <a:latin typeface="Times New Roman"/>
                <a:cs typeface="Times New Roman"/>
              </a:rPr>
              <a:t>with </a:t>
            </a:r>
            <a:r>
              <a:rPr sz="2200" spc="40" dirty="0">
                <a:latin typeface="Times New Roman"/>
                <a:cs typeface="Times New Roman"/>
              </a:rPr>
              <a:t>a </a:t>
            </a:r>
            <a:r>
              <a:rPr sz="2200" spc="35" dirty="0">
                <a:latin typeface="Times New Roman"/>
                <a:cs typeface="Times New Roman"/>
              </a:rPr>
              <a:t>clean </a:t>
            </a:r>
            <a:r>
              <a:rPr sz="2200" spc="40" dirty="0">
                <a:latin typeface="Times New Roman"/>
                <a:cs typeface="Times New Roman"/>
              </a:rPr>
              <a:t>plunger </a:t>
            </a:r>
            <a:r>
              <a:rPr sz="2200" spc="10" dirty="0">
                <a:latin typeface="Times New Roman"/>
                <a:cs typeface="Times New Roman"/>
              </a:rPr>
              <a:t>is  </a:t>
            </a:r>
            <a:r>
              <a:rPr sz="2200" spc="35" dirty="0">
                <a:latin typeface="Times New Roman"/>
                <a:cs typeface="Times New Roman"/>
              </a:rPr>
              <a:t>normally</a:t>
            </a:r>
            <a:r>
              <a:rPr sz="2200" spc="-70" dirty="0">
                <a:latin typeface="Times New Roman"/>
                <a:cs typeface="Times New Roman"/>
              </a:rPr>
              <a:t> </a:t>
            </a:r>
            <a:r>
              <a:rPr sz="2200" spc="15" dirty="0">
                <a:latin typeface="Times New Roman"/>
                <a:cs typeface="Times New Roman"/>
              </a:rPr>
              <a:t>satisfactory.</a:t>
            </a:r>
            <a:endParaRPr sz="2200" dirty="0">
              <a:latin typeface="Times New Roman"/>
              <a:cs typeface="Times New Roman"/>
            </a:endParaRPr>
          </a:p>
          <a:p>
            <a:pPr marL="368300" marR="516255" indent="-137160" algn="just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rgbClr val="0AD0D9"/>
              </a:buClr>
              <a:buSzPct val="95454"/>
              <a:buFont typeface="Arial"/>
              <a:buChar char="●"/>
              <a:tabLst>
                <a:tab pos="368935" algn="l"/>
              </a:tabLst>
            </a:pPr>
            <a:r>
              <a:rPr sz="2200" spc="25" dirty="0">
                <a:latin typeface="Times New Roman"/>
                <a:cs typeface="Times New Roman"/>
              </a:rPr>
              <a:t>This</a:t>
            </a:r>
            <a:r>
              <a:rPr sz="2200" spc="-75" dirty="0">
                <a:latin typeface="Times New Roman"/>
                <a:cs typeface="Times New Roman"/>
              </a:rPr>
              <a:t> </a:t>
            </a:r>
            <a:r>
              <a:rPr sz="2200" spc="30" dirty="0">
                <a:latin typeface="Times New Roman"/>
                <a:cs typeface="Times New Roman"/>
              </a:rPr>
              <a:t>causes</a:t>
            </a:r>
            <a:r>
              <a:rPr sz="2200" spc="-50" dirty="0">
                <a:latin typeface="Times New Roman"/>
                <a:cs typeface="Times New Roman"/>
              </a:rPr>
              <a:t> </a:t>
            </a:r>
            <a:r>
              <a:rPr sz="2200" spc="35" dirty="0">
                <a:latin typeface="Times New Roman"/>
                <a:cs typeface="Times New Roman"/>
              </a:rPr>
              <a:t>increase</a:t>
            </a:r>
            <a:r>
              <a:rPr sz="2200" spc="-55" dirty="0">
                <a:latin typeface="Times New Roman"/>
                <a:cs typeface="Times New Roman"/>
              </a:rPr>
              <a:t> </a:t>
            </a:r>
            <a:r>
              <a:rPr sz="2200" spc="65" dirty="0">
                <a:latin typeface="Times New Roman"/>
                <a:cs typeface="Times New Roman"/>
              </a:rPr>
              <a:t>the</a:t>
            </a:r>
            <a:r>
              <a:rPr sz="2200" spc="-85" dirty="0">
                <a:latin typeface="Times New Roman"/>
                <a:cs typeface="Times New Roman"/>
              </a:rPr>
              <a:t> </a:t>
            </a:r>
            <a:r>
              <a:rPr sz="2200" spc="10" dirty="0">
                <a:latin typeface="Times New Roman"/>
                <a:cs typeface="Times New Roman"/>
              </a:rPr>
              <a:t>overall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spc="5" dirty="0">
                <a:latin typeface="Times New Roman"/>
                <a:cs typeface="Times New Roman"/>
              </a:rPr>
              <a:t>level</a:t>
            </a:r>
            <a:r>
              <a:rPr sz="2200" spc="-60" dirty="0">
                <a:latin typeface="Times New Roman"/>
                <a:cs typeface="Times New Roman"/>
              </a:rPr>
              <a:t> </a:t>
            </a:r>
            <a:r>
              <a:rPr sz="2200" spc="10" dirty="0">
                <a:latin typeface="Times New Roman"/>
                <a:cs typeface="Times New Roman"/>
              </a:rPr>
              <a:t>of </a:t>
            </a:r>
            <a:r>
              <a:rPr sz="2200" spc="40" dirty="0">
                <a:latin typeface="Times New Roman"/>
                <a:cs typeface="Times New Roman"/>
              </a:rPr>
              <a:t>thiocyanate</a:t>
            </a:r>
            <a:r>
              <a:rPr sz="2200" spc="-40" dirty="0">
                <a:latin typeface="Times New Roman"/>
                <a:cs typeface="Times New Roman"/>
              </a:rPr>
              <a:t> </a:t>
            </a:r>
            <a:r>
              <a:rPr sz="2200" spc="50" dirty="0">
                <a:latin typeface="Times New Roman"/>
                <a:cs typeface="Times New Roman"/>
              </a:rPr>
              <a:t>to</a:t>
            </a:r>
            <a:r>
              <a:rPr sz="2200" spc="-30" dirty="0">
                <a:latin typeface="Times New Roman"/>
                <a:cs typeface="Times New Roman"/>
              </a:rPr>
              <a:t> </a:t>
            </a:r>
            <a:r>
              <a:rPr sz="2200" spc="-135" dirty="0">
                <a:latin typeface="Times New Roman"/>
                <a:cs typeface="Times New Roman"/>
              </a:rPr>
              <a:t>15</a:t>
            </a:r>
            <a:r>
              <a:rPr sz="2200" spc="-125" dirty="0">
                <a:latin typeface="Times New Roman"/>
                <a:cs typeface="Times New Roman"/>
              </a:rPr>
              <a:t> </a:t>
            </a:r>
            <a:r>
              <a:rPr sz="2200" spc="80" dirty="0">
                <a:latin typeface="Times New Roman"/>
                <a:cs typeface="Times New Roman"/>
              </a:rPr>
              <a:t>ppm  </a:t>
            </a:r>
            <a:r>
              <a:rPr sz="2200" spc="55" dirty="0">
                <a:latin typeface="Times New Roman"/>
                <a:cs typeface="Times New Roman"/>
              </a:rPr>
              <a:t>(around</a:t>
            </a:r>
            <a:r>
              <a:rPr sz="2200" spc="-70" dirty="0">
                <a:latin typeface="Times New Roman"/>
                <a:cs typeface="Times New Roman"/>
              </a:rPr>
              <a:t> </a:t>
            </a:r>
            <a:r>
              <a:rPr sz="2200" spc="-25" dirty="0">
                <a:latin typeface="Times New Roman"/>
                <a:cs typeface="Times New Roman"/>
              </a:rPr>
              <a:t>5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spc="80" dirty="0">
                <a:latin typeface="Times New Roman"/>
                <a:cs typeface="Times New Roman"/>
              </a:rPr>
              <a:t>ppm</a:t>
            </a:r>
            <a:r>
              <a:rPr sz="2200" spc="-35" dirty="0">
                <a:latin typeface="Times New Roman"/>
                <a:cs typeface="Times New Roman"/>
              </a:rPr>
              <a:t> </a:t>
            </a:r>
            <a:r>
              <a:rPr sz="2200" spc="10" dirty="0">
                <a:latin typeface="Times New Roman"/>
                <a:cs typeface="Times New Roman"/>
              </a:rPr>
              <a:t>is</a:t>
            </a:r>
            <a:r>
              <a:rPr sz="2200" spc="-30" dirty="0">
                <a:latin typeface="Times New Roman"/>
                <a:cs typeface="Times New Roman"/>
              </a:rPr>
              <a:t> </a:t>
            </a:r>
            <a:r>
              <a:rPr sz="2200" spc="35" dirty="0">
                <a:latin typeface="Times New Roman"/>
                <a:cs typeface="Times New Roman"/>
              </a:rPr>
              <a:t>naturally</a:t>
            </a:r>
            <a:r>
              <a:rPr sz="2200" spc="-90" dirty="0">
                <a:latin typeface="Times New Roman"/>
                <a:cs typeface="Times New Roman"/>
              </a:rPr>
              <a:t> </a:t>
            </a:r>
            <a:r>
              <a:rPr sz="2200" spc="45" dirty="0">
                <a:latin typeface="Times New Roman"/>
                <a:cs typeface="Times New Roman"/>
              </a:rPr>
              <a:t>present).</a:t>
            </a:r>
            <a:endParaRPr sz="2200" dirty="0">
              <a:latin typeface="Times New Roman"/>
              <a:cs typeface="Times New Roman"/>
            </a:endParaRPr>
          </a:p>
          <a:p>
            <a:pPr marL="368300" marR="323215" indent="-137160" algn="just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rgbClr val="0AD0D9"/>
              </a:buClr>
              <a:buSzPct val="95833"/>
              <a:buFont typeface="Arial"/>
              <a:buChar char="●"/>
              <a:tabLst>
                <a:tab pos="368935" algn="l"/>
              </a:tabLst>
            </a:pPr>
            <a:r>
              <a:rPr sz="2200" spc="5" dirty="0">
                <a:latin typeface="Times New Roman"/>
                <a:cs typeface="Times New Roman"/>
              </a:rPr>
              <a:t>Secondly, </a:t>
            </a:r>
            <a:r>
              <a:rPr sz="2200" spc="-5" dirty="0">
                <a:latin typeface="Times New Roman"/>
                <a:cs typeface="Times New Roman"/>
              </a:rPr>
              <a:t>30 </a:t>
            </a:r>
            <a:r>
              <a:rPr sz="2200" spc="50" dirty="0">
                <a:latin typeface="Times New Roman"/>
                <a:cs typeface="Times New Roman"/>
              </a:rPr>
              <a:t>mg </a:t>
            </a:r>
            <a:r>
              <a:rPr sz="2200" spc="5" dirty="0">
                <a:latin typeface="Times New Roman"/>
                <a:cs typeface="Times New Roman"/>
              </a:rPr>
              <a:t>of </a:t>
            </a:r>
            <a:r>
              <a:rPr sz="2200" spc="45" dirty="0">
                <a:latin typeface="Times New Roman"/>
                <a:cs typeface="Times New Roman"/>
              </a:rPr>
              <a:t>sodium </a:t>
            </a:r>
            <a:r>
              <a:rPr sz="2200" spc="50" dirty="0">
                <a:latin typeface="Times New Roman"/>
                <a:cs typeface="Times New Roman"/>
              </a:rPr>
              <a:t>percarbonate</a:t>
            </a:r>
            <a:r>
              <a:rPr sz="2200" spc="-145" dirty="0">
                <a:latin typeface="Times New Roman"/>
                <a:cs typeface="Times New Roman"/>
              </a:rPr>
              <a:t> </a:t>
            </a:r>
            <a:r>
              <a:rPr sz="2200" spc="5" dirty="0">
                <a:latin typeface="Times New Roman"/>
                <a:cs typeface="Times New Roman"/>
              </a:rPr>
              <a:t>(2Na2CO3,3H</a:t>
            </a:r>
            <a:r>
              <a:rPr sz="2200" spc="7" baseline="-20833" dirty="0">
                <a:latin typeface="Times New Roman"/>
                <a:cs typeface="Times New Roman"/>
              </a:rPr>
              <a:t>2</a:t>
            </a:r>
            <a:r>
              <a:rPr sz="2200" spc="5" dirty="0">
                <a:latin typeface="Times New Roman"/>
                <a:cs typeface="Times New Roman"/>
              </a:rPr>
              <a:t>O</a:t>
            </a:r>
            <a:r>
              <a:rPr sz="2200" spc="7" baseline="-20833" dirty="0">
                <a:latin typeface="Times New Roman"/>
                <a:cs typeface="Times New Roman"/>
              </a:rPr>
              <a:t>2</a:t>
            </a:r>
            <a:r>
              <a:rPr sz="2200" spc="5" dirty="0">
                <a:latin typeface="Times New Roman"/>
                <a:cs typeface="Times New Roman"/>
              </a:rPr>
              <a:t>)  </a:t>
            </a:r>
            <a:r>
              <a:rPr sz="2200" spc="10" dirty="0">
                <a:latin typeface="Times New Roman"/>
                <a:cs typeface="Times New Roman"/>
              </a:rPr>
              <a:t>is </a:t>
            </a:r>
            <a:r>
              <a:rPr sz="2200" spc="60" dirty="0">
                <a:latin typeface="Times New Roman"/>
                <a:cs typeface="Times New Roman"/>
              </a:rPr>
              <a:t>added </a:t>
            </a:r>
            <a:r>
              <a:rPr sz="2200" spc="55" dirty="0">
                <a:latin typeface="Times New Roman"/>
                <a:cs typeface="Times New Roman"/>
              </a:rPr>
              <a:t>per </a:t>
            </a:r>
            <a:r>
              <a:rPr sz="2200" spc="30" dirty="0">
                <a:latin typeface="Times New Roman"/>
                <a:cs typeface="Times New Roman"/>
              </a:rPr>
              <a:t>litre </a:t>
            </a:r>
            <a:r>
              <a:rPr sz="2200" spc="5" dirty="0">
                <a:latin typeface="Times New Roman"/>
                <a:cs typeface="Times New Roman"/>
              </a:rPr>
              <a:t>of </a:t>
            </a:r>
            <a:r>
              <a:rPr sz="2200" spc="25" dirty="0">
                <a:latin typeface="Times New Roman"/>
                <a:cs typeface="Times New Roman"/>
              </a:rPr>
              <a:t>milk. </a:t>
            </a:r>
            <a:r>
              <a:rPr sz="2200" spc="45" dirty="0">
                <a:latin typeface="Times New Roman"/>
                <a:cs typeface="Times New Roman"/>
              </a:rPr>
              <a:t>The </a:t>
            </a:r>
            <a:r>
              <a:rPr sz="2200" spc="30" dirty="0">
                <a:latin typeface="Times New Roman"/>
                <a:cs typeface="Times New Roman"/>
              </a:rPr>
              <a:t>milk </a:t>
            </a:r>
            <a:r>
              <a:rPr sz="2200" spc="10" dirty="0">
                <a:latin typeface="Times New Roman"/>
                <a:cs typeface="Times New Roman"/>
              </a:rPr>
              <a:t>is </a:t>
            </a:r>
            <a:r>
              <a:rPr sz="2200" spc="80" dirty="0">
                <a:latin typeface="Times New Roman"/>
                <a:cs typeface="Times New Roman"/>
              </a:rPr>
              <a:t>then </a:t>
            </a:r>
            <a:r>
              <a:rPr sz="2200" spc="40" dirty="0">
                <a:latin typeface="Times New Roman"/>
                <a:cs typeface="Times New Roman"/>
              </a:rPr>
              <a:t>stirred </a:t>
            </a:r>
            <a:r>
              <a:rPr sz="2200" spc="20" dirty="0">
                <a:latin typeface="Times New Roman"/>
                <a:cs typeface="Times New Roman"/>
              </a:rPr>
              <a:t>for  </a:t>
            </a:r>
            <a:r>
              <a:rPr sz="2200" spc="65" dirty="0">
                <a:latin typeface="Times New Roman"/>
                <a:cs typeface="Times New Roman"/>
              </a:rPr>
              <a:t>another </a:t>
            </a:r>
            <a:r>
              <a:rPr sz="2200" spc="-20" dirty="0">
                <a:latin typeface="Times New Roman"/>
                <a:cs typeface="Times New Roman"/>
              </a:rPr>
              <a:t>2-3 </a:t>
            </a:r>
            <a:r>
              <a:rPr sz="2200" spc="55" dirty="0">
                <a:latin typeface="Times New Roman"/>
                <a:cs typeface="Times New Roman"/>
              </a:rPr>
              <a:t>minutes to </a:t>
            </a:r>
            <a:r>
              <a:rPr sz="2200" spc="45" dirty="0">
                <a:latin typeface="Times New Roman"/>
                <a:cs typeface="Times New Roman"/>
              </a:rPr>
              <a:t>ensure </a:t>
            </a:r>
            <a:r>
              <a:rPr sz="2200" spc="80" dirty="0">
                <a:latin typeface="Times New Roman"/>
                <a:cs typeface="Times New Roman"/>
              </a:rPr>
              <a:t>that </a:t>
            </a:r>
            <a:r>
              <a:rPr sz="2200" spc="75" dirty="0">
                <a:latin typeface="Times New Roman"/>
                <a:cs typeface="Times New Roman"/>
              </a:rPr>
              <a:t>the </a:t>
            </a:r>
            <a:r>
              <a:rPr sz="2200" spc="45" dirty="0">
                <a:latin typeface="Times New Roman"/>
                <a:cs typeface="Times New Roman"/>
              </a:rPr>
              <a:t>sodium  </a:t>
            </a:r>
            <a:r>
              <a:rPr sz="2200" spc="50" dirty="0">
                <a:latin typeface="Times New Roman"/>
                <a:cs typeface="Times New Roman"/>
              </a:rPr>
              <a:t>percarbonate </a:t>
            </a:r>
            <a:r>
              <a:rPr sz="2200" spc="10" dirty="0">
                <a:latin typeface="Times New Roman"/>
                <a:cs typeface="Times New Roman"/>
              </a:rPr>
              <a:t>is </a:t>
            </a:r>
            <a:r>
              <a:rPr sz="2200" spc="30" dirty="0">
                <a:latin typeface="Times New Roman"/>
                <a:cs typeface="Times New Roman"/>
              </a:rPr>
              <a:t>completely </a:t>
            </a:r>
            <a:r>
              <a:rPr sz="2200" spc="20" dirty="0">
                <a:latin typeface="Times New Roman"/>
                <a:cs typeface="Times New Roman"/>
              </a:rPr>
              <a:t>dissolved </a:t>
            </a:r>
            <a:r>
              <a:rPr sz="2200" spc="70" dirty="0">
                <a:latin typeface="Times New Roman"/>
                <a:cs typeface="Times New Roman"/>
              </a:rPr>
              <a:t>and </a:t>
            </a:r>
            <a:r>
              <a:rPr sz="2200" spc="75" dirty="0">
                <a:latin typeface="Times New Roman"/>
                <a:cs typeface="Times New Roman"/>
              </a:rPr>
              <a:t>the </a:t>
            </a:r>
            <a:r>
              <a:rPr sz="2200" spc="30" dirty="0">
                <a:latin typeface="Times New Roman"/>
                <a:cs typeface="Times New Roman"/>
              </a:rPr>
              <a:t>hydrogen  peroxide</a:t>
            </a:r>
            <a:r>
              <a:rPr sz="2200" spc="-40" dirty="0">
                <a:latin typeface="Times New Roman"/>
                <a:cs typeface="Times New Roman"/>
              </a:rPr>
              <a:t> </a:t>
            </a:r>
            <a:r>
              <a:rPr sz="2200" spc="10" dirty="0">
                <a:latin typeface="Times New Roman"/>
                <a:cs typeface="Times New Roman"/>
              </a:rPr>
              <a:t>is</a:t>
            </a:r>
            <a:r>
              <a:rPr sz="2200" spc="-70" dirty="0">
                <a:latin typeface="Times New Roman"/>
                <a:cs typeface="Times New Roman"/>
              </a:rPr>
              <a:t> </a:t>
            </a:r>
            <a:r>
              <a:rPr sz="2200" spc="15" dirty="0">
                <a:latin typeface="Times New Roman"/>
                <a:cs typeface="Times New Roman"/>
              </a:rPr>
              <a:t>evenly</a:t>
            </a:r>
            <a:r>
              <a:rPr sz="2200" spc="-65" dirty="0">
                <a:latin typeface="Times New Roman"/>
                <a:cs typeface="Times New Roman"/>
              </a:rPr>
              <a:t> </a:t>
            </a:r>
            <a:r>
              <a:rPr sz="2200" spc="50" dirty="0">
                <a:latin typeface="Times New Roman"/>
                <a:cs typeface="Times New Roman"/>
              </a:rPr>
              <a:t>distributed</a:t>
            </a:r>
            <a:r>
              <a:rPr sz="2200" spc="25" dirty="0">
                <a:latin typeface="Times New Roman"/>
                <a:cs typeface="Times New Roman"/>
              </a:rPr>
              <a:t> </a:t>
            </a:r>
            <a:r>
              <a:rPr sz="2200" spc="45" dirty="0">
                <a:latin typeface="Times New Roman"/>
                <a:cs typeface="Times New Roman"/>
              </a:rPr>
              <a:t>in</a:t>
            </a:r>
            <a:r>
              <a:rPr sz="2200" spc="-40" dirty="0">
                <a:latin typeface="Times New Roman"/>
                <a:cs typeface="Times New Roman"/>
              </a:rPr>
              <a:t> </a:t>
            </a:r>
            <a:r>
              <a:rPr sz="2200" spc="75" dirty="0">
                <a:latin typeface="Times New Roman"/>
                <a:cs typeface="Times New Roman"/>
              </a:rPr>
              <a:t>the</a:t>
            </a:r>
            <a:r>
              <a:rPr sz="2200" spc="-35" dirty="0">
                <a:latin typeface="Times New Roman"/>
                <a:cs typeface="Times New Roman"/>
              </a:rPr>
              <a:t> </a:t>
            </a:r>
            <a:r>
              <a:rPr sz="2200" spc="30" dirty="0">
                <a:latin typeface="Times New Roman"/>
                <a:cs typeface="Times New Roman"/>
              </a:rPr>
              <a:t>milk</a:t>
            </a:r>
            <a:endParaRPr sz="2200" dirty="0">
              <a:latin typeface="Times New Roman"/>
              <a:cs typeface="Times New Roman"/>
            </a:endParaRPr>
          </a:p>
          <a:p>
            <a:pPr marL="368300" marR="586740" indent="-137160" algn="just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rgbClr val="0AD0D9"/>
              </a:buClr>
              <a:buSzPct val="95833"/>
              <a:buFont typeface="Arial"/>
              <a:buChar char="●"/>
              <a:tabLst>
                <a:tab pos="368935" algn="l"/>
              </a:tabLst>
            </a:pPr>
            <a:r>
              <a:rPr sz="2200" spc="30" dirty="0">
                <a:latin typeface="Times New Roman"/>
                <a:cs typeface="Times New Roman"/>
              </a:rPr>
              <a:t>This</a:t>
            </a:r>
            <a:r>
              <a:rPr sz="2200" spc="-70" dirty="0">
                <a:latin typeface="Times New Roman"/>
                <a:cs typeface="Times New Roman"/>
              </a:rPr>
              <a:t> </a:t>
            </a:r>
            <a:r>
              <a:rPr sz="2200" spc="25" dirty="0">
                <a:latin typeface="Times New Roman"/>
                <a:cs typeface="Times New Roman"/>
              </a:rPr>
              <a:t>provides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spc="70" dirty="0">
                <a:latin typeface="Times New Roman"/>
                <a:cs typeface="Times New Roman"/>
              </a:rPr>
              <a:t>an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spc="40" dirty="0">
                <a:latin typeface="Times New Roman"/>
                <a:cs typeface="Times New Roman"/>
              </a:rPr>
              <a:t>equimolar</a:t>
            </a:r>
            <a:r>
              <a:rPr sz="2200" spc="-95" dirty="0">
                <a:latin typeface="Times New Roman"/>
                <a:cs typeface="Times New Roman"/>
              </a:rPr>
              <a:t> </a:t>
            </a:r>
            <a:r>
              <a:rPr sz="2200" spc="70" dirty="0">
                <a:latin typeface="Times New Roman"/>
                <a:cs typeface="Times New Roman"/>
              </a:rPr>
              <a:t>amount</a:t>
            </a:r>
            <a:r>
              <a:rPr sz="2200" spc="-65" dirty="0">
                <a:latin typeface="Times New Roman"/>
                <a:cs typeface="Times New Roman"/>
              </a:rPr>
              <a:t> </a:t>
            </a:r>
            <a:r>
              <a:rPr sz="2200" spc="15" dirty="0">
                <a:latin typeface="Times New Roman"/>
                <a:cs typeface="Times New Roman"/>
              </a:rPr>
              <a:t>(8.5</a:t>
            </a:r>
            <a:r>
              <a:rPr sz="2200" spc="-30" dirty="0">
                <a:latin typeface="Times New Roman"/>
                <a:cs typeface="Times New Roman"/>
              </a:rPr>
              <a:t> </a:t>
            </a:r>
            <a:r>
              <a:rPr sz="2200" spc="70" dirty="0">
                <a:latin typeface="Times New Roman"/>
                <a:cs typeface="Times New Roman"/>
              </a:rPr>
              <a:t>ppm)</a:t>
            </a:r>
            <a:r>
              <a:rPr sz="2200" spc="-55" dirty="0">
                <a:latin typeface="Times New Roman"/>
                <a:cs typeface="Times New Roman"/>
              </a:rPr>
              <a:t> </a:t>
            </a:r>
            <a:r>
              <a:rPr sz="2200" spc="10" dirty="0">
                <a:latin typeface="Times New Roman"/>
                <a:cs typeface="Times New Roman"/>
              </a:rPr>
              <a:t>of</a:t>
            </a:r>
            <a:r>
              <a:rPr sz="2200" spc="5" dirty="0">
                <a:latin typeface="Times New Roman"/>
                <a:cs typeface="Times New Roman"/>
              </a:rPr>
              <a:t> </a:t>
            </a:r>
            <a:r>
              <a:rPr sz="2200" spc="35" dirty="0">
                <a:latin typeface="Times New Roman"/>
                <a:cs typeface="Times New Roman"/>
              </a:rPr>
              <a:t>hydrogen  </a:t>
            </a:r>
            <a:r>
              <a:rPr sz="2200" spc="30" dirty="0">
                <a:latin typeface="Times New Roman"/>
                <a:cs typeface="Times New Roman"/>
              </a:rPr>
              <a:t>peroxide</a:t>
            </a:r>
            <a:r>
              <a:rPr sz="2200" spc="-90" dirty="0">
                <a:latin typeface="Times New Roman"/>
                <a:cs typeface="Times New Roman"/>
              </a:rPr>
              <a:t> </a:t>
            </a:r>
            <a:r>
              <a:rPr sz="2200" spc="45" dirty="0">
                <a:latin typeface="Times New Roman"/>
                <a:cs typeface="Times New Roman"/>
              </a:rPr>
              <a:t>in</a:t>
            </a:r>
            <a:r>
              <a:rPr sz="2200" spc="-30" dirty="0">
                <a:latin typeface="Times New Roman"/>
                <a:cs typeface="Times New Roman"/>
              </a:rPr>
              <a:t> </a:t>
            </a:r>
            <a:r>
              <a:rPr sz="2200" spc="65" dirty="0">
                <a:latin typeface="Times New Roman"/>
                <a:cs typeface="Times New Roman"/>
              </a:rPr>
              <a:t>the</a:t>
            </a:r>
            <a:r>
              <a:rPr sz="2200" spc="-60" dirty="0">
                <a:latin typeface="Times New Roman"/>
                <a:cs typeface="Times New Roman"/>
              </a:rPr>
              <a:t> </a:t>
            </a:r>
            <a:r>
              <a:rPr sz="2200" spc="35" dirty="0">
                <a:latin typeface="Times New Roman"/>
                <a:cs typeface="Times New Roman"/>
              </a:rPr>
              <a:t>system</a:t>
            </a:r>
            <a:endParaRPr sz="2200" dirty="0">
              <a:latin typeface="Times New Roman"/>
              <a:cs typeface="Times New Roman"/>
            </a:endParaRPr>
          </a:p>
          <a:p>
            <a:pPr marL="368300" marR="655320" indent="-137160" algn="just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rgbClr val="0AD0D9"/>
              </a:buClr>
              <a:buSzPct val="95833"/>
              <a:buFont typeface="Arial"/>
              <a:buChar char="●"/>
              <a:tabLst>
                <a:tab pos="368935" algn="l"/>
              </a:tabLst>
            </a:pPr>
            <a:r>
              <a:rPr sz="2200" spc="35" dirty="0">
                <a:latin typeface="Times New Roman"/>
                <a:cs typeface="Times New Roman"/>
              </a:rPr>
              <a:t>It</a:t>
            </a:r>
            <a:r>
              <a:rPr sz="2200" spc="-55" dirty="0">
                <a:latin typeface="Times New Roman"/>
                <a:cs typeface="Times New Roman"/>
              </a:rPr>
              <a:t> </a:t>
            </a:r>
            <a:r>
              <a:rPr sz="2200" spc="10" dirty="0">
                <a:latin typeface="Times New Roman"/>
                <a:cs typeface="Times New Roman"/>
              </a:rPr>
              <a:t>is</a:t>
            </a:r>
            <a:r>
              <a:rPr sz="2200" spc="-65" dirty="0">
                <a:latin typeface="Times New Roman"/>
                <a:cs typeface="Times New Roman"/>
              </a:rPr>
              <a:t> </a:t>
            </a:r>
            <a:r>
              <a:rPr sz="2200" spc="35" dirty="0">
                <a:latin typeface="Times New Roman"/>
                <a:cs typeface="Times New Roman"/>
              </a:rPr>
              <a:t>essential</a:t>
            </a:r>
            <a:r>
              <a:rPr sz="2200" spc="10" dirty="0">
                <a:latin typeface="Times New Roman"/>
                <a:cs typeface="Times New Roman"/>
              </a:rPr>
              <a:t> </a:t>
            </a:r>
            <a:r>
              <a:rPr sz="2200" spc="80" dirty="0">
                <a:latin typeface="Times New Roman"/>
                <a:cs typeface="Times New Roman"/>
              </a:rPr>
              <a:t>that</a:t>
            </a:r>
            <a:r>
              <a:rPr sz="2200" spc="-50" dirty="0">
                <a:latin typeface="Times New Roman"/>
                <a:cs typeface="Times New Roman"/>
              </a:rPr>
              <a:t> </a:t>
            </a:r>
            <a:r>
              <a:rPr sz="2200" spc="75" dirty="0">
                <a:latin typeface="Times New Roman"/>
                <a:cs typeface="Times New Roman"/>
              </a:rPr>
              <a:t>the</a:t>
            </a:r>
            <a:r>
              <a:rPr sz="2200" spc="-55" dirty="0">
                <a:latin typeface="Times New Roman"/>
                <a:cs typeface="Times New Roman"/>
              </a:rPr>
              <a:t> </a:t>
            </a:r>
            <a:r>
              <a:rPr sz="2200" spc="45" dirty="0">
                <a:latin typeface="Times New Roman"/>
                <a:cs typeface="Times New Roman"/>
              </a:rPr>
              <a:t>sodium</a:t>
            </a:r>
            <a:r>
              <a:rPr sz="2200" dirty="0">
                <a:latin typeface="Times New Roman"/>
                <a:cs typeface="Times New Roman"/>
              </a:rPr>
              <a:t> </a:t>
            </a:r>
            <a:r>
              <a:rPr sz="2200" spc="45" dirty="0">
                <a:latin typeface="Times New Roman"/>
                <a:cs typeface="Times New Roman"/>
              </a:rPr>
              <a:t>thiocyanate</a:t>
            </a:r>
            <a:r>
              <a:rPr sz="2200" spc="-55" dirty="0">
                <a:latin typeface="Times New Roman"/>
                <a:cs typeface="Times New Roman"/>
              </a:rPr>
              <a:t> </a:t>
            </a:r>
            <a:r>
              <a:rPr sz="2200" spc="70" dirty="0">
                <a:latin typeface="Times New Roman"/>
                <a:cs typeface="Times New Roman"/>
              </a:rPr>
              <a:t>and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spc="45" dirty="0">
                <a:latin typeface="Times New Roman"/>
                <a:cs typeface="Times New Roman"/>
              </a:rPr>
              <a:t>sodium  </a:t>
            </a:r>
            <a:r>
              <a:rPr sz="2200" spc="50" dirty="0">
                <a:latin typeface="Times New Roman"/>
                <a:cs typeface="Times New Roman"/>
              </a:rPr>
              <a:t>percarbonate</a:t>
            </a:r>
            <a:r>
              <a:rPr sz="2200" spc="-85" dirty="0">
                <a:latin typeface="Times New Roman"/>
                <a:cs typeface="Times New Roman"/>
              </a:rPr>
              <a:t> </a:t>
            </a:r>
            <a:r>
              <a:rPr sz="2200" spc="35" dirty="0">
                <a:latin typeface="Times New Roman"/>
                <a:cs typeface="Times New Roman"/>
              </a:rPr>
              <a:t>are</a:t>
            </a:r>
            <a:r>
              <a:rPr sz="2200" spc="-35" dirty="0">
                <a:latin typeface="Times New Roman"/>
                <a:cs typeface="Times New Roman"/>
              </a:rPr>
              <a:t> </a:t>
            </a:r>
            <a:r>
              <a:rPr sz="2200" spc="60" dirty="0">
                <a:latin typeface="Times New Roman"/>
                <a:cs typeface="Times New Roman"/>
              </a:rPr>
              <a:t>added</a:t>
            </a:r>
            <a:r>
              <a:rPr sz="2200" dirty="0">
                <a:latin typeface="Times New Roman"/>
                <a:cs typeface="Times New Roman"/>
              </a:rPr>
              <a:t> </a:t>
            </a:r>
            <a:r>
              <a:rPr sz="2200" spc="45" dirty="0">
                <a:latin typeface="Times New Roman"/>
                <a:cs typeface="Times New Roman"/>
              </a:rPr>
              <a:t>in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spc="75" dirty="0">
                <a:latin typeface="Times New Roman"/>
                <a:cs typeface="Times New Roman"/>
              </a:rPr>
              <a:t>the</a:t>
            </a:r>
            <a:r>
              <a:rPr sz="2200" spc="-60" dirty="0">
                <a:latin typeface="Times New Roman"/>
                <a:cs typeface="Times New Roman"/>
              </a:rPr>
              <a:t> </a:t>
            </a:r>
            <a:r>
              <a:rPr sz="2200" spc="45" dirty="0">
                <a:latin typeface="Times New Roman"/>
                <a:cs typeface="Times New Roman"/>
              </a:rPr>
              <a:t>order</a:t>
            </a:r>
            <a:r>
              <a:rPr sz="2200" spc="-45" dirty="0">
                <a:latin typeface="Times New Roman"/>
                <a:cs typeface="Times New Roman"/>
              </a:rPr>
              <a:t> </a:t>
            </a:r>
            <a:r>
              <a:rPr sz="2200" spc="55" dirty="0">
                <a:latin typeface="Times New Roman"/>
                <a:cs typeface="Times New Roman"/>
              </a:rPr>
              <a:t>stated</a:t>
            </a:r>
            <a:r>
              <a:rPr sz="2200" spc="-50" dirty="0">
                <a:latin typeface="Times New Roman"/>
                <a:cs typeface="Times New Roman"/>
              </a:rPr>
              <a:t> </a:t>
            </a:r>
            <a:r>
              <a:rPr sz="2200" spc="20" dirty="0">
                <a:latin typeface="Times New Roman"/>
                <a:cs typeface="Times New Roman"/>
              </a:rPr>
              <a:t>above.</a:t>
            </a:r>
            <a:endParaRPr sz="2200" dirty="0"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7971776" y="4121727"/>
            <a:ext cx="15777" cy="235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2070847" y="4465597"/>
            <a:ext cx="138056" cy="28263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04800" y="1171354"/>
            <a:ext cx="9753600" cy="43499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61620">
              <a:lnSpc>
                <a:spcPts val="1945"/>
              </a:lnSpc>
            </a:pPr>
            <a:r>
              <a:rPr lang="en-IN" sz="2800" b="1" spc="-120" dirty="0" smtClean="0">
                <a:solidFill>
                  <a:srgbClr val="04607A"/>
                </a:solidFill>
                <a:latin typeface="Trebuchet MS"/>
                <a:cs typeface="Trebuchet MS"/>
              </a:rPr>
              <a:t>Practical </a:t>
            </a:r>
            <a:r>
              <a:rPr lang="en-IN" sz="2800" b="1" spc="-100" dirty="0" smtClean="0">
                <a:solidFill>
                  <a:srgbClr val="04607A"/>
                </a:solidFill>
                <a:latin typeface="Trebuchet MS"/>
                <a:cs typeface="Trebuchet MS"/>
              </a:rPr>
              <a:t>Application </a:t>
            </a:r>
            <a:r>
              <a:rPr lang="en-IN" sz="2800" b="1" spc="-80" dirty="0" smtClean="0">
                <a:solidFill>
                  <a:srgbClr val="04607A"/>
                </a:solidFill>
                <a:latin typeface="Trebuchet MS"/>
                <a:cs typeface="Trebuchet MS"/>
              </a:rPr>
              <a:t>of </a:t>
            </a:r>
            <a:r>
              <a:rPr lang="en-IN" sz="2800" b="1" spc="-110" dirty="0" smtClean="0">
                <a:solidFill>
                  <a:srgbClr val="04607A"/>
                </a:solidFill>
                <a:latin typeface="Trebuchet MS"/>
                <a:cs typeface="Trebuchet MS"/>
              </a:rPr>
              <a:t>the</a:t>
            </a:r>
            <a:r>
              <a:rPr lang="en-IN" sz="2800" b="1" spc="-155" dirty="0" smtClean="0">
                <a:solidFill>
                  <a:srgbClr val="04607A"/>
                </a:solidFill>
                <a:latin typeface="Trebuchet MS"/>
                <a:cs typeface="Trebuchet MS"/>
              </a:rPr>
              <a:t> </a:t>
            </a:r>
            <a:r>
              <a:rPr lang="en-IN" sz="2800" b="1" spc="-45" dirty="0" smtClean="0">
                <a:solidFill>
                  <a:srgbClr val="04607A"/>
                </a:solidFill>
                <a:latin typeface="Trebuchet MS"/>
                <a:cs typeface="Trebuchet MS"/>
              </a:rPr>
              <a:t>Method</a:t>
            </a:r>
          </a:p>
          <a:p>
            <a:pPr marL="261620">
              <a:lnSpc>
                <a:spcPts val="1945"/>
              </a:lnSpc>
            </a:pPr>
            <a:endParaRPr lang="en-IN" sz="2800" dirty="0" smtClean="0">
              <a:latin typeface="Trebuchet MS"/>
              <a:cs typeface="Trebuchet MS"/>
            </a:endParaRPr>
          </a:p>
          <a:p>
            <a:pPr marL="176530" marR="720090" indent="-137160" algn="just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rgbClr val="0AD0D9"/>
              </a:buClr>
              <a:buSzPct val="95833"/>
              <a:buFont typeface="Arial"/>
              <a:buChar char="●"/>
              <a:tabLst>
                <a:tab pos="177165" algn="l"/>
              </a:tabLst>
            </a:pPr>
            <a:r>
              <a:rPr lang="en-IN" sz="2200" spc="45" dirty="0" smtClean="0">
                <a:latin typeface="Times New Roman"/>
                <a:cs typeface="Times New Roman"/>
              </a:rPr>
              <a:t>The </a:t>
            </a:r>
            <a:r>
              <a:rPr lang="en-IN" sz="2200" spc="40" dirty="0" smtClean="0">
                <a:latin typeface="Times New Roman"/>
                <a:cs typeface="Times New Roman"/>
              </a:rPr>
              <a:t>enzymatic </a:t>
            </a:r>
            <a:r>
              <a:rPr lang="en-IN" sz="2200" spc="45" dirty="0" smtClean="0">
                <a:latin typeface="Times New Roman"/>
                <a:cs typeface="Times New Roman"/>
              </a:rPr>
              <a:t>reaction </a:t>
            </a:r>
            <a:r>
              <a:rPr lang="en-IN" sz="2200" spc="10" dirty="0" smtClean="0">
                <a:latin typeface="Times New Roman"/>
                <a:cs typeface="Times New Roman"/>
              </a:rPr>
              <a:t>is </a:t>
            </a:r>
            <a:r>
              <a:rPr lang="en-IN" sz="2200" spc="55" dirty="0" smtClean="0">
                <a:latin typeface="Times New Roman"/>
                <a:cs typeface="Times New Roman"/>
              </a:rPr>
              <a:t>started </a:t>
            </a:r>
            <a:r>
              <a:rPr lang="en-IN" sz="2200" spc="45" dirty="0" smtClean="0">
                <a:latin typeface="Times New Roman"/>
                <a:cs typeface="Times New Roman"/>
              </a:rPr>
              <a:t>in </a:t>
            </a:r>
            <a:r>
              <a:rPr lang="en-IN" sz="2200" spc="75" dirty="0" smtClean="0">
                <a:latin typeface="Times New Roman"/>
                <a:cs typeface="Times New Roman"/>
              </a:rPr>
              <a:t>the </a:t>
            </a:r>
            <a:r>
              <a:rPr lang="en-IN" sz="2200" spc="30" dirty="0" smtClean="0">
                <a:latin typeface="Times New Roman"/>
                <a:cs typeface="Times New Roman"/>
              </a:rPr>
              <a:t>milk </a:t>
            </a:r>
            <a:r>
              <a:rPr lang="en-IN" sz="2200" spc="60" dirty="0" smtClean="0">
                <a:latin typeface="Times New Roman"/>
                <a:cs typeface="Times New Roman"/>
              </a:rPr>
              <a:t>when </a:t>
            </a:r>
            <a:r>
              <a:rPr lang="en-IN" sz="2200" spc="75" dirty="0" smtClean="0">
                <a:latin typeface="Times New Roman"/>
                <a:cs typeface="Times New Roman"/>
              </a:rPr>
              <a:t>the  </a:t>
            </a:r>
            <a:r>
              <a:rPr lang="en-IN" sz="2200" spc="30" dirty="0" smtClean="0">
                <a:latin typeface="Times New Roman"/>
                <a:cs typeface="Times New Roman"/>
              </a:rPr>
              <a:t>hydrogen</a:t>
            </a:r>
            <a:r>
              <a:rPr lang="en-IN" sz="2200" spc="-45" dirty="0" smtClean="0">
                <a:latin typeface="Times New Roman"/>
                <a:cs typeface="Times New Roman"/>
              </a:rPr>
              <a:t> </a:t>
            </a:r>
            <a:r>
              <a:rPr lang="en-IN" sz="2200" spc="30" dirty="0" smtClean="0">
                <a:latin typeface="Times New Roman"/>
                <a:cs typeface="Times New Roman"/>
              </a:rPr>
              <a:t>peroxide</a:t>
            </a:r>
            <a:r>
              <a:rPr lang="en-IN" sz="2200" spc="-15" dirty="0" smtClean="0">
                <a:latin typeface="Times New Roman"/>
                <a:cs typeface="Times New Roman"/>
              </a:rPr>
              <a:t> </a:t>
            </a:r>
            <a:r>
              <a:rPr lang="en-IN" sz="2200" spc="45" dirty="0" smtClean="0">
                <a:latin typeface="Times New Roman"/>
                <a:cs typeface="Times New Roman"/>
              </a:rPr>
              <a:t>(sodium</a:t>
            </a:r>
            <a:r>
              <a:rPr lang="en-IN" sz="2200" dirty="0" smtClean="0">
                <a:latin typeface="Times New Roman"/>
                <a:cs typeface="Times New Roman"/>
              </a:rPr>
              <a:t> </a:t>
            </a:r>
            <a:r>
              <a:rPr lang="en-IN" sz="2200" spc="50" dirty="0" err="1" smtClean="0">
                <a:latin typeface="Times New Roman"/>
                <a:cs typeface="Times New Roman"/>
              </a:rPr>
              <a:t>percarbonate</a:t>
            </a:r>
            <a:r>
              <a:rPr lang="en-IN" sz="2200" spc="50" dirty="0" smtClean="0">
                <a:latin typeface="Times New Roman"/>
                <a:cs typeface="Times New Roman"/>
              </a:rPr>
              <a:t>)</a:t>
            </a:r>
            <a:r>
              <a:rPr lang="en-IN" sz="2200" spc="-5" dirty="0" smtClean="0">
                <a:latin typeface="Times New Roman"/>
                <a:cs typeface="Times New Roman"/>
              </a:rPr>
              <a:t> </a:t>
            </a:r>
            <a:r>
              <a:rPr lang="en-IN" sz="2200" spc="10" dirty="0" smtClean="0">
                <a:latin typeface="Times New Roman"/>
                <a:cs typeface="Times New Roman"/>
              </a:rPr>
              <a:t>is</a:t>
            </a:r>
            <a:r>
              <a:rPr lang="en-IN" sz="2200" spc="-45" dirty="0" smtClean="0">
                <a:latin typeface="Times New Roman"/>
                <a:cs typeface="Times New Roman"/>
              </a:rPr>
              <a:t> </a:t>
            </a:r>
            <a:r>
              <a:rPr lang="en-IN" sz="2200" spc="50" dirty="0" smtClean="0">
                <a:latin typeface="Times New Roman"/>
                <a:cs typeface="Times New Roman"/>
              </a:rPr>
              <a:t>added.</a:t>
            </a:r>
            <a:r>
              <a:rPr lang="en-IN" sz="2200" spc="15" dirty="0" smtClean="0">
                <a:latin typeface="Times New Roman"/>
                <a:cs typeface="Times New Roman"/>
              </a:rPr>
              <a:t> </a:t>
            </a:r>
            <a:r>
              <a:rPr lang="en-IN" sz="2200" spc="35" dirty="0" smtClean="0">
                <a:latin typeface="Times New Roman"/>
                <a:cs typeface="Times New Roman"/>
              </a:rPr>
              <a:t>It</a:t>
            </a:r>
            <a:r>
              <a:rPr lang="en-IN" sz="2200" spc="-30" dirty="0" smtClean="0">
                <a:latin typeface="Times New Roman"/>
                <a:cs typeface="Times New Roman"/>
              </a:rPr>
              <a:t> </a:t>
            </a:r>
            <a:r>
              <a:rPr lang="en-IN" sz="2200" spc="10" dirty="0" smtClean="0">
                <a:latin typeface="Times New Roman"/>
                <a:cs typeface="Times New Roman"/>
              </a:rPr>
              <a:t>is  </a:t>
            </a:r>
            <a:r>
              <a:rPr lang="en-IN" sz="2200" spc="45" dirty="0" smtClean="0">
                <a:latin typeface="Times New Roman"/>
                <a:cs typeface="Times New Roman"/>
              </a:rPr>
              <a:t>completed</a:t>
            </a:r>
            <a:r>
              <a:rPr lang="en-IN" sz="2200" spc="-50" dirty="0" smtClean="0">
                <a:latin typeface="Times New Roman"/>
                <a:cs typeface="Times New Roman"/>
              </a:rPr>
              <a:t> </a:t>
            </a:r>
            <a:r>
              <a:rPr lang="en-IN" sz="2200" spc="50" dirty="0" smtClean="0">
                <a:latin typeface="Times New Roman"/>
                <a:cs typeface="Times New Roman"/>
              </a:rPr>
              <a:t>within</a:t>
            </a:r>
            <a:r>
              <a:rPr lang="en-IN" sz="2200" spc="-65" dirty="0" smtClean="0">
                <a:latin typeface="Times New Roman"/>
                <a:cs typeface="Times New Roman"/>
              </a:rPr>
              <a:t> </a:t>
            </a:r>
            <a:r>
              <a:rPr lang="en-IN" sz="2200" spc="60" dirty="0" smtClean="0">
                <a:latin typeface="Times New Roman"/>
                <a:cs typeface="Times New Roman"/>
              </a:rPr>
              <a:t>about</a:t>
            </a:r>
            <a:r>
              <a:rPr lang="en-IN" sz="2200" spc="-25" dirty="0" smtClean="0">
                <a:latin typeface="Times New Roman"/>
                <a:cs typeface="Times New Roman"/>
              </a:rPr>
              <a:t> </a:t>
            </a:r>
            <a:r>
              <a:rPr lang="en-IN" sz="2200" spc="-30" dirty="0" smtClean="0">
                <a:latin typeface="Times New Roman"/>
                <a:cs typeface="Times New Roman"/>
              </a:rPr>
              <a:t>5</a:t>
            </a:r>
            <a:r>
              <a:rPr lang="en-IN" sz="2200" spc="15" dirty="0" smtClean="0">
                <a:latin typeface="Times New Roman"/>
                <a:cs typeface="Times New Roman"/>
              </a:rPr>
              <a:t> </a:t>
            </a:r>
            <a:r>
              <a:rPr lang="en-IN" sz="2200" spc="55" dirty="0" smtClean="0">
                <a:latin typeface="Times New Roman"/>
                <a:cs typeface="Times New Roman"/>
              </a:rPr>
              <a:t>minutes</a:t>
            </a:r>
            <a:r>
              <a:rPr lang="en-IN" sz="2200" spc="-15" dirty="0" smtClean="0">
                <a:latin typeface="Times New Roman"/>
                <a:cs typeface="Times New Roman"/>
              </a:rPr>
              <a:t> </a:t>
            </a:r>
            <a:r>
              <a:rPr lang="en-IN" sz="2200" spc="30" dirty="0" smtClean="0">
                <a:latin typeface="Times New Roman"/>
                <a:cs typeface="Times New Roman"/>
              </a:rPr>
              <a:t>from</a:t>
            </a:r>
            <a:r>
              <a:rPr lang="en-IN" sz="2200" dirty="0" smtClean="0">
                <a:latin typeface="Times New Roman"/>
                <a:cs typeface="Times New Roman"/>
              </a:rPr>
              <a:t> </a:t>
            </a:r>
            <a:r>
              <a:rPr lang="en-IN" sz="2200" spc="75" dirty="0" smtClean="0">
                <a:latin typeface="Times New Roman"/>
                <a:cs typeface="Times New Roman"/>
              </a:rPr>
              <a:t>the</a:t>
            </a:r>
            <a:r>
              <a:rPr lang="en-IN" sz="2200" spc="-85" dirty="0" smtClean="0">
                <a:latin typeface="Times New Roman"/>
                <a:cs typeface="Times New Roman"/>
              </a:rPr>
              <a:t> </a:t>
            </a:r>
            <a:r>
              <a:rPr lang="en-IN" sz="2200" spc="50" dirty="0" smtClean="0">
                <a:latin typeface="Times New Roman"/>
                <a:cs typeface="Times New Roman"/>
              </a:rPr>
              <a:t>addition</a:t>
            </a:r>
            <a:r>
              <a:rPr lang="en-IN" sz="2200" spc="-10" dirty="0" smtClean="0">
                <a:latin typeface="Times New Roman"/>
                <a:cs typeface="Times New Roman"/>
              </a:rPr>
              <a:t> </a:t>
            </a:r>
            <a:r>
              <a:rPr lang="en-IN" sz="2200" spc="5" dirty="0" smtClean="0">
                <a:latin typeface="Times New Roman"/>
                <a:cs typeface="Times New Roman"/>
              </a:rPr>
              <a:t>of  </a:t>
            </a:r>
            <a:r>
              <a:rPr lang="en-IN" sz="2200" spc="25" dirty="0" smtClean="0">
                <a:latin typeface="Times New Roman"/>
                <a:cs typeface="Times New Roman"/>
              </a:rPr>
              <a:t>H</a:t>
            </a:r>
            <a:r>
              <a:rPr lang="en-IN" sz="2200" spc="37" baseline="-20833" dirty="0" smtClean="0">
                <a:latin typeface="Times New Roman"/>
                <a:cs typeface="Times New Roman"/>
              </a:rPr>
              <a:t>2</a:t>
            </a:r>
            <a:r>
              <a:rPr lang="en-IN" sz="2200" spc="25" dirty="0" smtClean="0">
                <a:latin typeface="Times New Roman"/>
                <a:cs typeface="Times New Roman"/>
              </a:rPr>
              <a:t>O</a:t>
            </a:r>
            <a:r>
              <a:rPr lang="en-IN" sz="2200" spc="37" baseline="-20833" dirty="0" smtClean="0">
                <a:latin typeface="Times New Roman"/>
                <a:cs typeface="Times New Roman"/>
              </a:rPr>
              <a:t>2</a:t>
            </a:r>
            <a:r>
              <a:rPr lang="en-IN" sz="2200" spc="25" dirty="0" smtClean="0">
                <a:latin typeface="Times New Roman"/>
                <a:cs typeface="Times New Roman"/>
              </a:rPr>
              <a:t>;</a:t>
            </a:r>
            <a:r>
              <a:rPr lang="en-IN" sz="2200" spc="-30" dirty="0" smtClean="0">
                <a:latin typeface="Times New Roman"/>
                <a:cs typeface="Times New Roman"/>
              </a:rPr>
              <a:t> </a:t>
            </a:r>
            <a:r>
              <a:rPr lang="en-IN" sz="2200" spc="30" dirty="0" smtClean="0">
                <a:latin typeface="Times New Roman"/>
                <a:cs typeface="Times New Roman"/>
              </a:rPr>
              <a:t>thereafter,</a:t>
            </a:r>
            <a:r>
              <a:rPr lang="en-IN" sz="2200" spc="20" dirty="0" smtClean="0">
                <a:latin typeface="Times New Roman"/>
                <a:cs typeface="Times New Roman"/>
              </a:rPr>
              <a:t> </a:t>
            </a:r>
            <a:r>
              <a:rPr lang="en-IN" sz="2200" spc="70" dirty="0" smtClean="0">
                <a:latin typeface="Times New Roman"/>
                <a:cs typeface="Times New Roman"/>
              </a:rPr>
              <a:t>no</a:t>
            </a:r>
            <a:r>
              <a:rPr lang="en-IN" sz="2200" spc="-35" dirty="0" smtClean="0">
                <a:latin typeface="Times New Roman"/>
                <a:cs typeface="Times New Roman"/>
              </a:rPr>
              <a:t> </a:t>
            </a:r>
            <a:r>
              <a:rPr lang="en-IN" sz="2200" spc="30" dirty="0" smtClean="0">
                <a:latin typeface="Times New Roman"/>
                <a:cs typeface="Times New Roman"/>
              </a:rPr>
              <a:t>hydrogen</a:t>
            </a:r>
            <a:r>
              <a:rPr lang="en-IN" sz="2200" spc="10" dirty="0" smtClean="0">
                <a:latin typeface="Times New Roman"/>
                <a:cs typeface="Times New Roman"/>
              </a:rPr>
              <a:t> </a:t>
            </a:r>
            <a:r>
              <a:rPr lang="en-IN" sz="2200" spc="30" dirty="0" smtClean="0">
                <a:latin typeface="Times New Roman"/>
                <a:cs typeface="Times New Roman"/>
              </a:rPr>
              <a:t>peroxide</a:t>
            </a:r>
            <a:r>
              <a:rPr lang="en-IN" sz="2200" spc="-30" dirty="0" smtClean="0">
                <a:latin typeface="Times New Roman"/>
                <a:cs typeface="Times New Roman"/>
              </a:rPr>
              <a:t> </a:t>
            </a:r>
            <a:r>
              <a:rPr lang="en-IN" sz="2200" spc="10" dirty="0" smtClean="0">
                <a:latin typeface="Times New Roman"/>
                <a:cs typeface="Times New Roman"/>
              </a:rPr>
              <a:t>is</a:t>
            </a:r>
            <a:r>
              <a:rPr lang="en-IN" sz="2200" spc="-40" dirty="0" smtClean="0">
                <a:latin typeface="Times New Roman"/>
                <a:cs typeface="Times New Roman"/>
              </a:rPr>
              <a:t> </a:t>
            </a:r>
            <a:r>
              <a:rPr lang="en-IN" sz="2200" spc="50" dirty="0" smtClean="0">
                <a:latin typeface="Times New Roman"/>
                <a:cs typeface="Times New Roman"/>
              </a:rPr>
              <a:t>present</a:t>
            </a:r>
            <a:r>
              <a:rPr lang="en-IN" sz="2200" spc="5" dirty="0" smtClean="0">
                <a:latin typeface="Times New Roman"/>
                <a:cs typeface="Times New Roman"/>
              </a:rPr>
              <a:t> </a:t>
            </a:r>
            <a:r>
              <a:rPr lang="en-IN" sz="2200" spc="45" dirty="0" smtClean="0">
                <a:latin typeface="Times New Roman"/>
                <a:cs typeface="Times New Roman"/>
              </a:rPr>
              <a:t>in</a:t>
            </a:r>
            <a:r>
              <a:rPr lang="en-IN" sz="2200" spc="-10" dirty="0" smtClean="0">
                <a:latin typeface="Times New Roman"/>
                <a:cs typeface="Times New Roman"/>
              </a:rPr>
              <a:t> </a:t>
            </a:r>
            <a:r>
              <a:rPr lang="en-IN" sz="2200" spc="75" dirty="0" smtClean="0">
                <a:latin typeface="Times New Roman"/>
                <a:cs typeface="Times New Roman"/>
              </a:rPr>
              <a:t>the  </a:t>
            </a:r>
            <a:r>
              <a:rPr lang="en-IN" sz="2200" spc="25" dirty="0" smtClean="0">
                <a:latin typeface="Times New Roman"/>
                <a:cs typeface="Times New Roman"/>
              </a:rPr>
              <a:t>milk.</a:t>
            </a:r>
            <a:endParaRPr lang="en-IN" sz="2200" dirty="0" smtClean="0">
              <a:latin typeface="Times New Roman"/>
              <a:cs typeface="Times New Roman"/>
            </a:endParaRPr>
          </a:p>
          <a:p>
            <a:pPr marL="176530" marR="802640" indent="-137160" algn="just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rgbClr val="0AD0D9"/>
              </a:buClr>
              <a:buSzPct val="95833"/>
              <a:buFont typeface="Arial"/>
              <a:buChar char="●"/>
              <a:tabLst>
                <a:tab pos="177165" algn="l"/>
              </a:tabLst>
            </a:pPr>
            <a:r>
              <a:rPr lang="en-IN" sz="2200" spc="45" dirty="0" smtClean="0">
                <a:latin typeface="Times New Roman"/>
                <a:cs typeface="Times New Roman"/>
              </a:rPr>
              <a:t>The</a:t>
            </a:r>
            <a:r>
              <a:rPr lang="en-IN" sz="2200" spc="-85" dirty="0" smtClean="0">
                <a:latin typeface="Times New Roman"/>
                <a:cs typeface="Times New Roman"/>
              </a:rPr>
              <a:t> </a:t>
            </a:r>
            <a:r>
              <a:rPr lang="en-IN" sz="2200" spc="40" dirty="0" smtClean="0">
                <a:latin typeface="Times New Roman"/>
                <a:cs typeface="Times New Roman"/>
              </a:rPr>
              <a:t>activation</a:t>
            </a:r>
            <a:r>
              <a:rPr lang="en-IN" sz="2200" spc="-90" dirty="0" smtClean="0">
                <a:latin typeface="Times New Roman"/>
                <a:cs typeface="Times New Roman"/>
              </a:rPr>
              <a:t> </a:t>
            </a:r>
            <a:r>
              <a:rPr lang="en-IN" sz="2200" spc="5" dirty="0" smtClean="0">
                <a:latin typeface="Times New Roman"/>
                <a:cs typeface="Times New Roman"/>
              </a:rPr>
              <a:t>of</a:t>
            </a:r>
            <a:r>
              <a:rPr lang="en-IN" sz="2200" spc="30" dirty="0" smtClean="0">
                <a:latin typeface="Times New Roman"/>
                <a:cs typeface="Times New Roman"/>
              </a:rPr>
              <a:t> </a:t>
            </a:r>
            <a:r>
              <a:rPr lang="en-IN" sz="2200" spc="75" dirty="0" smtClean="0">
                <a:latin typeface="Times New Roman"/>
                <a:cs typeface="Times New Roman"/>
              </a:rPr>
              <a:t>the</a:t>
            </a:r>
            <a:r>
              <a:rPr lang="en-IN" sz="2200" spc="-35" dirty="0" smtClean="0">
                <a:latin typeface="Times New Roman"/>
                <a:cs typeface="Times New Roman"/>
              </a:rPr>
              <a:t> </a:t>
            </a:r>
            <a:r>
              <a:rPr lang="en-IN" sz="2200" spc="30" dirty="0" err="1" smtClean="0">
                <a:latin typeface="Times New Roman"/>
                <a:cs typeface="Times New Roman"/>
              </a:rPr>
              <a:t>lactoperoxidase</a:t>
            </a:r>
            <a:r>
              <a:rPr lang="en-IN" sz="2200" spc="-30" dirty="0" smtClean="0">
                <a:latin typeface="Times New Roman"/>
                <a:cs typeface="Times New Roman"/>
              </a:rPr>
              <a:t> </a:t>
            </a:r>
            <a:r>
              <a:rPr lang="en-IN" sz="2200" spc="30" dirty="0" smtClean="0">
                <a:latin typeface="Times New Roman"/>
                <a:cs typeface="Times New Roman"/>
              </a:rPr>
              <a:t>system</a:t>
            </a:r>
            <a:r>
              <a:rPr lang="en-IN" sz="2200" spc="-40" dirty="0" smtClean="0">
                <a:latin typeface="Times New Roman"/>
                <a:cs typeface="Times New Roman"/>
              </a:rPr>
              <a:t> </a:t>
            </a:r>
            <a:r>
              <a:rPr lang="en-IN" sz="2200" spc="45" dirty="0" smtClean="0">
                <a:latin typeface="Times New Roman"/>
                <a:cs typeface="Times New Roman"/>
              </a:rPr>
              <a:t>should</a:t>
            </a:r>
            <a:r>
              <a:rPr lang="en-IN" sz="2200" spc="25" dirty="0" smtClean="0">
                <a:latin typeface="Times New Roman"/>
                <a:cs typeface="Times New Roman"/>
              </a:rPr>
              <a:t> </a:t>
            </a:r>
            <a:r>
              <a:rPr lang="en-IN" sz="2200" spc="55" dirty="0" smtClean="0">
                <a:latin typeface="Times New Roman"/>
                <a:cs typeface="Times New Roman"/>
              </a:rPr>
              <a:t>be  </a:t>
            </a:r>
            <a:r>
              <a:rPr lang="en-IN" sz="2200" spc="40" dirty="0" smtClean="0">
                <a:latin typeface="Times New Roman"/>
                <a:cs typeface="Times New Roman"/>
              </a:rPr>
              <a:t>carried</a:t>
            </a:r>
            <a:r>
              <a:rPr lang="en-IN" sz="2200" spc="-50" dirty="0" smtClean="0">
                <a:latin typeface="Times New Roman"/>
                <a:cs typeface="Times New Roman"/>
              </a:rPr>
              <a:t> </a:t>
            </a:r>
            <a:r>
              <a:rPr lang="en-IN" sz="2200" spc="65" dirty="0" smtClean="0">
                <a:latin typeface="Times New Roman"/>
                <a:cs typeface="Times New Roman"/>
              </a:rPr>
              <a:t>out</a:t>
            </a:r>
            <a:r>
              <a:rPr lang="en-IN" sz="2200" spc="-30" dirty="0" smtClean="0">
                <a:latin typeface="Times New Roman"/>
                <a:cs typeface="Times New Roman"/>
              </a:rPr>
              <a:t> </a:t>
            </a:r>
            <a:r>
              <a:rPr lang="en-IN" sz="2200" spc="50" dirty="0" smtClean="0">
                <a:latin typeface="Times New Roman"/>
                <a:cs typeface="Times New Roman"/>
              </a:rPr>
              <a:t>within</a:t>
            </a:r>
            <a:r>
              <a:rPr lang="en-IN" sz="2200" spc="-40" dirty="0" smtClean="0">
                <a:latin typeface="Times New Roman"/>
                <a:cs typeface="Times New Roman"/>
              </a:rPr>
              <a:t> </a:t>
            </a:r>
            <a:r>
              <a:rPr lang="en-IN" sz="2200" spc="-20" dirty="0" smtClean="0">
                <a:latin typeface="Times New Roman"/>
                <a:cs typeface="Times New Roman"/>
              </a:rPr>
              <a:t>2-3</a:t>
            </a:r>
            <a:r>
              <a:rPr lang="en-IN" sz="2200" spc="20" dirty="0" smtClean="0">
                <a:latin typeface="Times New Roman"/>
                <a:cs typeface="Times New Roman"/>
              </a:rPr>
              <a:t> </a:t>
            </a:r>
            <a:r>
              <a:rPr lang="en-IN" sz="2200" spc="55" dirty="0" smtClean="0">
                <a:latin typeface="Times New Roman"/>
                <a:cs typeface="Times New Roman"/>
              </a:rPr>
              <a:t>hours</a:t>
            </a:r>
            <a:r>
              <a:rPr lang="en-IN" sz="2200" spc="-20" dirty="0" smtClean="0">
                <a:latin typeface="Times New Roman"/>
                <a:cs typeface="Times New Roman"/>
              </a:rPr>
              <a:t> </a:t>
            </a:r>
            <a:r>
              <a:rPr lang="en-IN" sz="2200" spc="30" dirty="0" smtClean="0">
                <a:latin typeface="Times New Roman"/>
                <a:cs typeface="Times New Roman"/>
              </a:rPr>
              <a:t>from</a:t>
            </a:r>
            <a:r>
              <a:rPr lang="en-IN" sz="2200" spc="-20" dirty="0" smtClean="0">
                <a:latin typeface="Times New Roman"/>
                <a:cs typeface="Times New Roman"/>
              </a:rPr>
              <a:t> </a:t>
            </a:r>
            <a:r>
              <a:rPr lang="en-IN" sz="2200" spc="75" dirty="0" smtClean="0">
                <a:latin typeface="Times New Roman"/>
                <a:cs typeface="Times New Roman"/>
              </a:rPr>
              <a:t>the</a:t>
            </a:r>
            <a:r>
              <a:rPr lang="en-IN" sz="2200" spc="-30" dirty="0" smtClean="0">
                <a:latin typeface="Times New Roman"/>
                <a:cs typeface="Times New Roman"/>
              </a:rPr>
              <a:t> </a:t>
            </a:r>
            <a:r>
              <a:rPr lang="en-IN" sz="2200" spc="55" dirty="0" smtClean="0">
                <a:latin typeface="Times New Roman"/>
                <a:cs typeface="Times New Roman"/>
              </a:rPr>
              <a:t>time</a:t>
            </a:r>
            <a:r>
              <a:rPr lang="en-IN" sz="2200" spc="-60" dirty="0" smtClean="0">
                <a:latin typeface="Times New Roman"/>
                <a:cs typeface="Times New Roman"/>
              </a:rPr>
              <a:t> </a:t>
            </a:r>
            <a:r>
              <a:rPr lang="en-IN" sz="2200" spc="5" dirty="0" smtClean="0">
                <a:latin typeface="Times New Roman"/>
                <a:cs typeface="Times New Roman"/>
              </a:rPr>
              <a:t>of</a:t>
            </a:r>
            <a:r>
              <a:rPr lang="en-IN" sz="2200" spc="25" dirty="0" smtClean="0">
                <a:latin typeface="Times New Roman"/>
                <a:cs typeface="Times New Roman"/>
              </a:rPr>
              <a:t> milking.</a:t>
            </a:r>
            <a:endParaRPr lang="en-IN" sz="2200" dirty="0" smtClean="0">
              <a:latin typeface="Times New Roman"/>
              <a:cs typeface="Times New Roman"/>
            </a:endParaRPr>
          </a:p>
          <a:p>
            <a:pPr marL="176530" marR="546735" indent="-137160" algn="just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rgbClr val="0AD0D9"/>
              </a:buClr>
              <a:buSzPct val="95833"/>
              <a:buFont typeface="Arial"/>
              <a:buChar char="●"/>
              <a:tabLst>
                <a:tab pos="177165" algn="l"/>
              </a:tabLst>
            </a:pPr>
            <a:r>
              <a:rPr lang="en-IN" sz="2200" spc="50" dirty="0" smtClean="0">
                <a:latin typeface="Times New Roman"/>
                <a:cs typeface="Times New Roman"/>
              </a:rPr>
              <a:t>Quantities </a:t>
            </a:r>
            <a:r>
              <a:rPr lang="en-IN" sz="2200" spc="5" dirty="0" smtClean="0">
                <a:latin typeface="Times New Roman"/>
                <a:cs typeface="Times New Roman"/>
              </a:rPr>
              <a:t>of </a:t>
            </a:r>
            <a:r>
              <a:rPr lang="en-IN" sz="2200" spc="45" dirty="0" smtClean="0">
                <a:latin typeface="Times New Roman"/>
                <a:cs typeface="Times New Roman"/>
              </a:rPr>
              <a:t>sodium </a:t>
            </a:r>
            <a:r>
              <a:rPr lang="en-IN" sz="2200" spc="45" dirty="0" err="1" smtClean="0">
                <a:latin typeface="Times New Roman"/>
                <a:cs typeface="Times New Roman"/>
              </a:rPr>
              <a:t>thiocyanate</a:t>
            </a:r>
            <a:r>
              <a:rPr lang="en-IN" sz="2200" spc="45" dirty="0" smtClean="0">
                <a:latin typeface="Times New Roman"/>
                <a:cs typeface="Times New Roman"/>
              </a:rPr>
              <a:t> </a:t>
            </a:r>
            <a:r>
              <a:rPr lang="en-IN" sz="2200" spc="70" dirty="0" smtClean="0">
                <a:latin typeface="Times New Roman"/>
                <a:cs typeface="Times New Roman"/>
              </a:rPr>
              <a:t>and </a:t>
            </a:r>
            <a:r>
              <a:rPr lang="en-IN" sz="2200" spc="45" dirty="0" smtClean="0">
                <a:latin typeface="Times New Roman"/>
                <a:cs typeface="Times New Roman"/>
              </a:rPr>
              <a:t>sodium  </a:t>
            </a:r>
            <a:r>
              <a:rPr lang="en-IN" sz="2200" spc="50" dirty="0" err="1" smtClean="0">
                <a:latin typeface="Times New Roman"/>
                <a:cs typeface="Times New Roman"/>
              </a:rPr>
              <a:t>percarbonate</a:t>
            </a:r>
            <a:r>
              <a:rPr lang="en-IN" sz="2200" spc="-35" dirty="0" smtClean="0">
                <a:latin typeface="Times New Roman"/>
                <a:cs typeface="Times New Roman"/>
              </a:rPr>
              <a:t> </a:t>
            </a:r>
            <a:r>
              <a:rPr lang="en-IN" sz="2200" spc="60" dirty="0" smtClean="0">
                <a:latin typeface="Times New Roman"/>
                <a:cs typeface="Times New Roman"/>
              </a:rPr>
              <a:t>needed</a:t>
            </a:r>
            <a:r>
              <a:rPr lang="en-IN" sz="2200" spc="5" dirty="0" smtClean="0">
                <a:latin typeface="Times New Roman"/>
                <a:cs typeface="Times New Roman"/>
              </a:rPr>
              <a:t> </a:t>
            </a:r>
            <a:r>
              <a:rPr lang="en-IN" sz="2200" spc="20" dirty="0" smtClean="0">
                <a:latin typeface="Times New Roman"/>
                <a:cs typeface="Times New Roman"/>
              </a:rPr>
              <a:t>for</a:t>
            </a:r>
            <a:r>
              <a:rPr lang="en-IN" sz="2200" spc="-65" dirty="0" smtClean="0">
                <a:latin typeface="Times New Roman"/>
                <a:cs typeface="Times New Roman"/>
              </a:rPr>
              <a:t> </a:t>
            </a:r>
            <a:r>
              <a:rPr lang="en-IN" sz="2200" spc="75" dirty="0" smtClean="0">
                <a:latin typeface="Times New Roman"/>
                <a:cs typeface="Times New Roman"/>
              </a:rPr>
              <a:t>the</a:t>
            </a:r>
            <a:r>
              <a:rPr lang="en-IN" sz="2200" spc="-30" dirty="0" smtClean="0">
                <a:latin typeface="Times New Roman"/>
                <a:cs typeface="Times New Roman"/>
              </a:rPr>
              <a:t> </a:t>
            </a:r>
            <a:r>
              <a:rPr lang="en-IN" sz="2200" spc="65" dirty="0" smtClean="0">
                <a:latin typeface="Times New Roman"/>
                <a:cs typeface="Times New Roman"/>
              </a:rPr>
              <a:t>treatment</a:t>
            </a:r>
            <a:r>
              <a:rPr lang="en-IN" sz="2200" spc="-55" dirty="0" smtClean="0">
                <a:latin typeface="Times New Roman"/>
                <a:cs typeface="Times New Roman"/>
              </a:rPr>
              <a:t> </a:t>
            </a:r>
            <a:r>
              <a:rPr lang="en-IN" sz="2200" spc="5" dirty="0" smtClean="0">
                <a:latin typeface="Times New Roman"/>
                <a:cs typeface="Times New Roman"/>
              </a:rPr>
              <a:t>of </a:t>
            </a:r>
            <a:r>
              <a:rPr lang="en-IN" sz="2200" spc="40" dirty="0" smtClean="0">
                <a:latin typeface="Times New Roman"/>
                <a:cs typeface="Times New Roman"/>
              </a:rPr>
              <a:t>a</a:t>
            </a:r>
            <a:r>
              <a:rPr lang="en-IN" sz="2200" spc="-60" dirty="0" smtClean="0">
                <a:latin typeface="Times New Roman"/>
                <a:cs typeface="Times New Roman"/>
              </a:rPr>
              <a:t> </a:t>
            </a:r>
            <a:r>
              <a:rPr lang="en-IN" sz="2200" spc="45" dirty="0" smtClean="0">
                <a:latin typeface="Times New Roman"/>
                <a:cs typeface="Times New Roman"/>
              </a:rPr>
              <a:t>certain</a:t>
            </a:r>
            <a:r>
              <a:rPr lang="en-IN" sz="2200" spc="-60" dirty="0" smtClean="0">
                <a:latin typeface="Times New Roman"/>
                <a:cs typeface="Times New Roman"/>
              </a:rPr>
              <a:t> </a:t>
            </a:r>
            <a:r>
              <a:rPr lang="en-IN" sz="2200" spc="30" dirty="0" smtClean="0">
                <a:latin typeface="Times New Roman"/>
                <a:cs typeface="Times New Roman"/>
              </a:rPr>
              <a:t>volume  </a:t>
            </a:r>
            <a:r>
              <a:rPr lang="en-IN" sz="2200" spc="5" dirty="0" smtClean="0">
                <a:latin typeface="Times New Roman"/>
                <a:cs typeface="Times New Roman"/>
              </a:rPr>
              <a:t>of</a:t>
            </a:r>
            <a:r>
              <a:rPr lang="en-IN" sz="2200" dirty="0" smtClean="0">
                <a:latin typeface="Times New Roman"/>
                <a:cs typeface="Times New Roman"/>
              </a:rPr>
              <a:t> </a:t>
            </a:r>
            <a:r>
              <a:rPr lang="en-IN" sz="2200" spc="25" dirty="0" smtClean="0">
                <a:latin typeface="Times New Roman"/>
                <a:cs typeface="Times New Roman"/>
              </a:rPr>
              <a:t>milk,</a:t>
            </a:r>
            <a:r>
              <a:rPr lang="en-IN" sz="2200" spc="-5" dirty="0" smtClean="0">
                <a:latin typeface="Times New Roman"/>
                <a:cs typeface="Times New Roman"/>
              </a:rPr>
              <a:t> </a:t>
            </a:r>
            <a:r>
              <a:rPr lang="en-IN" sz="2200" spc="20" dirty="0" smtClean="0">
                <a:latin typeface="Times New Roman"/>
                <a:cs typeface="Times New Roman"/>
              </a:rPr>
              <a:t>for</a:t>
            </a:r>
            <a:r>
              <a:rPr lang="en-IN" sz="2200" spc="-65" dirty="0" smtClean="0">
                <a:latin typeface="Times New Roman"/>
                <a:cs typeface="Times New Roman"/>
              </a:rPr>
              <a:t> </a:t>
            </a:r>
            <a:r>
              <a:rPr lang="en-IN" sz="2200" spc="35" dirty="0" smtClean="0">
                <a:latin typeface="Times New Roman"/>
                <a:cs typeface="Times New Roman"/>
              </a:rPr>
              <a:t>example</a:t>
            </a:r>
            <a:r>
              <a:rPr lang="en-IN" sz="2200" spc="-35" dirty="0" smtClean="0">
                <a:latin typeface="Times New Roman"/>
                <a:cs typeface="Times New Roman"/>
              </a:rPr>
              <a:t> </a:t>
            </a:r>
            <a:r>
              <a:rPr lang="en-IN" sz="2200" spc="45" dirty="0" smtClean="0">
                <a:latin typeface="Times New Roman"/>
                <a:cs typeface="Times New Roman"/>
              </a:rPr>
              <a:t>40</a:t>
            </a:r>
            <a:r>
              <a:rPr lang="en-IN" sz="2200" spc="-30" dirty="0" smtClean="0">
                <a:latin typeface="Times New Roman"/>
                <a:cs typeface="Times New Roman"/>
              </a:rPr>
              <a:t> </a:t>
            </a:r>
            <a:r>
              <a:rPr lang="en-IN" sz="2200" spc="50" dirty="0" smtClean="0">
                <a:latin typeface="Times New Roman"/>
                <a:cs typeface="Times New Roman"/>
              </a:rPr>
              <a:t>or</a:t>
            </a:r>
            <a:r>
              <a:rPr lang="en-IN" sz="2200" spc="-45" dirty="0" smtClean="0">
                <a:latin typeface="Times New Roman"/>
                <a:cs typeface="Times New Roman"/>
              </a:rPr>
              <a:t> </a:t>
            </a:r>
            <a:r>
              <a:rPr lang="en-IN" sz="2200" spc="10" dirty="0" smtClean="0">
                <a:latin typeface="Times New Roman"/>
                <a:cs typeface="Times New Roman"/>
              </a:rPr>
              <a:t>50</a:t>
            </a:r>
            <a:r>
              <a:rPr lang="en-IN" sz="2200" spc="-5" dirty="0" smtClean="0">
                <a:latin typeface="Times New Roman"/>
                <a:cs typeface="Times New Roman"/>
              </a:rPr>
              <a:t> </a:t>
            </a:r>
            <a:r>
              <a:rPr lang="en-IN" sz="2200" spc="25" dirty="0" smtClean="0">
                <a:latin typeface="Times New Roman"/>
                <a:cs typeface="Times New Roman"/>
              </a:rPr>
              <a:t>litre,</a:t>
            </a:r>
            <a:r>
              <a:rPr lang="en-IN" sz="2200" spc="-10" dirty="0" smtClean="0">
                <a:latin typeface="Times New Roman"/>
                <a:cs typeface="Times New Roman"/>
              </a:rPr>
              <a:t> </a:t>
            </a:r>
            <a:r>
              <a:rPr lang="en-IN" sz="2200" spc="45" dirty="0" smtClean="0">
                <a:latin typeface="Times New Roman"/>
                <a:cs typeface="Times New Roman"/>
              </a:rPr>
              <a:t>should</a:t>
            </a:r>
            <a:r>
              <a:rPr lang="en-IN" sz="2200" spc="5" dirty="0" smtClean="0">
                <a:latin typeface="Times New Roman"/>
                <a:cs typeface="Times New Roman"/>
              </a:rPr>
              <a:t> </a:t>
            </a:r>
            <a:r>
              <a:rPr lang="en-IN" sz="2200" spc="55" dirty="0" smtClean="0">
                <a:latin typeface="Times New Roman"/>
                <a:cs typeface="Times New Roman"/>
              </a:rPr>
              <a:t>be</a:t>
            </a:r>
            <a:r>
              <a:rPr lang="en-IN" sz="2200" spc="-60" dirty="0" smtClean="0">
                <a:latin typeface="Times New Roman"/>
                <a:cs typeface="Times New Roman"/>
              </a:rPr>
              <a:t> </a:t>
            </a:r>
            <a:r>
              <a:rPr lang="en-IN" sz="2200" spc="50" dirty="0" smtClean="0">
                <a:latin typeface="Times New Roman"/>
                <a:cs typeface="Times New Roman"/>
              </a:rPr>
              <a:t>distributed</a:t>
            </a:r>
            <a:r>
              <a:rPr lang="en-IN" sz="2200" spc="30" dirty="0" smtClean="0">
                <a:latin typeface="Times New Roman"/>
                <a:cs typeface="Times New Roman"/>
              </a:rPr>
              <a:t> </a:t>
            </a:r>
            <a:r>
              <a:rPr lang="en-IN" sz="2200" spc="55" dirty="0" smtClean="0">
                <a:latin typeface="Times New Roman"/>
                <a:cs typeface="Times New Roman"/>
              </a:rPr>
              <a:t>to  </a:t>
            </a:r>
            <a:r>
              <a:rPr lang="en-IN" sz="2200" spc="75" dirty="0" smtClean="0">
                <a:latin typeface="Times New Roman"/>
                <a:cs typeface="Times New Roman"/>
              </a:rPr>
              <a:t>the </a:t>
            </a:r>
            <a:r>
              <a:rPr lang="en-IN" sz="2200" spc="25" dirty="0" smtClean="0">
                <a:latin typeface="Times New Roman"/>
                <a:cs typeface="Times New Roman"/>
              </a:rPr>
              <a:t>collecting </a:t>
            </a:r>
            <a:r>
              <a:rPr lang="en-IN" sz="2200" spc="60" dirty="0" smtClean="0">
                <a:latin typeface="Times New Roman"/>
                <a:cs typeface="Times New Roman"/>
              </a:rPr>
              <a:t>centre/point </a:t>
            </a:r>
            <a:r>
              <a:rPr lang="en-IN" sz="2200" spc="45" dirty="0" smtClean="0">
                <a:latin typeface="Times New Roman"/>
                <a:cs typeface="Times New Roman"/>
              </a:rPr>
              <a:t>in </a:t>
            </a:r>
            <a:r>
              <a:rPr lang="en-IN" sz="2200" spc="45" dirty="0" err="1" smtClean="0">
                <a:latin typeface="Times New Roman"/>
                <a:cs typeface="Times New Roman"/>
              </a:rPr>
              <a:t>prepacked</a:t>
            </a:r>
            <a:r>
              <a:rPr lang="en-IN" sz="2200" spc="45" dirty="0" smtClean="0">
                <a:latin typeface="Times New Roman"/>
                <a:cs typeface="Times New Roman"/>
              </a:rPr>
              <a:t> </a:t>
            </a:r>
            <a:r>
              <a:rPr lang="en-IN" sz="2200" spc="65" dirty="0" smtClean="0">
                <a:latin typeface="Times New Roman"/>
                <a:cs typeface="Times New Roman"/>
              </a:rPr>
              <a:t>amounts </a:t>
            </a:r>
            <a:r>
              <a:rPr lang="en-IN" sz="2200" spc="35" dirty="0" smtClean="0">
                <a:latin typeface="Times New Roman"/>
                <a:cs typeface="Times New Roman"/>
              </a:rPr>
              <a:t>lasting  </a:t>
            </a:r>
            <a:r>
              <a:rPr lang="en-IN" sz="2200" spc="20" dirty="0" smtClean="0">
                <a:latin typeface="Times New Roman"/>
                <a:cs typeface="Times New Roman"/>
              </a:rPr>
              <a:t>for</a:t>
            </a:r>
            <a:r>
              <a:rPr lang="en-IN" sz="2200" spc="-95" dirty="0" smtClean="0">
                <a:latin typeface="Times New Roman"/>
                <a:cs typeface="Times New Roman"/>
              </a:rPr>
              <a:t> </a:t>
            </a:r>
            <a:r>
              <a:rPr lang="en-IN" sz="2200" spc="40" dirty="0" smtClean="0">
                <a:latin typeface="Times New Roman"/>
                <a:cs typeface="Times New Roman"/>
              </a:rPr>
              <a:t>a</a:t>
            </a:r>
            <a:r>
              <a:rPr lang="en-IN" sz="2200" spc="-40" dirty="0" smtClean="0">
                <a:latin typeface="Times New Roman"/>
                <a:cs typeface="Times New Roman"/>
              </a:rPr>
              <a:t> </a:t>
            </a:r>
            <a:r>
              <a:rPr lang="en-IN" sz="2200" dirty="0" smtClean="0">
                <a:latin typeface="Times New Roman"/>
                <a:cs typeface="Times New Roman"/>
              </a:rPr>
              <a:t>few</a:t>
            </a:r>
            <a:r>
              <a:rPr lang="en-IN" sz="2200" spc="-55" dirty="0" smtClean="0">
                <a:latin typeface="Times New Roman"/>
                <a:cs typeface="Times New Roman"/>
              </a:rPr>
              <a:t> </a:t>
            </a:r>
            <a:r>
              <a:rPr lang="en-IN" sz="2200" spc="25" dirty="0" smtClean="0">
                <a:latin typeface="Times New Roman"/>
                <a:cs typeface="Times New Roman"/>
              </a:rPr>
              <a:t>weeks</a:t>
            </a:r>
            <a:r>
              <a:rPr lang="en-IN" sz="2200" spc="-70" dirty="0" smtClean="0">
                <a:latin typeface="Times New Roman"/>
                <a:cs typeface="Times New Roman"/>
              </a:rPr>
              <a:t> </a:t>
            </a:r>
            <a:r>
              <a:rPr lang="en-IN" sz="2200" spc="65" dirty="0" smtClean="0">
                <a:latin typeface="Times New Roman"/>
                <a:cs typeface="Times New Roman"/>
              </a:rPr>
              <a:t>at</a:t>
            </a:r>
            <a:r>
              <a:rPr lang="en-IN" sz="2200" spc="-80" dirty="0" smtClean="0">
                <a:latin typeface="Times New Roman"/>
                <a:cs typeface="Times New Roman"/>
              </a:rPr>
              <a:t> </a:t>
            </a:r>
            <a:r>
              <a:rPr lang="en-IN" sz="2200" spc="40" dirty="0" smtClean="0">
                <a:latin typeface="Times New Roman"/>
                <a:cs typeface="Times New Roman"/>
              </a:rPr>
              <a:t>a</a:t>
            </a:r>
            <a:r>
              <a:rPr lang="en-IN" sz="2200" spc="-40" dirty="0" smtClean="0">
                <a:latin typeface="Times New Roman"/>
                <a:cs typeface="Times New Roman"/>
              </a:rPr>
              <a:t> </a:t>
            </a:r>
            <a:r>
              <a:rPr lang="en-IN" sz="2200" spc="45" dirty="0" smtClean="0">
                <a:latin typeface="Times New Roman"/>
                <a:cs typeface="Times New Roman"/>
              </a:rPr>
              <a:t>time.</a:t>
            </a:r>
            <a:endParaRPr lang="en-IN" sz="2200" dirty="0">
              <a:latin typeface="Times New Roman"/>
              <a:cs typeface="Times New Roman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/>
          <p:nvPr/>
        </p:nvSpPr>
        <p:spPr>
          <a:xfrm>
            <a:off x="7971776" y="1048097"/>
            <a:ext cx="15777" cy="235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7955996" y="1050452"/>
            <a:ext cx="32049" cy="2453"/>
          </a:xfrm>
          <a:custGeom>
            <a:avLst/>
            <a:gdLst/>
            <a:ahLst/>
            <a:cxnLst/>
            <a:rect l="l" t="t" r="r" b="b"/>
            <a:pathLst>
              <a:path w="24764" h="3175">
                <a:moveTo>
                  <a:pt x="0" y="3048"/>
                </a:moveTo>
                <a:lnTo>
                  <a:pt x="24384" y="3048"/>
                </a:lnTo>
                <a:lnTo>
                  <a:pt x="24384" y="0"/>
                </a:lnTo>
                <a:lnTo>
                  <a:pt x="0" y="0"/>
                </a:lnTo>
                <a:lnTo>
                  <a:pt x="0" y="3048"/>
                </a:lnTo>
                <a:close/>
              </a:path>
            </a:pathLst>
          </a:custGeom>
          <a:solidFill>
            <a:srgbClr val="00A1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7821886" y="4098175"/>
            <a:ext cx="165666" cy="25907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2070847" y="1391966"/>
            <a:ext cx="138056" cy="28263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1066800" y="977041"/>
            <a:ext cx="7086600" cy="4135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600" b="1" spc="-120" dirty="0">
                <a:solidFill>
                  <a:srgbClr val="04607A"/>
                </a:solidFill>
                <a:latin typeface="Trebuchet MS"/>
                <a:cs typeface="Trebuchet MS"/>
              </a:rPr>
              <a:t>Effect </a:t>
            </a:r>
            <a:r>
              <a:rPr sz="2600" b="1" spc="-65" dirty="0">
                <a:solidFill>
                  <a:srgbClr val="04607A"/>
                </a:solidFill>
                <a:latin typeface="Trebuchet MS"/>
                <a:cs typeface="Trebuchet MS"/>
              </a:rPr>
              <a:t>of </a:t>
            </a:r>
            <a:r>
              <a:rPr sz="2600" b="1" spc="-110" dirty="0">
                <a:solidFill>
                  <a:srgbClr val="04607A"/>
                </a:solidFill>
                <a:latin typeface="Trebuchet MS"/>
                <a:cs typeface="Trebuchet MS"/>
              </a:rPr>
              <a:t>LP-s </a:t>
            </a:r>
            <a:r>
              <a:rPr sz="2600" b="1" spc="-65" dirty="0">
                <a:solidFill>
                  <a:srgbClr val="04607A"/>
                </a:solidFill>
                <a:latin typeface="Trebuchet MS"/>
                <a:cs typeface="Trebuchet MS"/>
              </a:rPr>
              <a:t>on </a:t>
            </a:r>
            <a:r>
              <a:rPr sz="2600" b="1" spc="-90" dirty="0">
                <a:solidFill>
                  <a:srgbClr val="04607A"/>
                </a:solidFill>
                <a:latin typeface="Trebuchet MS"/>
                <a:cs typeface="Trebuchet MS"/>
              </a:rPr>
              <a:t>Acidity</a:t>
            </a:r>
            <a:r>
              <a:rPr sz="2600" b="1" spc="-350" dirty="0">
                <a:solidFill>
                  <a:srgbClr val="04607A"/>
                </a:solidFill>
                <a:latin typeface="Trebuchet MS"/>
                <a:cs typeface="Trebuchet MS"/>
              </a:rPr>
              <a:t> </a:t>
            </a:r>
            <a:r>
              <a:rPr sz="2600" b="1" spc="-85" dirty="0">
                <a:solidFill>
                  <a:srgbClr val="04607A"/>
                </a:solidFill>
                <a:latin typeface="Trebuchet MS"/>
                <a:cs typeface="Trebuchet MS"/>
              </a:rPr>
              <a:t>Development</a:t>
            </a:r>
            <a:endParaRPr sz="2600" dirty="0">
              <a:latin typeface="Trebuchet MS"/>
              <a:cs typeface="Trebuchet MS"/>
            </a:endParaRPr>
          </a:p>
        </p:txBody>
      </p:sp>
      <p:graphicFrame>
        <p:nvGraphicFramePr>
          <p:cNvPr id="11" name="object 11"/>
          <p:cNvGraphicFramePr>
            <a:graphicFrameLocks noGrp="1"/>
          </p:cNvGraphicFramePr>
          <p:nvPr/>
        </p:nvGraphicFramePr>
        <p:xfrm>
          <a:off x="1143002" y="1914295"/>
          <a:ext cx="8534398" cy="381444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376244"/>
                <a:gridCol w="2918710"/>
                <a:gridCol w="3239444"/>
              </a:tblGrid>
              <a:tr h="164869">
                <a:tc rowSpan="2">
                  <a:txBody>
                    <a:bodyPr/>
                    <a:lstStyle/>
                    <a:p>
                      <a:pPr marL="51435" marR="246379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2000" spc="35" dirty="0">
                          <a:latin typeface="Times New Roman"/>
                          <a:cs typeface="Times New Roman"/>
                        </a:rPr>
                        <a:t>Interval</a:t>
                      </a:r>
                      <a:r>
                        <a:rPr sz="2000" spc="-1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spc="25" dirty="0">
                          <a:latin typeface="Times New Roman"/>
                          <a:cs typeface="Times New Roman"/>
                        </a:rPr>
                        <a:t>after  </a:t>
                      </a:r>
                      <a:r>
                        <a:rPr sz="2000" spc="35" dirty="0">
                          <a:latin typeface="Times New Roman"/>
                          <a:cs typeface="Times New Roman"/>
                        </a:rPr>
                        <a:t>milking</a:t>
                      </a:r>
                      <a:r>
                        <a:rPr sz="2000" spc="-9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spc="55" dirty="0">
                          <a:latin typeface="Times New Roman"/>
                          <a:cs typeface="Times New Roman"/>
                        </a:rPr>
                        <a:t>(hr)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079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2000" spc="-50" dirty="0">
                          <a:latin typeface="Times New Roman"/>
                          <a:cs typeface="Times New Roman"/>
                        </a:rPr>
                        <a:t>TA</a:t>
                      </a:r>
                      <a:r>
                        <a:rPr sz="2000" spc="-6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spc="-5" dirty="0">
                          <a:latin typeface="Times New Roman"/>
                          <a:cs typeface="Times New Roman"/>
                        </a:rPr>
                        <a:t>(%LA)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079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</a:tr>
              <a:tr h="164869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1397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2000" spc="35" dirty="0">
                          <a:latin typeface="Times New Roman"/>
                          <a:cs typeface="Times New Roman"/>
                        </a:rPr>
                        <a:t>Control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079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065" algn="ct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2000" spc="35" dirty="0">
                          <a:latin typeface="Times New Roman"/>
                          <a:cs typeface="Times New Roman"/>
                        </a:rPr>
                        <a:t>LP-treated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079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64869">
                <a:tc>
                  <a:txBody>
                    <a:bodyPr/>
                    <a:lstStyle/>
                    <a:p>
                      <a:pPr marL="508634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2000" dirty="0">
                          <a:latin typeface="Times New Roman"/>
                          <a:cs typeface="Times New Roman"/>
                        </a:rPr>
                        <a:t>4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079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0795" algn="ct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2000" spc="-30" dirty="0">
                          <a:latin typeface="Times New Roman"/>
                          <a:cs typeface="Times New Roman"/>
                        </a:rPr>
                        <a:t>0.128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079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2000" spc="-30" dirty="0">
                          <a:latin typeface="Times New Roman"/>
                          <a:cs typeface="Times New Roman"/>
                        </a:rPr>
                        <a:t>0.126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079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64869">
                <a:tc>
                  <a:txBody>
                    <a:bodyPr/>
                    <a:lstStyle/>
                    <a:p>
                      <a:pPr marL="511809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2000" dirty="0">
                          <a:latin typeface="Times New Roman"/>
                          <a:cs typeface="Times New Roman"/>
                        </a:rPr>
                        <a:t>5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079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8890" algn="ct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2000" spc="-50" dirty="0">
                          <a:latin typeface="Times New Roman"/>
                          <a:cs typeface="Times New Roman"/>
                        </a:rPr>
                        <a:t>0.135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079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065" algn="ct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2000" spc="-40" dirty="0">
                          <a:latin typeface="Times New Roman"/>
                          <a:cs typeface="Times New Roman"/>
                        </a:rPr>
                        <a:t>0126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079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64869">
                <a:tc>
                  <a:txBody>
                    <a:bodyPr/>
                    <a:lstStyle/>
                    <a:p>
                      <a:pPr marL="508634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2000" dirty="0">
                          <a:latin typeface="Times New Roman"/>
                          <a:cs typeface="Times New Roman"/>
                        </a:rPr>
                        <a:t>6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079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8255" algn="ct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2000" spc="-50" dirty="0">
                          <a:latin typeface="Times New Roman"/>
                          <a:cs typeface="Times New Roman"/>
                        </a:rPr>
                        <a:t>0.135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079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065" algn="ct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2000" spc="-30" dirty="0">
                          <a:latin typeface="Times New Roman"/>
                          <a:cs typeface="Times New Roman"/>
                        </a:rPr>
                        <a:t>0.126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079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64869">
                <a:tc>
                  <a:txBody>
                    <a:bodyPr/>
                    <a:lstStyle/>
                    <a:p>
                      <a:pPr marL="511809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2000" dirty="0">
                          <a:latin typeface="Times New Roman"/>
                          <a:cs typeface="Times New Roman"/>
                        </a:rPr>
                        <a:t>7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079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8255" algn="ct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2000" spc="-50" dirty="0">
                          <a:latin typeface="Times New Roman"/>
                          <a:cs typeface="Times New Roman"/>
                        </a:rPr>
                        <a:t>0.135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079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2000" spc="-30" dirty="0">
                          <a:latin typeface="Times New Roman"/>
                          <a:cs typeface="Times New Roman"/>
                        </a:rPr>
                        <a:t>0.128</a:t>
                      </a:r>
                      <a:endParaRPr sz="20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1079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64869">
                <a:tc>
                  <a:txBody>
                    <a:bodyPr/>
                    <a:lstStyle/>
                    <a:p>
                      <a:pPr marL="508634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2000" dirty="0">
                          <a:latin typeface="Times New Roman"/>
                          <a:cs typeface="Times New Roman"/>
                        </a:rPr>
                        <a:t>8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079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2000" spc="-45" dirty="0">
                          <a:latin typeface="Times New Roman"/>
                          <a:cs typeface="Times New Roman"/>
                        </a:rPr>
                        <a:t>0.137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079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2000" spc="-30" dirty="0">
                          <a:latin typeface="Times New Roman"/>
                          <a:cs typeface="Times New Roman"/>
                        </a:rPr>
                        <a:t>0.128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079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19925">
                <a:tc>
                  <a:txBody>
                    <a:bodyPr/>
                    <a:lstStyle/>
                    <a:p>
                      <a:pPr marL="508634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2000" dirty="0">
                          <a:latin typeface="Times New Roman"/>
                          <a:cs typeface="Times New Roman"/>
                        </a:rPr>
                        <a:t>9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079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8255" algn="ct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2000" spc="-15" dirty="0">
                          <a:latin typeface="Times New Roman"/>
                          <a:cs typeface="Times New Roman"/>
                        </a:rPr>
                        <a:t>0.160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  <a:p>
                      <a:pPr marL="12065" algn="ctr">
                        <a:lnSpc>
                          <a:spcPct val="100000"/>
                        </a:lnSpc>
                        <a:spcBef>
                          <a:spcPts val="265"/>
                        </a:spcBef>
                      </a:pPr>
                      <a:r>
                        <a:rPr sz="2000" spc="-5" dirty="0">
                          <a:latin typeface="Times New Roman"/>
                          <a:cs typeface="Times New Roman"/>
                        </a:rPr>
                        <a:t>(Sl.</a:t>
                      </a:r>
                      <a:r>
                        <a:rPr sz="2000" spc="-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spc="30" dirty="0">
                          <a:latin typeface="Times New Roman"/>
                          <a:cs typeface="Times New Roman"/>
                        </a:rPr>
                        <a:t>Sour)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079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525" algn="ct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2000" spc="-40" dirty="0">
                          <a:latin typeface="Times New Roman"/>
                          <a:cs typeface="Times New Roman"/>
                        </a:rPr>
                        <a:t>0.122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079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64869">
                <a:tc>
                  <a:txBody>
                    <a:bodyPr/>
                    <a:lstStyle/>
                    <a:p>
                      <a:pPr marL="487680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2000" spc="-85" dirty="0">
                          <a:latin typeface="Times New Roman"/>
                          <a:cs typeface="Times New Roman"/>
                        </a:rPr>
                        <a:t>10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079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525" algn="ct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2000" spc="-40" dirty="0">
                          <a:latin typeface="Times New Roman"/>
                          <a:cs typeface="Times New Roman"/>
                        </a:rPr>
                        <a:t>0.122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079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64869">
                <a:tc>
                  <a:txBody>
                    <a:bodyPr/>
                    <a:lstStyle/>
                    <a:p>
                      <a:pPr marL="502920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2000" spc="-210" dirty="0">
                          <a:latin typeface="Times New Roman"/>
                          <a:cs typeface="Times New Roman"/>
                        </a:rPr>
                        <a:t>11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079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525" algn="ct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2000" spc="-40" dirty="0">
                          <a:latin typeface="Times New Roman"/>
                          <a:cs typeface="Times New Roman"/>
                        </a:rPr>
                        <a:t>0.122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079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64869">
                <a:tc>
                  <a:txBody>
                    <a:bodyPr/>
                    <a:lstStyle/>
                    <a:p>
                      <a:pPr marL="490220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2000" spc="-114" dirty="0">
                          <a:latin typeface="Times New Roman"/>
                          <a:cs typeface="Times New Roman"/>
                        </a:rPr>
                        <a:t>12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079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00990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2000" spc="-50" dirty="0">
                          <a:latin typeface="Times New Roman"/>
                          <a:cs typeface="Times New Roman"/>
                        </a:rPr>
                        <a:t>0.153 </a:t>
                      </a:r>
                      <a:r>
                        <a:rPr sz="2000" spc="-5" dirty="0">
                          <a:latin typeface="Times New Roman"/>
                          <a:cs typeface="Times New Roman"/>
                        </a:rPr>
                        <a:t>(Sl.</a:t>
                      </a:r>
                      <a:r>
                        <a:rPr sz="2000" spc="1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spc="30" dirty="0">
                          <a:latin typeface="Times New Roman"/>
                          <a:cs typeface="Times New Roman"/>
                        </a:rPr>
                        <a:t>Sour)</a:t>
                      </a:r>
                      <a:endParaRPr sz="20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1079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12" name="object 12"/>
          <p:cNvSpPr txBox="1"/>
          <p:nvPr/>
        </p:nvSpPr>
        <p:spPr>
          <a:xfrm>
            <a:off x="3048000" y="5791200"/>
            <a:ext cx="5562600" cy="30521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49860" indent="-137160">
              <a:lnSpc>
                <a:spcPct val="100000"/>
              </a:lnSpc>
              <a:spcBef>
                <a:spcPts val="100"/>
              </a:spcBef>
              <a:buClr>
                <a:srgbClr val="0AD0D9"/>
              </a:buClr>
              <a:buSzPct val="95833"/>
              <a:buFont typeface="Arial"/>
              <a:buChar char="●"/>
              <a:tabLst>
                <a:tab pos="149860" algn="l"/>
              </a:tabLst>
            </a:pPr>
            <a:r>
              <a:rPr sz="1900" spc="30" dirty="0">
                <a:latin typeface="Times New Roman"/>
                <a:cs typeface="Times New Roman"/>
              </a:rPr>
              <a:t>Extension</a:t>
            </a:r>
            <a:r>
              <a:rPr sz="1900" spc="-70" dirty="0">
                <a:latin typeface="Times New Roman"/>
                <a:cs typeface="Times New Roman"/>
              </a:rPr>
              <a:t> </a:t>
            </a:r>
            <a:r>
              <a:rPr sz="1900" spc="5" dirty="0">
                <a:latin typeface="Times New Roman"/>
                <a:cs typeface="Times New Roman"/>
              </a:rPr>
              <a:t>of</a:t>
            </a:r>
            <a:r>
              <a:rPr sz="1900" spc="25" dirty="0">
                <a:latin typeface="Times New Roman"/>
                <a:cs typeface="Times New Roman"/>
              </a:rPr>
              <a:t> </a:t>
            </a:r>
            <a:r>
              <a:rPr sz="1900" spc="60" dirty="0">
                <a:latin typeface="Times New Roman"/>
                <a:cs typeface="Times New Roman"/>
              </a:rPr>
              <a:t>three</a:t>
            </a:r>
            <a:r>
              <a:rPr sz="1900" spc="-40" dirty="0">
                <a:latin typeface="Times New Roman"/>
                <a:cs typeface="Times New Roman"/>
              </a:rPr>
              <a:t> </a:t>
            </a:r>
            <a:r>
              <a:rPr sz="1900" spc="55" dirty="0">
                <a:latin typeface="Times New Roman"/>
                <a:cs typeface="Times New Roman"/>
              </a:rPr>
              <a:t>hours</a:t>
            </a:r>
            <a:r>
              <a:rPr sz="1900" spc="5" dirty="0">
                <a:latin typeface="Times New Roman"/>
                <a:cs typeface="Times New Roman"/>
              </a:rPr>
              <a:t> </a:t>
            </a:r>
            <a:r>
              <a:rPr sz="1900" spc="45" dirty="0">
                <a:latin typeface="Times New Roman"/>
                <a:cs typeface="Times New Roman"/>
              </a:rPr>
              <a:t>in</a:t>
            </a:r>
            <a:r>
              <a:rPr sz="1900" spc="-15" dirty="0">
                <a:latin typeface="Times New Roman"/>
                <a:cs typeface="Times New Roman"/>
              </a:rPr>
              <a:t> </a:t>
            </a:r>
            <a:r>
              <a:rPr sz="1900" spc="40" dirty="0">
                <a:latin typeface="Times New Roman"/>
                <a:cs typeface="Times New Roman"/>
              </a:rPr>
              <a:t>keeping</a:t>
            </a:r>
            <a:r>
              <a:rPr sz="1900" spc="-55" dirty="0">
                <a:latin typeface="Times New Roman"/>
                <a:cs typeface="Times New Roman"/>
              </a:rPr>
              <a:t> </a:t>
            </a:r>
            <a:r>
              <a:rPr sz="1900" spc="35" dirty="0">
                <a:latin typeface="Times New Roman"/>
                <a:cs typeface="Times New Roman"/>
              </a:rPr>
              <a:t>quality</a:t>
            </a:r>
            <a:r>
              <a:rPr sz="1900" spc="-65" dirty="0">
                <a:latin typeface="Times New Roman"/>
                <a:cs typeface="Times New Roman"/>
              </a:rPr>
              <a:t> </a:t>
            </a:r>
            <a:r>
              <a:rPr sz="1900" spc="30" dirty="0">
                <a:latin typeface="Times New Roman"/>
                <a:cs typeface="Times New Roman"/>
              </a:rPr>
              <a:t>achieved</a:t>
            </a:r>
            <a:endParaRPr sz="1900" dirty="0">
              <a:latin typeface="Times New Roman"/>
              <a:cs typeface="Times New Roman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7971776" y="4121727"/>
            <a:ext cx="15777" cy="235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7955996" y="4124082"/>
            <a:ext cx="32049" cy="2453"/>
          </a:xfrm>
          <a:custGeom>
            <a:avLst/>
            <a:gdLst/>
            <a:ahLst/>
            <a:cxnLst/>
            <a:rect l="l" t="t" r="r" b="b"/>
            <a:pathLst>
              <a:path w="24764" h="3175">
                <a:moveTo>
                  <a:pt x="0" y="3048"/>
                </a:moveTo>
                <a:lnTo>
                  <a:pt x="24384" y="3048"/>
                </a:lnTo>
                <a:lnTo>
                  <a:pt x="24384" y="0"/>
                </a:lnTo>
                <a:lnTo>
                  <a:pt x="0" y="0"/>
                </a:lnTo>
                <a:lnTo>
                  <a:pt x="0" y="3048"/>
                </a:lnTo>
                <a:close/>
              </a:path>
            </a:pathLst>
          </a:custGeom>
          <a:solidFill>
            <a:srgbClr val="00A1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2070847" y="4465597"/>
            <a:ext cx="138056" cy="28263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1"/>
          <p:cNvGraphicFramePr>
            <a:graphicFrameLocks noGrp="1"/>
          </p:cNvGraphicFramePr>
          <p:nvPr/>
        </p:nvGraphicFramePr>
        <p:xfrm>
          <a:off x="838198" y="1828801"/>
          <a:ext cx="8610601" cy="422373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519024"/>
                <a:gridCol w="942356"/>
                <a:gridCol w="1229281"/>
                <a:gridCol w="1229281"/>
                <a:gridCol w="1229281"/>
                <a:gridCol w="1229281"/>
                <a:gridCol w="1232097"/>
              </a:tblGrid>
              <a:tr h="385064">
                <a:tc rowSpan="2">
                  <a:txBody>
                    <a:bodyPr/>
                    <a:lstStyle/>
                    <a:p>
                      <a:pPr marL="51435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2000" spc="10" dirty="0">
                          <a:latin typeface="Times New Roman"/>
                          <a:cs typeface="Times New Roman"/>
                        </a:rPr>
                        <a:t>Test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079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/>
                    <a:lstStyle/>
                    <a:p>
                      <a:pPr marL="51435" marR="45085" indent="-635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2000" spc="-80" dirty="0">
                          <a:latin typeface="Times New Roman"/>
                          <a:cs typeface="Times New Roman"/>
                        </a:rPr>
                        <a:t>T</a:t>
                      </a:r>
                      <a:r>
                        <a:rPr sz="2000" spc="-20" dirty="0">
                          <a:latin typeface="Times New Roman"/>
                          <a:cs typeface="Times New Roman"/>
                        </a:rPr>
                        <a:t>r</a:t>
                      </a:r>
                      <a:r>
                        <a:rPr sz="2000" spc="-5" dirty="0">
                          <a:latin typeface="Times New Roman"/>
                          <a:cs typeface="Times New Roman"/>
                        </a:rPr>
                        <a:t>ea</a:t>
                      </a:r>
                      <a:r>
                        <a:rPr sz="2000" dirty="0">
                          <a:latin typeface="Times New Roman"/>
                          <a:cs typeface="Times New Roman"/>
                        </a:rPr>
                        <a:t>t  m</a:t>
                      </a:r>
                      <a:r>
                        <a:rPr sz="2000" spc="-5" dirty="0">
                          <a:latin typeface="Times New Roman"/>
                          <a:cs typeface="Times New Roman"/>
                        </a:rPr>
                        <a:t>e</a:t>
                      </a:r>
                      <a:r>
                        <a:rPr sz="2000" spc="5" dirty="0">
                          <a:latin typeface="Times New Roman"/>
                          <a:cs typeface="Times New Roman"/>
                        </a:rPr>
                        <a:t>n</a:t>
                      </a:r>
                      <a:r>
                        <a:rPr sz="2000" dirty="0">
                          <a:latin typeface="Times New Roman"/>
                          <a:cs typeface="Times New Roman"/>
                        </a:rPr>
                        <a:t>t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079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5">
                  <a:txBody>
                    <a:bodyPr/>
                    <a:lstStyle/>
                    <a:p>
                      <a:pPr marL="421640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2000" spc="30" dirty="0">
                          <a:latin typeface="Times New Roman"/>
                          <a:cs typeface="Times New Roman"/>
                        </a:rPr>
                        <a:t>Percentage</a:t>
                      </a:r>
                      <a:r>
                        <a:rPr sz="2000" spc="-114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spc="45" dirty="0">
                          <a:latin typeface="Times New Roman"/>
                          <a:cs typeface="Times New Roman"/>
                        </a:rPr>
                        <a:t>sample</a:t>
                      </a:r>
                      <a:r>
                        <a:rPr sz="2000" spc="-1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spc="35" dirty="0">
                          <a:latin typeface="Times New Roman"/>
                          <a:cs typeface="Times New Roman"/>
                        </a:rPr>
                        <a:t>acceptance</a:t>
                      </a:r>
                      <a:r>
                        <a:rPr sz="2000" spc="-6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spc="60" dirty="0">
                          <a:latin typeface="Times New Roman"/>
                          <a:cs typeface="Times New Roman"/>
                        </a:rPr>
                        <a:t>at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079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</a:tr>
              <a:tr h="383867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1397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1397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000" spc="-85" dirty="0">
                          <a:latin typeface="Times New Roman"/>
                          <a:cs typeface="Times New Roman"/>
                        </a:rPr>
                        <a:t>10</a:t>
                      </a:r>
                      <a:r>
                        <a:rPr sz="2000" spc="-5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spc="-20" dirty="0">
                          <a:latin typeface="Times New Roman"/>
                          <a:cs typeface="Times New Roman"/>
                        </a:rPr>
                        <a:t>AM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981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525" algn="ct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000" spc="-114" dirty="0">
                          <a:latin typeface="Times New Roman"/>
                          <a:cs typeface="Times New Roman"/>
                        </a:rPr>
                        <a:t>12</a:t>
                      </a:r>
                      <a:r>
                        <a:rPr sz="2000" spc="-7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spc="-20" dirty="0">
                          <a:latin typeface="Times New Roman"/>
                          <a:cs typeface="Times New Roman"/>
                        </a:rPr>
                        <a:t>AM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981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065" algn="ct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000" spc="-20" dirty="0">
                          <a:latin typeface="Times New Roman"/>
                          <a:cs typeface="Times New Roman"/>
                        </a:rPr>
                        <a:t>2</a:t>
                      </a:r>
                      <a:r>
                        <a:rPr sz="2000" spc="-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spc="25" dirty="0">
                          <a:latin typeface="Times New Roman"/>
                          <a:cs typeface="Times New Roman"/>
                        </a:rPr>
                        <a:t>PM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981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8255" algn="ct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000" spc="25" dirty="0">
                          <a:latin typeface="Times New Roman"/>
                          <a:cs typeface="Times New Roman"/>
                        </a:rPr>
                        <a:t>4PM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981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525" algn="ct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000" spc="30" dirty="0">
                          <a:latin typeface="Times New Roman"/>
                          <a:cs typeface="Times New Roman"/>
                        </a:rPr>
                        <a:t>6PM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981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83867">
                <a:tc rowSpan="2">
                  <a:txBody>
                    <a:bodyPr/>
                    <a:lstStyle/>
                    <a:p>
                      <a:pPr marL="51435" marR="59690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000" spc="5" dirty="0">
                          <a:latin typeface="Times New Roman"/>
                          <a:cs typeface="Times New Roman"/>
                        </a:rPr>
                        <a:t>Ten </a:t>
                      </a:r>
                      <a:r>
                        <a:rPr sz="2000" spc="65" dirty="0">
                          <a:latin typeface="Times New Roman"/>
                          <a:cs typeface="Times New Roman"/>
                        </a:rPr>
                        <a:t>min  </a:t>
                      </a:r>
                      <a:r>
                        <a:rPr sz="2000" spc="-20" dirty="0">
                          <a:latin typeface="Times New Roman"/>
                          <a:cs typeface="Times New Roman"/>
                        </a:rPr>
                        <a:t>r</a:t>
                      </a:r>
                      <a:r>
                        <a:rPr sz="2000" spc="-5" dirty="0">
                          <a:latin typeface="Times New Roman"/>
                          <a:cs typeface="Times New Roman"/>
                        </a:rPr>
                        <a:t>e</a:t>
                      </a:r>
                      <a:r>
                        <a:rPr sz="2000" spc="5" dirty="0">
                          <a:latin typeface="Times New Roman"/>
                          <a:cs typeface="Times New Roman"/>
                        </a:rPr>
                        <a:t>s</a:t>
                      </a:r>
                      <a:r>
                        <a:rPr sz="2000" spc="-5" dirty="0">
                          <a:latin typeface="Times New Roman"/>
                          <a:cs typeface="Times New Roman"/>
                        </a:rPr>
                        <a:t>azu</a:t>
                      </a:r>
                      <a:r>
                        <a:rPr sz="2000" spc="5" dirty="0">
                          <a:latin typeface="Times New Roman"/>
                          <a:cs typeface="Times New Roman"/>
                        </a:rPr>
                        <a:t>r</a:t>
                      </a:r>
                      <a:r>
                        <a:rPr sz="2000" spc="-5" dirty="0">
                          <a:latin typeface="Times New Roman"/>
                          <a:cs typeface="Times New Roman"/>
                        </a:rPr>
                        <a:t>i</a:t>
                      </a:r>
                      <a:r>
                        <a:rPr sz="2000" dirty="0">
                          <a:latin typeface="Times New Roman"/>
                          <a:cs typeface="Times New Roman"/>
                        </a:rPr>
                        <a:t>n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9814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1435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000" spc="-10" dirty="0">
                          <a:latin typeface="Times New Roman"/>
                          <a:cs typeface="Times New Roman"/>
                        </a:rPr>
                        <a:t>LP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9814" marB="0">
                    <a:lnL w="9525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3970" algn="ct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000" spc="-45" dirty="0">
                          <a:latin typeface="Times New Roman"/>
                          <a:cs typeface="Times New Roman"/>
                        </a:rPr>
                        <a:t>100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981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000" spc="-45" dirty="0">
                          <a:latin typeface="Times New Roman"/>
                          <a:cs typeface="Times New Roman"/>
                        </a:rPr>
                        <a:t>100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981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0160" algn="ct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000" spc="5" dirty="0">
                          <a:latin typeface="Times New Roman"/>
                          <a:cs typeface="Times New Roman"/>
                        </a:rPr>
                        <a:t>70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981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525" algn="ct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000" spc="5" dirty="0">
                          <a:latin typeface="Times New Roman"/>
                          <a:cs typeface="Times New Roman"/>
                        </a:rPr>
                        <a:t>50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981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000" spc="-5" dirty="0">
                          <a:latin typeface="Times New Roman"/>
                          <a:cs typeface="Times New Roman"/>
                        </a:rPr>
                        <a:t>30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981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83867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1270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1435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000" dirty="0">
                          <a:latin typeface="Times New Roman"/>
                          <a:cs typeface="Times New Roman"/>
                        </a:rPr>
                        <a:t>C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9814" marB="0">
                    <a:lnL w="9525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000" spc="45" dirty="0">
                          <a:latin typeface="Times New Roman"/>
                          <a:cs typeface="Times New Roman"/>
                        </a:rPr>
                        <a:t>80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981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000" spc="45" dirty="0">
                          <a:latin typeface="Times New Roman"/>
                          <a:cs typeface="Times New Roman"/>
                        </a:rPr>
                        <a:t>60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981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525" algn="ct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000" spc="-85" dirty="0">
                          <a:latin typeface="Times New Roman"/>
                          <a:cs typeface="Times New Roman"/>
                        </a:rPr>
                        <a:t>10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981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525" algn="ct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000" dirty="0">
                          <a:latin typeface="Times New Roman"/>
                          <a:cs typeface="Times New Roman"/>
                        </a:rPr>
                        <a:t>0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981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" algn="ct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000" dirty="0">
                          <a:latin typeface="Times New Roman"/>
                          <a:cs typeface="Times New Roman"/>
                        </a:rPr>
                        <a:t>0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981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83867">
                <a:tc rowSpan="2">
                  <a:txBody>
                    <a:bodyPr/>
                    <a:lstStyle/>
                    <a:p>
                      <a:pPr marL="51435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000" dirty="0">
                          <a:latin typeface="Times New Roman"/>
                          <a:cs typeface="Times New Roman"/>
                        </a:rPr>
                        <a:t>Acidity*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9814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1435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000" spc="-10" dirty="0">
                          <a:latin typeface="Times New Roman"/>
                          <a:cs typeface="Times New Roman"/>
                        </a:rPr>
                        <a:t>LP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9814" marB="0">
                    <a:lnL w="9525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000" spc="-45" dirty="0">
                          <a:latin typeface="Times New Roman"/>
                          <a:cs typeface="Times New Roman"/>
                        </a:rPr>
                        <a:t>100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981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000" spc="-45" dirty="0">
                          <a:latin typeface="Times New Roman"/>
                          <a:cs typeface="Times New Roman"/>
                        </a:rPr>
                        <a:t>100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981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000" spc="45" dirty="0">
                          <a:latin typeface="Times New Roman"/>
                          <a:cs typeface="Times New Roman"/>
                        </a:rPr>
                        <a:t>80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981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065" algn="ct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000" spc="45" dirty="0">
                          <a:latin typeface="Times New Roman"/>
                          <a:cs typeface="Times New Roman"/>
                        </a:rPr>
                        <a:t>60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981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" algn="ct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000" spc="5" dirty="0">
                          <a:latin typeface="Times New Roman"/>
                          <a:cs typeface="Times New Roman"/>
                        </a:rPr>
                        <a:t>50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981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83867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1270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1435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000" dirty="0">
                          <a:latin typeface="Times New Roman"/>
                          <a:cs typeface="Times New Roman"/>
                        </a:rPr>
                        <a:t>C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9814" marB="0">
                    <a:lnL w="9525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0160" algn="ct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000" spc="5" dirty="0">
                          <a:latin typeface="Times New Roman"/>
                          <a:cs typeface="Times New Roman"/>
                        </a:rPr>
                        <a:t>70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981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000" spc="45" dirty="0">
                          <a:latin typeface="Times New Roman"/>
                          <a:cs typeface="Times New Roman"/>
                        </a:rPr>
                        <a:t>60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981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525" algn="ct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000" spc="5" dirty="0">
                          <a:latin typeface="Times New Roman"/>
                          <a:cs typeface="Times New Roman"/>
                        </a:rPr>
                        <a:t>20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981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8890" algn="ct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000" dirty="0">
                          <a:latin typeface="Times New Roman"/>
                          <a:cs typeface="Times New Roman"/>
                        </a:rPr>
                        <a:t>0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981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" algn="ct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000" dirty="0">
                          <a:latin typeface="Times New Roman"/>
                          <a:cs typeface="Times New Roman"/>
                        </a:rPr>
                        <a:t>0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981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83867">
                <a:tc rowSpan="2">
                  <a:txBody>
                    <a:bodyPr/>
                    <a:lstStyle/>
                    <a:p>
                      <a:pPr marL="51435" marR="137795" indent="-635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000" spc="15" dirty="0">
                          <a:latin typeface="Times New Roman"/>
                          <a:cs typeface="Times New Roman"/>
                        </a:rPr>
                        <a:t>Alcohol  </a:t>
                      </a:r>
                      <a:r>
                        <a:rPr sz="2000" spc="5" dirty="0">
                          <a:latin typeface="Times New Roman"/>
                          <a:cs typeface="Times New Roman"/>
                        </a:rPr>
                        <a:t>s</a:t>
                      </a:r>
                      <a:r>
                        <a:rPr sz="2000" spc="-10" dirty="0">
                          <a:latin typeface="Times New Roman"/>
                          <a:cs typeface="Times New Roman"/>
                        </a:rPr>
                        <a:t>t</a:t>
                      </a:r>
                      <a:r>
                        <a:rPr sz="2000" spc="-5" dirty="0">
                          <a:latin typeface="Times New Roman"/>
                          <a:cs typeface="Times New Roman"/>
                        </a:rPr>
                        <a:t>a</a:t>
                      </a:r>
                      <a:r>
                        <a:rPr sz="2000" spc="5" dirty="0">
                          <a:latin typeface="Times New Roman"/>
                          <a:cs typeface="Times New Roman"/>
                        </a:rPr>
                        <a:t>b</a:t>
                      </a:r>
                      <a:r>
                        <a:rPr sz="2000" spc="-5" dirty="0">
                          <a:latin typeface="Times New Roman"/>
                          <a:cs typeface="Times New Roman"/>
                        </a:rPr>
                        <a:t>i</a:t>
                      </a:r>
                      <a:r>
                        <a:rPr sz="2000" dirty="0">
                          <a:latin typeface="Times New Roman"/>
                          <a:cs typeface="Times New Roman"/>
                        </a:rPr>
                        <a:t>l</a:t>
                      </a:r>
                      <a:r>
                        <a:rPr sz="2000" spc="-5" dirty="0">
                          <a:latin typeface="Times New Roman"/>
                          <a:cs typeface="Times New Roman"/>
                        </a:rPr>
                        <a:t>i</a:t>
                      </a:r>
                      <a:r>
                        <a:rPr sz="2000" spc="-10" dirty="0">
                          <a:latin typeface="Times New Roman"/>
                          <a:cs typeface="Times New Roman"/>
                        </a:rPr>
                        <a:t>t</a:t>
                      </a:r>
                      <a:r>
                        <a:rPr sz="2000" dirty="0">
                          <a:latin typeface="Times New Roman"/>
                          <a:cs typeface="Times New Roman"/>
                        </a:rPr>
                        <a:t>y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9814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1435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000" spc="-10" dirty="0">
                          <a:latin typeface="Times New Roman"/>
                          <a:cs typeface="Times New Roman"/>
                        </a:rPr>
                        <a:t>LP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9814" marB="0">
                    <a:lnL w="9525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3970" algn="ct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000" spc="-45" dirty="0">
                          <a:latin typeface="Times New Roman"/>
                          <a:cs typeface="Times New Roman"/>
                        </a:rPr>
                        <a:t>100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981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000" spc="-45" dirty="0">
                          <a:latin typeface="Times New Roman"/>
                          <a:cs typeface="Times New Roman"/>
                        </a:rPr>
                        <a:t>100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981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000" spc="45" dirty="0">
                          <a:latin typeface="Times New Roman"/>
                          <a:cs typeface="Times New Roman"/>
                        </a:rPr>
                        <a:t>90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981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000" spc="45" dirty="0">
                          <a:latin typeface="Times New Roman"/>
                          <a:cs typeface="Times New Roman"/>
                        </a:rPr>
                        <a:t>60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981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8255" algn="ct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000" spc="5" dirty="0">
                          <a:latin typeface="Times New Roman"/>
                          <a:cs typeface="Times New Roman"/>
                        </a:rPr>
                        <a:t>50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981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83867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1270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1435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000" dirty="0">
                          <a:latin typeface="Times New Roman"/>
                          <a:cs typeface="Times New Roman"/>
                        </a:rPr>
                        <a:t>C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9814" marB="0">
                    <a:lnL w="9525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0160" algn="ct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000" spc="5" dirty="0">
                          <a:latin typeface="Times New Roman"/>
                          <a:cs typeface="Times New Roman"/>
                        </a:rPr>
                        <a:t>70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981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000" spc="45" dirty="0">
                          <a:latin typeface="Times New Roman"/>
                          <a:cs typeface="Times New Roman"/>
                        </a:rPr>
                        <a:t>60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981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000" spc="-5" dirty="0">
                          <a:latin typeface="Times New Roman"/>
                          <a:cs typeface="Times New Roman"/>
                        </a:rPr>
                        <a:t>30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981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8890" algn="ct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000" spc="-85" dirty="0">
                          <a:latin typeface="Times New Roman"/>
                          <a:cs typeface="Times New Roman"/>
                        </a:rPr>
                        <a:t>10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981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" algn="ct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000" spc="-85" dirty="0">
                          <a:latin typeface="Times New Roman"/>
                          <a:cs typeface="Times New Roman"/>
                        </a:rPr>
                        <a:t>10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981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83867">
                <a:tc rowSpan="2">
                  <a:txBody>
                    <a:bodyPr/>
                    <a:lstStyle/>
                    <a:p>
                      <a:pPr marL="51435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000" spc="-20" dirty="0">
                          <a:latin typeface="Times New Roman"/>
                          <a:cs typeface="Times New Roman"/>
                        </a:rPr>
                        <a:t>COB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9814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1435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000" spc="-10" dirty="0">
                          <a:latin typeface="Times New Roman"/>
                          <a:cs typeface="Times New Roman"/>
                        </a:rPr>
                        <a:t>LP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9814" marB="0">
                    <a:lnL w="9525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000" spc="-45" dirty="0">
                          <a:latin typeface="Times New Roman"/>
                          <a:cs typeface="Times New Roman"/>
                        </a:rPr>
                        <a:t>100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981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000" spc="-45" dirty="0">
                          <a:latin typeface="Times New Roman"/>
                          <a:cs typeface="Times New Roman"/>
                        </a:rPr>
                        <a:t>100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981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000" spc="-45" dirty="0">
                          <a:latin typeface="Times New Roman"/>
                          <a:cs typeface="Times New Roman"/>
                        </a:rPr>
                        <a:t>100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981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000" spc="-45" dirty="0">
                          <a:latin typeface="Times New Roman"/>
                          <a:cs typeface="Times New Roman"/>
                        </a:rPr>
                        <a:t>100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981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000" spc="45" dirty="0">
                          <a:latin typeface="Times New Roman"/>
                          <a:cs typeface="Times New Roman"/>
                        </a:rPr>
                        <a:t>80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981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83867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1270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1435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000" dirty="0">
                          <a:latin typeface="Times New Roman"/>
                          <a:cs typeface="Times New Roman"/>
                        </a:rPr>
                        <a:t>C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9814" marB="0">
                    <a:lnL w="9525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000" spc="-45" dirty="0">
                          <a:latin typeface="Times New Roman"/>
                          <a:cs typeface="Times New Roman"/>
                        </a:rPr>
                        <a:t>100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981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000" spc="-45" dirty="0">
                          <a:latin typeface="Times New Roman"/>
                          <a:cs typeface="Times New Roman"/>
                        </a:rPr>
                        <a:t>100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981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000" spc="45" dirty="0">
                          <a:latin typeface="Times New Roman"/>
                          <a:cs typeface="Times New Roman"/>
                        </a:rPr>
                        <a:t>90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981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000" spc="-5" dirty="0">
                          <a:latin typeface="Times New Roman"/>
                          <a:cs typeface="Times New Roman"/>
                        </a:rPr>
                        <a:t>30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981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0795" algn="ct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000" spc="-5" dirty="0">
                          <a:latin typeface="Times New Roman"/>
                          <a:cs typeface="Times New Roman"/>
                        </a:rPr>
                        <a:t>30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981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83867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6">
                  <a:txBody>
                    <a:bodyPr/>
                    <a:lstStyle/>
                    <a:p>
                      <a:pPr marL="51435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000" spc="10" dirty="0">
                          <a:latin typeface="Times New Roman"/>
                          <a:cs typeface="Times New Roman"/>
                        </a:rPr>
                        <a:t>*Cut </a:t>
                      </a:r>
                      <a:r>
                        <a:rPr sz="2000" spc="-5" dirty="0">
                          <a:latin typeface="Times New Roman"/>
                          <a:cs typeface="Times New Roman"/>
                        </a:rPr>
                        <a:t>off </a:t>
                      </a:r>
                      <a:r>
                        <a:rPr sz="2000" spc="5" dirty="0">
                          <a:latin typeface="Times New Roman"/>
                          <a:cs typeface="Times New Roman"/>
                        </a:rPr>
                        <a:t>≥ </a:t>
                      </a:r>
                      <a:r>
                        <a:rPr sz="2000" spc="-25" dirty="0">
                          <a:latin typeface="Times New Roman"/>
                          <a:cs typeface="Times New Roman"/>
                        </a:rPr>
                        <a:t>0.16%</a:t>
                      </a:r>
                      <a:r>
                        <a:rPr sz="2000" spc="-9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spc="-40" dirty="0">
                          <a:latin typeface="Times New Roman"/>
                          <a:cs typeface="Times New Roman"/>
                        </a:rPr>
                        <a:t>LA</a:t>
                      </a:r>
                      <a:endParaRPr sz="20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9814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</a:tr>
            </a:tbl>
          </a:graphicData>
        </a:graphic>
      </p:graphicFrame>
      <p:sp>
        <p:nvSpPr>
          <p:cNvPr id="3" name="object 20"/>
          <p:cNvSpPr txBox="1"/>
          <p:nvPr/>
        </p:nvSpPr>
        <p:spPr>
          <a:xfrm>
            <a:off x="457200" y="381000"/>
            <a:ext cx="9144000" cy="1157368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1073150">
              <a:lnSpc>
                <a:spcPct val="100000"/>
              </a:lnSpc>
              <a:spcBef>
                <a:spcPts val="425"/>
              </a:spcBef>
            </a:pPr>
            <a:r>
              <a:rPr sz="2600" b="1" spc="-95" dirty="0">
                <a:solidFill>
                  <a:srgbClr val="04607A"/>
                </a:solidFill>
                <a:latin typeface="Trebuchet MS"/>
                <a:cs typeface="Trebuchet MS"/>
              </a:rPr>
              <a:t>Studies </a:t>
            </a:r>
            <a:r>
              <a:rPr sz="2600" b="1" spc="-80" dirty="0">
                <a:solidFill>
                  <a:srgbClr val="04607A"/>
                </a:solidFill>
                <a:latin typeface="Trebuchet MS"/>
                <a:cs typeface="Trebuchet MS"/>
              </a:rPr>
              <a:t>on </a:t>
            </a:r>
            <a:r>
              <a:rPr sz="2600" b="1" spc="-100" dirty="0">
                <a:solidFill>
                  <a:srgbClr val="04607A"/>
                </a:solidFill>
                <a:latin typeface="Trebuchet MS"/>
                <a:cs typeface="Trebuchet MS"/>
              </a:rPr>
              <a:t>use </a:t>
            </a:r>
            <a:r>
              <a:rPr sz="2600" b="1" spc="-80" dirty="0">
                <a:solidFill>
                  <a:srgbClr val="04607A"/>
                </a:solidFill>
                <a:latin typeface="Trebuchet MS"/>
                <a:cs typeface="Trebuchet MS"/>
              </a:rPr>
              <a:t>of</a:t>
            </a:r>
            <a:r>
              <a:rPr sz="2600" b="1" spc="-254" dirty="0">
                <a:solidFill>
                  <a:srgbClr val="04607A"/>
                </a:solidFill>
                <a:latin typeface="Trebuchet MS"/>
                <a:cs typeface="Trebuchet MS"/>
              </a:rPr>
              <a:t> </a:t>
            </a:r>
            <a:r>
              <a:rPr sz="2600" b="1" spc="-125" dirty="0">
                <a:solidFill>
                  <a:srgbClr val="04607A"/>
                </a:solidFill>
                <a:latin typeface="Trebuchet MS"/>
                <a:cs typeface="Trebuchet MS"/>
              </a:rPr>
              <a:t>LP-s</a:t>
            </a:r>
            <a:endParaRPr sz="2600" dirty="0">
              <a:latin typeface="Trebuchet MS"/>
              <a:cs typeface="Trebuchet MS"/>
            </a:endParaRPr>
          </a:p>
          <a:p>
            <a:pPr marL="149860" marR="5080" indent="-137160">
              <a:lnSpc>
                <a:spcPct val="100000"/>
              </a:lnSpc>
              <a:spcBef>
                <a:spcPts val="215"/>
              </a:spcBef>
              <a:buClr>
                <a:srgbClr val="0AD0D9"/>
              </a:buClr>
              <a:buSzPct val="95833"/>
              <a:buFont typeface="Arial"/>
              <a:buChar char="●"/>
              <a:tabLst>
                <a:tab pos="149860" algn="l"/>
              </a:tabLst>
            </a:pPr>
            <a:r>
              <a:rPr sz="2200" spc="5" dirty="0">
                <a:latin typeface="Times New Roman"/>
                <a:cs typeface="Times New Roman"/>
              </a:rPr>
              <a:t>Cows</a:t>
            </a:r>
            <a:r>
              <a:rPr sz="2200" spc="-45" dirty="0">
                <a:latin typeface="Times New Roman"/>
                <a:cs typeface="Times New Roman"/>
              </a:rPr>
              <a:t> </a:t>
            </a:r>
            <a:r>
              <a:rPr sz="2200" spc="40" dirty="0">
                <a:latin typeface="Times New Roman"/>
                <a:cs typeface="Times New Roman"/>
              </a:rPr>
              <a:t>milked</a:t>
            </a:r>
            <a:r>
              <a:rPr sz="2200" spc="-50" dirty="0">
                <a:latin typeface="Times New Roman"/>
                <a:cs typeface="Times New Roman"/>
              </a:rPr>
              <a:t> </a:t>
            </a:r>
            <a:r>
              <a:rPr sz="2200" spc="65" dirty="0">
                <a:latin typeface="Times New Roman"/>
                <a:cs typeface="Times New Roman"/>
              </a:rPr>
              <a:t>at</a:t>
            </a:r>
            <a:r>
              <a:rPr sz="2200" spc="-30" dirty="0">
                <a:latin typeface="Times New Roman"/>
                <a:cs typeface="Times New Roman"/>
              </a:rPr>
              <a:t> </a:t>
            </a:r>
            <a:r>
              <a:rPr sz="2200" spc="40" dirty="0">
                <a:latin typeface="Times New Roman"/>
                <a:cs typeface="Times New Roman"/>
              </a:rPr>
              <a:t>4-6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spc="-25" dirty="0">
                <a:latin typeface="Times New Roman"/>
                <a:cs typeface="Times New Roman"/>
              </a:rPr>
              <a:t>AM;</a:t>
            </a:r>
            <a:r>
              <a:rPr sz="2200" spc="-35" dirty="0">
                <a:latin typeface="Times New Roman"/>
                <a:cs typeface="Times New Roman"/>
              </a:rPr>
              <a:t> </a:t>
            </a:r>
            <a:r>
              <a:rPr sz="2200" spc="35" dirty="0">
                <a:latin typeface="Times New Roman"/>
                <a:cs typeface="Times New Roman"/>
              </a:rPr>
              <a:t>samples</a:t>
            </a:r>
            <a:r>
              <a:rPr sz="2200" spc="-45" dirty="0">
                <a:latin typeface="Times New Roman"/>
                <a:cs typeface="Times New Roman"/>
              </a:rPr>
              <a:t> </a:t>
            </a:r>
            <a:r>
              <a:rPr sz="2200" spc="35" dirty="0">
                <a:latin typeface="Times New Roman"/>
                <a:cs typeface="Times New Roman"/>
              </a:rPr>
              <a:t>stabilized</a:t>
            </a:r>
            <a:r>
              <a:rPr sz="2200" spc="-50" dirty="0">
                <a:latin typeface="Times New Roman"/>
                <a:cs typeface="Times New Roman"/>
              </a:rPr>
              <a:t> </a:t>
            </a:r>
            <a:r>
              <a:rPr sz="2200" spc="65" dirty="0">
                <a:latin typeface="Times New Roman"/>
                <a:cs typeface="Times New Roman"/>
              </a:rPr>
              <a:t>at</a:t>
            </a:r>
            <a:r>
              <a:rPr sz="2200" spc="-30" dirty="0">
                <a:latin typeface="Times New Roman"/>
                <a:cs typeface="Times New Roman"/>
              </a:rPr>
              <a:t> </a:t>
            </a:r>
            <a:r>
              <a:rPr sz="2200" spc="10" dirty="0">
                <a:latin typeface="Times New Roman"/>
                <a:cs typeface="Times New Roman"/>
              </a:rPr>
              <a:t>7:30-8:00</a:t>
            </a:r>
            <a:r>
              <a:rPr sz="2200" spc="-35" dirty="0">
                <a:latin typeface="Times New Roman"/>
                <a:cs typeface="Times New Roman"/>
              </a:rPr>
              <a:t> </a:t>
            </a:r>
            <a:r>
              <a:rPr sz="2200" spc="-25" dirty="0">
                <a:latin typeface="Times New Roman"/>
                <a:cs typeface="Times New Roman"/>
              </a:rPr>
              <a:t>AM;  </a:t>
            </a:r>
            <a:r>
              <a:rPr sz="2200" spc="40" dirty="0">
                <a:latin typeface="Times New Roman"/>
                <a:cs typeface="Times New Roman"/>
              </a:rPr>
              <a:t>Temperature</a:t>
            </a:r>
            <a:r>
              <a:rPr sz="2200" spc="-40" dirty="0">
                <a:latin typeface="Times New Roman"/>
                <a:cs typeface="Times New Roman"/>
              </a:rPr>
              <a:t> </a:t>
            </a:r>
            <a:r>
              <a:rPr sz="2200" spc="-25" dirty="0">
                <a:latin typeface="Times New Roman"/>
                <a:cs typeface="Times New Roman"/>
              </a:rPr>
              <a:t>30-32°C</a:t>
            </a:r>
            <a:endParaRPr sz="2200" dirty="0">
              <a:latin typeface="Times New Roman"/>
              <a:cs typeface="Times New Roman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/>
          <p:nvPr/>
        </p:nvSpPr>
        <p:spPr>
          <a:xfrm>
            <a:off x="7971776" y="1048097"/>
            <a:ext cx="15777" cy="235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7955996" y="1050452"/>
            <a:ext cx="32049" cy="2453"/>
          </a:xfrm>
          <a:custGeom>
            <a:avLst/>
            <a:gdLst/>
            <a:ahLst/>
            <a:cxnLst/>
            <a:rect l="l" t="t" r="r" b="b"/>
            <a:pathLst>
              <a:path w="24764" h="3175">
                <a:moveTo>
                  <a:pt x="0" y="3048"/>
                </a:moveTo>
                <a:lnTo>
                  <a:pt x="24384" y="3048"/>
                </a:lnTo>
                <a:lnTo>
                  <a:pt x="24384" y="0"/>
                </a:lnTo>
                <a:lnTo>
                  <a:pt x="0" y="0"/>
                </a:lnTo>
                <a:lnTo>
                  <a:pt x="0" y="3048"/>
                </a:lnTo>
                <a:close/>
              </a:path>
            </a:pathLst>
          </a:custGeom>
          <a:solidFill>
            <a:srgbClr val="00A1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7821886" y="4098175"/>
            <a:ext cx="165666" cy="25907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2070847" y="1391966"/>
            <a:ext cx="138056" cy="28263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457200" y="685800"/>
            <a:ext cx="8991600" cy="1215717"/>
          </a:xfrm>
          <a:prstGeom prst="rect">
            <a:avLst/>
          </a:prstGeom>
        </p:spPr>
        <p:txBody>
          <a:bodyPr vert="horz" wrap="square" lIns="0" tIns="73660" rIns="0" bIns="0" rtlCol="0">
            <a:spAutoFit/>
          </a:bodyPr>
          <a:lstStyle/>
          <a:p>
            <a:pPr marL="368935">
              <a:lnSpc>
                <a:spcPct val="100000"/>
              </a:lnSpc>
              <a:spcBef>
                <a:spcPts val="580"/>
              </a:spcBef>
            </a:pPr>
            <a:r>
              <a:rPr sz="2600" b="1" spc="-65" dirty="0">
                <a:solidFill>
                  <a:srgbClr val="04607A"/>
                </a:solidFill>
                <a:latin typeface="Trebuchet MS"/>
                <a:cs typeface="Trebuchet MS"/>
              </a:rPr>
              <a:t>Microbiological </a:t>
            </a:r>
            <a:r>
              <a:rPr sz="2600" b="1" spc="-110" dirty="0">
                <a:solidFill>
                  <a:srgbClr val="04607A"/>
                </a:solidFill>
                <a:latin typeface="Trebuchet MS"/>
                <a:cs typeface="Trebuchet MS"/>
              </a:rPr>
              <a:t>Effects </a:t>
            </a:r>
            <a:r>
              <a:rPr sz="2600" b="1" spc="-10" dirty="0">
                <a:solidFill>
                  <a:srgbClr val="04607A"/>
                </a:solidFill>
                <a:latin typeface="Trebuchet MS"/>
                <a:cs typeface="Trebuchet MS"/>
              </a:rPr>
              <a:t>&amp; </a:t>
            </a:r>
            <a:r>
              <a:rPr sz="2600" b="1" spc="-95" dirty="0">
                <a:solidFill>
                  <a:srgbClr val="04607A"/>
                </a:solidFill>
                <a:latin typeface="Trebuchet MS"/>
                <a:cs typeface="Trebuchet MS"/>
              </a:rPr>
              <a:t>Performance </a:t>
            </a:r>
            <a:r>
              <a:rPr sz="2600" b="1" spc="-65" dirty="0">
                <a:solidFill>
                  <a:srgbClr val="04607A"/>
                </a:solidFill>
                <a:latin typeface="Trebuchet MS"/>
                <a:cs typeface="Trebuchet MS"/>
              </a:rPr>
              <a:t>of</a:t>
            </a:r>
            <a:r>
              <a:rPr sz="2600" b="1" spc="-75" dirty="0">
                <a:solidFill>
                  <a:srgbClr val="04607A"/>
                </a:solidFill>
                <a:latin typeface="Trebuchet MS"/>
                <a:cs typeface="Trebuchet MS"/>
              </a:rPr>
              <a:t> </a:t>
            </a:r>
            <a:r>
              <a:rPr sz="2600" b="1" spc="-100" dirty="0">
                <a:solidFill>
                  <a:srgbClr val="04607A"/>
                </a:solidFill>
                <a:latin typeface="Trebuchet MS"/>
                <a:cs typeface="Trebuchet MS"/>
              </a:rPr>
              <a:t>LP-s</a:t>
            </a:r>
            <a:endParaRPr sz="2600" dirty="0">
              <a:latin typeface="Trebuchet MS"/>
              <a:cs typeface="Trebuchet MS"/>
            </a:endParaRPr>
          </a:p>
          <a:p>
            <a:pPr marL="149860" marR="5080" indent="-137160" algn="just">
              <a:lnSpc>
                <a:spcPct val="100000"/>
              </a:lnSpc>
              <a:spcBef>
                <a:spcPts val="480"/>
              </a:spcBef>
            </a:pPr>
            <a:r>
              <a:rPr sz="2200" spc="15" dirty="0">
                <a:latin typeface="Times New Roman"/>
                <a:cs typeface="Times New Roman"/>
              </a:rPr>
              <a:t>Effectiveness </a:t>
            </a:r>
            <a:r>
              <a:rPr sz="2200" dirty="0">
                <a:latin typeface="Times New Roman"/>
                <a:cs typeface="Times New Roman"/>
              </a:rPr>
              <a:t>of LP-s </a:t>
            </a:r>
            <a:r>
              <a:rPr sz="2200" spc="65" dirty="0">
                <a:latin typeface="Times New Roman"/>
                <a:cs typeface="Times New Roman"/>
              </a:rPr>
              <a:t>depends </a:t>
            </a:r>
            <a:r>
              <a:rPr sz="2200" spc="75" dirty="0">
                <a:latin typeface="Times New Roman"/>
                <a:cs typeface="Times New Roman"/>
              </a:rPr>
              <a:t>on </a:t>
            </a:r>
            <a:r>
              <a:rPr sz="2200" spc="65" dirty="0">
                <a:latin typeface="Times New Roman"/>
                <a:cs typeface="Times New Roman"/>
              </a:rPr>
              <a:t>three </a:t>
            </a:r>
            <a:r>
              <a:rPr sz="2200" spc="20" dirty="0">
                <a:latin typeface="Times New Roman"/>
                <a:cs typeface="Times New Roman"/>
              </a:rPr>
              <a:t>factors:  </a:t>
            </a:r>
            <a:r>
              <a:rPr sz="2200" spc="30" dirty="0">
                <a:latin typeface="Times New Roman"/>
                <a:cs typeface="Times New Roman"/>
              </a:rPr>
              <a:t>storage </a:t>
            </a:r>
            <a:r>
              <a:rPr sz="2200" spc="55" dirty="0">
                <a:latin typeface="Times New Roman"/>
                <a:cs typeface="Times New Roman"/>
              </a:rPr>
              <a:t>temperatures </a:t>
            </a:r>
            <a:r>
              <a:rPr sz="2200" dirty="0">
                <a:latin typeface="Times New Roman"/>
                <a:cs typeface="Times New Roman"/>
              </a:rPr>
              <a:t>of </a:t>
            </a:r>
            <a:r>
              <a:rPr sz="2200" spc="25" dirty="0">
                <a:latin typeface="Times New Roman"/>
                <a:cs typeface="Times New Roman"/>
              </a:rPr>
              <a:t>milk, </a:t>
            </a:r>
            <a:r>
              <a:rPr sz="2200" spc="35" dirty="0">
                <a:latin typeface="Times New Roman"/>
                <a:cs typeface="Times New Roman"/>
              </a:rPr>
              <a:t>bacterial </a:t>
            </a:r>
            <a:r>
              <a:rPr sz="2200" spc="10" dirty="0">
                <a:latin typeface="Times New Roman"/>
                <a:cs typeface="Times New Roman"/>
              </a:rPr>
              <a:t>cell </a:t>
            </a:r>
            <a:r>
              <a:rPr sz="2200" spc="40" dirty="0">
                <a:latin typeface="Times New Roman"/>
                <a:cs typeface="Times New Roman"/>
              </a:rPr>
              <a:t>density  </a:t>
            </a:r>
            <a:r>
              <a:rPr sz="2200" spc="-150" dirty="0">
                <a:latin typeface="Times New Roman"/>
                <a:cs typeface="Times New Roman"/>
              </a:rPr>
              <a:t>&amp; </a:t>
            </a:r>
            <a:r>
              <a:rPr sz="2200" spc="40" dirty="0">
                <a:latin typeface="Times New Roman"/>
                <a:cs typeface="Times New Roman"/>
              </a:rPr>
              <a:t>type </a:t>
            </a:r>
            <a:r>
              <a:rPr sz="2200" dirty="0">
                <a:latin typeface="Times New Roman"/>
                <a:cs typeface="Times New Roman"/>
              </a:rPr>
              <a:t>of</a:t>
            </a:r>
            <a:r>
              <a:rPr sz="2200" spc="-165" dirty="0">
                <a:latin typeface="Times New Roman"/>
                <a:cs typeface="Times New Roman"/>
              </a:rPr>
              <a:t> </a:t>
            </a:r>
            <a:r>
              <a:rPr sz="2200" spc="40" dirty="0">
                <a:latin typeface="Times New Roman"/>
                <a:cs typeface="Times New Roman"/>
              </a:rPr>
              <a:t>organism</a:t>
            </a:r>
            <a:endParaRPr sz="2200" dirty="0">
              <a:latin typeface="Times New Roman"/>
              <a:cs typeface="Times New Roman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38200" y="4648200"/>
            <a:ext cx="8686800" cy="17825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49860" marR="59055" indent="-137160" algn="just">
              <a:lnSpc>
                <a:spcPct val="100000"/>
              </a:lnSpc>
              <a:spcBef>
                <a:spcPts val="100"/>
              </a:spcBef>
              <a:buClr>
                <a:srgbClr val="0AD0D9"/>
              </a:buClr>
              <a:buSzPct val="95833"/>
              <a:buFont typeface="Arial"/>
              <a:buChar char="●"/>
              <a:tabLst>
                <a:tab pos="149860" algn="l"/>
              </a:tabLst>
            </a:pPr>
            <a:r>
              <a:rPr sz="2200" dirty="0">
                <a:latin typeface="Times New Roman"/>
                <a:cs typeface="Times New Roman"/>
              </a:rPr>
              <a:t>LP-s</a:t>
            </a:r>
            <a:r>
              <a:rPr sz="2200" spc="-75" dirty="0">
                <a:latin typeface="Times New Roman"/>
                <a:cs typeface="Times New Roman"/>
              </a:rPr>
              <a:t> </a:t>
            </a:r>
            <a:r>
              <a:rPr sz="2200" spc="35" dirty="0">
                <a:latin typeface="Times New Roman"/>
                <a:cs typeface="Times New Roman"/>
              </a:rPr>
              <a:t>persists</a:t>
            </a:r>
            <a:r>
              <a:rPr sz="2200" spc="-50" dirty="0">
                <a:latin typeface="Times New Roman"/>
                <a:cs typeface="Times New Roman"/>
              </a:rPr>
              <a:t> </a:t>
            </a:r>
            <a:r>
              <a:rPr sz="2200" spc="25" dirty="0">
                <a:latin typeface="Times New Roman"/>
                <a:cs typeface="Times New Roman"/>
              </a:rPr>
              <a:t>only</a:t>
            </a:r>
            <a:r>
              <a:rPr sz="2200" spc="-40" dirty="0">
                <a:latin typeface="Times New Roman"/>
                <a:cs typeface="Times New Roman"/>
              </a:rPr>
              <a:t> </a:t>
            </a:r>
            <a:r>
              <a:rPr sz="2200" spc="20" dirty="0">
                <a:latin typeface="Times New Roman"/>
                <a:cs typeface="Times New Roman"/>
              </a:rPr>
              <a:t>for</a:t>
            </a:r>
            <a:r>
              <a:rPr sz="2200" spc="-50" dirty="0">
                <a:latin typeface="Times New Roman"/>
                <a:cs typeface="Times New Roman"/>
              </a:rPr>
              <a:t> </a:t>
            </a:r>
            <a:r>
              <a:rPr sz="2200" spc="40" dirty="0">
                <a:latin typeface="Times New Roman"/>
                <a:cs typeface="Times New Roman"/>
              </a:rPr>
              <a:t>limited</a:t>
            </a:r>
            <a:r>
              <a:rPr sz="2200" dirty="0">
                <a:latin typeface="Times New Roman"/>
                <a:cs typeface="Times New Roman"/>
              </a:rPr>
              <a:t> </a:t>
            </a:r>
            <a:r>
              <a:rPr sz="2200" spc="50" dirty="0">
                <a:latin typeface="Times New Roman"/>
                <a:cs typeface="Times New Roman"/>
              </a:rPr>
              <a:t>time-period</a:t>
            </a:r>
            <a:r>
              <a:rPr sz="2200" spc="-30" dirty="0">
                <a:latin typeface="Times New Roman"/>
                <a:cs typeface="Times New Roman"/>
              </a:rPr>
              <a:t> </a:t>
            </a:r>
            <a:r>
              <a:rPr sz="2200" spc="45" dirty="0">
                <a:latin typeface="Times New Roman"/>
                <a:cs typeface="Times New Roman"/>
              </a:rPr>
              <a:t>which</a:t>
            </a:r>
            <a:r>
              <a:rPr sz="2200" spc="-65" dirty="0">
                <a:latin typeface="Times New Roman"/>
                <a:cs typeface="Times New Roman"/>
              </a:rPr>
              <a:t> </a:t>
            </a:r>
            <a:r>
              <a:rPr sz="2200" spc="35" dirty="0">
                <a:latin typeface="Times New Roman"/>
                <a:cs typeface="Times New Roman"/>
              </a:rPr>
              <a:t>decreases  </a:t>
            </a:r>
            <a:r>
              <a:rPr sz="2200" spc="30" dirty="0">
                <a:latin typeface="Times New Roman"/>
                <a:cs typeface="Times New Roman"/>
              </a:rPr>
              <a:t>as</a:t>
            </a:r>
            <a:r>
              <a:rPr sz="2200" spc="-75" dirty="0">
                <a:latin typeface="Times New Roman"/>
                <a:cs typeface="Times New Roman"/>
              </a:rPr>
              <a:t> </a:t>
            </a:r>
            <a:r>
              <a:rPr sz="2200" spc="75" dirty="0">
                <a:latin typeface="Times New Roman"/>
                <a:cs typeface="Times New Roman"/>
              </a:rPr>
              <a:t>the</a:t>
            </a:r>
            <a:r>
              <a:rPr sz="2200" spc="-60" dirty="0">
                <a:latin typeface="Times New Roman"/>
                <a:cs typeface="Times New Roman"/>
              </a:rPr>
              <a:t> </a:t>
            </a:r>
            <a:r>
              <a:rPr sz="2200" spc="60" dirty="0">
                <a:latin typeface="Times New Roman"/>
                <a:cs typeface="Times New Roman"/>
              </a:rPr>
              <a:t>ambient</a:t>
            </a:r>
            <a:r>
              <a:rPr sz="2200" spc="-30" dirty="0">
                <a:latin typeface="Times New Roman"/>
                <a:cs typeface="Times New Roman"/>
              </a:rPr>
              <a:t> </a:t>
            </a:r>
            <a:r>
              <a:rPr sz="2200" spc="55" dirty="0">
                <a:latin typeface="Times New Roman"/>
                <a:cs typeface="Times New Roman"/>
              </a:rPr>
              <a:t>temperature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spc="30" dirty="0">
                <a:latin typeface="Times New Roman"/>
                <a:cs typeface="Times New Roman"/>
              </a:rPr>
              <a:t>increases</a:t>
            </a:r>
            <a:endParaRPr sz="2200" dirty="0">
              <a:latin typeface="Times New Roman"/>
              <a:cs typeface="Times New Roman"/>
            </a:endParaRPr>
          </a:p>
          <a:p>
            <a:pPr marL="149860" marR="5080" indent="-137160" algn="just">
              <a:lnSpc>
                <a:spcPct val="100000"/>
              </a:lnSpc>
              <a:spcBef>
                <a:spcPts val="285"/>
              </a:spcBef>
              <a:buClr>
                <a:srgbClr val="0AD0D9"/>
              </a:buClr>
              <a:buSzPct val="95833"/>
              <a:buFont typeface="Arial"/>
              <a:buChar char="●"/>
              <a:tabLst>
                <a:tab pos="149860" algn="l"/>
              </a:tabLst>
            </a:pPr>
            <a:r>
              <a:rPr sz="2200" dirty="0">
                <a:latin typeface="Times New Roman"/>
                <a:cs typeface="Times New Roman"/>
              </a:rPr>
              <a:t>LP-s</a:t>
            </a:r>
            <a:r>
              <a:rPr sz="2200" spc="-70" dirty="0">
                <a:latin typeface="Times New Roman"/>
                <a:cs typeface="Times New Roman"/>
              </a:rPr>
              <a:t> </a:t>
            </a:r>
            <a:r>
              <a:rPr sz="2200" spc="35" dirty="0">
                <a:latin typeface="Times New Roman"/>
                <a:cs typeface="Times New Roman"/>
              </a:rPr>
              <a:t>relevant</a:t>
            </a:r>
            <a:r>
              <a:rPr sz="2200" spc="-25" dirty="0">
                <a:latin typeface="Times New Roman"/>
                <a:cs typeface="Times New Roman"/>
              </a:rPr>
              <a:t> </a:t>
            </a:r>
            <a:r>
              <a:rPr sz="2200" spc="55" dirty="0">
                <a:latin typeface="Times New Roman"/>
                <a:cs typeface="Times New Roman"/>
              </a:rPr>
              <a:t>to</a:t>
            </a:r>
            <a:r>
              <a:rPr sz="2200" spc="-40" dirty="0">
                <a:latin typeface="Times New Roman"/>
                <a:cs typeface="Times New Roman"/>
              </a:rPr>
              <a:t> </a:t>
            </a:r>
            <a:r>
              <a:rPr sz="2200" spc="10" dirty="0">
                <a:latin typeface="Times New Roman"/>
                <a:cs typeface="Times New Roman"/>
              </a:rPr>
              <a:t>low</a:t>
            </a:r>
            <a:r>
              <a:rPr sz="2200" spc="-25" dirty="0">
                <a:latin typeface="Times New Roman"/>
                <a:cs typeface="Times New Roman"/>
              </a:rPr>
              <a:t> </a:t>
            </a:r>
            <a:r>
              <a:rPr sz="2200" spc="55" dirty="0">
                <a:latin typeface="Times New Roman"/>
                <a:cs typeface="Times New Roman"/>
              </a:rPr>
              <a:t>temperature</a:t>
            </a:r>
            <a:r>
              <a:rPr sz="2200" spc="-30" dirty="0">
                <a:latin typeface="Times New Roman"/>
                <a:cs typeface="Times New Roman"/>
              </a:rPr>
              <a:t> </a:t>
            </a:r>
            <a:r>
              <a:rPr sz="2200" spc="30" dirty="0">
                <a:latin typeface="Times New Roman"/>
                <a:cs typeface="Times New Roman"/>
              </a:rPr>
              <a:t>storage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spc="60" dirty="0">
                <a:latin typeface="Times New Roman"/>
                <a:cs typeface="Times New Roman"/>
              </a:rPr>
              <a:t>due</a:t>
            </a:r>
            <a:r>
              <a:rPr sz="2200" spc="-30" dirty="0">
                <a:latin typeface="Times New Roman"/>
                <a:cs typeface="Times New Roman"/>
              </a:rPr>
              <a:t> </a:t>
            </a:r>
            <a:r>
              <a:rPr sz="2200" spc="55" dirty="0">
                <a:latin typeface="Times New Roman"/>
                <a:cs typeface="Times New Roman"/>
              </a:rPr>
              <a:t>to</a:t>
            </a:r>
            <a:r>
              <a:rPr sz="2200" spc="-35" dirty="0">
                <a:latin typeface="Times New Roman"/>
                <a:cs typeface="Times New Roman"/>
              </a:rPr>
              <a:t> </a:t>
            </a:r>
            <a:r>
              <a:rPr sz="2200" spc="75" dirty="0">
                <a:latin typeface="Times New Roman"/>
                <a:cs typeface="Times New Roman"/>
              </a:rPr>
              <a:t>the</a:t>
            </a:r>
            <a:r>
              <a:rPr sz="2200" spc="-60" dirty="0">
                <a:latin typeface="Times New Roman"/>
                <a:cs typeface="Times New Roman"/>
              </a:rPr>
              <a:t> </a:t>
            </a:r>
            <a:r>
              <a:rPr sz="2200" spc="40" dirty="0">
                <a:latin typeface="Times New Roman"/>
                <a:cs typeface="Times New Roman"/>
              </a:rPr>
              <a:t>growth  </a:t>
            </a:r>
            <a:r>
              <a:rPr sz="2200" spc="5" dirty="0">
                <a:latin typeface="Times New Roman"/>
                <a:cs typeface="Times New Roman"/>
              </a:rPr>
              <a:t>of </a:t>
            </a:r>
            <a:r>
              <a:rPr sz="2200" i="1" spc="-40" dirty="0">
                <a:latin typeface="Georgia"/>
                <a:cs typeface="Georgia"/>
              </a:rPr>
              <a:t>Pseudomonas </a:t>
            </a:r>
            <a:r>
              <a:rPr sz="2200" spc="25" dirty="0">
                <a:latin typeface="Times New Roman"/>
                <a:cs typeface="Times New Roman"/>
              </a:rPr>
              <a:t>spp. </a:t>
            </a:r>
            <a:r>
              <a:rPr sz="2200" spc="-125" dirty="0">
                <a:latin typeface="Times New Roman"/>
                <a:cs typeface="Times New Roman"/>
              </a:rPr>
              <a:t>&amp; </a:t>
            </a:r>
            <a:r>
              <a:rPr sz="2200" i="1" spc="-65" dirty="0">
                <a:latin typeface="Georgia"/>
                <a:cs typeface="Georgia"/>
              </a:rPr>
              <a:t>Lysteria</a:t>
            </a:r>
            <a:r>
              <a:rPr sz="2200" i="1" spc="-45" dirty="0">
                <a:latin typeface="Georgia"/>
                <a:cs typeface="Georgia"/>
              </a:rPr>
              <a:t> </a:t>
            </a:r>
            <a:r>
              <a:rPr sz="2200" i="1" spc="-35" dirty="0">
                <a:latin typeface="Georgia"/>
                <a:cs typeface="Georgia"/>
              </a:rPr>
              <a:t>monocytogenes</a:t>
            </a:r>
            <a:endParaRPr sz="2200" dirty="0">
              <a:latin typeface="Georgia"/>
              <a:cs typeface="Georgia"/>
            </a:endParaRPr>
          </a:p>
          <a:p>
            <a:pPr marL="149860" indent="-137160" algn="just">
              <a:lnSpc>
                <a:spcPct val="100000"/>
              </a:lnSpc>
              <a:spcBef>
                <a:spcPts val="290"/>
              </a:spcBef>
              <a:buClr>
                <a:srgbClr val="0AD0D9"/>
              </a:buClr>
              <a:buSzPct val="95833"/>
              <a:buFont typeface="Arial"/>
              <a:buChar char="●"/>
              <a:tabLst>
                <a:tab pos="149860" algn="l"/>
              </a:tabLst>
            </a:pPr>
            <a:r>
              <a:rPr sz="2200" spc="45" dirty="0">
                <a:latin typeface="Times New Roman"/>
                <a:cs typeface="Times New Roman"/>
              </a:rPr>
              <a:t>The</a:t>
            </a:r>
            <a:r>
              <a:rPr sz="2200" spc="-8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efficacy</a:t>
            </a:r>
            <a:r>
              <a:rPr sz="2200" spc="10" dirty="0">
                <a:latin typeface="Times New Roman"/>
                <a:cs typeface="Times New Roman"/>
              </a:rPr>
              <a:t> is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spc="10" dirty="0">
                <a:latin typeface="Times New Roman"/>
                <a:cs typeface="Times New Roman"/>
              </a:rPr>
              <a:t>low</a:t>
            </a:r>
            <a:r>
              <a:rPr sz="2200" spc="-50" dirty="0">
                <a:latin typeface="Times New Roman"/>
                <a:cs typeface="Times New Roman"/>
              </a:rPr>
              <a:t> </a:t>
            </a:r>
            <a:r>
              <a:rPr sz="2200" spc="65" dirty="0">
                <a:latin typeface="Times New Roman"/>
                <a:cs typeface="Times New Roman"/>
              </a:rPr>
              <a:t>at</a:t>
            </a:r>
            <a:r>
              <a:rPr sz="2200" spc="-30" dirty="0">
                <a:latin typeface="Times New Roman"/>
                <a:cs typeface="Times New Roman"/>
              </a:rPr>
              <a:t> </a:t>
            </a:r>
            <a:r>
              <a:rPr sz="2200" spc="45" dirty="0">
                <a:latin typeface="Times New Roman"/>
                <a:cs typeface="Times New Roman"/>
              </a:rPr>
              <a:t>high</a:t>
            </a:r>
            <a:r>
              <a:rPr sz="2200" spc="-30" dirty="0">
                <a:latin typeface="Times New Roman"/>
                <a:cs typeface="Times New Roman"/>
              </a:rPr>
              <a:t> </a:t>
            </a:r>
            <a:r>
              <a:rPr sz="2200" spc="35" dirty="0">
                <a:latin typeface="Times New Roman"/>
                <a:cs typeface="Times New Roman"/>
              </a:rPr>
              <a:t>bacterial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spc="45" dirty="0">
                <a:latin typeface="Times New Roman"/>
                <a:cs typeface="Times New Roman"/>
              </a:rPr>
              <a:t>concentrations</a:t>
            </a:r>
            <a:endParaRPr sz="2200" dirty="0">
              <a:latin typeface="Times New Roman"/>
              <a:cs typeface="Times New Roman"/>
            </a:endParaRPr>
          </a:p>
        </p:txBody>
      </p:sp>
      <p:graphicFrame>
        <p:nvGraphicFramePr>
          <p:cNvPr id="12" name="object 12"/>
          <p:cNvGraphicFramePr>
            <a:graphicFrameLocks noGrp="1"/>
          </p:cNvGraphicFramePr>
          <p:nvPr/>
        </p:nvGraphicFramePr>
        <p:xfrm>
          <a:off x="1752597" y="2209800"/>
          <a:ext cx="6172202" cy="220621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086101"/>
                <a:gridCol w="3086101"/>
              </a:tblGrid>
              <a:tr h="143279"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2000" b="1" spc="3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Temperature(°C)</a:t>
                      </a:r>
                      <a:endParaRPr sz="20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11776" marB="0">
                    <a:lnL w="6350">
                      <a:solidFill>
                        <a:srgbClr val="FFFFFF"/>
                      </a:solidFill>
                      <a:prstDash val="solid"/>
                    </a:lnL>
                    <a:lnR w="9525">
                      <a:solidFill>
                        <a:srgbClr val="FFFFFF"/>
                      </a:solidFill>
                      <a:prstDash val="solid"/>
                    </a:lnR>
                    <a:lnT w="9525">
                      <a:solidFill>
                        <a:srgbClr val="FFFFFF"/>
                      </a:solidFill>
                      <a:prstDash val="solid"/>
                    </a:lnT>
                    <a:lnB w="28575">
                      <a:solidFill>
                        <a:srgbClr val="FFFFFF"/>
                      </a:solidFill>
                      <a:prstDash val="solid"/>
                    </a:lnB>
                    <a:solidFill>
                      <a:srgbClr val="0E6FC6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2000" b="1" spc="5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Time</a:t>
                      </a:r>
                      <a:r>
                        <a:rPr sz="2000" b="1" spc="-12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b="1" spc="4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(hrs)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1776" marB="0">
                    <a:lnL w="9525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9525">
                      <a:solidFill>
                        <a:srgbClr val="FFFFFF"/>
                      </a:solidFill>
                      <a:prstDash val="solid"/>
                    </a:lnT>
                    <a:lnB w="28575">
                      <a:solidFill>
                        <a:srgbClr val="FFFFFF"/>
                      </a:solidFill>
                      <a:prstDash val="solid"/>
                    </a:lnB>
                    <a:solidFill>
                      <a:srgbClr val="0E6FC6"/>
                    </a:solidFill>
                  </a:tcPr>
                </a:tc>
              </a:tr>
              <a:tr h="142298"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2000" spc="-55" dirty="0">
                          <a:latin typeface="Times New Roman"/>
                          <a:cs typeface="Times New Roman"/>
                        </a:rPr>
                        <a:t>31-35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9323" marB="0">
                    <a:lnL w="6350">
                      <a:solidFill>
                        <a:srgbClr val="FFFFFF"/>
                      </a:solidFill>
                      <a:prstDash val="solid"/>
                    </a:lnL>
                    <a:lnR w="9525">
                      <a:solidFill>
                        <a:srgbClr val="FFFFFF"/>
                      </a:solidFill>
                      <a:prstDash val="solid"/>
                    </a:lnR>
                    <a:lnT w="28575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CCD5EA"/>
                    </a:solidFill>
                  </a:tcPr>
                </a:tc>
                <a:tc>
                  <a:txBody>
                    <a:bodyPr/>
                    <a:lstStyle/>
                    <a:p>
                      <a:pPr marL="2540" algn="ctr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2000" spc="15" dirty="0">
                          <a:latin typeface="Times New Roman"/>
                          <a:cs typeface="Times New Roman"/>
                        </a:rPr>
                        <a:t>4-7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9323" marB="0">
                    <a:lnL w="9525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28575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CCD5EA"/>
                    </a:solidFill>
                  </a:tcPr>
                </a:tc>
              </a:tr>
              <a:tr h="143279">
                <a:tc>
                  <a:txBody>
                    <a:bodyPr/>
                    <a:lstStyle/>
                    <a:p>
                      <a:pPr marL="2540" algn="ct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2000" spc="-5" dirty="0">
                          <a:latin typeface="Times New Roman"/>
                          <a:cs typeface="Times New Roman"/>
                        </a:rPr>
                        <a:t>30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0304" marB="0">
                    <a:lnL w="6350">
                      <a:solidFill>
                        <a:srgbClr val="FFFFFF"/>
                      </a:solidFill>
                      <a:prstDash val="solid"/>
                    </a:lnL>
                    <a:lnR w="9525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7EBF5"/>
                    </a:solidFill>
                  </a:tcPr>
                </a:tc>
                <a:tc>
                  <a:txBody>
                    <a:bodyPr/>
                    <a:lstStyle/>
                    <a:p>
                      <a:pPr marL="2540" algn="ct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2000" spc="15" dirty="0">
                          <a:latin typeface="Times New Roman"/>
                          <a:cs typeface="Times New Roman"/>
                        </a:rPr>
                        <a:t>7-8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0304" marB="0">
                    <a:lnL w="9525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7EBF5"/>
                    </a:solidFill>
                  </a:tcPr>
                </a:tc>
              </a:tr>
              <a:tr h="143279"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2000" spc="-30" dirty="0">
                          <a:latin typeface="Times New Roman"/>
                          <a:cs typeface="Times New Roman"/>
                        </a:rPr>
                        <a:t>25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0304" marB="0">
                    <a:lnL w="6350">
                      <a:solidFill>
                        <a:srgbClr val="FFFFFF"/>
                      </a:solidFill>
                      <a:prstDash val="solid"/>
                    </a:lnL>
                    <a:lnR w="9525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CCD5EA"/>
                    </a:solidFill>
                  </a:tcPr>
                </a:tc>
                <a:tc>
                  <a:txBody>
                    <a:bodyPr/>
                    <a:lstStyle/>
                    <a:p>
                      <a:pPr marL="2540" algn="ct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2000" spc="-95" dirty="0">
                          <a:latin typeface="Times New Roman"/>
                          <a:cs typeface="Times New Roman"/>
                        </a:rPr>
                        <a:t>11-12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0304" marB="0">
                    <a:lnL w="9525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CCD5EA"/>
                    </a:solidFill>
                  </a:tcPr>
                </a:tc>
              </a:tr>
              <a:tr h="143279">
                <a:tc>
                  <a:txBody>
                    <a:bodyPr/>
                    <a:lstStyle/>
                    <a:p>
                      <a:pPr marL="5715" algn="ct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2000" spc="5" dirty="0">
                          <a:latin typeface="Times New Roman"/>
                          <a:cs typeface="Times New Roman"/>
                        </a:rPr>
                        <a:t>20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0304" marB="0">
                    <a:lnL w="6350">
                      <a:solidFill>
                        <a:srgbClr val="FFFFFF"/>
                      </a:solidFill>
                      <a:prstDash val="solid"/>
                    </a:lnL>
                    <a:lnR w="9525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7EBF5"/>
                    </a:solidFill>
                  </a:tcPr>
                </a:tc>
                <a:tc>
                  <a:txBody>
                    <a:bodyPr/>
                    <a:lstStyle/>
                    <a:p>
                      <a:pPr marL="2540" algn="ct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2000" spc="-60" dirty="0">
                          <a:latin typeface="Times New Roman"/>
                          <a:cs typeface="Times New Roman"/>
                        </a:rPr>
                        <a:t>16-17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0304" marB="0">
                    <a:lnL w="9525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7EBF5"/>
                    </a:solidFill>
                  </a:tcPr>
                </a:tc>
              </a:tr>
              <a:tr h="143279"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2000" spc="-105" dirty="0">
                          <a:latin typeface="Times New Roman"/>
                          <a:cs typeface="Times New Roman"/>
                        </a:rPr>
                        <a:t>15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0304" marB="0">
                    <a:lnL w="6350">
                      <a:solidFill>
                        <a:srgbClr val="FFFFFF"/>
                      </a:solidFill>
                      <a:prstDash val="solid"/>
                    </a:lnL>
                    <a:lnR w="9525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CCD5EA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2000" spc="10" dirty="0">
                          <a:latin typeface="Times New Roman"/>
                          <a:cs typeface="Times New Roman"/>
                        </a:rPr>
                        <a:t>24-26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0304" marB="0">
                    <a:lnL w="9525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CCD5EA"/>
                    </a:solidFill>
                  </a:tcPr>
                </a:tc>
              </a:tr>
              <a:tr h="141316">
                <a:tc>
                  <a:txBody>
                    <a:bodyPr/>
                    <a:lstStyle/>
                    <a:p>
                      <a:pPr marL="5080" algn="ct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2000" dirty="0">
                          <a:latin typeface="Times New Roman"/>
                          <a:cs typeface="Times New Roman"/>
                        </a:rPr>
                        <a:t>4</a:t>
                      </a:r>
                    </a:p>
                  </a:txBody>
                  <a:tcPr marL="0" marR="0" marT="10304" marB="0">
                    <a:lnL w="6350">
                      <a:solidFill>
                        <a:srgbClr val="FFFFFF"/>
                      </a:solidFill>
                      <a:prstDash val="solid"/>
                    </a:lnL>
                    <a:lnR w="9525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7EBF5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2000" spc="15" dirty="0">
                          <a:latin typeface="Times New Roman"/>
                          <a:cs typeface="Times New Roman"/>
                        </a:rPr>
                        <a:t>5-6</a:t>
                      </a:r>
                      <a:r>
                        <a:rPr sz="2000" spc="-8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spc="15" dirty="0">
                          <a:latin typeface="Times New Roman"/>
                          <a:cs typeface="Times New Roman"/>
                        </a:rPr>
                        <a:t>days</a:t>
                      </a:r>
                      <a:endParaRPr sz="20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10304" marB="0">
                    <a:lnL w="9525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7EBF5"/>
                    </a:solidFill>
                  </a:tcPr>
                </a:tc>
              </a:tr>
            </a:tbl>
          </a:graphicData>
        </a:graphic>
      </p:graphicFrame>
      <p:sp>
        <p:nvSpPr>
          <p:cNvPr id="16" name="object 16"/>
          <p:cNvSpPr/>
          <p:nvPr/>
        </p:nvSpPr>
        <p:spPr>
          <a:xfrm>
            <a:off x="7971776" y="4121727"/>
            <a:ext cx="15777" cy="235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7955996" y="4124082"/>
            <a:ext cx="32049" cy="2453"/>
          </a:xfrm>
          <a:custGeom>
            <a:avLst/>
            <a:gdLst/>
            <a:ahLst/>
            <a:cxnLst/>
            <a:rect l="l" t="t" r="r" b="b"/>
            <a:pathLst>
              <a:path w="24764" h="3175">
                <a:moveTo>
                  <a:pt x="0" y="3048"/>
                </a:moveTo>
                <a:lnTo>
                  <a:pt x="24384" y="3048"/>
                </a:lnTo>
                <a:lnTo>
                  <a:pt x="24384" y="0"/>
                </a:lnTo>
                <a:lnTo>
                  <a:pt x="0" y="0"/>
                </a:lnTo>
                <a:lnTo>
                  <a:pt x="0" y="3048"/>
                </a:lnTo>
                <a:close/>
              </a:path>
            </a:pathLst>
          </a:custGeom>
          <a:solidFill>
            <a:srgbClr val="00A1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2070847" y="4465597"/>
            <a:ext cx="138056" cy="28263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0"/>
          <p:cNvSpPr txBox="1"/>
          <p:nvPr/>
        </p:nvSpPr>
        <p:spPr>
          <a:xfrm>
            <a:off x="838200" y="1524000"/>
            <a:ext cx="7696200" cy="2150589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400" b="1" spc="-95" dirty="0">
                <a:solidFill>
                  <a:srgbClr val="04607A"/>
                </a:solidFill>
                <a:latin typeface="Trebuchet MS"/>
                <a:cs typeface="Trebuchet MS"/>
              </a:rPr>
              <a:t>Performance </a:t>
            </a:r>
            <a:r>
              <a:rPr sz="2400" b="1" spc="-65" dirty="0">
                <a:solidFill>
                  <a:srgbClr val="04607A"/>
                </a:solidFill>
                <a:latin typeface="Trebuchet MS"/>
                <a:cs typeface="Trebuchet MS"/>
              </a:rPr>
              <a:t>of </a:t>
            </a:r>
            <a:r>
              <a:rPr sz="2400" b="1" spc="-100" dirty="0">
                <a:solidFill>
                  <a:srgbClr val="04607A"/>
                </a:solidFill>
                <a:latin typeface="Trebuchet MS"/>
                <a:cs typeface="Trebuchet MS"/>
              </a:rPr>
              <a:t>LP-s </a:t>
            </a:r>
            <a:r>
              <a:rPr sz="2400" b="1" spc="-75" dirty="0">
                <a:solidFill>
                  <a:srgbClr val="04607A"/>
                </a:solidFill>
                <a:latin typeface="Trebuchet MS"/>
                <a:cs typeface="Trebuchet MS"/>
              </a:rPr>
              <a:t>at </a:t>
            </a:r>
            <a:r>
              <a:rPr sz="2400" b="1" spc="-95" dirty="0">
                <a:solidFill>
                  <a:srgbClr val="04607A"/>
                </a:solidFill>
                <a:latin typeface="Trebuchet MS"/>
                <a:cs typeface="Trebuchet MS"/>
              </a:rPr>
              <a:t>Different </a:t>
            </a:r>
            <a:r>
              <a:rPr sz="2400" b="1" spc="-90" dirty="0">
                <a:solidFill>
                  <a:srgbClr val="04607A"/>
                </a:solidFill>
                <a:latin typeface="Trebuchet MS"/>
                <a:cs typeface="Trebuchet MS"/>
              </a:rPr>
              <a:t>bacterial</a:t>
            </a:r>
            <a:r>
              <a:rPr sz="2400" b="1" spc="-35" dirty="0">
                <a:solidFill>
                  <a:srgbClr val="04607A"/>
                </a:solidFill>
                <a:latin typeface="Trebuchet MS"/>
                <a:cs typeface="Trebuchet MS"/>
              </a:rPr>
              <a:t> </a:t>
            </a:r>
            <a:r>
              <a:rPr sz="2400" b="1" spc="-65" dirty="0">
                <a:solidFill>
                  <a:srgbClr val="04607A"/>
                </a:solidFill>
                <a:latin typeface="Trebuchet MS"/>
                <a:cs typeface="Trebuchet MS"/>
              </a:rPr>
              <a:t>loads</a:t>
            </a:r>
            <a:endParaRPr sz="2400" dirty="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950" dirty="0">
              <a:latin typeface="Times New Roman"/>
              <a:cs typeface="Times New Roman"/>
            </a:endParaRPr>
          </a:p>
          <a:p>
            <a:pPr marL="195580" indent="-137160">
              <a:lnSpc>
                <a:spcPct val="100000"/>
              </a:lnSpc>
              <a:buClr>
                <a:srgbClr val="0AD0D9"/>
              </a:buClr>
              <a:buSzPct val="95833"/>
              <a:buFont typeface="Arial"/>
              <a:buChar char="●"/>
              <a:tabLst>
                <a:tab pos="195580" algn="l"/>
              </a:tabLst>
            </a:pPr>
            <a:r>
              <a:rPr sz="2200" spc="45" dirty="0">
                <a:latin typeface="Times New Roman"/>
                <a:cs typeface="Times New Roman"/>
              </a:rPr>
              <a:t>The</a:t>
            </a:r>
            <a:r>
              <a:rPr sz="2200" spc="-8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efficacy</a:t>
            </a:r>
            <a:r>
              <a:rPr sz="2200" spc="20" dirty="0">
                <a:latin typeface="Times New Roman"/>
                <a:cs typeface="Times New Roman"/>
              </a:rPr>
              <a:t> </a:t>
            </a:r>
            <a:r>
              <a:rPr sz="2200" spc="10" dirty="0">
                <a:latin typeface="Times New Roman"/>
                <a:cs typeface="Times New Roman"/>
              </a:rPr>
              <a:t>is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spc="10" dirty="0">
                <a:latin typeface="Times New Roman"/>
                <a:cs typeface="Times New Roman"/>
              </a:rPr>
              <a:t>low</a:t>
            </a:r>
            <a:r>
              <a:rPr sz="2200" spc="-45" dirty="0">
                <a:latin typeface="Times New Roman"/>
                <a:cs typeface="Times New Roman"/>
              </a:rPr>
              <a:t> </a:t>
            </a:r>
            <a:r>
              <a:rPr sz="2200" spc="65" dirty="0">
                <a:latin typeface="Times New Roman"/>
                <a:cs typeface="Times New Roman"/>
              </a:rPr>
              <a:t>at</a:t>
            </a:r>
            <a:r>
              <a:rPr sz="2200" spc="-25" dirty="0">
                <a:latin typeface="Times New Roman"/>
                <a:cs typeface="Times New Roman"/>
              </a:rPr>
              <a:t> </a:t>
            </a:r>
            <a:r>
              <a:rPr sz="2200" spc="45" dirty="0">
                <a:latin typeface="Times New Roman"/>
                <a:cs typeface="Times New Roman"/>
              </a:rPr>
              <a:t>high</a:t>
            </a:r>
            <a:r>
              <a:rPr sz="2200" spc="-30" dirty="0">
                <a:latin typeface="Times New Roman"/>
                <a:cs typeface="Times New Roman"/>
              </a:rPr>
              <a:t> </a:t>
            </a:r>
            <a:r>
              <a:rPr sz="2200" spc="35" dirty="0">
                <a:latin typeface="Times New Roman"/>
                <a:cs typeface="Times New Roman"/>
              </a:rPr>
              <a:t>bacterial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spc="45" dirty="0">
                <a:latin typeface="Times New Roman"/>
                <a:cs typeface="Times New Roman"/>
              </a:rPr>
              <a:t>concentrations</a:t>
            </a:r>
            <a:endParaRPr sz="2200" dirty="0">
              <a:latin typeface="Times New Roman"/>
              <a:cs typeface="Times New Roman"/>
            </a:endParaRPr>
          </a:p>
          <a:p>
            <a:pPr marL="195580" indent="-137160">
              <a:lnSpc>
                <a:spcPct val="100000"/>
              </a:lnSpc>
              <a:spcBef>
                <a:spcPts val="290"/>
              </a:spcBef>
              <a:buClr>
                <a:srgbClr val="0AD0D9"/>
              </a:buClr>
              <a:buSzPct val="95833"/>
              <a:buFont typeface="Arial"/>
              <a:buChar char="●"/>
              <a:tabLst>
                <a:tab pos="195580" algn="l"/>
              </a:tabLst>
            </a:pPr>
            <a:r>
              <a:rPr sz="2200" spc="-5" dirty="0">
                <a:latin typeface="Times New Roman"/>
                <a:cs typeface="Times New Roman"/>
              </a:rPr>
              <a:t>NaSCN </a:t>
            </a:r>
            <a:r>
              <a:rPr sz="2200" spc="-30" dirty="0">
                <a:latin typeface="Times New Roman"/>
                <a:cs typeface="Times New Roman"/>
              </a:rPr>
              <a:t>: </a:t>
            </a:r>
            <a:r>
              <a:rPr sz="2200" spc="-140" dirty="0">
                <a:latin typeface="Times New Roman"/>
                <a:cs typeface="Times New Roman"/>
              </a:rPr>
              <a:t>15  </a:t>
            </a:r>
            <a:r>
              <a:rPr sz="2200" spc="60" dirty="0">
                <a:latin typeface="Times New Roman"/>
                <a:cs typeface="Times New Roman"/>
              </a:rPr>
              <a:t>ppm, </a:t>
            </a:r>
            <a:r>
              <a:rPr sz="2200" spc="35" dirty="0">
                <a:latin typeface="Times New Roman"/>
                <a:cs typeface="Times New Roman"/>
              </a:rPr>
              <a:t>H</a:t>
            </a:r>
            <a:r>
              <a:rPr sz="2200" spc="52" baseline="-20833" dirty="0">
                <a:latin typeface="Times New Roman"/>
                <a:cs typeface="Times New Roman"/>
              </a:rPr>
              <a:t>2</a:t>
            </a:r>
            <a:r>
              <a:rPr sz="2200" spc="35" dirty="0">
                <a:latin typeface="Times New Roman"/>
                <a:cs typeface="Times New Roman"/>
              </a:rPr>
              <a:t>O</a:t>
            </a:r>
            <a:r>
              <a:rPr sz="2200" spc="52" baseline="-20833" dirty="0">
                <a:latin typeface="Times New Roman"/>
                <a:cs typeface="Times New Roman"/>
              </a:rPr>
              <a:t>2 </a:t>
            </a:r>
            <a:r>
              <a:rPr sz="2200" spc="-90" dirty="0">
                <a:latin typeface="Times New Roman"/>
                <a:cs typeface="Times New Roman"/>
              </a:rPr>
              <a:t>10</a:t>
            </a:r>
            <a:r>
              <a:rPr sz="2200" spc="-110" dirty="0">
                <a:latin typeface="Times New Roman"/>
                <a:cs typeface="Times New Roman"/>
              </a:rPr>
              <a:t> </a:t>
            </a:r>
            <a:r>
              <a:rPr sz="2200" spc="80" dirty="0">
                <a:latin typeface="Times New Roman"/>
                <a:cs typeface="Times New Roman"/>
              </a:rPr>
              <a:t>ppm</a:t>
            </a:r>
            <a:endParaRPr sz="2200" dirty="0">
              <a:latin typeface="Times New Roman"/>
              <a:cs typeface="Times New Roman"/>
            </a:endParaRPr>
          </a:p>
          <a:p>
            <a:pPr marL="194945" indent="-136525">
              <a:lnSpc>
                <a:spcPct val="100000"/>
              </a:lnSpc>
              <a:spcBef>
                <a:spcPts val="285"/>
              </a:spcBef>
              <a:buClr>
                <a:srgbClr val="0AD0D9"/>
              </a:buClr>
              <a:buSzPct val="95833"/>
              <a:buFont typeface="Arial"/>
              <a:buChar char="●"/>
              <a:tabLst>
                <a:tab pos="195580" algn="l"/>
              </a:tabLst>
            </a:pPr>
            <a:r>
              <a:rPr sz="2200" spc="40" dirty="0">
                <a:latin typeface="Times New Roman"/>
                <a:cs typeface="Times New Roman"/>
              </a:rPr>
              <a:t>Addition </a:t>
            </a:r>
            <a:r>
              <a:rPr sz="2200" spc="30" dirty="0">
                <a:latin typeface="Times New Roman"/>
                <a:cs typeface="Times New Roman"/>
              </a:rPr>
              <a:t>after </a:t>
            </a:r>
            <a:r>
              <a:rPr sz="2200" spc="-55" dirty="0">
                <a:latin typeface="Times New Roman"/>
                <a:cs typeface="Times New Roman"/>
              </a:rPr>
              <a:t>3 </a:t>
            </a:r>
            <a:r>
              <a:rPr sz="2200" spc="55" dirty="0">
                <a:latin typeface="Times New Roman"/>
                <a:cs typeface="Times New Roman"/>
              </a:rPr>
              <a:t>hrs</a:t>
            </a:r>
            <a:r>
              <a:rPr sz="2200" spc="-215" dirty="0">
                <a:latin typeface="Times New Roman"/>
                <a:cs typeface="Times New Roman"/>
              </a:rPr>
              <a:t> </a:t>
            </a:r>
            <a:r>
              <a:rPr sz="2200" spc="5" dirty="0">
                <a:latin typeface="Times New Roman"/>
                <a:cs typeface="Times New Roman"/>
              </a:rPr>
              <a:t>of </a:t>
            </a:r>
            <a:r>
              <a:rPr sz="2200" spc="35" dirty="0">
                <a:latin typeface="Times New Roman"/>
                <a:cs typeface="Times New Roman"/>
              </a:rPr>
              <a:t>milking</a:t>
            </a:r>
            <a:endParaRPr sz="2200" dirty="0">
              <a:latin typeface="Times New Roman"/>
              <a:cs typeface="Times New Roman"/>
            </a:endParaRPr>
          </a:p>
          <a:p>
            <a:pPr marL="195580" indent="-137160">
              <a:lnSpc>
                <a:spcPct val="100000"/>
              </a:lnSpc>
              <a:spcBef>
                <a:spcPts val="290"/>
              </a:spcBef>
              <a:buClr>
                <a:srgbClr val="0AD0D9"/>
              </a:buClr>
              <a:buSzPct val="95833"/>
              <a:buFont typeface="Arial"/>
              <a:buChar char="●"/>
              <a:tabLst>
                <a:tab pos="195580" algn="l"/>
              </a:tabLst>
            </a:pPr>
            <a:r>
              <a:rPr sz="2200" spc="50" dirty="0">
                <a:latin typeface="Times New Roman"/>
                <a:cs typeface="Times New Roman"/>
              </a:rPr>
              <a:t>Incubation </a:t>
            </a:r>
            <a:r>
              <a:rPr sz="2200" spc="55" dirty="0">
                <a:latin typeface="Times New Roman"/>
                <a:cs typeface="Times New Roman"/>
              </a:rPr>
              <a:t>temperature</a:t>
            </a:r>
            <a:r>
              <a:rPr sz="2200" spc="-110" dirty="0">
                <a:latin typeface="Times New Roman"/>
                <a:cs typeface="Times New Roman"/>
              </a:rPr>
              <a:t> </a:t>
            </a:r>
            <a:r>
              <a:rPr sz="2200" spc="-45" dirty="0">
                <a:latin typeface="Times New Roman"/>
                <a:cs typeface="Times New Roman"/>
              </a:rPr>
              <a:t>37°C</a:t>
            </a:r>
            <a:endParaRPr sz="2200" dirty="0">
              <a:latin typeface="Times New Roman"/>
              <a:cs typeface="Times New Roman"/>
            </a:endParaRPr>
          </a:p>
        </p:txBody>
      </p:sp>
      <p:graphicFrame>
        <p:nvGraphicFramePr>
          <p:cNvPr id="3" name="object 21"/>
          <p:cNvGraphicFramePr>
            <a:graphicFrameLocks noGrp="1"/>
          </p:cNvGraphicFramePr>
          <p:nvPr/>
        </p:nvGraphicFramePr>
        <p:xfrm>
          <a:off x="2133599" y="4220096"/>
          <a:ext cx="4568056" cy="187590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84028"/>
                <a:gridCol w="2284028"/>
              </a:tblGrid>
              <a:tr h="141316">
                <a:tc>
                  <a:txBody>
                    <a:bodyPr/>
                    <a:lstStyle/>
                    <a:p>
                      <a:pPr marL="3175" algn="ctr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2000" b="1" spc="3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Bacterial</a:t>
                      </a:r>
                      <a:r>
                        <a:rPr sz="2000" b="1" spc="-10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b="1" spc="6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count</a:t>
                      </a:r>
                      <a:r>
                        <a:rPr sz="2000" b="1" spc="-6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b="1" spc="4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(SPC/ml)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1776" marB="0">
                    <a:lnL w="9525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9525">
                      <a:solidFill>
                        <a:srgbClr val="FFFFFF"/>
                      </a:solidFill>
                      <a:prstDash val="solid"/>
                    </a:lnT>
                    <a:lnB w="28575">
                      <a:solidFill>
                        <a:srgbClr val="FFFFFF"/>
                      </a:solidFill>
                      <a:prstDash val="solid"/>
                    </a:lnB>
                    <a:solidFill>
                      <a:srgbClr val="0E6FC6"/>
                    </a:solidFill>
                  </a:tcPr>
                </a:tc>
                <a:tc>
                  <a:txBody>
                    <a:bodyPr/>
                    <a:lstStyle/>
                    <a:p>
                      <a:pPr marL="6985" algn="ctr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20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MBR</a:t>
                      </a:r>
                      <a:r>
                        <a:rPr sz="2000" b="1" spc="-8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b="1" spc="5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Time</a:t>
                      </a:r>
                      <a:r>
                        <a:rPr sz="2000" b="1" spc="-12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b="1" spc="4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(hrs)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1776" marB="0">
                    <a:lnL w="6350">
                      <a:solidFill>
                        <a:srgbClr val="FFFFFF"/>
                      </a:solidFill>
                      <a:prstDash val="solid"/>
                    </a:lnL>
                    <a:lnR w="9525">
                      <a:solidFill>
                        <a:srgbClr val="FFFFFF"/>
                      </a:solidFill>
                      <a:prstDash val="solid"/>
                    </a:lnR>
                    <a:lnT w="9525">
                      <a:solidFill>
                        <a:srgbClr val="FFFFFF"/>
                      </a:solidFill>
                      <a:prstDash val="solid"/>
                    </a:lnT>
                    <a:lnB w="28575">
                      <a:solidFill>
                        <a:srgbClr val="FFFFFF"/>
                      </a:solidFill>
                      <a:prstDash val="solid"/>
                    </a:lnB>
                    <a:solidFill>
                      <a:srgbClr val="0E6FC6"/>
                    </a:solidFill>
                  </a:tcPr>
                </a:tc>
              </a:tr>
              <a:tr h="141316">
                <a:tc>
                  <a:txBody>
                    <a:bodyPr/>
                    <a:lstStyle/>
                    <a:p>
                      <a:pPr marL="2540" algn="ctr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2000" spc="15" dirty="0">
                          <a:latin typeface="Times New Roman"/>
                          <a:cs typeface="Times New Roman"/>
                        </a:rPr>
                        <a:t>6.7 </a:t>
                      </a:r>
                      <a:r>
                        <a:rPr sz="2000" spc="-15" dirty="0">
                          <a:latin typeface="Times New Roman"/>
                          <a:cs typeface="Times New Roman"/>
                        </a:rPr>
                        <a:t>x</a:t>
                      </a:r>
                      <a:r>
                        <a:rPr sz="2000" spc="-13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spc="-40" dirty="0">
                          <a:latin typeface="Times New Roman"/>
                          <a:cs typeface="Times New Roman"/>
                        </a:rPr>
                        <a:t>10</a:t>
                      </a:r>
                      <a:r>
                        <a:rPr sz="2000" spc="-60" baseline="23148" dirty="0">
                          <a:latin typeface="Times New Roman"/>
                          <a:cs typeface="Times New Roman"/>
                        </a:rPr>
                        <a:t>6</a:t>
                      </a:r>
                      <a:endParaRPr sz="2000" baseline="23148">
                        <a:latin typeface="Times New Roman"/>
                        <a:cs typeface="Times New Roman"/>
                      </a:endParaRPr>
                    </a:p>
                  </a:txBody>
                  <a:tcPr marL="0" marR="0" marT="11776" marB="0">
                    <a:lnL w="9525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28575">
                      <a:solidFill>
                        <a:srgbClr val="FFFFFF"/>
                      </a:solidFill>
                      <a:prstDash val="solid"/>
                    </a:lnT>
                    <a:lnB w="9525">
                      <a:solidFill>
                        <a:srgbClr val="FFFFFF"/>
                      </a:solidFill>
                      <a:prstDash val="solid"/>
                    </a:lnB>
                    <a:solidFill>
                      <a:srgbClr val="CCD5EA"/>
                    </a:solidFill>
                  </a:tcPr>
                </a:tc>
                <a:tc>
                  <a:txBody>
                    <a:bodyPr/>
                    <a:lstStyle/>
                    <a:p>
                      <a:pPr marL="7620" algn="ctr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2000" spc="5" dirty="0">
                          <a:latin typeface="Times New Roman"/>
                          <a:cs typeface="Times New Roman"/>
                        </a:rPr>
                        <a:t>8.5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1776" marB="0">
                    <a:lnL w="6350">
                      <a:solidFill>
                        <a:srgbClr val="FFFFFF"/>
                      </a:solidFill>
                      <a:prstDash val="solid"/>
                    </a:lnL>
                    <a:lnR w="9525">
                      <a:solidFill>
                        <a:srgbClr val="FFFFFF"/>
                      </a:solidFill>
                      <a:prstDash val="solid"/>
                    </a:lnR>
                    <a:lnT w="28575">
                      <a:solidFill>
                        <a:srgbClr val="FFFFFF"/>
                      </a:solidFill>
                      <a:prstDash val="solid"/>
                    </a:lnT>
                    <a:lnB w="9525">
                      <a:solidFill>
                        <a:srgbClr val="FFFFFF"/>
                      </a:solidFill>
                      <a:prstDash val="solid"/>
                    </a:lnB>
                    <a:solidFill>
                      <a:srgbClr val="CCD5EA"/>
                    </a:solidFill>
                  </a:tcPr>
                </a:tc>
              </a:tr>
              <a:tr h="141316">
                <a:tc>
                  <a:txBody>
                    <a:bodyPr/>
                    <a:lstStyle/>
                    <a:p>
                      <a:pPr marL="4445" algn="ctr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2000" spc="30" dirty="0">
                          <a:latin typeface="Times New Roman"/>
                          <a:cs typeface="Times New Roman"/>
                        </a:rPr>
                        <a:t>6.4 </a:t>
                      </a:r>
                      <a:r>
                        <a:rPr sz="2000" spc="-15" dirty="0">
                          <a:latin typeface="Times New Roman"/>
                          <a:cs typeface="Times New Roman"/>
                        </a:rPr>
                        <a:t>x</a:t>
                      </a:r>
                      <a:r>
                        <a:rPr sz="2000" spc="-14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spc="-50" dirty="0">
                          <a:latin typeface="Times New Roman"/>
                          <a:cs typeface="Times New Roman"/>
                        </a:rPr>
                        <a:t>10</a:t>
                      </a:r>
                      <a:r>
                        <a:rPr sz="2000" spc="-75" baseline="23148" dirty="0">
                          <a:latin typeface="Times New Roman"/>
                          <a:cs typeface="Times New Roman"/>
                        </a:rPr>
                        <a:t>7</a:t>
                      </a:r>
                      <a:endParaRPr sz="2000" baseline="23148">
                        <a:latin typeface="Times New Roman"/>
                        <a:cs typeface="Times New Roman"/>
                      </a:endParaRPr>
                    </a:p>
                  </a:txBody>
                  <a:tcPr marL="0" marR="0" marT="11776" marB="0">
                    <a:lnL w="9525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9525">
                      <a:solidFill>
                        <a:srgbClr val="FFFFFF"/>
                      </a:solidFill>
                      <a:prstDash val="solid"/>
                    </a:lnT>
                    <a:lnB w="9525">
                      <a:solidFill>
                        <a:srgbClr val="FFFFFF"/>
                      </a:solidFill>
                      <a:prstDash val="solid"/>
                    </a:lnB>
                    <a:solidFill>
                      <a:srgbClr val="E7EBF5"/>
                    </a:solidFill>
                  </a:tcPr>
                </a:tc>
                <a:tc>
                  <a:txBody>
                    <a:bodyPr/>
                    <a:lstStyle/>
                    <a:p>
                      <a:pPr marL="8890" algn="ctr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2000" spc="10" dirty="0">
                          <a:latin typeface="Times New Roman"/>
                          <a:cs typeface="Times New Roman"/>
                        </a:rPr>
                        <a:t>5.0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1776" marB="0">
                    <a:lnL w="6350">
                      <a:solidFill>
                        <a:srgbClr val="FFFFFF"/>
                      </a:solidFill>
                      <a:prstDash val="solid"/>
                    </a:lnL>
                    <a:lnR w="9525">
                      <a:solidFill>
                        <a:srgbClr val="FFFFFF"/>
                      </a:solidFill>
                      <a:prstDash val="solid"/>
                    </a:lnR>
                    <a:lnT w="9525">
                      <a:solidFill>
                        <a:srgbClr val="FFFFFF"/>
                      </a:solidFill>
                      <a:prstDash val="solid"/>
                    </a:lnT>
                    <a:lnB w="9525">
                      <a:solidFill>
                        <a:srgbClr val="FFFFFF"/>
                      </a:solidFill>
                      <a:prstDash val="solid"/>
                    </a:lnB>
                    <a:solidFill>
                      <a:srgbClr val="E7EBF5"/>
                    </a:solidFill>
                  </a:tcPr>
                </a:tc>
              </a:tr>
              <a:tr h="141316">
                <a:tc>
                  <a:txBody>
                    <a:bodyPr/>
                    <a:lstStyle/>
                    <a:p>
                      <a:pPr marL="4445" algn="ctr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2000" spc="10" dirty="0">
                          <a:latin typeface="Times New Roman"/>
                          <a:cs typeface="Times New Roman"/>
                        </a:rPr>
                        <a:t>8.2 </a:t>
                      </a:r>
                      <a:r>
                        <a:rPr sz="2000" spc="-15" dirty="0">
                          <a:latin typeface="Times New Roman"/>
                          <a:cs typeface="Times New Roman"/>
                        </a:rPr>
                        <a:t>x</a:t>
                      </a:r>
                      <a:r>
                        <a:rPr sz="2000" spc="-1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spc="-50" dirty="0">
                          <a:latin typeface="Times New Roman"/>
                          <a:cs typeface="Times New Roman"/>
                        </a:rPr>
                        <a:t>10</a:t>
                      </a:r>
                      <a:r>
                        <a:rPr sz="2000" spc="-75" baseline="23148" dirty="0">
                          <a:latin typeface="Times New Roman"/>
                          <a:cs typeface="Times New Roman"/>
                        </a:rPr>
                        <a:t>7</a:t>
                      </a:r>
                      <a:endParaRPr sz="2000" baseline="23148">
                        <a:latin typeface="Times New Roman"/>
                        <a:cs typeface="Times New Roman"/>
                      </a:endParaRPr>
                    </a:p>
                  </a:txBody>
                  <a:tcPr marL="0" marR="0" marT="11776" marB="0">
                    <a:lnL w="9525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9525">
                      <a:solidFill>
                        <a:srgbClr val="FFFFFF"/>
                      </a:solidFill>
                      <a:prstDash val="solid"/>
                    </a:lnT>
                    <a:lnB w="9525">
                      <a:solidFill>
                        <a:srgbClr val="FFFFFF"/>
                      </a:solidFill>
                      <a:prstDash val="solid"/>
                    </a:lnB>
                    <a:solidFill>
                      <a:srgbClr val="E7EBF5"/>
                    </a:solidFill>
                  </a:tcPr>
                </a:tc>
                <a:tc>
                  <a:txBody>
                    <a:bodyPr/>
                    <a:lstStyle/>
                    <a:p>
                      <a:pPr marL="5715" algn="ctr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2000" dirty="0">
                          <a:latin typeface="Times New Roman"/>
                          <a:cs typeface="Times New Roman"/>
                        </a:rPr>
                        <a:t>3.0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1776" marB="0">
                    <a:lnL w="6350">
                      <a:solidFill>
                        <a:srgbClr val="FFFFFF"/>
                      </a:solidFill>
                      <a:prstDash val="solid"/>
                    </a:lnL>
                    <a:lnR w="9525">
                      <a:solidFill>
                        <a:srgbClr val="FFFFFF"/>
                      </a:solidFill>
                      <a:prstDash val="solid"/>
                    </a:lnR>
                    <a:lnT w="9525">
                      <a:solidFill>
                        <a:srgbClr val="FFFFFF"/>
                      </a:solidFill>
                      <a:prstDash val="solid"/>
                    </a:lnT>
                    <a:lnB w="9525">
                      <a:solidFill>
                        <a:srgbClr val="FFFFFF"/>
                      </a:solidFill>
                      <a:prstDash val="solid"/>
                    </a:lnB>
                    <a:solidFill>
                      <a:srgbClr val="E7EBF5"/>
                    </a:solidFill>
                  </a:tcPr>
                </a:tc>
              </a:tr>
              <a:tr h="14229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9525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CCD5E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FFFFFF"/>
                      </a:solidFill>
                      <a:prstDash val="solid"/>
                    </a:lnL>
                    <a:lnR w="9525">
                      <a:solidFill>
                        <a:srgbClr val="FFFFFF"/>
                      </a:solidFill>
                      <a:prstDash val="solid"/>
                    </a:lnR>
                    <a:lnT w="9525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CCD5EA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/>
          <p:nvPr/>
        </p:nvSpPr>
        <p:spPr>
          <a:xfrm>
            <a:off x="7971776" y="1048097"/>
            <a:ext cx="15777" cy="235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7821886" y="4098175"/>
            <a:ext cx="165666" cy="25907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2070847" y="1391966"/>
            <a:ext cx="138056" cy="28263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762000" y="1029255"/>
            <a:ext cx="8458200" cy="3822841"/>
          </a:xfrm>
          <a:prstGeom prst="rect">
            <a:avLst/>
          </a:prstGeom>
          <a:ln w="12191">
            <a:solidFill>
              <a:srgbClr val="000000"/>
            </a:solidFill>
          </a:ln>
        </p:spPr>
        <p:txBody>
          <a:bodyPr vert="horz" wrap="square" lIns="0" tIns="635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50"/>
              </a:spcBef>
            </a:pPr>
            <a:endParaRPr sz="1800" dirty="0">
              <a:latin typeface="Times New Roman"/>
              <a:cs typeface="Times New Roman"/>
            </a:endParaRPr>
          </a:p>
          <a:p>
            <a:pPr marL="222250">
              <a:lnSpc>
                <a:spcPct val="100000"/>
              </a:lnSpc>
            </a:pPr>
            <a:r>
              <a:rPr sz="2400" b="1" spc="-65" dirty="0">
                <a:solidFill>
                  <a:srgbClr val="04607A"/>
                </a:solidFill>
                <a:latin typeface="Trebuchet MS"/>
                <a:cs typeface="Trebuchet MS"/>
              </a:rPr>
              <a:t>Microbiological</a:t>
            </a:r>
            <a:r>
              <a:rPr sz="2400" b="1" spc="-190" dirty="0">
                <a:solidFill>
                  <a:srgbClr val="04607A"/>
                </a:solidFill>
                <a:latin typeface="Trebuchet MS"/>
                <a:cs typeface="Trebuchet MS"/>
              </a:rPr>
              <a:t> </a:t>
            </a:r>
            <a:r>
              <a:rPr sz="2400" b="1" spc="-110" dirty="0">
                <a:solidFill>
                  <a:srgbClr val="04607A"/>
                </a:solidFill>
                <a:latin typeface="Trebuchet MS"/>
                <a:cs typeface="Trebuchet MS"/>
              </a:rPr>
              <a:t>Effects</a:t>
            </a:r>
            <a:r>
              <a:rPr sz="2400" b="1" spc="-120" dirty="0">
                <a:solidFill>
                  <a:srgbClr val="04607A"/>
                </a:solidFill>
                <a:latin typeface="Trebuchet MS"/>
                <a:cs typeface="Trebuchet MS"/>
              </a:rPr>
              <a:t> </a:t>
            </a:r>
            <a:r>
              <a:rPr sz="2400" b="1" dirty="0">
                <a:solidFill>
                  <a:srgbClr val="04607A"/>
                </a:solidFill>
                <a:latin typeface="Trebuchet MS"/>
                <a:cs typeface="Trebuchet MS"/>
              </a:rPr>
              <a:t>&amp;</a:t>
            </a:r>
            <a:r>
              <a:rPr sz="2400" b="1" spc="-130" dirty="0">
                <a:solidFill>
                  <a:srgbClr val="04607A"/>
                </a:solidFill>
                <a:latin typeface="Trebuchet MS"/>
                <a:cs typeface="Trebuchet MS"/>
              </a:rPr>
              <a:t> </a:t>
            </a:r>
            <a:r>
              <a:rPr sz="2400" b="1" spc="-100" dirty="0">
                <a:solidFill>
                  <a:srgbClr val="04607A"/>
                </a:solidFill>
                <a:latin typeface="Trebuchet MS"/>
                <a:cs typeface="Trebuchet MS"/>
              </a:rPr>
              <a:t>Performance</a:t>
            </a:r>
            <a:r>
              <a:rPr sz="2400" b="1" spc="-215" dirty="0">
                <a:solidFill>
                  <a:srgbClr val="04607A"/>
                </a:solidFill>
                <a:latin typeface="Trebuchet MS"/>
                <a:cs typeface="Trebuchet MS"/>
              </a:rPr>
              <a:t> </a:t>
            </a:r>
            <a:r>
              <a:rPr sz="2400" b="1" spc="-65" dirty="0">
                <a:solidFill>
                  <a:srgbClr val="04607A"/>
                </a:solidFill>
                <a:latin typeface="Trebuchet MS"/>
                <a:cs typeface="Trebuchet MS"/>
              </a:rPr>
              <a:t>of</a:t>
            </a:r>
            <a:r>
              <a:rPr sz="2400" b="1" spc="-130" dirty="0">
                <a:solidFill>
                  <a:srgbClr val="04607A"/>
                </a:solidFill>
                <a:latin typeface="Trebuchet MS"/>
                <a:cs typeface="Trebuchet MS"/>
              </a:rPr>
              <a:t> </a:t>
            </a:r>
            <a:r>
              <a:rPr sz="2400" b="1" spc="-110" dirty="0" smtClean="0">
                <a:solidFill>
                  <a:srgbClr val="04607A"/>
                </a:solidFill>
                <a:latin typeface="Trebuchet MS"/>
                <a:cs typeface="Trebuchet MS"/>
              </a:rPr>
              <a:t>LP-s</a:t>
            </a:r>
            <a:endParaRPr lang="en-US" sz="2400" b="1" spc="-110" dirty="0" smtClean="0">
              <a:solidFill>
                <a:srgbClr val="04607A"/>
              </a:solidFill>
              <a:latin typeface="Trebuchet MS"/>
              <a:cs typeface="Trebuchet MS"/>
            </a:endParaRPr>
          </a:p>
          <a:p>
            <a:pPr marL="222250">
              <a:lnSpc>
                <a:spcPct val="100000"/>
              </a:lnSpc>
            </a:pPr>
            <a:endParaRPr sz="2400" dirty="0">
              <a:latin typeface="Trebuchet MS"/>
              <a:cs typeface="Trebuchet MS"/>
            </a:endParaRPr>
          </a:p>
          <a:p>
            <a:pPr marL="328930" marR="955675" indent="-137160" algn="just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Clr>
                <a:srgbClr val="0AD0D9"/>
              </a:buClr>
              <a:buSzPct val="92857"/>
              <a:buFont typeface="Arial"/>
              <a:buChar char="●"/>
              <a:tabLst>
                <a:tab pos="329565" algn="l"/>
              </a:tabLst>
            </a:pPr>
            <a:r>
              <a:rPr sz="2200" spc="30" dirty="0">
                <a:latin typeface="Times New Roman"/>
                <a:cs typeface="Times New Roman"/>
              </a:rPr>
              <a:t>Antimicrobial </a:t>
            </a:r>
            <a:r>
              <a:rPr sz="2200" spc="15" dirty="0">
                <a:latin typeface="Times New Roman"/>
                <a:cs typeface="Times New Roman"/>
              </a:rPr>
              <a:t>activity </a:t>
            </a:r>
            <a:r>
              <a:rPr sz="2200" dirty="0">
                <a:latin typeface="Times New Roman"/>
                <a:cs typeface="Times New Roman"/>
              </a:rPr>
              <a:t>of LP-s </a:t>
            </a:r>
            <a:r>
              <a:rPr sz="2200" spc="55" dirty="0">
                <a:latin typeface="Times New Roman"/>
                <a:cs typeface="Times New Roman"/>
              </a:rPr>
              <a:t>has </a:t>
            </a:r>
            <a:r>
              <a:rPr sz="2200" spc="65" dirty="0">
                <a:latin typeface="Times New Roman"/>
                <a:cs typeface="Times New Roman"/>
              </a:rPr>
              <a:t>been  demonstrated </a:t>
            </a:r>
            <a:r>
              <a:rPr sz="2200" spc="40" dirty="0">
                <a:latin typeface="Times New Roman"/>
                <a:cs typeface="Times New Roman"/>
              </a:rPr>
              <a:t>against </a:t>
            </a:r>
            <a:r>
              <a:rPr sz="2200" spc="45" dirty="0">
                <a:latin typeface="Times New Roman"/>
                <a:cs typeface="Times New Roman"/>
              </a:rPr>
              <a:t>a </a:t>
            </a:r>
            <a:r>
              <a:rPr sz="2200" spc="25" dirty="0">
                <a:latin typeface="Times New Roman"/>
                <a:cs typeface="Times New Roman"/>
              </a:rPr>
              <a:t>wide </a:t>
            </a:r>
            <a:r>
              <a:rPr sz="2200" spc="40" dirty="0">
                <a:latin typeface="Times New Roman"/>
                <a:cs typeface="Times New Roman"/>
              </a:rPr>
              <a:t>range </a:t>
            </a:r>
            <a:r>
              <a:rPr sz="2200" dirty="0">
                <a:latin typeface="Times New Roman"/>
                <a:cs typeface="Times New Roman"/>
              </a:rPr>
              <a:t>of  </a:t>
            </a:r>
            <a:r>
              <a:rPr sz="2200" spc="35" dirty="0">
                <a:latin typeface="Times New Roman"/>
                <a:cs typeface="Times New Roman"/>
              </a:rPr>
              <a:t>microorganisms, </a:t>
            </a:r>
            <a:r>
              <a:rPr sz="2200" spc="5" dirty="0">
                <a:latin typeface="Times New Roman"/>
                <a:cs typeface="Times New Roman"/>
              </a:rPr>
              <a:t>e.g., </a:t>
            </a:r>
            <a:r>
              <a:rPr sz="2200" spc="35" dirty="0">
                <a:latin typeface="Times New Roman"/>
                <a:cs typeface="Times New Roman"/>
              </a:rPr>
              <a:t>bacteria, </a:t>
            </a:r>
            <a:r>
              <a:rPr sz="2200" spc="-45" dirty="0">
                <a:latin typeface="Times New Roman"/>
                <a:cs typeface="Times New Roman"/>
              </a:rPr>
              <a:t>HIV-1 </a:t>
            </a:r>
            <a:r>
              <a:rPr sz="2200" spc="15" dirty="0">
                <a:latin typeface="Times New Roman"/>
                <a:cs typeface="Times New Roman"/>
              </a:rPr>
              <a:t>virus,  </a:t>
            </a:r>
            <a:r>
              <a:rPr sz="2200" spc="40" dirty="0">
                <a:latin typeface="Times New Roman"/>
                <a:cs typeface="Times New Roman"/>
              </a:rPr>
              <a:t>moulds, </a:t>
            </a:r>
            <a:r>
              <a:rPr sz="2200" spc="15" dirty="0">
                <a:latin typeface="Times New Roman"/>
                <a:cs typeface="Times New Roman"/>
              </a:rPr>
              <a:t>yeasts, </a:t>
            </a:r>
            <a:r>
              <a:rPr sz="2200" spc="30" dirty="0">
                <a:latin typeface="Times New Roman"/>
                <a:cs typeface="Times New Roman"/>
              </a:rPr>
              <a:t>mycoplasma </a:t>
            </a:r>
            <a:r>
              <a:rPr sz="2200" spc="-150" dirty="0">
                <a:latin typeface="Times New Roman"/>
                <a:cs typeface="Times New Roman"/>
              </a:rPr>
              <a:t>&amp;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spc="40" dirty="0">
                <a:latin typeface="Times New Roman"/>
                <a:cs typeface="Times New Roman"/>
              </a:rPr>
              <a:t>protozoa</a:t>
            </a:r>
            <a:endParaRPr sz="2200" dirty="0">
              <a:latin typeface="Times New Roman"/>
              <a:cs typeface="Times New Roman"/>
            </a:endParaRPr>
          </a:p>
          <a:p>
            <a:pPr marL="328930" marR="471170" indent="-137160" algn="just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Clr>
                <a:srgbClr val="0AD0D9"/>
              </a:buClr>
              <a:buSzPct val="92857"/>
              <a:buFont typeface="Arial"/>
              <a:buChar char="●"/>
              <a:tabLst>
                <a:tab pos="329565" algn="l"/>
              </a:tabLst>
            </a:pPr>
            <a:r>
              <a:rPr sz="2200" spc="55" dirty="0">
                <a:latin typeface="Times New Roman"/>
                <a:cs typeface="Times New Roman"/>
              </a:rPr>
              <a:t>Depending</a:t>
            </a:r>
            <a:r>
              <a:rPr sz="2200" spc="-25" dirty="0">
                <a:latin typeface="Times New Roman"/>
                <a:cs typeface="Times New Roman"/>
              </a:rPr>
              <a:t> </a:t>
            </a:r>
            <a:r>
              <a:rPr sz="2200" spc="75" dirty="0">
                <a:latin typeface="Times New Roman"/>
                <a:cs typeface="Times New Roman"/>
              </a:rPr>
              <a:t>upon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spc="80" dirty="0">
                <a:latin typeface="Times New Roman"/>
                <a:cs typeface="Times New Roman"/>
              </a:rPr>
              <a:t>the</a:t>
            </a:r>
            <a:r>
              <a:rPr sz="2200" spc="-30" dirty="0">
                <a:latin typeface="Times New Roman"/>
                <a:cs typeface="Times New Roman"/>
              </a:rPr>
              <a:t> </a:t>
            </a:r>
            <a:r>
              <a:rPr sz="2200" spc="35" dirty="0">
                <a:latin typeface="Times New Roman"/>
                <a:cs typeface="Times New Roman"/>
              </a:rPr>
              <a:t>bacterial</a:t>
            </a:r>
            <a:r>
              <a:rPr sz="2200" spc="30" dirty="0">
                <a:latin typeface="Times New Roman"/>
                <a:cs typeface="Times New Roman"/>
              </a:rPr>
              <a:t> </a:t>
            </a:r>
            <a:r>
              <a:rPr sz="2200" spc="25" dirty="0">
                <a:latin typeface="Times New Roman"/>
                <a:cs typeface="Times New Roman"/>
              </a:rPr>
              <a:t>species</a:t>
            </a:r>
            <a:r>
              <a:rPr sz="2200" spc="-30" dirty="0">
                <a:latin typeface="Times New Roman"/>
                <a:cs typeface="Times New Roman"/>
              </a:rPr>
              <a:t> </a:t>
            </a:r>
            <a:r>
              <a:rPr sz="2200" spc="50" dirty="0">
                <a:latin typeface="Times New Roman"/>
                <a:cs typeface="Times New Roman"/>
              </a:rPr>
              <a:t>or</a:t>
            </a:r>
            <a:r>
              <a:rPr sz="2200" spc="-65" dirty="0">
                <a:latin typeface="Times New Roman"/>
                <a:cs typeface="Times New Roman"/>
              </a:rPr>
              <a:t> </a:t>
            </a:r>
            <a:r>
              <a:rPr sz="2200" spc="35" dirty="0">
                <a:latin typeface="Times New Roman"/>
                <a:cs typeface="Times New Roman"/>
              </a:rPr>
              <a:t>even</a:t>
            </a:r>
            <a:r>
              <a:rPr sz="2200" spc="-30" dirty="0">
                <a:latin typeface="Times New Roman"/>
                <a:cs typeface="Times New Roman"/>
              </a:rPr>
              <a:t> </a:t>
            </a:r>
            <a:r>
              <a:rPr sz="2200" spc="80" dirty="0">
                <a:latin typeface="Times New Roman"/>
                <a:cs typeface="Times New Roman"/>
              </a:rPr>
              <a:t>the  </a:t>
            </a:r>
            <a:r>
              <a:rPr sz="2200" spc="45" dirty="0">
                <a:latin typeface="Times New Roman"/>
                <a:cs typeface="Times New Roman"/>
              </a:rPr>
              <a:t>strain </a:t>
            </a:r>
            <a:r>
              <a:rPr sz="2200" dirty="0">
                <a:latin typeface="Times New Roman"/>
                <a:cs typeface="Times New Roman"/>
              </a:rPr>
              <a:t>of </a:t>
            </a:r>
            <a:r>
              <a:rPr sz="2200" spc="80" dirty="0">
                <a:latin typeface="Times New Roman"/>
                <a:cs typeface="Times New Roman"/>
              </a:rPr>
              <a:t>the </a:t>
            </a:r>
            <a:r>
              <a:rPr sz="2200" spc="40" dirty="0">
                <a:latin typeface="Times New Roman"/>
                <a:cs typeface="Times New Roman"/>
              </a:rPr>
              <a:t>microorganism </a:t>
            </a:r>
            <a:r>
              <a:rPr sz="2200" spc="80" dirty="0">
                <a:latin typeface="Times New Roman"/>
                <a:cs typeface="Times New Roman"/>
              </a:rPr>
              <a:t>the </a:t>
            </a:r>
            <a:r>
              <a:rPr sz="2200" spc="25" dirty="0">
                <a:latin typeface="Times New Roman"/>
                <a:cs typeface="Times New Roman"/>
              </a:rPr>
              <a:t>effect </a:t>
            </a:r>
            <a:r>
              <a:rPr sz="2200" spc="60" dirty="0">
                <a:latin typeface="Times New Roman"/>
                <a:cs typeface="Times New Roman"/>
              </a:rPr>
              <a:t>can </a:t>
            </a:r>
            <a:r>
              <a:rPr sz="2200" spc="55" dirty="0">
                <a:latin typeface="Times New Roman"/>
                <a:cs typeface="Times New Roman"/>
              </a:rPr>
              <a:t>be  </a:t>
            </a:r>
            <a:r>
              <a:rPr sz="2200" spc="40" dirty="0">
                <a:latin typeface="Times New Roman"/>
                <a:cs typeface="Times New Roman"/>
              </a:rPr>
              <a:t>bacteriostatic </a:t>
            </a:r>
            <a:r>
              <a:rPr sz="2200" spc="50" dirty="0">
                <a:latin typeface="Times New Roman"/>
                <a:cs typeface="Times New Roman"/>
              </a:rPr>
              <a:t>or</a:t>
            </a:r>
            <a:r>
              <a:rPr sz="2200" spc="-50" dirty="0">
                <a:latin typeface="Times New Roman"/>
                <a:cs typeface="Times New Roman"/>
              </a:rPr>
              <a:t> </a:t>
            </a:r>
            <a:r>
              <a:rPr sz="2200" spc="35" dirty="0">
                <a:latin typeface="Times New Roman"/>
                <a:cs typeface="Times New Roman"/>
              </a:rPr>
              <a:t>bactericidal</a:t>
            </a:r>
            <a:endParaRPr sz="2200" dirty="0">
              <a:latin typeface="Times New Roman"/>
              <a:cs typeface="Times New Roman"/>
            </a:endParaRPr>
          </a:p>
          <a:p>
            <a:pPr marL="328930" marR="556260" indent="-137160" algn="just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Clr>
                <a:srgbClr val="0AD0D9"/>
              </a:buClr>
              <a:buSzPct val="92857"/>
              <a:buFont typeface="Arial"/>
              <a:buChar char="●"/>
              <a:tabLst>
                <a:tab pos="329565" algn="l"/>
              </a:tabLst>
            </a:pPr>
            <a:r>
              <a:rPr sz="2200" spc="-70" dirty="0">
                <a:latin typeface="Times New Roman"/>
                <a:cs typeface="Times New Roman"/>
              </a:rPr>
              <a:t>LAB: </a:t>
            </a:r>
            <a:r>
              <a:rPr sz="2200" spc="50" dirty="0">
                <a:latin typeface="Times New Roman"/>
                <a:cs typeface="Times New Roman"/>
              </a:rPr>
              <a:t>sometimes </a:t>
            </a:r>
            <a:r>
              <a:rPr sz="2200" spc="20" dirty="0">
                <a:latin typeface="Times New Roman"/>
                <a:cs typeface="Times New Roman"/>
              </a:rPr>
              <a:t>self-inhibitory, </a:t>
            </a:r>
            <a:r>
              <a:rPr sz="2200" spc="30" dirty="0">
                <a:latin typeface="Times New Roman"/>
                <a:cs typeface="Times New Roman"/>
              </a:rPr>
              <a:t>Catalase </a:t>
            </a:r>
            <a:r>
              <a:rPr sz="2200" spc="-15" dirty="0">
                <a:latin typeface="Times New Roman"/>
                <a:cs typeface="Times New Roman"/>
              </a:rPr>
              <a:t>+ve </a:t>
            </a:r>
            <a:r>
              <a:rPr sz="2200" spc="40" dirty="0">
                <a:latin typeface="Times New Roman"/>
                <a:cs typeface="Times New Roman"/>
              </a:rPr>
              <a:t>are  </a:t>
            </a:r>
            <a:r>
              <a:rPr sz="2200" spc="85" dirty="0">
                <a:latin typeface="Times New Roman"/>
                <a:cs typeface="Times New Roman"/>
              </a:rPr>
              <a:t>not</a:t>
            </a:r>
            <a:endParaRPr sz="2200" dirty="0"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7971776" y="4121727"/>
            <a:ext cx="15777" cy="235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2070847" y="4465597"/>
            <a:ext cx="138056" cy="28263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5"/>
          <p:cNvGraphicFramePr>
            <a:graphicFrameLocks noGrp="1"/>
          </p:cNvGraphicFramePr>
          <p:nvPr/>
        </p:nvGraphicFramePr>
        <p:xfrm>
          <a:off x="381002" y="533862"/>
          <a:ext cx="9220198" cy="632413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5027"/>
                <a:gridCol w="2369571"/>
                <a:gridCol w="3407174"/>
                <a:gridCol w="3158534"/>
                <a:gridCol w="139892"/>
              </a:tblGrid>
              <a:tr h="254173">
                <a:tc gridSpan="5">
                  <a:txBody>
                    <a:bodyPr/>
                    <a:lstStyle/>
                    <a:p>
                      <a:pPr marL="194945" algn="ctr">
                        <a:lnSpc>
                          <a:spcPct val="100000"/>
                        </a:lnSpc>
                        <a:spcBef>
                          <a:spcPts val="885"/>
                        </a:spcBef>
                      </a:pPr>
                      <a:r>
                        <a:rPr sz="1900" b="1" spc="-5" dirty="0">
                          <a:solidFill>
                            <a:srgbClr val="04607A"/>
                          </a:solidFill>
                          <a:latin typeface="Arial"/>
                          <a:cs typeface="Arial"/>
                        </a:rPr>
                        <a:t>Impact </a:t>
                      </a:r>
                      <a:r>
                        <a:rPr sz="1900" b="1" spc="5" dirty="0">
                          <a:solidFill>
                            <a:srgbClr val="04607A"/>
                          </a:solidFill>
                          <a:latin typeface="Arial"/>
                          <a:cs typeface="Arial"/>
                        </a:rPr>
                        <a:t>of </a:t>
                      </a:r>
                      <a:r>
                        <a:rPr sz="1900" b="1" dirty="0">
                          <a:solidFill>
                            <a:srgbClr val="04607A"/>
                          </a:solidFill>
                          <a:latin typeface="Arial"/>
                          <a:cs typeface="Arial"/>
                        </a:rPr>
                        <a:t>LP-s </a:t>
                      </a:r>
                      <a:r>
                        <a:rPr sz="1900" b="1" spc="5" dirty="0">
                          <a:solidFill>
                            <a:srgbClr val="04607A"/>
                          </a:solidFill>
                          <a:latin typeface="Arial"/>
                          <a:cs typeface="Arial"/>
                        </a:rPr>
                        <a:t>on </a:t>
                      </a:r>
                      <a:r>
                        <a:rPr sz="1900" b="1" spc="-5" dirty="0">
                          <a:solidFill>
                            <a:srgbClr val="04607A"/>
                          </a:solidFill>
                          <a:latin typeface="Arial"/>
                          <a:cs typeface="Arial"/>
                        </a:rPr>
                        <a:t>Some Common Milk-borne</a:t>
                      </a:r>
                      <a:r>
                        <a:rPr sz="1900" b="1" spc="-75" dirty="0">
                          <a:solidFill>
                            <a:srgbClr val="04607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900" b="1" spc="-5" dirty="0">
                          <a:solidFill>
                            <a:srgbClr val="04607A"/>
                          </a:solidFill>
                          <a:latin typeface="Arial"/>
                          <a:cs typeface="Arial"/>
                        </a:rPr>
                        <a:t>Pathogens</a:t>
                      </a:r>
                      <a:endParaRPr sz="1900" dirty="0">
                        <a:latin typeface="Arial"/>
                        <a:cs typeface="Arial"/>
                      </a:endParaRPr>
                    </a:p>
                  </a:txBody>
                  <a:tcPr marL="0" marR="0" marT="86851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</a:tr>
              <a:tr h="153093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241935">
                        <a:lnSpc>
                          <a:spcPct val="100000"/>
                        </a:lnSpc>
                        <a:spcBef>
                          <a:spcPts val="175"/>
                        </a:spcBef>
                      </a:pPr>
                      <a:r>
                        <a:rPr sz="1900" b="1" dirty="0">
                          <a:latin typeface="Arial"/>
                          <a:cs typeface="Arial"/>
                        </a:rPr>
                        <a:t>Pathogen</a:t>
                      </a:r>
                      <a:endParaRPr sz="1900" dirty="0">
                        <a:latin typeface="Arial"/>
                        <a:cs typeface="Arial"/>
                      </a:endParaRPr>
                    </a:p>
                  </a:txBody>
                  <a:tcPr marL="0" marR="0" marT="17174" marB="0">
                    <a:lnL w="9525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8260">
                        <a:lnSpc>
                          <a:spcPct val="100000"/>
                        </a:lnSpc>
                        <a:spcBef>
                          <a:spcPts val="175"/>
                        </a:spcBef>
                      </a:pPr>
                      <a:r>
                        <a:rPr sz="1900" b="1" spc="-5" dirty="0">
                          <a:latin typeface="Arial"/>
                          <a:cs typeface="Arial"/>
                        </a:rPr>
                        <a:t>Effect </a:t>
                      </a:r>
                      <a:r>
                        <a:rPr sz="1900" b="1" spc="5" dirty="0">
                          <a:latin typeface="Arial"/>
                          <a:cs typeface="Arial"/>
                        </a:rPr>
                        <a:t>of</a:t>
                      </a:r>
                      <a:r>
                        <a:rPr sz="1900" b="1" spc="-5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900" b="1" dirty="0">
                          <a:latin typeface="Arial"/>
                          <a:cs typeface="Arial"/>
                        </a:rPr>
                        <a:t>LP-s</a:t>
                      </a:r>
                      <a:endParaRPr sz="1900">
                        <a:latin typeface="Arial"/>
                        <a:cs typeface="Arial"/>
                      </a:endParaRPr>
                    </a:p>
                  </a:txBody>
                  <a:tcPr marL="0" marR="0" marT="1717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0800">
                        <a:lnSpc>
                          <a:spcPct val="100000"/>
                        </a:lnSpc>
                        <a:spcBef>
                          <a:spcPts val="175"/>
                        </a:spcBef>
                      </a:pPr>
                      <a:r>
                        <a:rPr sz="1900" b="1" spc="-5" dirty="0">
                          <a:latin typeface="Arial"/>
                          <a:cs typeface="Arial"/>
                        </a:rPr>
                        <a:t>Demonstrated</a:t>
                      </a:r>
                      <a:r>
                        <a:rPr sz="1900" b="1" spc="-3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900" b="1" spc="5" dirty="0">
                          <a:latin typeface="Arial"/>
                          <a:cs typeface="Arial"/>
                        </a:rPr>
                        <a:t>in</a:t>
                      </a:r>
                      <a:endParaRPr sz="1900">
                        <a:latin typeface="Arial"/>
                        <a:cs typeface="Arial"/>
                      </a:endParaRPr>
                    </a:p>
                  </a:txBody>
                  <a:tcPr marL="0" marR="0" marT="1717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</a:tr>
              <a:tr h="214428"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50165" marR="159385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1900" i="1" spc="-10" dirty="0">
                          <a:latin typeface="Arial"/>
                          <a:cs typeface="Arial"/>
                        </a:rPr>
                        <a:t>E. </a:t>
                      </a:r>
                      <a:r>
                        <a:rPr sz="1900" i="1" spc="-15" dirty="0">
                          <a:latin typeface="Arial"/>
                          <a:cs typeface="Arial"/>
                        </a:rPr>
                        <a:t>Coli </a:t>
                      </a:r>
                      <a:r>
                        <a:rPr sz="1900" spc="-15" dirty="0">
                          <a:latin typeface="Arial"/>
                          <a:cs typeface="Arial"/>
                        </a:rPr>
                        <a:t>including </a:t>
                      </a:r>
                      <a:r>
                        <a:rPr sz="1900" i="1" spc="-10" dirty="0">
                          <a:latin typeface="Arial"/>
                          <a:cs typeface="Arial"/>
                        </a:rPr>
                        <a:t>E.  </a:t>
                      </a:r>
                      <a:r>
                        <a:rPr sz="1900" i="1" spc="-15" dirty="0">
                          <a:latin typeface="Arial"/>
                          <a:cs typeface="Arial"/>
                        </a:rPr>
                        <a:t>Coli</a:t>
                      </a:r>
                      <a:r>
                        <a:rPr sz="1900" i="1" spc="-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900" spc="-15" dirty="0">
                          <a:latin typeface="Arial"/>
                          <a:cs typeface="Arial"/>
                        </a:rPr>
                        <a:t>0157:H</a:t>
                      </a:r>
                      <a:endParaRPr sz="1900">
                        <a:latin typeface="Arial"/>
                        <a:cs typeface="Arial"/>
                      </a:endParaRPr>
                    </a:p>
                  </a:txBody>
                  <a:tcPr marL="0" marR="0" marT="15702" marB="0">
                    <a:lnL w="9525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48260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1900" spc="-15" dirty="0">
                          <a:latin typeface="Arial"/>
                          <a:cs typeface="Arial"/>
                        </a:rPr>
                        <a:t>Bactericidal</a:t>
                      </a:r>
                      <a:endParaRPr sz="1900" dirty="0">
                        <a:latin typeface="Arial"/>
                        <a:cs typeface="Arial"/>
                      </a:endParaRPr>
                    </a:p>
                  </a:txBody>
                  <a:tcPr marL="0" marR="0" marT="15702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50800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1900" spc="-20" dirty="0">
                          <a:latin typeface="Arial"/>
                          <a:cs typeface="Arial"/>
                        </a:rPr>
                        <a:t>Raw </a:t>
                      </a:r>
                      <a:r>
                        <a:rPr sz="1900" spc="-15" dirty="0">
                          <a:latin typeface="Arial"/>
                          <a:cs typeface="Arial"/>
                        </a:rPr>
                        <a:t>cow</a:t>
                      </a:r>
                      <a:r>
                        <a:rPr sz="1900" spc="5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900" spc="-15" dirty="0">
                          <a:latin typeface="Arial"/>
                          <a:cs typeface="Arial"/>
                        </a:rPr>
                        <a:t>milk</a:t>
                      </a:r>
                      <a:endParaRPr sz="1900">
                        <a:latin typeface="Arial"/>
                        <a:cs typeface="Arial"/>
                      </a:endParaRPr>
                    </a:p>
                  </a:txBody>
                  <a:tcPr marL="0" marR="0" marT="15702" marB="0">
                    <a:lnL w="635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</a:tcPr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</a:tr>
              <a:tr h="291465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9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8260">
                        <a:lnSpc>
                          <a:spcPct val="100000"/>
                        </a:lnSpc>
                      </a:pPr>
                      <a:r>
                        <a:rPr sz="1900" spc="-20" dirty="0">
                          <a:latin typeface="Arial"/>
                          <a:cs typeface="Arial"/>
                        </a:rPr>
                        <a:t>Reduced </a:t>
                      </a:r>
                      <a:r>
                        <a:rPr sz="1900" spc="-10" dirty="0">
                          <a:latin typeface="Arial"/>
                          <a:cs typeface="Arial"/>
                        </a:rPr>
                        <a:t>gastrointestinal</a:t>
                      </a:r>
                      <a:r>
                        <a:rPr sz="190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900" spc="-15" dirty="0">
                          <a:latin typeface="Arial"/>
                          <a:cs typeface="Arial"/>
                        </a:rPr>
                        <a:t>colonization</a:t>
                      </a:r>
                      <a:endParaRPr sz="1900" dirty="0">
                        <a:latin typeface="Arial"/>
                        <a:cs typeface="Arial"/>
                      </a:endParaRPr>
                    </a:p>
                    <a:p>
                      <a:pPr marL="48260">
                        <a:lnSpc>
                          <a:spcPct val="100000"/>
                        </a:lnSpc>
                      </a:pPr>
                      <a:r>
                        <a:rPr sz="1900" spc="-15" dirty="0">
                          <a:latin typeface="Arial"/>
                          <a:cs typeface="Arial"/>
                        </a:rPr>
                        <a:t>rate </a:t>
                      </a:r>
                      <a:r>
                        <a:rPr sz="1900" spc="-25" dirty="0">
                          <a:latin typeface="Arial"/>
                          <a:cs typeface="Arial"/>
                        </a:rPr>
                        <a:t>of </a:t>
                      </a:r>
                      <a:r>
                        <a:rPr sz="1900" spc="-15" dirty="0">
                          <a:latin typeface="Arial"/>
                          <a:cs typeface="Arial"/>
                        </a:rPr>
                        <a:t>coliform</a:t>
                      </a:r>
                      <a:r>
                        <a:rPr sz="1900" spc="17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900" spc="-15" dirty="0">
                          <a:latin typeface="Arial"/>
                          <a:cs typeface="Arial"/>
                        </a:rPr>
                        <a:t>bacteria</a:t>
                      </a:r>
                      <a:endParaRPr sz="1900" dirty="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0800">
                        <a:lnSpc>
                          <a:spcPct val="100000"/>
                        </a:lnSpc>
                      </a:pPr>
                      <a:r>
                        <a:rPr sz="1900" spc="-20" dirty="0">
                          <a:latin typeface="Arial"/>
                          <a:cs typeface="Arial"/>
                        </a:rPr>
                        <a:t>Raw </a:t>
                      </a:r>
                      <a:r>
                        <a:rPr sz="1900" spc="-30" dirty="0">
                          <a:latin typeface="Arial"/>
                          <a:cs typeface="Arial"/>
                        </a:rPr>
                        <a:t>cow, </a:t>
                      </a:r>
                      <a:r>
                        <a:rPr sz="1900" spc="-25" dirty="0">
                          <a:latin typeface="Arial"/>
                          <a:cs typeface="Arial"/>
                        </a:rPr>
                        <a:t>goat </a:t>
                      </a:r>
                      <a:r>
                        <a:rPr sz="1900" spc="-10" dirty="0">
                          <a:latin typeface="Arial"/>
                          <a:cs typeface="Arial"/>
                        </a:rPr>
                        <a:t>&amp; </a:t>
                      </a:r>
                      <a:r>
                        <a:rPr sz="1900" spc="-20" dirty="0">
                          <a:latin typeface="Arial"/>
                          <a:cs typeface="Arial"/>
                        </a:rPr>
                        <a:t>camel</a:t>
                      </a:r>
                      <a:r>
                        <a:rPr sz="1900" spc="-7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900" spc="-15" dirty="0">
                          <a:latin typeface="Arial"/>
                          <a:cs typeface="Arial"/>
                        </a:rPr>
                        <a:t>milk,</a:t>
                      </a:r>
                      <a:endParaRPr sz="1900" dirty="0">
                        <a:latin typeface="Arial"/>
                        <a:cs typeface="Arial"/>
                      </a:endParaRPr>
                    </a:p>
                    <a:p>
                      <a:pPr marL="50800" marR="344805">
                        <a:lnSpc>
                          <a:spcPct val="100000"/>
                        </a:lnSpc>
                      </a:pPr>
                      <a:r>
                        <a:rPr sz="1900" spc="-10" dirty="0">
                          <a:latin typeface="Arial"/>
                          <a:cs typeface="Arial"/>
                        </a:rPr>
                        <a:t>culture </a:t>
                      </a:r>
                      <a:r>
                        <a:rPr sz="1900" spc="-15" dirty="0">
                          <a:latin typeface="Arial"/>
                          <a:cs typeface="Arial"/>
                        </a:rPr>
                        <a:t>medium </a:t>
                      </a:r>
                      <a:r>
                        <a:rPr sz="1900" spc="-20" dirty="0">
                          <a:latin typeface="Arial"/>
                          <a:cs typeface="Arial"/>
                        </a:rPr>
                        <a:t>and </a:t>
                      </a:r>
                      <a:r>
                        <a:rPr sz="1900" spc="-15" dirty="0">
                          <a:latin typeface="Arial"/>
                          <a:cs typeface="Arial"/>
                        </a:rPr>
                        <a:t>infant  formula</a:t>
                      </a:r>
                      <a:endParaRPr sz="1900" dirty="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</a:tr>
              <a:tr h="261043"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50165" marR="466725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1900" i="1" spc="-10" dirty="0">
                          <a:latin typeface="Arial"/>
                          <a:cs typeface="Arial"/>
                        </a:rPr>
                        <a:t>Salmonella  </a:t>
                      </a:r>
                      <a:r>
                        <a:rPr sz="1900" i="1" spc="-5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900" i="1" spc="10" dirty="0">
                          <a:latin typeface="Arial"/>
                          <a:cs typeface="Arial"/>
                        </a:rPr>
                        <a:t>y</a:t>
                      </a:r>
                      <a:r>
                        <a:rPr sz="1900" i="1" spc="-10" dirty="0">
                          <a:latin typeface="Arial"/>
                          <a:cs typeface="Arial"/>
                        </a:rPr>
                        <a:t>ph</a:t>
                      </a:r>
                      <a:r>
                        <a:rPr sz="1900" i="1" spc="-35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900" i="1" spc="-15" dirty="0">
                          <a:latin typeface="Arial"/>
                          <a:cs typeface="Arial"/>
                        </a:rPr>
                        <a:t>m</a:t>
                      </a:r>
                      <a:r>
                        <a:rPr sz="1900" i="1" spc="-10" dirty="0">
                          <a:latin typeface="Arial"/>
                          <a:cs typeface="Arial"/>
                        </a:rPr>
                        <a:t>u</a:t>
                      </a:r>
                      <a:r>
                        <a:rPr sz="1900" i="1" dirty="0">
                          <a:latin typeface="Arial"/>
                          <a:cs typeface="Arial"/>
                        </a:rPr>
                        <a:t>r</a:t>
                      </a:r>
                      <a:r>
                        <a:rPr sz="1900" i="1" spc="-10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900" i="1" spc="15" dirty="0">
                          <a:latin typeface="Arial"/>
                          <a:cs typeface="Arial"/>
                        </a:rPr>
                        <a:t>u</a:t>
                      </a:r>
                      <a:r>
                        <a:rPr sz="1900" i="1" dirty="0">
                          <a:latin typeface="Arial"/>
                          <a:cs typeface="Arial"/>
                        </a:rPr>
                        <a:t>m</a:t>
                      </a:r>
                      <a:endParaRPr sz="1900">
                        <a:latin typeface="Arial"/>
                        <a:cs typeface="Arial"/>
                      </a:endParaRPr>
                    </a:p>
                  </a:txBody>
                  <a:tcPr marL="0" marR="0" marT="15702" marB="0">
                    <a:lnL w="9525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48260" marR="541655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1900" spc="-15" dirty="0">
                          <a:latin typeface="Arial"/>
                          <a:cs typeface="Arial"/>
                        </a:rPr>
                        <a:t>Bactericidal </a:t>
                      </a:r>
                      <a:r>
                        <a:rPr sz="1900" spc="-10" dirty="0">
                          <a:latin typeface="Arial"/>
                          <a:cs typeface="Arial"/>
                        </a:rPr>
                        <a:t>&amp; Bactriostatic  </a:t>
                      </a:r>
                      <a:r>
                        <a:rPr sz="1900" spc="-15" dirty="0">
                          <a:latin typeface="Arial"/>
                          <a:cs typeface="Arial"/>
                        </a:rPr>
                        <a:t>(depending </a:t>
                      </a:r>
                      <a:r>
                        <a:rPr sz="1900" spc="-25" dirty="0">
                          <a:latin typeface="Arial"/>
                          <a:cs typeface="Arial"/>
                        </a:rPr>
                        <a:t>on </a:t>
                      </a:r>
                      <a:r>
                        <a:rPr sz="1900" spc="-20" dirty="0">
                          <a:latin typeface="Arial"/>
                          <a:cs typeface="Arial"/>
                        </a:rPr>
                        <a:t>No. </a:t>
                      </a:r>
                      <a:r>
                        <a:rPr sz="1900" spc="-25" dirty="0">
                          <a:latin typeface="Arial"/>
                          <a:cs typeface="Arial"/>
                        </a:rPr>
                        <a:t>of</a:t>
                      </a:r>
                      <a:r>
                        <a:rPr sz="1900" spc="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900" spc="-15" dirty="0">
                          <a:latin typeface="Arial"/>
                          <a:cs typeface="Arial"/>
                        </a:rPr>
                        <a:t>mos)</a:t>
                      </a:r>
                      <a:endParaRPr sz="1900">
                        <a:latin typeface="Arial"/>
                        <a:cs typeface="Arial"/>
                      </a:endParaRPr>
                    </a:p>
                  </a:txBody>
                  <a:tcPr marL="0" marR="0" marT="15702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50800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1900" spc="-20" dirty="0">
                          <a:latin typeface="Arial"/>
                          <a:cs typeface="Arial"/>
                        </a:rPr>
                        <a:t>Raw</a:t>
                      </a:r>
                      <a:r>
                        <a:rPr sz="1900" spc="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900" spc="-15" dirty="0">
                          <a:latin typeface="Arial"/>
                          <a:cs typeface="Arial"/>
                        </a:rPr>
                        <a:t>milk</a:t>
                      </a:r>
                      <a:endParaRPr sz="1900">
                        <a:latin typeface="Arial"/>
                        <a:cs typeface="Arial"/>
                      </a:endParaRPr>
                    </a:p>
                  </a:txBody>
                  <a:tcPr marL="0" marR="0" marT="15702" marB="0">
                    <a:lnL w="635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</a:tcPr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</a:tr>
              <a:tr h="433272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50165" marR="114300">
                        <a:lnSpc>
                          <a:spcPct val="100000"/>
                        </a:lnSpc>
                        <a:spcBef>
                          <a:spcPts val="375"/>
                        </a:spcBef>
                      </a:pPr>
                      <a:r>
                        <a:rPr sz="1900" i="1" spc="-20" dirty="0">
                          <a:latin typeface="Arial"/>
                          <a:cs typeface="Arial"/>
                        </a:rPr>
                        <a:t>Salmonella  </a:t>
                      </a:r>
                      <a:r>
                        <a:rPr sz="1900" i="1" spc="-15" dirty="0">
                          <a:latin typeface="Arial"/>
                          <a:cs typeface="Arial"/>
                        </a:rPr>
                        <a:t>typhimurium </a:t>
                      </a:r>
                      <a:r>
                        <a:rPr sz="1900" spc="-10" dirty="0">
                          <a:latin typeface="Arial"/>
                          <a:cs typeface="Arial"/>
                        </a:rPr>
                        <a:t>&amp; </a:t>
                      </a:r>
                      <a:r>
                        <a:rPr sz="1900" spc="-25" dirty="0">
                          <a:latin typeface="Arial"/>
                          <a:cs typeface="Arial"/>
                        </a:rPr>
                        <a:t>other  </a:t>
                      </a:r>
                      <a:r>
                        <a:rPr sz="1900" i="1" spc="-20" dirty="0">
                          <a:latin typeface="Arial"/>
                          <a:cs typeface="Arial"/>
                        </a:rPr>
                        <a:t>Salmonella</a:t>
                      </a:r>
                      <a:r>
                        <a:rPr sz="1900" i="1" spc="9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900" spc="-10" dirty="0">
                          <a:latin typeface="Arial"/>
                          <a:cs typeface="Arial"/>
                        </a:rPr>
                        <a:t>spp</a:t>
                      </a:r>
                      <a:r>
                        <a:rPr sz="1900" i="1" spc="-10" dirty="0">
                          <a:latin typeface="Arial"/>
                          <a:cs typeface="Arial"/>
                        </a:rPr>
                        <a:t>.</a:t>
                      </a:r>
                      <a:endParaRPr sz="1900">
                        <a:latin typeface="Arial"/>
                        <a:cs typeface="Arial"/>
                      </a:endParaRPr>
                    </a:p>
                  </a:txBody>
                  <a:tcPr marL="0" marR="0" marT="36801" marB="0">
                    <a:lnL w="9525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8260">
                        <a:lnSpc>
                          <a:spcPct val="100000"/>
                        </a:lnSpc>
                        <a:spcBef>
                          <a:spcPts val="375"/>
                        </a:spcBef>
                      </a:pPr>
                      <a:r>
                        <a:rPr sz="1900" spc="-15" dirty="0">
                          <a:latin typeface="Arial"/>
                          <a:cs typeface="Arial"/>
                        </a:rPr>
                        <a:t>Bactericidal</a:t>
                      </a:r>
                      <a:endParaRPr sz="1900">
                        <a:latin typeface="Arial"/>
                        <a:cs typeface="Arial"/>
                      </a:endParaRPr>
                    </a:p>
                  </a:txBody>
                  <a:tcPr marL="0" marR="0" marT="36801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0800" marR="125095">
                        <a:lnSpc>
                          <a:spcPct val="100000"/>
                        </a:lnSpc>
                        <a:spcBef>
                          <a:spcPts val="375"/>
                        </a:spcBef>
                      </a:pPr>
                      <a:r>
                        <a:rPr sz="1900" spc="-10" dirty="0">
                          <a:latin typeface="Arial"/>
                          <a:cs typeface="Arial"/>
                        </a:rPr>
                        <a:t>Culture </a:t>
                      </a:r>
                      <a:r>
                        <a:rPr sz="1900" spc="-15" dirty="0">
                          <a:latin typeface="Arial"/>
                          <a:cs typeface="Arial"/>
                        </a:rPr>
                        <a:t>medium, infant formula  </a:t>
                      </a:r>
                      <a:r>
                        <a:rPr sz="1900" spc="-20" dirty="0">
                          <a:latin typeface="Arial"/>
                          <a:cs typeface="Arial"/>
                        </a:rPr>
                        <a:t>and </a:t>
                      </a:r>
                      <a:r>
                        <a:rPr sz="1900" spc="-10" dirty="0">
                          <a:latin typeface="Arial"/>
                          <a:cs typeface="Arial"/>
                        </a:rPr>
                        <a:t>fresh</a:t>
                      </a:r>
                      <a:r>
                        <a:rPr sz="1900" spc="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900" spc="-15" dirty="0">
                          <a:latin typeface="Arial"/>
                          <a:cs typeface="Arial"/>
                        </a:rPr>
                        <a:t>cheese</a:t>
                      </a:r>
                      <a:endParaRPr sz="1900">
                        <a:latin typeface="Arial"/>
                        <a:cs typeface="Arial"/>
                      </a:endParaRPr>
                    </a:p>
                  </a:txBody>
                  <a:tcPr marL="0" marR="0" marT="36801" marB="0">
                    <a:lnL w="635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</a:tr>
              <a:tr h="223751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50165" marR="273050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1900" i="1" dirty="0">
                          <a:latin typeface="Arial"/>
                          <a:cs typeface="Arial"/>
                        </a:rPr>
                        <a:t>C</a:t>
                      </a:r>
                      <a:r>
                        <a:rPr sz="1900" i="1" spc="-10" dirty="0">
                          <a:latin typeface="Arial"/>
                          <a:cs typeface="Arial"/>
                        </a:rPr>
                        <a:t>a</a:t>
                      </a:r>
                      <a:r>
                        <a:rPr sz="1900" i="1" spc="10" dirty="0">
                          <a:latin typeface="Arial"/>
                          <a:cs typeface="Arial"/>
                        </a:rPr>
                        <a:t>m</a:t>
                      </a:r>
                      <a:r>
                        <a:rPr sz="1900" i="1" spc="-10" dirty="0">
                          <a:latin typeface="Arial"/>
                          <a:cs typeface="Arial"/>
                        </a:rPr>
                        <a:t>ph</a:t>
                      </a:r>
                      <a:r>
                        <a:rPr sz="1900" i="1" spc="35" dirty="0">
                          <a:latin typeface="Arial"/>
                          <a:cs typeface="Arial"/>
                        </a:rPr>
                        <a:t>y</a:t>
                      </a:r>
                      <a:r>
                        <a:rPr sz="1900" i="1" spc="-10" dirty="0">
                          <a:latin typeface="Arial"/>
                          <a:cs typeface="Arial"/>
                        </a:rPr>
                        <a:t>lo</a:t>
                      </a:r>
                      <a:r>
                        <a:rPr sz="1900" i="1" spc="15" dirty="0">
                          <a:latin typeface="Arial"/>
                          <a:cs typeface="Arial"/>
                        </a:rPr>
                        <a:t>b</a:t>
                      </a:r>
                      <a:r>
                        <a:rPr sz="1900" i="1" spc="-10" dirty="0">
                          <a:latin typeface="Arial"/>
                          <a:cs typeface="Arial"/>
                        </a:rPr>
                        <a:t>a</a:t>
                      </a:r>
                      <a:r>
                        <a:rPr sz="1900" i="1" spc="10" dirty="0">
                          <a:latin typeface="Arial"/>
                          <a:cs typeface="Arial"/>
                        </a:rPr>
                        <a:t>c</a:t>
                      </a:r>
                      <a:r>
                        <a:rPr sz="1900" i="1" spc="-5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900" i="1" spc="-10" dirty="0">
                          <a:latin typeface="Arial"/>
                          <a:cs typeface="Arial"/>
                        </a:rPr>
                        <a:t>o</a:t>
                      </a:r>
                      <a:r>
                        <a:rPr sz="1900" i="1" dirty="0">
                          <a:latin typeface="Arial"/>
                          <a:cs typeface="Arial"/>
                        </a:rPr>
                        <a:t>r  </a:t>
                      </a:r>
                      <a:r>
                        <a:rPr sz="1900" i="1" spc="-15" dirty="0">
                          <a:latin typeface="Arial"/>
                          <a:cs typeface="Arial"/>
                        </a:rPr>
                        <a:t>jejuni</a:t>
                      </a:r>
                      <a:endParaRPr sz="1900">
                        <a:latin typeface="Arial"/>
                        <a:cs typeface="Arial"/>
                      </a:endParaRPr>
                    </a:p>
                  </a:txBody>
                  <a:tcPr marL="0" marR="0" marT="15702" marB="0">
                    <a:lnL w="9525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8260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1900" spc="-15" dirty="0">
                          <a:latin typeface="Arial"/>
                          <a:cs typeface="Arial"/>
                        </a:rPr>
                        <a:t>Bactericidal</a:t>
                      </a:r>
                      <a:endParaRPr sz="1900">
                        <a:latin typeface="Arial"/>
                        <a:cs typeface="Arial"/>
                      </a:endParaRPr>
                    </a:p>
                  </a:txBody>
                  <a:tcPr marL="0" marR="0" marT="15702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0800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1900" spc="-20" dirty="0">
                          <a:latin typeface="Arial"/>
                          <a:cs typeface="Arial"/>
                        </a:rPr>
                        <a:t>Cow</a:t>
                      </a:r>
                      <a:r>
                        <a:rPr sz="1900" spc="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900" spc="-15" dirty="0">
                          <a:latin typeface="Arial"/>
                          <a:cs typeface="Arial"/>
                        </a:rPr>
                        <a:t>milk</a:t>
                      </a:r>
                      <a:endParaRPr sz="1900">
                        <a:latin typeface="Arial"/>
                        <a:cs typeface="Arial"/>
                      </a:endParaRPr>
                    </a:p>
                  </a:txBody>
                  <a:tcPr marL="0" marR="0" marT="15702" marB="0">
                    <a:lnL w="635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</a:tr>
              <a:tr h="209521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50165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1900" i="1" spc="-10" dirty="0">
                          <a:latin typeface="Arial"/>
                          <a:cs typeface="Arial"/>
                        </a:rPr>
                        <a:t>Staphyloccus</a:t>
                      </a:r>
                      <a:r>
                        <a:rPr sz="1900" i="1" spc="3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900" i="1" spc="-15" dirty="0">
                          <a:latin typeface="Arial"/>
                          <a:cs typeface="Arial"/>
                        </a:rPr>
                        <a:t>aureus</a:t>
                      </a:r>
                      <a:endParaRPr sz="1900">
                        <a:latin typeface="Arial"/>
                        <a:cs typeface="Arial"/>
                      </a:endParaRPr>
                    </a:p>
                  </a:txBody>
                  <a:tcPr marL="0" marR="0" marT="15702" marB="0">
                    <a:lnL w="9525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8260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1900" spc="-15" dirty="0">
                          <a:latin typeface="Arial"/>
                          <a:cs typeface="Arial"/>
                        </a:rPr>
                        <a:t>Bactericidal </a:t>
                      </a:r>
                      <a:r>
                        <a:rPr sz="1900" spc="-10" dirty="0">
                          <a:latin typeface="Arial"/>
                          <a:cs typeface="Arial"/>
                        </a:rPr>
                        <a:t>&amp;</a:t>
                      </a:r>
                      <a:r>
                        <a:rPr sz="1900" spc="-10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900" spc="-10" dirty="0">
                          <a:latin typeface="Arial"/>
                          <a:cs typeface="Arial"/>
                        </a:rPr>
                        <a:t>Bactriostatic</a:t>
                      </a:r>
                      <a:endParaRPr sz="1900">
                        <a:latin typeface="Arial"/>
                        <a:cs typeface="Arial"/>
                      </a:endParaRPr>
                    </a:p>
                  </a:txBody>
                  <a:tcPr marL="0" marR="0" marT="15702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0800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1900" spc="-35" dirty="0">
                          <a:latin typeface="Arial"/>
                          <a:cs typeface="Arial"/>
                        </a:rPr>
                        <a:t>Cow, </a:t>
                      </a:r>
                      <a:r>
                        <a:rPr sz="1900" spc="-25" dirty="0">
                          <a:latin typeface="Arial"/>
                          <a:cs typeface="Arial"/>
                        </a:rPr>
                        <a:t>goat </a:t>
                      </a:r>
                      <a:r>
                        <a:rPr sz="1900" spc="-10" dirty="0">
                          <a:latin typeface="Arial"/>
                          <a:cs typeface="Arial"/>
                        </a:rPr>
                        <a:t>&amp; </a:t>
                      </a:r>
                      <a:r>
                        <a:rPr sz="1900" spc="-20" dirty="0">
                          <a:latin typeface="Arial"/>
                          <a:cs typeface="Arial"/>
                        </a:rPr>
                        <a:t>camel</a:t>
                      </a:r>
                      <a:r>
                        <a:rPr sz="1900" spc="-1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900" spc="-15" dirty="0">
                          <a:latin typeface="Arial"/>
                          <a:cs typeface="Arial"/>
                        </a:rPr>
                        <a:t>milk</a:t>
                      </a:r>
                      <a:endParaRPr sz="1900">
                        <a:latin typeface="Arial"/>
                        <a:cs typeface="Arial"/>
                      </a:endParaRPr>
                    </a:p>
                  </a:txBody>
                  <a:tcPr marL="0" marR="0" marT="15702" marB="0">
                    <a:lnL w="635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</a:tr>
              <a:tr h="295881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50165" marR="250190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1900" i="1" spc="-10" dirty="0">
                          <a:latin typeface="Arial"/>
                          <a:cs typeface="Arial"/>
                        </a:rPr>
                        <a:t>Lysteria  </a:t>
                      </a:r>
                      <a:r>
                        <a:rPr sz="1900" i="1" spc="-15" dirty="0">
                          <a:latin typeface="Arial"/>
                          <a:cs typeface="Arial"/>
                        </a:rPr>
                        <a:t>m</a:t>
                      </a:r>
                      <a:r>
                        <a:rPr sz="1900" i="1" spc="-10" dirty="0">
                          <a:latin typeface="Arial"/>
                          <a:cs typeface="Arial"/>
                        </a:rPr>
                        <a:t>ono</a:t>
                      </a:r>
                      <a:r>
                        <a:rPr sz="1900" i="1" spc="10" dirty="0">
                          <a:latin typeface="Arial"/>
                          <a:cs typeface="Arial"/>
                        </a:rPr>
                        <a:t>cy</a:t>
                      </a:r>
                      <a:r>
                        <a:rPr sz="1900" i="1" spc="-5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900" i="1" spc="-10" dirty="0">
                          <a:latin typeface="Arial"/>
                          <a:cs typeface="Arial"/>
                        </a:rPr>
                        <a:t>ogenou</a:t>
                      </a:r>
                      <a:r>
                        <a:rPr sz="1900" i="1" dirty="0">
                          <a:latin typeface="Arial"/>
                          <a:cs typeface="Arial"/>
                        </a:rPr>
                        <a:t>s</a:t>
                      </a:r>
                      <a:endParaRPr sz="1900">
                        <a:latin typeface="Arial"/>
                        <a:cs typeface="Arial"/>
                      </a:endParaRPr>
                    </a:p>
                  </a:txBody>
                  <a:tcPr marL="0" marR="0" marT="13248" marB="0">
                    <a:lnL w="9525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8260" marR="114935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1900" spc="-15" dirty="0">
                          <a:latin typeface="Arial"/>
                          <a:cs typeface="Arial"/>
                        </a:rPr>
                        <a:t>Bactericidal </a:t>
                      </a:r>
                      <a:r>
                        <a:rPr sz="1900" spc="-10" dirty="0">
                          <a:latin typeface="Arial"/>
                          <a:cs typeface="Arial"/>
                        </a:rPr>
                        <a:t>&amp; Bactriostatic  </a:t>
                      </a:r>
                      <a:r>
                        <a:rPr sz="1900" spc="-15" dirty="0">
                          <a:latin typeface="Arial"/>
                          <a:cs typeface="Arial"/>
                        </a:rPr>
                        <a:t>(Depending </a:t>
                      </a:r>
                      <a:r>
                        <a:rPr sz="1900" spc="-25" dirty="0">
                          <a:latin typeface="Arial"/>
                          <a:cs typeface="Arial"/>
                        </a:rPr>
                        <a:t>on </a:t>
                      </a:r>
                      <a:r>
                        <a:rPr sz="1900" spc="-20" dirty="0">
                          <a:latin typeface="Arial"/>
                          <a:cs typeface="Arial"/>
                        </a:rPr>
                        <a:t>temp. </a:t>
                      </a:r>
                      <a:r>
                        <a:rPr sz="1900" spc="-5" dirty="0">
                          <a:latin typeface="Arial"/>
                          <a:cs typeface="Arial"/>
                        </a:rPr>
                        <a:t>, </a:t>
                      </a:r>
                      <a:r>
                        <a:rPr sz="1900" spc="-15" dirty="0">
                          <a:latin typeface="Arial"/>
                          <a:cs typeface="Arial"/>
                        </a:rPr>
                        <a:t>time </a:t>
                      </a:r>
                      <a:r>
                        <a:rPr sz="1900" spc="-10" dirty="0">
                          <a:latin typeface="Arial"/>
                          <a:cs typeface="Arial"/>
                        </a:rPr>
                        <a:t>&amp;</a:t>
                      </a:r>
                      <a:r>
                        <a:rPr sz="1900" spc="-9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900" spc="-15" dirty="0">
                          <a:latin typeface="Arial"/>
                          <a:cs typeface="Arial"/>
                        </a:rPr>
                        <a:t>strain)</a:t>
                      </a:r>
                      <a:endParaRPr sz="1900">
                        <a:latin typeface="Arial"/>
                        <a:cs typeface="Arial"/>
                      </a:endParaRPr>
                    </a:p>
                  </a:txBody>
                  <a:tcPr marL="0" marR="0" marT="13248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0800" marR="70485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1900" spc="-20" dirty="0">
                          <a:latin typeface="Arial"/>
                          <a:cs typeface="Arial"/>
                        </a:rPr>
                        <a:t>Raw </a:t>
                      </a:r>
                      <a:r>
                        <a:rPr sz="1900" spc="-15" dirty="0">
                          <a:latin typeface="Arial"/>
                          <a:cs typeface="Arial"/>
                        </a:rPr>
                        <a:t>cow </a:t>
                      </a:r>
                      <a:r>
                        <a:rPr sz="1900" spc="-10" dirty="0">
                          <a:latin typeface="Arial"/>
                          <a:cs typeface="Arial"/>
                        </a:rPr>
                        <a:t>&amp; </a:t>
                      </a:r>
                      <a:r>
                        <a:rPr sz="1900" spc="-25" dirty="0">
                          <a:latin typeface="Arial"/>
                          <a:cs typeface="Arial"/>
                        </a:rPr>
                        <a:t>goat </a:t>
                      </a:r>
                      <a:r>
                        <a:rPr sz="1900" spc="-15" dirty="0">
                          <a:latin typeface="Arial"/>
                          <a:cs typeface="Arial"/>
                        </a:rPr>
                        <a:t>milk, </a:t>
                      </a:r>
                      <a:r>
                        <a:rPr sz="1900" spc="-10" dirty="0">
                          <a:latin typeface="Arial"/>
                          <a:cs typeface="Arial"/>
                        </a:rPr>
                        <a:t>UHT </a:t>
                      </a:r>
                      <a:r>
                        <a:rPr sz="1900" spc="-15" dirty="0">
                          <a:latin typeface="Arial"/>
                          <a:cs typeface="Arial"/>
                        </a:rPr>
                        <a:t>milk,  </a:t>
                      </a:r>
                      <a:r>
                        <a:rPr sz="1900" spc="-10" dirty="0">
                          <a:latin typeface="Arial"/>
                          <a:cs typeface="Arial"/>
                        </a:rPr>
                        <a:t>soft</a:t>
                      </a:r>
                      <a:r>
                        <a:rPr sz="190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900" spc="-15" dirty="0">
                          <a:latin typeface="Arial"/>
                          <a:cs typeface="Arial"/>
                        </a:rPr>
                        <a:t>cheese</a:t>
                      </a:r>
                      <a:endParaRPr sz="1900">
                        <a:latin typeface="Arial"/>
                        <a:cs typeface="Arial"/>
                      </a:endParaRPr>
                    </a:p>
                  </a:txBody>
                  <a:tcPr marL="0" marR="0" marT="13248" marB="0">
                    <a:lnL w="635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</a:tr>
              <a:tr h="223751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50165" marR="424180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1900" i="1" spc="-15" dirty="0">
                          <a:latin typeface="Arial"/>
                          <a:cs typeface="Arial"/>
                        </a:rPr>
                        <a:t>Yersinia  </a:t>
                      </a:r>
                      <a:r>
                        <a:rPr sz="1900" i="1" spc="-10" dirty="0">
                          <a:latin typeface="Arial"/>
                          <a:cs typeface="Arial"/>
                        </a:rPr>
                        <a:t>en</a:t>
                      </a:r>
                      <a:r>
                        <a:rPr sz="1900" i="1" spc="-5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900" i="1" spc="-10" dirty="0">
                          <a:latin typeface="Arial"/>
                          <a:cs typeface="Arial"/>
                        </a:rPr>
                        <a:t>e</a:t>
                      </a:r>
                      <a:r>
                        <a:rPr sz="1900" i="1" dirty="0">
                          <a:latin typeface="Arial"/>
                          <a:cs typeface="Arial"/>
                        </a:rPr>
                        <a:t>r</a:t>
                      </a:r>
                      <a:r>
                        <a:rPr sz="1900" i="1" spc="-10" dirty="0">
                          <a:latin typeface="Arial"/>
                          <a:cs typeface="Arial"/>
                        </a:rPr>
                        <a:t>o</a:t>
                      </a:r>
                      <a:r>
                        <a:rPr sz="1900" i="1" spc="10" dirty="0">
                          <a:latin typeface="Arial"/>
                          <a:cs typeface="Arial"/>
                        </a:rPr>
                        <a:t>c</a:t>
                      </a:r>
                      <a:r>
                        <a:rPr sz="1900" i="1" spc="-10" dirty="0">
                          <a:latin typeface="Arial"/>
                          <a:cs typeface="Arial"/>
                        </a:rPr>
                        <a:t>o</a:t>
                      </a:r>
                      <a:r>
                        <a:rPr sz="1900" i="1" spc="-35" dirty="0">
                          <a:latin typeface="Arial"/>
                          <a:cs typeface="Arial"/>
                        </a:rPr>
                        <a:t>l</a:t>
                      </a:r>
                      <a:r>
                        <a:rPr sz="1900" i="1" spc="-10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900" i="1" spc="15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900" i="1" spc="-35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900" i="1" spc="10" dirty="0">
                          <a:latin typeface="Arial"/>
                          <a:cs typeface="Arial"/>
                        </a:rPr>
                        <a:t>c</a:t>
                      </a:r>
                      <a:r>
                        <a:rPr sz="1900" i="1" dirty="0">
                          <a:latin typeface="Arial"/>
                          <a:cs typeface="Arial"/>
                        </a:rPr>
                        <a:t>a</a:t>
                      </a:r>
                      <a:endParaRPr sz="1900">
                        <a:latin typeface="Arial"/>
                        <a:cs typeface="Arial"/>
                      </a:endParaRPr>
                    </a:p>
                  </a:txBody>
                  <a:tcPr marL="0" marR="0" marT="13248" marB="0">
                    <a:lnL w="9525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8260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1900" spc="-15" dirty="0">
                          <a:latin typeface="Arial"/>
                          <a:cs typeface="Arial"/>
                        </a:rPr>
                        <a:t>Bactericidal</a:t>
                      </a:r>
                      <a:endParaRPr sz="1900">
                        <a:latin typeface="Arial"/>
                        <a:cs typeface="Arial"/>
                      </a:endParaRPr>
                    </a:p>
                  </a:txBody>
                  <a:tcPr marL="0" marR="0" marT="13248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0800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1900" spc="-20" dirty="0">
                          <a:latin typeface="Arial"/>
                          <a:cs typeface="Arial"/>
                        </a:rPr>
                        <a:t>Cow</a:t>
                      </a:r>
                      <a:r>
                        <a:rPr sz="1900" spc="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900" spc="-15" dirty="0">
                          <a:latin typeface="Arial"/>
                          <a:cs typeface="Arial"/>
                        </a:rPr>
                        <a:t>milk</a:t>
                      </a:r>
                      <a:endParaRPr sz="1900">
                        <a:latin typeface="Arial"/>
                        <a:cs typeface="Arial"/>
                      </a:endParaRPr>
                    </a:p>
                  </a:txBody>
                  <a:tcPr marL="0" marR="0" marT="13248" marB="0">
                    <a:lnL w="635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</a:tr>
              <a:tr h="141316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0165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1900" i="1" spc="-15" dirty="0">
                          <a:latin typeface="Arial"/>
                          <a:cs typeface="Arial"/>
                        </a:rPr>
                        <a:t>Brucella</a:t>
                      </a:r>
                      <a:r>
                        <a:rPr sz="1900" i="1" spc="4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900" i="1" spc="-15" dirty="0">
                          <a:latin typeface="Arial"/>
                          <a:cs typeface="Arial"/>
                        </a:rPr>
                        <a:t>melitensis</a:t>
                      </a:r>
                      <a:endParaRPr sz="1900">
                        <a:latin typeface="Arial"/>
                        <a:cs typeface="Arial"/>
                      </a:endParaRPr>
                    </a:p>
                  </a:txBody>
                  <a:tcPr marL="0" marR="0" marT="13248" marB="0">
                    <a:lnL w="9525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8260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1900" spc="-15" dirty="0">
                          <a:latin typeface="Arial"/>
                          <a:cs typeface="Arial"/>
                        </a:rPr>
                        <a:t>Bactericidal</a:t>
                      </a:r>
                      <a:endParaRPr sz="1900">
                        <a:latin typeface="Arial"/>
                        <a:cs typeface="Arial"/>
                      </a:endParaRPr>
                    </a:p>
                  </a:txBody>
                  <a:tcPr marL="0" marR="0" marT="13248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0800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1900" spc="-25" dirty="0">
                          <a:latin typeface="Arial"/>
                          <a:cs typeface="Arial"/>
                        </a:rPr>
                        <a:t>Goat</a:t>
                      </a:r>
                      <a:r>
                        <a:rPr sz="1900" spc="5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900" spc="-15" dirty="0">
                          <a:latin typeface="Arial"/>
                          <a:cs typeface="Arial"/>
                        </a:rPr>
                        <a:t>milk</a:t>
                      </a:r>
                      <a:endParaRPr sz="1900">
                        <a:latin typeface="Arial"/>
                        <a:cs typeface="Arial"/>
                      </a:endParaRPr>
                    </a:p>
                  </a:txBody>
                  <a:tcPr marL="0" marR="0" marT="13248" marB="0">
                    <a:lnL w="635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9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/>
          <p:nvPr/>
        </p:nvSpPr>
        <p:spPr>
          <a:xfrm>
            <a:off x="7971776" y="1048097"/>
            <a:ext cx="15777" cy="235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7821886" y="4098175"/>
            <a:ext cx="165666" cy="25907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2070847" y="1391966"/>
            <a:ext cx="138056" cy="28263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685800" y="1972651"/>
            <a:ext cx="8763000" cy="4284505"/>
          </a:xfrm>
          <a:prstGeom prst="rect">
            <a:avLst/>
          </a:prstGeom>
          <a:ln w="12191">
            <a:solidFill>
              <a:srgbClr val="000000"/>
            </a:solidFill>
          </a:ln>
        </p:spPr>
        <p:txBody>
          <a:bodyPr vert="horz" wrap="square" lIns="0" tIns="64769" rIns="0" bIns="0" rtlCol="0">
            <a:spAutoFit/>
          </a:bodyPr>
          <a:lstStyle/>
          <a:p>
            <a:pPr marL="353060">
              <a:lnSpc>
                <a:spcPct val="100000"/>
              </a:lnSpc>
              <a:spcBef>
                <a:spcPts val="509"/>
              </a:spcBef>
            </a:pPr>
            <a:r>
              <a:rPr sz="2200" b="1" spc="-90" dirty="0">
                <a:solidFill>
                  <a:srgbClr val="04607A"/>
                </a:solidFill>
                <a:latin typeface="Trebuchet MS"/>
                <a:cs typeface="Trebuchet MS"/>
              </a:rPr>
              <a:t>Health</a:t>
            </a:r>
            <a:r>
              <a:rPr sz="2200" b="1" spc="-140" dirty="0">
                <a:solidFill>
                  <a:srgbClr val="04607A"/>
                </a:solidFill>
                <a:latin typeface="Trebuchet MS"/>
                <a:cs typeface="Trebuchet MS"/>
              </a:rPr>
              <a:t> </a:t>
            </a:r>
            <a:r>
              <a:rPr sz="2200" b="1" spc="-60" dirty="0">
                <a:solidFill>
                  <a:srgbClr val="04607A"/>
                </a:solidFill>
                <a:latin typeface="Trebuchet MS"/>
                <a:cs typeface="Trebuchet MS"/>
              </a:rPr>
              <a:t>Issues</a:t>
            </a:r>
            <a:r>
              <a:rPr sz="2200" b="1" spc="-160" dirty="0">
                <a:solidFill>
                  <a:srgbClr val="04607A"/>
                </a:solidFill>
                <a:latin typeface="Trebuchet MS"/>
                <a:cs typeface="Trebuchet MS"/>
              </a:rPr>
              <a:t> </a:t>
            </a:r>
            <a:r>
              <a:rPr sz="2200" b="1" spc="-80" dirty="0">
                <a:solidFill>
                  <a:srgbClr val="04607A"/>
                </a:solidFill>
                <a:latin typeface="Trebuchet MS"/>
                <a:cs typeface="Trebuchet MS"/>
              </a:rPr>
              <a:t>Associates</a:t>
            </a:r>
            <a:r>
              <a:rPr sz="2200" b="1" spc="-160" dirty="0">
                <a:solidFill>
                  <a:srgbClr val="04607A"/>
                </a:solidFill>
                <a:latin typeface="Trebuchet MS"/>
                <a:cs typeface="Trebuchet MS"/>
              </a:rPr>
              <a:t> </a:t>
            </a:r>
            <a:r>
              <a:rPr sz="2200" b="1" spc="-85" dirty="0">
                <a:solidFill>
                  <a:srgbClr val="04607A"/>
                </a:solidFill>
                <a:latin typeface="Trebuchet MS"/>
                <a:cs typeface="Trebuchet MS"/>
              </a:rPr>
              <a:t>with</a:t>
            </a:r>
            <a:r>
              <a:rPr sz="2200" b="1" spc="-120" dirty="0">
                <a:solidFill>
                  <a:srgbClr val="04607A"/>
                </a:solidFill>
                <a:latin typeface="Trebuchet MS"/>
                <a:cs typeface="Trebuchet MS"/>
              </a:rPr>
              <a:t> </a:t>
            </a:r>
            <a:r>
              <a:rPr sz="2200" b="1" spc="-95" dirty="0">
                <a:solidFill>
                  <a:srgbClr val="04607A"/>
                </a:solidFill>
                <a:latin typeface="Trebuchet MS"/>
                <a:cs typeface="Trebuchet MS"/>
              </a:rPr>
              <a:t>the</a:t>
            </a:r>
            <a:r>
              <a:rPr sz="2200" b="1" spc="-110" dirty="0">
                <a:solidFill>
                  <a:srgbClr val="04607A"/>
                </a:solidFill>
                <a:latin typeface="Trebuchet MS"/>
                <a:cs typeface="Trebuchet MS"/>
              </a:rPr>
              <a:t> </a:t>
            </a:r>
            <a:r>
              <a:rPr sz="2200" b="1" spc="-80" dirty="0">
                <a:solidFill>
                  <a:srgbClr val="04607A"/>
                </a:solidFill>
                <a:latin typeface="Trebuchet MS"/>
                <a:cs typeface="Trebuchet MS"/>
              </a:rPr>
              <a:t>use</a:t>
            </a:r>
            <a:r>
              <a:rPr sz="2200" b="1" spc="-140" dirty="0">
                <a:solidFill>
                  <a:srgbClr val="04607A"/>
                </a:solidFill>
                <a:latin typeface="Trebuchet MS"/>
                <a:cs typeface="Trebuchet MS"/>
              </a:rPr>
              <a:t> </a:t>
            </a:r>
            <a:r>
              <a:rPr sz="2200" b="1" spc="-65" dirty="0">
                <a:solidFill>
                  <a:srgbClr val="04607A"/>
                </a:solidFill>
                <a:latin typeface="Trebuchet MS"/>
                <a:cs typeface="Trebuchet MS"/>
              </a:rPr>
              <a:t>of</a:t>
            </a:r>
            <a:r>
              <a:rPr sz="2200" b="1" spc="-125" dirty="0">
                <a:solidFill>
                  <a:srgbClr val="04607A"/>
                </a:solidFill>
                <a:latin typeface="Trebuchet MS"/>
                <a:cs typeface="Trebuchet MS"/>
              </a:rPr>
              <a:t> </a:t>
            </a:r>
            <a:r>
              <a:rPr sz="2200" b="1" spc="-110" dirty="0" smtClean="0">
                <a:solidFill>
                  <a:srgbClr val="04607A"/>
                </a:solidFill>
                <a:latin typeface="Trebuchet MS"/>
                <a:cs typeface="Trebuchet MS"/>
              </a:rPr>
              <a:t>LP-s</a:t>
            </a:r>
            <a:endParaRPr lang="en-US" sz="2200" b="1" spc="-110" dirty="0" smtClean="0">
              <a:solidFill>
                <a:srgbClr val="04607A"/>
              </a:solidFill>
              <a:latin typeface="Trebuchet MS"/>
              <a:cs typeface="Trebuchet MS"/>
            </a:endParaRPr>
          </a:p>
          <a:p>
            <a:pPr marL="353060">
              <a:lnSpc>
                <a:spcPct val="100000"/>
              </a:lnSpc>
              <a:spcBef>
                <a:spcPts val="509"/>
              </a:spcBef>
            </a:pPr>
            <a:endParaRPr sz="2200" dirty="0">
              <a:latin typeface="Trebuchet MS"/>
              <a:cs typeface="Trebuchet MS"/>
            </a:endParaRPr>
          </a:p>
          <a:p>
            <a:pPr marL="405130" marR="291465" indent="-137160" algn="just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Clr>
                <a:srgbClr val="0AD0D9"/>
              </a:buClr>
              <a:buSzPct val="92307"/>
              <a:buFont typeface="Arial"/>
              <a:buChar char="●"/>
              <a:tabLst>
                <a:tab pos="405765" algn="l"/>
              </a:tabLst>
            </a:pPr>
            <a:r>
              <a:rPr sz="2200" spc="40" dirty="0">
                <a:latin typeface="Times New Roman"/>
                <a:cs typeface="Times New Roman"/>
              </a:rPr>
              <a:t>The</a:t>
            </a:r>
            <a:r>
              <a:rPr sz="2200" spc="-35" dirty="0">
                <a:latin typeface="Times New Roman"/>
                <a:cs typeface="Times New Roman"/>
              </a:rPr>
              <a:t> </a:t>
            </a:r>
            <a:r>
              <a:rPr sz="2200" spc="5" dirty="0">
                <a:latin typeface="Times New Roman"/>
                <a:cs typeface="Times New Roman"/>
              </a:rPr>
              <a:t>levels</a:t>
            </a:r>
            <a:r>
              <a:rPr sz="2200" spc="-60" dirty="0">
                <a:latin typeface="Times New Roman"/>
                <a:cs typeface="Times New Roman"/>
              </a:rPr>
              <a:t> </a:t>
            </a:r>
            <a:r>
              <a:rPr sz="2200" spc="5" dirty="0">
                <a:latin typeface="Times New Roman"/>
                <a:cs typeface="Times New Roman"/>
              </a:rPr>
              <a:t>of</a:t>
            </a:r>
            <a:r>
              <a:rPr sz="2200" spc="45" dirty="0">
                <a:latin typeface="Times New Roman"/>
                <a:cs typeface="Times New Roman"/>
              </a:rPr>
              <a:t> </a:t>
            </a:r>
            <a:r>
              <a:rPr sz="2200" spc="35" dirty="0">
                <a:latin typeface="Times New Roman"/>
                <a:cs typeface="Times New Roman"/>
              </a:rPr>
              <a:t>H</a:t>
            </a:r>
            <a:r>
              <a:rPr sz="2200" spc="52" baseline="-20833" dirty="0">
                <a:latin typeface="Times New Roman"/>
                <a:cs typeface="Times New Roman"/>
              </a:rPr>
              <a:t>2</a:t>
            </a:r>
            <a:r>
              <a:rPr sz="2200" spc="35" dirty="0">
                <a:latin typeface="Times New Roman"/>
                <a:cs typeface="Times New Roman"/>
              </a:rPr>
              <a:t>O</a:t>
            </a:r>
            <a:r>
              <a:rPr sz="2200" spc="52" baseline="-20833" dirty="0">
                <a:latin typeface="Times New Roman"/>
                <a:cs typeface="Times New Roman"/>
              </a:rPr>
              <a:t>2</a:t>
            </a:r>
            <a:r>
              <a:rPr sz="2200" spc="165" baseline="-20833" dirty="0">
                <a:latin typeface="Times New Roman"/>
                <a:cs typeface="Times New Roman"/>
              </a:rPr>
              <a:t> </a:t>
            </a:r>
            <a:r>
              <a:rPr sz="2200" spc="55" dirty="0">
                <a:latin typeface="Times New Roman"/>
                <a:cs typeface="Times New Roman"/>
              </a:rPr>
              <a:t>introduced</a:t>
            </a:r>
            <a:r>
              <a:rPr sz="2200" spc="20" dirty="0">
                <a:latin typeface="Times New Roman"/>
                <a:cs typeface="Times New Roman"/>
              </a:rPr>
              <a:t> </a:t>
            </a:r>
            <a:r>
              <a:rPr sz="2200" spc="50" dirty="0">
                <a:latin typeface="Times New Roman"/>
                <a:cs typeface="Times New Roman"/>
              </a:rPr>
              <a:t>into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spc="75" dirty="0">
                <a:latin typeface="Times New Roman"/>
                <a:cs typeface="Times New Roman"/>
              </a:rPr>
              <a:t>the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spc="35" dirty="0">
                <a:latin typeface="Times New Roman"/>
                <a:cs typeface="Times New Roman"/>
              </a:rPr>
              <a:t>milk</a:t>
            </a:r>
            <a:r>
              <a:rPr sz="2200" spc="-3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via</a:t>
            </a:r>
            <a:r>
              <a:rPr sz="2200" spc="-55" dirty="0">
                <a:latin typeface="Times New Roman"/>
                <a:cs typeface="Times New Roman"/>
              </a:rPr>
              <a:t> </a:t>
            </a:r>
            <a:r>
              <a:rPr sz="2200" spc="55" dirty="0">
                <a:latin typeface="Times New Roman"/>
                <a:cs typeface="Times New Roman"/>
              </a:rPr>
              <a:t>sodium  </a:t>
            </a:r>
            <a:r>
              <a:rPr sz="2200" spc="50" dirty="0">
                <a:latin typeface="Times New Roman"/>
                <a:cs typeface="Times New Roman"/>
              </a:rPr>
              <a:t>percarbonate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spc="5" dirty="0">
                <a:latin typeface="Times New Roman"/>
                <a:cs typeface="Times New Roman"/>
              </a:rPr>
              <a:t>is</a:t>
            </a:r>
            <a:r>
              <a:rPr sz="2200" spc="-60" dirty="0">
                <a:latin typeface="Times New Roman"/>
                <a:cs typeface="Times New Roman"/>
              </a:rPr>
              <a:t> </a:t>
            </a:r>
            <a:r>
              <a:rPr sz="2200" spc="10" dirty="0">
                <a:latin typeface="Times New Roman"/>
                <a:cs typeface="Times New Roman"/>
              </a:rPr>
              <a:t>very</a:t>
            </a:r>
            <a:r>
              <a:rPr sz="2200" spc="-40" dirty="0">
                <a:latin typeface="Times New Roman"/>
                <a:cs typeface="Times New Roman"/>
              </a:rPr>
              <a:t> </a:t>
            </a:r>
            <a:r>
              <a:rPr sz="2200" spc="5" dirty="0">
                <a:latin typeface="Times New Roman"/>
                <a:cs typeface="Times New Roman"/>
              </a:rPr>
              <a:t>low</a:t>
            </a:r>
            <a:r>
              <a:rPr sz="2200" spc="-50" dirty="0">
                <a:latin typeface="Times New Roman"/>
                <a:cs typeface="Times New Roman"/>
              </a:rPr>
              <a:t> </a:t>
            </a:r>
            <a:r>
              <a:rPr sz="2200" spc="70" dirty="0">
                <a:latin typeface="Times New Roman"/>
                <a:cs typeface="Times New Roman"/>
              </a:rPr>
              <a:t>and</a:t>
            </a:r>
            <a:r>
              <a:rPr sz="2200" spc="15" dirty="0">
                <a:latin typeface="Times New Roman"/>
                <a:cs typeface="Times New Roman"/>
              </a:rPr>
              <a:t> </a:t>
            </a:r>
            <a:r>
              <a:rPr sz="2200" spc="75" dirty="0">
                <a:latin typeface="Times New Roman"/>
                <a:cs typeface="Times New Roman"/>
              </a:rPr>
              <a:t>not</a:t>
            </a:r>
            <a:r>
              <a:rPr sz="2200" spc="-65" dirty="0">
                <a:latin typeface="Times New Roman"/>
                <a:cs typeface="Times New Roman"/>
              </a:rPr>
              <a:t> </a:t>
            </a:r>
            <a:r>
              <a:rPr sz="2200" spc="5" dirty="0">
                <a:latin typeface="Times New Roman"/>
                <a:cs typeface="Times New Roman"/>
              </a:rPr>
              <a:t>of</a:t>
            </a:r>
            <a:r>
              <a:rPr sz="2200" spc="15" dirty="0">
                <a:latin typeface="Times New Roman"/>
                <a:cs typeface="Times New Roman"/>
              </a:rPr>
              <a:t> </a:t>
            </a:r>
            <a:r>
              <a:rPr sz="2200" spc="45" dirty="0">
                <a:latin typeface="Times New Roman"/>
                <a:cs typeface="Times New Roman"/>
              </a:rPr>
              <a:t>concern</a:t>
            </a:r>
            <a:endParaRPr sz="2200" dirty="0">
              <a:latin typeface="Times New Roman"/>
              <a:cs typeface="Times New Roman"/>
            </a:endParaRPr>
          </a:p>
          <a:p>
            <a:pPr marL="405130" marR="522605" indent="-137160" algn="just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Clr>
                <a:srgbClr val="0AD0D9"/>
              </a:buClr>
              <a:buSzPct val="92307"/>
              <a:buFont typeface="Arial"/>
              <a:buChar char="●"/>
              <a:tabLst>
                <a:tab pos="405765" algn="l"/>
              </a:tabLst>
            </a:pPr>
            <a:r>
              <a:rPr sz="2200" spc="-30" dirty="0">
                <a:latin typeface="Times New Roman"/>
                <a:cs typeface="Times New Roman"/>
              </a:rPr>
              <a:t>As</a:t>
            </a:r>
            <a:r>
              <a:rPr sz="2200" spc="-60" dirty="0">
                <a:latin typeface="Times New Roman"/>
                <a:cs typeface="Times New Roman"/>
              </a:rPr>
              <a:t> </a:t>
            </a:r>
            <a:r>
              <a:rPr sz="2200" spc="60" dirty="0">
                <a:latin typeface="Times New Roman"/>
                <a:cs typeface="Times New Roman"/>
              </a:rPr>
              <a:t>there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spc="5" dirty="0">
                <a:latin typeface="Times New Roman"/>
                <a:cs typeface="Times New Roman"/>
              </a:rPr>
              <a:t>is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spc="65" dirty="0">
                <a:latin typeface="Times New Roman"/>
                <a:cs typeface="Times New Roman"/>
              </a:rPr>
              <a:t>no</a:t>
            </a:r>
            <a:r>
              <a:rPr sz="2200" spc="-60" dirty="0">
                <a:latin typeface="Times New Roman"/>
                <a:cs typeface="Times New Roman"/>
              </a:rPr>
              <a:t> </a:t>
            </a:r>
            <a:r>
              <a:rPr sz="2200" spc="40" dirty="0">
                <a:latin typeface="Times New Roman"/>
                <a:cs typeface="Times New Roman"/>
              </a:rPr>
              <a:t>change</a:t>
            </a:r>
            <a:r>
              <a:rPr sz="2200" spc="15" dirty="0">
                <a:latin typeface="Times New Roman"/>
                <a:cs typeface="Times New Roman"/>
              </a:rPr>
              <a:t> </a:t>
            </a:r>
            <a:r>
              <a:rPr sz="2200" spc="55" dirty="0">
                <a:latin typeface="Times New Roman"/>
                <a:cs typeface="Times New Roman"/>
              </a:rPr>
              <a:t>to</a:t>
            </a:r>
            <a:r>
              <a:rPr sz="2200" spc="-45" dirty="0">
                <a:latin typeface="Times New Roman"/>
                <a:cs typeface="Times New Roman"/>
              </a:rPr>
              <a:t> </a:t>
            </a:r>
            <a:r>
              <a:rPr sz="2200" spc="75" dirty="0">
                <a:latin typeface="Times New Roman"/>
                <a:cs typeface="Times New Roman"/>
              </a:rPr>
              <a:t>the</a:t>
            </a:r>
            <a:r>
              <a:rPr sz="2200" spc="-55" dirty="0">
                <a:latin typeface="Times New Roman"/>
                <a:cs typeface="Times New Roman"/>
              </a:rPr>
              <a:t> </a:t>
            </a:r>
            <a:r>
              <a:rPr sz="2200" spc="50" dirty="0">
                <a:latin typeface="Times New Roman"/>
                <a:cs typeface="Times New Roman"/>
              </a:rPr>
              <a:t>enzyme</a:t>
            </a:r>
            <a:r>
              <a:rPr sz="2200" spc="-55" dirty="0">
                <a:latin typeface="Times New Roman"/>
                <a:cs typeface="Times New Roman"/>
              </a:rPr>
              <a:t> </a:t>
            </a:r>
            <a:r>
              <a:rPr sz="2200" spc="45" dirty="0">
                <a:latin typeface="Times New Roman"/>
                <a:cs typeface="Times New Roman"/>
              </a:rPr>
              <a:t>concentrations  </a:t>
            </a:r>
            <a:r>
              <a:rPr sz="2200" spc="35" dirty="0">
                <a:latin typeface="Times New Roman"/>
                <a:cs typeface="Times New Roman"/>
              </a:rPr>
              <a:t>naturally </a:t>
            </a:r>
            <a:r>
              <a:rPr sz="2200" spc="55" dirty="0">
                <a:latin typeface="Times New Roman"/>
                <a:cs typeface="Times New Roman"/>
              </a:rPr>
              <a:t>present </a:t>
            </a:r>
            <a:r>
              <a:rPr sz="2200" spc="50" dirty="0">
                <a:latin typeface="Times New Roman"/>
                <a:cs typeface="Times New Roman"/>
              </a:rPr>
              <a:t>in </a:t>
            </a:r>
            <a:r>
              <a:rPr sz="2200" spc="30" dirty="0">
                <a:latin typeface="Times New Roman"/>
                <a:cs typeface="Times New Roman"/>
              </a:rPr>
              <a:t>milk, </a:t>
            </a:r>
            <a:r>
              <a:rPr sz="2200" spc="45" dirty="0">
                <a:latin typeface="Times New Roman"/>
                <a:cs typeface="Times New Roman"/>
              </a:rPr>
              <a:t>this </a:t>
            </a:r>
            <a:r>
              <a:rPr sz="2200" spc="65" dirty="0">
                <a:latin typeface="Times New Roman"/>
                <a:cs typeface="Times New Roman"/>
              </a:rPr>
              <a:t>component </a:t>
            </a:r>
            <a:r>
              <a:rPr sz="2200" spc="5" dirty="0">
                <a:latin typeface="Times New Roman"/>
                <a:cs typeface="Times New Roman"/>
              </a:rPr>
              <a:t>is </a:t>
            </a:r>
            <a:r>
              <a:rPr sz="2200" spc="75" dirty="0">
                <a:latin typeface="Times New Roman"/>
                <a:cs typeface="Times New Roman"/>
              </a:rPr>
              <a:t>not  </a:t>
            </a:r>
            <a:r>
              <a:rPr sz="2200" spc="45" dirty="0">
                <a:latin typeface="Times New Roman"/>
                <a:cs typeface="Times New Roman"/>
              </a:rPr>
              <a:t>considered </a:t>
            </a:r>
            <a:r>
              <a:rPr sz="2200" spc="5" dirty="0">
                <a:latin typeface="Times New Roman"/>
                <a:cs typeface="Times New Roman"/>
              </a:rPr>
              <a:t>of </a:t>
            </a:r>
            <a:r>
              <a:rPr sz="2200" spc="10" dirty="0">
                <a:latin typeface="Times New Roman"/>
                <a:cs typeface="Times New Roman"/>
              </a:rPr>
              <a:t>toxicological</a:t>
            </a:r>
            <a:r>
              <a:rPr sz="2200" spc="-35" dirty="0">
                <a:latin typeface="Times New Roman"/>
                <a:cs typeface="Times New Roman"/>
              </a:rPr>
              <a:t> </a:t>
            </a:r>
            <a:r>
              <a:rPr sz="2200" spc="20" dirty="0">
                <a:latin typeface="Times New Roman"/>
                <a:cs typeface="Times New Roman"/>
              </a:rPr>
              <a:t>significance</a:t>
            </a:r>
            <a:endParaRPr sz="2200" dirty="0">
              <a:latin typeface="Times New Roman"/>
              <a:cs typeface="Times New Roman"/>
            </a:endParaRPr>
          </a:p>
          <a:p>
            <a:pPr marL="405130" marR="521970" indent="-137160" algn="just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Clr>
                <a:srgbClr val="0AD0D9"/>
              </a:buClr>
              <a:buSzPct val="92307"/>
              <a:buFont typeface="Arial"/>
              <a:buChar char="●"/>
              <a:tabLst>
                <a:tab pos="405765" algn="l"/>
              </a:tabLst>
            </a:pPr>
            <a:r>
              <a:rPr sz="2200" spc="35" dirty="0">
                <a:latin typeface="Times New Roman"/>
                <a:cs typeface="Times New Roman"/>
              </a:rPr>
              <a:t>Thiocyanate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spc="35" dirty="0">
                <a:latin typeface="Times New Roman"/>
                <a:cs typeface="Times New Roman"/>
              </a:rPr>
              <a:t>interferes</a:t>
            </a:r>
            <a:r>
              <a:rPr sz="2200" spc="-30" dirty="0">
                <a:latin typeface="Times New Roman"/>
                <a:cs typeface="Times New Roman"/>
              </a:rPr>
              <a:t> </a:t>
            </a:r>
            <a:r>
              <a:rPr sz="2200" spc="50" dirty="0">
                <a:latin typeface="Times New Roman"/>
                <a:cs typeface="Times New Roman"/>
              </a:rPr>
              <a:t>with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spc="40" dirty="0">
                <a:latin typeface="Times New Roman"/>
                <a:cs typeface="Times New Roman"/>
              </a:rPr>
              <a:t>iodine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spc="50" dirty="0">
                <a:latin typeface="Times New Roman"/>
                <a:cs typeface="Times New Roman"/>
              </a:rPr>
              <a:t>metabolism</a:t>
            </a:r>
            <a:r>
              <a:rPr sz="2200" spc="-30" dirty="0">
                <a:latin typeface="Times New Roman"/>
                <a:cs typeface="Times New Roman"/>
              </a:rPr>
              <a:t> </a:t>
            </a:r>
            <a:r>
              <a:rPr sz="2200" spc="70" dirty="0">
                <a:latin typeface="Times New Roman"/>
                <a:cs typeface="Times New Roman"/>
              </a:rPr>
              <a:t>and  </a:t>
            </a:r>
            <a:r>
              <a:rPr sz="2200" spc="60" dirty="0">
                <a:latin typeface="Times New Roman"/>
                <a:cs typeface="Times New Roman"/>
              </a:rPr>
              <a:t>uptake</a:t>
            </a:r>
            <a:r>
              <a:rPr sz="2200" spc="-60" dirty="0">
                <a:latin typeface="Times New Roman"/>
                <a:cs typeface="Times New Roman"/>
              </a:rPr>
              <a:t> </a:t>
            </a:r>
            <a:r>
              <a:rPr sz="2200" spc="5" dirty="0">
                <a:latin typeface="Times New Roman"/>
                <a:cs typeface="Times New Roman"/>
              </a:rPr>
              <a:t>by</a:t>
            </a:r>
            <a:r>
              <a:rPr sz="2200" spc="-40" dirty="0">
                <a:latin typeface="Times New Roman"/>
                <a:cs typeface="Times New Roman"/>
              </a:rPr>
              <a:t> </a:t>
            </a:r>
            <a:r>
              <a:rPr sz="2200" spc="75" dirty="0">
                <a:latin typeface="Times New Roman"/>
                <a:cs typeface="Times New Roman"/>
              </a:rPr>
              <a:t>the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spc="35" dirty="0">
                <a:latin typeface="Times New Roman"/>
                <a:cs typeface="Times New Roman"/>
              </a:rPr>
              <a:t>thyroid,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spc="15" dirty="0">
                <a:latin typeface="Times New Roman"/>
                <a:cs typeface="Times New Roman"/>
              </a:rPr>
              <a:t>especially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spc="50" dirty="0">
                <a:latin typeface="Times New Roman"/>
                <a:cs typeface="Times New Roman"/>
              </a:rPr>
              <a:t>in</a:t>
            </a:r>
            <a:r>
              <a:rPr sz="2200" dirty="0">
                <a:latin typeface="Times New Roman"/>
                <a:cs typeface="Times New Roman"/>
              </a:rPr>
              <a:t> </a:t>
            </a:r>
            <a:r>
              <a:rPr sz="2200" spc="35" dirty="0">
                <a:latin typeface="Times New Roman"/>
                <a:cs typeface="Times New Roman"/>
              </a:rPr>
              <a:t>Iodine</a:t>
            </a:r>
            <a:r>
              <a:rPr sz="2200" spc="-30" dirty="0">
                <a:latin typeface="Times New Roman"/>
                <a:cs typeface="Times New Roman"/>
              </a:rPr>
              <a:t> </a:t>
            </a:r>
            <a:r>
              <a:rPr sz="2200" spc="40" dirty="0">
                <a:latin typeface="Times New Roman"/>
                <a:cs typeface="Times New Roman"/>
              </a:rPr>
              <a:t>deficient  subjects</a:t>
            </a:r>
            <a:r>
              <a:rPr sz="2200" spc="-40" dirty="0">
                <a:latin typeface="Times New Roman"/>
                <a:cs typeface="Times New Roman"/>
              </a:rPr>
              <a:t> </a:t>
            </a:r>
            <a:r>
              <a:rPr sz="2200" spc="50" dirty="0">
                <a:latin typeface="Times New Roman"/>
                <a:cs typeface="Times New Roman"/>
              </a:rPr>
              <a:t>hence</a:t>
            </a:r>
            <a:r>
              <a:rPr sz="2200" spc="-60" dirty="0">
                <a:latin typeface="Times New Roman"/>
                <a:cs typeface="Times New Roman"/>
              </a:rPr>
              <a:t> </a:t>
            </a:r>
            <a:r>
              <a:rPr sz="2200" spc="45" dirty="0">
                <a:latin typeface="Times New Roman"/>
                <a:cs typeface="Times New Roman"/>
              </a:rPr>
              <a:t>a</a:t>
            </a:r>
            <a:r>
              <a:rPr sz="2200" spc="-40" dirty="0">
                <a:latin typeface="Times New Roman"/>
                <a:cs typeface="Times New Roman"/>
              </a:rPr>
              <a:t> </a:t>
            </a:r>
            <a:r>
              <a:rPr sz="2200" spc="50" dirty="0">
                <a:latin typeface="Times New Roman"/>
                <a:cs typeface="Times New Roman"/>
              </a:rPr>
              <a:t>potential</a:t>
            </a:r>
            <a:r>
              <a:rPr sz="2200" spc="5" dirty="0">
                <a:latin typeface="Times New Roman"/>
                <a:cs typeface="Times New Roman"/>
              </a:rPr>
              <a:t> </a:t>
            </a:r>
            <a:r>
              <a:rPr sz="2200" spc="25" dirty="0">
                <a:latin typeface="Times New Roman"/>
                <a:cs typeface="Times New Roman"/>
              </a:rPr>
              <a:t>goitrogenic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spc="50" dirty="0">
                <a:latin typeface="Times New Roman"/>
                <a:cs typeface="Times New Roman"/>
              </a:rPr>
              <a:t>substance</a:t>
            </a:r>
            <a:endParaRPr sz="2200" dirty="0"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7971776" y="4121727"/>
            <a:ext cx="15777" cy="235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7955996" y="4124082"/>
            <a:ext cx="32049" cy="2453"/>
          </a:xfrm>
          <a:custGeom>
            <a:avLst/>
            <a:gdLst/>
            <a:ahLst/>
            <a:cxnLst/>
            <a:rect l="l" t="t" r="r" b="b"/>
            <a:pathLst>
              <a:path w="24764" h="3175">
                <a:moveTo>
                  <a:pt x="0" y="3048"/>
                </a:moveTo>
                <a:lnTo>
                  <a:pt x="24384" y="3048"/>
                </a:lnTo>
                <a:lnTo>
                  <a:pt x="24384" y="0"/>
                </a:lnTo>
                <a:lnTo>
                  <a:pt x="0" y="0"/>
                </a:lnTo>
                <a:lnTo>
                  <a:pt x="0" y="3048"/>
                </a:lnTo>
                <a:close/>
              </a:path>
            </a:pathLst>
          </a:custGeom>
          <a:solidFill>
            <a:srgbClr val="00A1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2070847" y="4465597"/>
            <a:ext cx="138056" cy="28263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7"/>
          <p:cNvGraphicFramePr>
            <a:graphicFrameLocks noGrp="1"/>
          </p:cNvGraphicFramePr>
          <p:nvPr/>
        </p:nvGraphicFramePr>
        <p:xfrm>
          <a:off x="1371600" y="2590801"/>
          <a:ext cx="7696199" cy="343967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597324"/>
                <a:gridCol w="3122043"/>
                <a:gridCol w="2976832"/>
              </a:tblGrid>
              <a:tr h="1129121">
                <a:tc>
                  <a:txBody>
                    <a:bodyPr/>
                    <a:lstStyle/>
                    <a:p>
                      <a:pPr marL="170180" marR="149225" indent="85090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1900" spc="35" dirty="0">
                          <a:latin typeface="Times New Roman"/>
                          <a:cs typeface="Times New Roman"/>
                        </a:rPr>
                        <a:t>Time  </a:t>
                      </a:r>
                      <a:r>
                        <a:rPr sz="1900" spc="-5" dirty="0">
                          <a:latin typeface="Times New Roman"/>
                          <a:cs typeface="Times New Roman"/>
                        </a:rPr>
                        <a:t>in</a:t>
                      </a:r>
                      <a:r>
                        <a:rPr sz="1900" spc="-20" dirty="0">
                          <a:latin typeface="Times New Roman"/>
                          <a:cs typeface="Times New Roman"/>
                        </a:rPr>
                        <a:t>t</a:t>
                      </a:r>
                      <a:r>
                        <a:rPr sz="1900" dirty="0">
                          <a:latin typeface="Times New Roman"/>
                          <a:cs typeface="Times New Roman"/>
                        </a:rPr>
                        <a:t>e</a:t>
                      </a:r>
                      <a:r>
                        <a:rPr sz="1900" spc="15" dirty="0">
                          <a:latin typeface="Times New Roman"/>
                          <a:cs typeface="Times New Roman"/>
                        </a:rPr>
                        <a:t>r</a:t>
                      </a:r>
                      <a:r>
                        <a:rPr sz="1900" spc="-5" dirty="0">
                          <a:latin typeface="Times New Roman"/>
                          <a:cs typeface="Times New Roman"/>
                        </a:rPr>
                        <a:t>v</a:t>
                      </a:r>
                      <a:r>
                        <a:rPr sz="1900" dirty="0">
                          <a:latin typeface="Times New Roman"/>
                          <a:cs typeface="Times New Roman"/>
                        </a:rPr>
                        <a:t>al  </a:t>
                      </a:r>
                      <a:r>
                        <a:rPr sz="1900" spc="-15" dirty="0">
                          <a:latin typeface="Times New Roman"/>
                          <a:cs typeface="Times New Roman"/>
                        </a:rPr>
                        <a:t>(w</a:t>
                      </a:r>
                      <a:r>
                        <a:rPr sz="1900" dirty="0">
                          <a:latin typeface="Times New Roman"/>
                          <a:cs typeface="Times New Roman"/>
                        </a:rPr>
                        <a:t>ee</a:t>
                      </a:r>
                      <a:r>
                        <a:rPr sz="1900" spc="5" dirty="0">
                          <a:latin typeface="Times New Roman"/>
                          <a:cs typeface="Times New Roman"/>
                        </a:rPr>
                        <a:t>k</a:t>
                      </a:r>
                      <a:r>
                        <a:rPr sz="1900" spc="-10" dirty="0">
                          <a:latin typeface="Times New Roman"/>
                          <a:cs typeface="Times New Roman"/>
                        </a:rPr>
                        <a:t>s</a:t>
                      </a:r>
                      <a:r>
                        <a:rPr sz="1900" dirty="0">
                          <a:latin typeface="Times New Roman"/>
                          <a:cs typeface="Times New Roman"/>
                        </a:rPr>
                        <a:t>)</a:t>
                      </a:r>
                    </a:p>
                  </a:txBody>
                  <a:tcPr marL="0" marR="0" marT="10304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07010" marR="189230" indent="2540" algn="ct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1900" spc="40" dirty="0">
                          <a:latin typeface="Times New Roman"/>
                          <a:cs typeface="Times New Roman"/>
                        </a:rPr>
                        <a:t>Serum</a:t>
                      </a:r>
                      <a:r>
                        <a:rPr sz="1900" spc="-9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900" spc="45" dirty="0">
                          <a:latin typeface="Times New Roman"/>
                          <a:cs typeface="Times New Roman"/>
                        </a:rPr>
                        <a:t>thiocyanate  </a:t>
                      </a:r>
                      <a:r>
                        <a:rPr sz="1900" spc="5" dirty="0">
                          <a:latin typeface="Times New Roman"/>
                          <a:cs typeface="Times New Roman"/>
                        </a:rPr>
                        <a:t>level </a:t>
                      </a:r>
                      <a:r>
                        <a:rPr sz="1900" spc="40" dirty="0">
                          <a:latin typeface="Times New Roman"/>
                          <a:cs typeface="Times New Roman"/>
                        </a:rPr>
                        <a:t>(mg/L)</a:t>
                      </a:r>
                      <a:r>
                        <a:rPr sz="1900" spc="-5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900" spc="30" dirty="0">
                          <a:latin typeface="Times New Roman"/>
                          <a:cs typeface="Times New Roman"/>
                        </a:rPr>
                        <a:t>[Non-  </a:t>
                      </a:r>
                      <a:r>
                        <a:rPr sz="1900" spc="35" dirty="0">
                          <a:latin typeface="Times New Roman"/>
                          <a:cs typeface="Times New Roman"/>
                        </a:rPr>
                        <a:t>smokers]</a:t>
                      </a: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10304" marB="0">
                    <a:lnL w="9525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72085" marR="151130" algn="ct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1900" spc="40" dirty="0">
                          <a:latin typeface="Times New Roman"/>
                          <a:cs typeface="Times New Roman"/>
                        </a:rPr>
                        <a:t>Serum</a:t>
                      </a:r>
                      <a:r>
                        <a:rPr sz="1900" spc="-9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900" spc="45" dirty="0">
                          <a:latin typeface="Times New Roman"/>
                          <a:cs typeface="Times New Roman"/>
                        </a:rPr>
                        <a:t>thiocyanate  </a:t>
                      </a:r>
                      <a:r>
                        <a:rPr sz="1900" spc="5" dirty="0">
                          <a:latin typeface="Times New Roman"/>
                          <a:cs typeface="Times New Roman"/>
                        </a:rPr>
                        <a:t>level </a:t>
                      </a:r>
                      <a:r>
                        <a:rPr sz="1900" spc="40" dirty="0">
                          <a:latin typeface="Times New Roman"/>
                          <a:cs typeface="Times New Roman"/>
                        </a:rPr>
                        <a:t>(mg/L)  </a:t>
                      </a:r>
                      <a:r>
                        <a:rPr sz="1900" spc="20" dirty="0">
                          <a:latin typeface="Times New Roman"/>
                          <a:cs typeface="Times New Roman"/>
                        </a:rPr>
                        <a:t>[Smokers]</a:t>
                      </a: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1030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85198">
                <a:tc>
                  <a:txBody>
                    <a:bodyPr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1900" dirty="0">
                          <a:latin typeface="Times New Roman"/>
                          <a:cs typeface="Times New Roman"/>
                        </a:rPr>
                        <a:t>0</a:t>
                      </a: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10304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03580" algn="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1900" spc="10" dirty="0">
                          <a:latin typeface="Times New Roman"/>
                          <a:cs typeface="Times New Roman"/>
                        </a:rPr>
                        <a:t>4</a:t>
                      </a:r>
                      <a:r>
                        <a:rPr sz="1900" spc="5" dirty="0">
                          <a:latin typeface="Times New Roman"/>
                          <a:cs typeface="Times New Roman"/>
                        </a:rPr>
                        <a:t>.</a:t>
                      </a:r>
                      <a:r>
                        <a:rPr sz="1900" dirty="0">
                          <a:latin typeface="Times New Roman"/>
                          <a:cs typeface="Times New Roman"/>
                        </a:rPr>
                        <a:t>0</a:t>
                      </a: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10304" marB="0">
                    <a:lnL w="9525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525" algn="ct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1900" spc="30" dirty="0">
                          <a:latin typeface="Times New Roman"/>
                          <a:cs typeface="Times New Roman"/>
                        </a:rPr>
                        <a:t>8.4</a:t>
                      </a: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1030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85198">
                <a:tc>
                  <a:txBody>
                    <a:bodyPr/>
                    <a:lstStyle/>
                    <a:p>
                      <a:pPr marL="10160" algn="ct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1900" dirty="0">
                          <a:latin typeface="Times New Roman"/>
                          <a:cs typeface="Times New Roman"/>
                        </a:rPr>
                        <a:t>4</a:t>
                      </a: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10304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77545" algn="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1900" spc="-5" dirty="0">
                          <a:latin typeface="Times New Roman"/>
                          <a:cs typeface="Times New Roman"/>
                        </a:rPr>
                        <a:t>7</a:t>
                      </a:r>
                      <a:r>
                        <a:rPr sz="1900" spc="5" dirty="0">
                          <a:latin typeface="Times New Roman"/>
                          <a:cs typeface="Times New Roman"/>
                        </a:rPr>
                        <a:t>.</a:t>
                      </a:r>
                      <a:r>
                        <a:rPr sz="1900" dirty="0">
                          <a:latin typeface="Times New Roman"/>
                          <a:cs typeface="Times New Roman"/>
                        </a:rPr>
                        <a:t>8*</a:t>
                      </a: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10304" marB="0">
                    <a:lnL w="9525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3970" algn="ct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1900" spc="-50" dirty="0">
                          <a:latin typeface="Times New Roman"/>
                          <a:cs typeface="Times New Roman"/>
                        </a:rPr>
                        <a:t>10.7</a:t>
                      </a: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1030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83937">
                <a:tc>
                  <a:txBody>
                    <a:bodyPr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1900" dirty="0">
                          <a:latin typeface="Times New Roman"/>
                          <a:cs typeface="Times New Roman"/>
                        </a:rPr>
                        <a:t>8</a:t>
                      </a: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9323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02945" algn="r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1900" spc="-5" dirty="0">
                          <a:latin typeface="Times New Roman"/>
                          <a:cs typeface="Times New Roman"/>
                        </a:rPr>
                        <a:t>6</a:t>
                      </a:r>
                      <a:r>
                        <a:rPr sz="1900" spc="5" dirty="0">
                          <a:latin typeface="Times New Roman"/>
                          <a:cs typeface="Times New Roman"/>
                        </a:rPr>
                        <a:t>.</a:t>
                      </a:r>
                      <a:r>
                        <a:rPr sz="1900" dirty="0">
                          <a:latin typeface="Times New Roman"/>
                          <a:cs typeface="Times New Roman"/>
                        </a:rPr>
                        <a:t>9</a:t>
                      </a: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9323" marB="0">
                    <a:lnL w="9525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1900" spc="-100" dirty="0">
                          <a:latin typeface="Times New Roman"/>
                          <a:cs typeface="Times New Roman"/>
                        </a:rPr>
                        <a:t>10.1</a:t>
                      </a: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9323" marB="0">
                    <a:lnL w="63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83937">
                <a:tc>
                  <a:txBody>
                    <a:bodyPr/>
                    <a:lstStyle/>
                    <a:p>
                      <a:pPr marL="9525" algn="ctr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1900" spc="-120" dirty="0">
                          <a:latin typeface="Times New Roman"/>
                          <a:cs typeface="Times New Roman"/>
                        </a:rPr>
                        <a:t>12</a:t>
                      </a: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9323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77545" algn="r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1900" spc="-5" dirty="0">
                          <a:latin typeface="Times New Roman"/>
                          <a:cs typeface="Times New Roman"/>
                        </a:rPr>
                        <a:t>7</a:t>
                      </a:r>
                      <a:r>
                        <a:rPr sz="1900" spc="5" dirty="0">
                          <a:latin typeface="Times New Roman"/>
                          <a:cs typeface="Times New Roman"/>
                        </a:rPr>
                        <a:t>.</a:t>
                      </a:r>
                      <a:r>
                        <a:rPr sz="1900" dirty="0">
                          <a:latin typeface="Times New Roman"/>
                          <a:cs typeface="Times New Roman"/>
                        </a:rPr>
                        <a:t>0*</a:t>
                      </a: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9323" marB="0">
                    <a:lnL w="9525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1900" spc="35" dirty="0">
                          <a:latin typeface="Times New Roman"/>
                          <a:cs typeface="Times New Roman"/>
                        </a:rPr>
                        <a:t>8.9</a:t>
                      </a: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9323" marB="0">
                    <a:lnL w="63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87089">
                <a:tc gridSpan="3">
                  <a:txBody>
                    <a:bodyPr/>
                    <a:lstStyle/>
                    <a:p>
                      <a:pPr marL="984250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1900" spc="10" dirty="0">
                          <a:latin typeface="Times New Roman"/>
                          <a:cs typeface="Times New Roman"/>
                        </a:rPr>
                        <a:t>*Significant </a:t>
                      </a:r>
                      <a:r>
                        <a:rPr sz="1900" spc="30" dirty="0">
                          <a:latin typeface="Times New Roman"/>
                          <a:cs typeface="Times New Roman"/>
                        </a:rPr>
                        <a:t>increase </a:t>
                      </a:r>
                      <a:r>
                        <a:rPr sz="1900" spc="15" dirty="0">
                          <a:latin typeface="Times New Roman"/>
                          <a:cs typeface="Times New Roman"/>
                        </a:rPr>
                        <a:t>over</a:t>
                      </a:r>
                      <a:r>
                        <a:rPr sz="1900" spc="-1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900" spc="30" dirty="0">
                          <a:latin typeface="Times New Roman"/>
                          <a:cs typeface="Times New Roman"/>
                        </a:rPr>
                        <a:t>initial</a:t>
                      </a: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11776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</a:tr>
              <a:tr h="385198">
                <a:tc gridSpan="3">
                  <a:txBody>
                    <a:bodyPr/>
                    <a:lstStyle/>
                    <a:p>
                      <a:pPr marL="657860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1900" spc="-5" dirty="0">
                          <a:latin typeface="Times New Roman"/>
                          <a:cs typeface="Times New Roman"/>
                        </a:rPr>
                        <a:t>Level </a:t>
                      </a:r>
                      <a:r>
                        <a:rPr sz="1900" spc="-60" dirty="0">
                          <a:latin typeface="Times New Roman"/>
                          <a:cs typeface="Times New Roman"/>
                        </a:rPr>
                        <a:t>&gt;18 </a:t>
                      </a:r>
                      <a:r>
                        <a:rPr sz="1900" spc="35" dirty="0">
                          <a:latin typeface="Times New Roman"/>
                          <a:cs typeface="Times New Roman"/>
                        </a:rPr>
                        <a:t>cause </a:t>
                      </a:r>
                      <a:r>
                        <a:rPr sz="1900" spc="45" dirty="0">
                          <a:latin typeface="Times New Roman"/>
                          <a:cs typeface="Times New Roman"/>
                        </a:rPr>
                        <a:t>impaired </a:t>
                      </a:r>
                      <a:r>
                        <a:rPr sz="1900" spc="40" dirty="0">
                          <a:latin typeface="Times New Roman"/>
                          <a:cs typeface="Times New Roman"/>
                        </a:rPr>
                        <a:t>thyroid</a:t>
                      </a:r>
                      <a:r>
                        <a:rPr sz="1900" spc="-114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900" spc="45" dirty="0">
                          <a:latin typeface="Times New Roman"/>
                          <a:cs typeface="Times New Roman"/>
                        </a:rPr>
                        <a:t>function</a:t>
                      </a:r>
                      <a:endParaRPr sz="19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10304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</a:tr>
            </a:tbl>
          </a:graphicData>
        </a:graphic>
      </p:graphicFrame>
      <p:sp>
        <p:nvSpPr>
          <p:cNvPr id="3" name="object 16"/>
          <p:cNvSpPr txBox="1"/>
          <p:nvPr/>
        </p:nvSpPr>
        <p:spPr>
          <a:xfrm>
            <a:off x="533400" y="762000"/>
            <a:ext cx="8839200" cy="1170192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80670">
              <a:lnSpc>
                <a:spcPct val="100000"/>
              </a:lnSpc>
              <a:spcBef>
                <a:spcPts val="105"/>
              </a:spcBef>
            </a:pPr>
            <a:r>
              <a:rPr sz="2200" b="1" spc="-80" dirty="0">
                <a:solidFill>
                  <a:srgbClr val="04607A"/>
                </a:solidFill>
                <a:latin typeface="Arial"/>
                <a:cs typeface="Arial"/>
              </a:rPr>
              <a:t>Effect </a:t>
            </a:r>
            <a:r>
              <a:rPr sz="2200" b="1" spc="-5" dirty="0">
                <a:solidFill>
                  <a:srgbClr val="04607A"/>
                </a:solidFill>
                <a:latin typeface="Arial"/>
                <a:cs typeface="Arial"/>
              </a:rPr>
              <a:t>of </a:t>
            </a:r>
            <a:r>
              <a:rPr sz="2200" b="1" spc="-165" dirty="0">
                <a:solidFill>
                  <a:srgbClr val="04607A"/>
                </a:solidFill>
                <a:latin typeface="Arial"/>
                <a:cs typeface="Arial"/>
              </a:rPr>
              <a:t>LP-s </a:t>
            </a:r>
            <a:r>
              <a:rPr sz="2200" b="1" spc="-50" dirty="0">
                <a:solidFill>
                  <a:srgbClr val="04607A"/>
                </a:solidFill>
                <a:latin typeface="Arial"/>
                <a:cs typeface="Arial"/>
              </a:rPr>
              <a:t>on </a:t>
            </a:r>
            <a:r>
              <a:rPr sz="2200" b="1" spc="-75" dirty="0">
                <a:solidFill>
                  <a:srgbClr val="04607A"/>
                </a:solidFill>
                <a:latin typeface="Arial"/>
                <a:cs typeface="Arial"/>
              </a:rPr>
              <a:t>serum </a:t>
            </a:r>
            <a:r>
              <a:rPr sz="2200" b="1" spc="-60" dirty="0">
                <a:solidFill>
                  <a:srgbClr val="04607A"/>
                </a:solidFill>
                <a:latin typeface="Arial"/>
                <a:cs typeface="Arial"/>
              </a:rPr>
              <a:t>thiocyanate</a:t>
            </a:r>
            <a:r>
              <a:rPr sz="2200" b="1" spc="-195" dirty="0">
                <a:solidFill>
                  <a:srgbClr val="04607A"/>
                </a:solidFill>
                <a:latin typeface="Arial"/>
                <a:cs typeface="Arial"/>
              </a:rPr>
              <a:t> </a:t>
            </a:r>
            <a:r>
              <a:rPr sz="2200" b="1" spc="-60" dirty="0">
                <a:solidFill>
                  <a:srgbClr val="04607A"/>
                </a:solidFill>
                <a:latin typeface="Arial"/>
                <a:cs typeface="Arial"/>
              </a:rPr>
              <a:t>level</a:t>
            </a:r>
            <a:endParaRPr sz="2200" b="1" dirty="0">
              <a:latin typeface="Arial"/>
              <a:cs typeface="Arial"/>
            </a:endParaRPr>
          </a:p>
          <a:p>
            <a:pPr marL="149860" marR="345440" indent="-137160">
              <a:lnSpc>
                <a:spcPct val="100000"/>
              </a:lnSpc>
              <a:spcBef>
                <a:spcPts val="1120"/>
              </a:spcBef>
              <a:buClr>
                <a:srgbClr val="0AD0D9"/>
              </a:buClr>
              <a:buSzPct val="92307"/>
              <a:buFont typeface="Arial"/>
              <a:buChar char="●"/>
              <a:tabLst>
                <a:tab pos="149860" algn="l"/>
              </a:tabLst>
            </a:pPr>
            <a:r>
              <a:rPr sz="2200" spc="40" dirty="0">
                <a:latin typeface="Times New Roman"/>
                <a:cs typeface="Times New Roman"/>
              </a:rPr>
              <a:t>400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spc="55" dirty="0">
                <a:latin typeface="Times New Roman"/>
                <a:cs typeface="Times New Roman"/>
              </a:rPr>
              <a:t>ml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spc="35" dirty="0">
                <a:latin typeface="Times New Roman"/>
                <a:cs typeface="Times New Roman"/>
              </a:rPr>
              <a:t>milk</a:t>
            </a:r>
            <a:r>
              <a:rPr sz="2200" spc="-30" dirty="0">
                <a:latin typeface="Times New Roman"/>
                <a:cs typeface="Times New Roman"/>
              </a:rPr>
              <a:t> </a:t>
            </a:r>
            <a:r>
              <a:rPr sz="2200" spc="15" dirty="0">
                <a:latin typeface="Times New Roman"/>
                <a:cs typeface="Times New Roman"/>
              </a:rPr>
              <a:t>daily</a:t>
            </a:r>
            <a:r>
              <a:rPr sz="2200" spc="-40" dirty="0">
                <a:latin typeface="Times New Roman"/>
                <a:cs typeface="Times New Roman"/>
              </a:rPr>
              <a:t> </a:t>
            </a:r>
            <a:r>
              <a:rPr sz="2200" spc="40" dirty="0">
                <a:latin typeface="Times New Roman"/>
                <a:cs typeface="Times New Roman"/>
              </a:rPr>
              <a:t>containing</a:t>
            </a:r>
            <a:r>
              <a:rPr sz="2200" spc="50" dirty="0">
                <a:latin typeface="Times New Roman"/>
                <a:cs typeface="Times New Roman"/>
              </a:rPr>
              <a:t> </a:t>
            </a:r>
            <a:r>
              <a:rPr sz="2200" spc="10" dirty="0">
                <a:latin typeface="Times New Roman"/>
                <a:cs typeface="Times New Roman"/>
              </a:rPr>
              <a:t>20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spc="80" dirty="0">
                <a:latin typeface="Times New Roman"/>
                <a:cs typeface="Times New Roman"/>
              </a:rPr>
              <a:t>ppm</a:t>
            </a:r>
            <a:r>
              <a:rPr sz="2200" spc="-5" dirty="0">
                <a:latin typeface="Times New Roman"/>
                <a:cs typeface="Times New Roman"/>
              </a:rPr>
              <a:t> NaSCN  </a:t>
            </a:r>
            <a:r>
              <a:rPr sz="2200" spc="35" dirty="0">
                <a:latin typeface="Times New Roman"/>
                <a:cs typeface="Times New Roman"/>
              </a:rPr>
              <a:t>(equivalent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spc="55" dirty="0">
                <a:latin typeface="Times New Roman"/>
                <a:cs typeface="Times New Roman"/>
              </a:rPr>
              <a:t>to</a:t>
            </a:r>
            <a:r>
              <a:rPr sz="2200" spc="-45" dirty="0">
                <a:latin typeface="Times New Roman"/>
                <a:cs typeface="Times New Roman"/>
              </a:rPr>
              <a:t> </a:t>
            </a:r>
            <a:r>
              <a:rPr sz="2200" spc="45" dirty="0">
                <a:latin typeface="Times New Roman"/>
                <a:cs typeface="Times New Roman"/>
              </a:rPr>
              <a:t>8</a:t>
            </a:r>
            <a:r>
              <a:rPr sz="2200" spc="10" dirty="0">
                <a:latin typeface="Times New Roman"/>
                <a:cs typeface="Times New Roman"/>
              </a:rPr>
              <a:t> </a:t>
            </a:r>
            <a:r>
              <a:rPr sz="2200" spc="60" dirty="0">
                <a:latin typeface="Times New Roman"/>
                <a:cs typeface="Times New Roman"/>
              </a:rPr>
              <a:t>mg</a:t>
            </a:r>
            <a:r>
              <a:rPr sz="2200" spc="-30" dirty="0">
                <a:latin typeface="Times New Roman"/>
                <a:cs typeface="Times New Roman"/>
              </a:rPr>
              <a:t> </a:t>
            </a:r>
            <a:r>
              <a:rPr sz="2200" spc="5" dirty="0">
                <a:latin typeface="Times New Roman"/>
                <a:cs typeface="Times New Roman"/>
              </a:rPr>
              <a:t>of</a:t>
            </a:r>
            <a:r>
              <a:rPr sz="2200" spc="15" dirty="0">
                <a:latin typeface="Times New Roman"/>
                <a:cs typeface="Times New Roman"/>
              </a:rPr>
              <a:t> </a:t>
            </a:r>
            <a:r>
              <a:rPr sz="2200" spc="45" dirty="0">
                <a:latin typeface="Times New Roman"/>
                <a:cs typeface="Times New Roman"/>
              </a:rPr>
              <a:t>thiocyanate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spc="20" dirty="0">
                <a:latin typeface="Times New Roman"/>
                <a:cs typeface="Times New Roman"/>
              </a:rPr>
              <a:t>daily)</a:t>
            </a:r>
            <a:endParaRPr sz="2200" dirty="0">
              <a:latin typeface="Times New Roman"/>
              <a:cs typeface="Times New Roman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/>
          <p:nvPr/>
        </p:nvSpPr>
        <p:spPr>
          <a:xfrm>
            <a:off x="7971776" y="1048097"/>
            <a:ext cx="15777" cy="235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7821886" y="4098175"/>
            <a:ext cx="165666" cy="25907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2070847" y="1391966"/>
            <a:ext cx="138056" cy="28263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609600" y="1143000"/>
            <a:ext cx="8686800" cy="5932393"/>
          </a:xfrm>
          <a:prstGeom prst="rect">
            <a:avLst/>
          </a:prstGeom>
          <a:ln w="12191">
            <a:solidFill>
              <a:srgbClr val="000000"/>
            </a:solidFill>
          </a:ln>
        </p:spPr>
        <p:txBody>
          <a:bodyPr vert="horz" wrap="square" lIns="0" tIns="114300" rIns="0" bIns="0" rtlCol="0">
            <a:spAutoFit/>
          </a:bodyPr>
          <a:lstStyle/>
          <a:p>
            <a:pPr marL="642620">
              <a:lnSpc>
                <a:spcPct val="100000"/>
              </a:lnSpc>
              <a:spcBef>
                <a:spcPts val="900"/>
              </a:spcBef>
            </a:pPr>
            <a:r>
              <a:rPr sz="2600" b="1" spc="-120" dirty="0">
                <a:solidFill>
                  <a:srgbClr val="04607A"/>
                </a:solidFill>
                <a:latin typeface="Trebuchet MS"/>
                <a:cs typeface="Trebuchet MS"/>
              </a:rPr>
              <a:t>Effect </a:t>
            </a:r>
            <a:r>
              <a:rPr sz="2600" b="1" spc="-65" dirty="0">
                <a:solidFill>
                  <a:srgbClr val="04607A"/>
                </a:solidFill>
                <a:latin typeface="Trebuchet MS"/>
                <a:cs typeface="Trebuchet MS"/>
              </a:rPr>
              <a:t>of </a:t>
            </a:r>
            <a:r>
              <a:rPr sz="2600" b="1" spc="-100" dirty="0">
                <a:solidFill>
                  <a:srgbClr val="04607A"/>
                </a:solidFill>
                <a:latin typeface="Trebuchet MS"/>
                <a:cs typeface="Trebuchet MS"/>
              </a:rPr>
              <a:t>LP-s </a:t>
            </a:r>
            <a:r>
              <a:rPr sz="2600" b="1" spc="-65" dirty="0">
                <a:solidFill>
                  <a:srgbClr val="04607A"/>
                </a:solidFill>
                <a:latin typeface="Trebuchet MS"/>
                <a:cs typeface="Trebuchet MS"/>
              </a:rPr>
              <a:t>on </a:t>
            </a:r>
            <a:r>
              <a:rPr sz="2600" b="1" spc="-25" dirty="0">
                <a:solidFill>
                  <a:srgbClr val="04607A"/>
                </a:solidFill>
                <a:latin typeface="Trebuchet MS"/>
                <a:cs typeface="Trebuchet MS"/>
              </a:rPr>
              <a:t>Milk </a:t>
            </a:r>
            <a:r>
              <a:rPr sz="2600" b="1" spc="-85" dirty="0">
                <a:solidFill>
                  <a:srgbClr val="04607A"/>
                </a:solidFill>
                <a:latin typeface="Trebuchet MS"/>
                <a:cs typeface="Trebuchet MS"/>
              </a:rPr>
              <a:t>Processing </a:t>
            </a:r>
            <a:r>
              <a:rPr sz="2600" b="1" spc="-10" dirty="0">
                <a:solidFill>
                  <a:srgbClr val="04607A"/>
                </a:solidFill>
                <a:latin typeface="Trebuchet MS"/>
                <a:cs typeface="Trebuchet MS"/>
              </a:rPr>
              <a:t>&amp;</a:t>
            </a:r>
            <a:r>
              <a:rPr sz="2600" b="1" spc="-125" dirty="0">
                <a:solidFill>
                  <a:srgbClr val="04607A"/>
                </a:solidFill>
                <a:latin typeface="Trebuchet MS"/>
                <a:cs typeface="Trebuchet MS"/>
              </a:rPr>
              <a:t> </a:t>
            </a:r>
            <a:r>
              <a:rPr sz="2600" b="1" spc="-105" dirty="0">
                <a:solidFill>
                  <a:srgbClr val="04607A"/>
                </a:solidFill>
                <a:latin typeface="Trebuchet MS"/>
                <a:cs typeface="Trebuchet MS"/>
              </a:rPr>
              <a:t>Technology</a:t>
            </a:r>
            <a:endParaRPr sz="2600" dirty="0">
              <a:latin typeface="Trebuchet MS"/>
              <a:cs typeface="Trebuchet MS"/>
            </a:endParaRPr>
          </a:p>
          <a:p>
            <a:pPr marL="405130" indent="-137160" algn="just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Clr>
                <a:srgbClr val="0AD0D9"/>
              </a:buClr>
              <a:buSzPct val="92857"/>
              <a:buFont typeface="Arial"/>
              <a:buChar char="●"/>
              <a:tabLst>
                <a:tab pos="405765" algn="l"/>
              </a:tabLst>
            </a:pPr>
            <a:r>
              <a:rPr sz="2200" spc="20" dirty="0">
                <a:latin typeface="Times New Roman"/>
                <a:cs typeface="Times New Roman"/>
              </a:rPr>
              <a:t>No </a:t>
            </a:r>
            <a:r>
              <a:rPr sz="2200" spc="25" dirty="0">
                <a:latin typeface="Times New Roman"/>
                <a:cs typeface="Times New Roman"/>
              </a:rPr>
              <a:t>effect </a:t>
            </a:r>
            <a:r>
              <a:rPr sz="2200" spc="75" dirty="0">
                <a:latin typeface="Times New Roman"/>
                <a:cs typeface="Times New Roman"/>
              </a:rPr>
              <a:t>on</a:t>
            </a:r>
            <a:r>
              <a:rPr sz="2200" spc="-225" dirty="0">
                <a:latin typeface="Times New Roman"/>
                <a:cs typeface="Times New Roman"/>
              </a:rPr>
              <a:t> </a:t>
            </a:r>
            <a:r>
              <a:rPr sz="2200" spc="30" dirty="0">
                <a:latin typeface="Times New Roman"/>
                <a:cs typeface="Times New Roman"/>
              </a:rPr>
              <a:t>sensorial </a:t>
            </a:r>
            <a:r>
              <a:rPr sz="2200" spc="50" dirty="0">
                <a:latin typeface="Times New Roman"/>
                <a:cs typeface="Times New Roman"/>
              </a:rPr>
              <a:t>attributes </a:t>
            </a:r>
            <a:r>
              <a:rPr sz="2200" dirty="0">
                <a:latin typeface="Times New Roman"/>
                <a:cs typeface="Times New Roman"/>
              </a:rPr>
              <a:t>of </a:t>
            </a:r>
            <a:r>
              <a:rPr sz="2200" spc="30" dirty="0">
                <a:latin typeface="Times New Roman"/>
                <a:cs typeface="Times New Roman"/>
              </a:rPr>
              <a:t>milk</a:t>
            </a:r>
            <a:endParaRPr sz="2200" dirty="0">
              <a:latin typeface="Times New Roman"/>
              <a:cs typeface="Times New Roman"/>
            </a:endParaRPr>
          </a:p>
          <a:p>
            <a:pPr marL="405130" marR="528955" indent="-137160" algn="just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Clr>
                <a:srgbClr val="0AD0D9"/>
              </a:buClr>
              <a:buSzPct val="92857"/>
              <a:buFont typeface="Arial"/>
              <a:buChar char="●"/>
              <a:tabLst>
                <a:tab pos="405765" algn="l"/>
              </a:tabLst>
            </a:pPr>
            <a:r>
              <a:rPr sz="2200" spc="50" dirty="0">
                <a:latin typeface="Times New Roman"/>
                <a:cs typeface="Times New Roman"/>
              </a:rPr>
              <a:t>The </a:t>
            </a:r>
            <a:r>
              <a:rPr sz="2200" spc="30" dirty="0">
                <a:latin typeface="Times New Roman"/>
                <a:cs typeface="Times New Roman"/>
              </a:rPr>
              <a:t>flavour </a:t>
            </a:r>
            <a:r>
              <a:rPr sz="2200" dirty="0">
                <a:latin typeface="Times New Roman"/>
                <a:cs typeface="Times New Roman"/>
              </a:rPr>
              <a:t>of </a:t>
            </a:r>
            <a:r>
              <a:rPr sz="2200" spc="60" dirty="0">
                <a:latin typeface="Times New Roman"/>
                <a:cs typeface="Times New Roman"/>
              </a:rPr>
              <a:t>fermented </a:t>
            </a:r>
            <a:r>
              <a:rPr sz="2200" spc="-15" dirty="0">
                <a:latin typeface="Times New Roman"/>
                <a:cs typeface="Times New Roman"/>
              </a:rPr>
              <a:t>goat’s </a:t>
            </a:r>
            <a:r>
              <a:rPr sz="2200" spc="30" dirty="0">
                <a:latin typeface="Times New Roman"/>
                <a:cs typeface="Times New Roman"/>
              </a:rPr>
              <a:t>milk </a:t>
            </a:r>
            <a:r>
              <a:rPr sz="2200" spc="-150" dirty="0">
                <a:latin typeface="Times New Roman"/>
                <a:cs typeface="Times New Roman"/>
              </a:rPr>
              <a:t>&amp; </a:t>
            </a:r>
            <a:r>
              <a:rPr sz="2200" spc="45" dirty="0">
                <a:latin typeface="Times New Roman"/>
                <a:cs typeface="Times New Roman"/>
              </a:rPr>
              <a:t>cheese  </a:t>
            </a:r>
            <a:r>
              <a:rPr sz="2200" spc="25" dirty="0">
                <a:latin typeface="Times New Roman"/>
                <a:cs typeface="Times New Roman"/>
              </a:rPr>
              <a:t>improves</a:t>
            </a:r>
            <a:r>
              <a:rPr sz="2200" spc="-35" dirty="0">
                <a:latin typeface="Times New Roman"/>
                <a:cs typeface="Times New Roman"/>
              </a:rPr>
              <a:t> </a:t>
            </a:r>
            <a:r>
              <a:rPr sz="2200" spc="30" dirty="0">
                <a:latin typeface="Times New Roman"/>
                <a:cs typeface="Times New Roman"/>
              </a:rPr>
              <a:t>as</a:t>
            </a:r>
            <a:r>
              <a:rPr sz="2200" spc="-55" dirty="0">
                <a:latin typeface="Times New Roman"/>
                <a:cs typeface="Times New Roman"/>
              </a:rPr>
              <a:t> </a:t>
            </a:r>
            <a:r>
              <a:rPr sz="2200" spc="45" dirty="0">
                <a:latin typeface="Times New Roman"/>
                <a:cs typeface="Times New Roman"/>
              </a:rPr>
              <a:t>a</a:t>
            </a:r>
            <a:r>
              <a:rPr sz="2200" spc="-65" dirty="0">
                <a:latin typeface="Times New Roman"/>
                <a:cs typeface="Times New Roman"/>
              </a:rPr>
              <a:t> </a:t>
            </a:r>
            <a:r>
              <a:rPr sz="2200" spc="45" dirty="0">
                <a:latin typeface="Times New Roman"/>
                <a:cs typeface="Times New Roman"/>
              </a:rPr>
              <a:t>result</a:t>
            </a:r>
            <a:r>
              <a:rPr sz="2200" spc="-3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of</a:t>
            </a:r>
            <a:r>
              <a:rPr sz="2200" spc="5" dirty="0">
                <a:latin typeface="Times New Roman"/>
                <a:cs typeface="Times New Roman"/>
              </a:rPr>
              <a:t> </a:t>
            </a:r>
            <a:r>
              <a:rPr sz="2200" spc="50" dirty="0">
                <a:latin typeface="Times New Roman"/>
                <a:cs typeface="Times New Roman"/>
              </a:rPr>
              <a:t>action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of</a:t>
            </a:r>
            <a:r>
              <a:rPr sz="2200" spc="50" dirty="0">
                <a:latin typeface="Times New Roman"/>
                <a:cs typeface="Times New Roman"/>
              </a:rPr>
              <a:t> </a:t>
            </a:r>
            <a:r>
              <a:rPr sz="2200" spc="30" dirty="0">
                <a:latin typeface="Times New Roman"/>
                <a:cs typeface="Times New Roman"/>
              </a:rPr>
              <a:t>lactoperoxidase</a:t>
            </a:r>
            <a:endParaRPr sz="2200" dirty="0">
              <a:latin typeface="Times New Roman"/>
              <a:cs typeface="Times New Roman"/>
            </a:endParaRPr>
          </a:p>
          <a:p>
            <a:pPr marL="405130" marR="393065" indent="-137160" algn="just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Clr>
                <a:srgbClr val="0AD0D9"/>
              </a:buClr>
              <a:buSzPct val="92857"/>
              <a:buFont typeface="Arial"/>
              <a:buChar char="●"/>
              <a:tabLst>
                <a:tab pos="405765" algn="l"/>
              </a:tabLst>
            </a:pPr>
            <a:r>
              <a:rPr sz="2200" spc="50" dirty="0">
                <a:latin typeface="Times New Roman"/>
                <a:cs typeface="Times New Roman"/>
              </a:rPr>
              <a:t>Interaction </a:t>
            </a:r>
            <a:r>
              <a:rPr sz="2200" dirty="0">
                <a:latin typeface="Times New Roman"/>
                <a:cs typeface="Times New Roman"/>
              </a:rPr>
              <a:t>of </a:t>
            </a:r>
            <a:r>
              <a:rPr sz="2200" spc="30" dirty="0">
                <a:latin typeface="Times New Roman"/>
                <a:cs typeface="Times New Roman"/>
              </a:rPr>
              <a:t>lactoperoxidase </a:t>
            </a:r>
            <a:r>
              <a:rPr sz="2200" spc="40" dirty="0">
                <a:latin typeface="Times New Roman"/>
                <a:cs typeface="Times New Roman"/>
              </a:rPr>
              <a:t>with </a:t>
            </a:r>
            <a:r>
              <a:rPr sz="2200" spc="15" dirty="0">
                <a:latin typeface="Times New Roman"/>
                <a:cs typeface="Times New Roman"/>
              </a:rPr>
              <a:t>SH </a:t>
            </a:r>
            <a:r>
              <a:rPr sz="2200" spc="40" dirty="0">
                <a:latin typeface="Times New Roman"/>
                <a:cs typeface="Times New Roman"/>
              </a:rPr>
              <a:t>groups </a:t>
            </a:r>
            <a:r>
              <a:rPr sz="2200" dirty="0">
                <a:latin typeface="Times New Roman"/>
                <a:cs typeface="Times New Roman"/>
              </a:rPr>
              <a:t>of  </a:t>
            </a:r>
            <a:r>
              <a:rPr sz="2200" spc="45" dirty="0">
                <a:latin typeface="Times New Roman"/>
                <a:cs typeface="Times New Roman"/>
              </a:rPr>
              <a:t>proteins</a:t>
            </a:r>
            <a:r>
              <a:rPr sz="2200" spc="-30" dirty="0">
                <a:latin typeface="Times New Roman"/>
                <a:cs typeface="Times New Roman"/>
              </a:rPr>
              <a:t> </a:t>
            </a:r>
            <a:r>
              <a:rPr sz="2200" spc="40" dirty="0">
                <a:latin typeface="Times New Roman"/>
                <a:cs typeface="Times New Roman"/>
              </a:rPr>
              <a:t>could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spc="40" dirty="0">
                <a:latin typeface="Times New Roman"/>
                <a:cs typeface="Times New Roman"/>
              </a:rPr>
              <a:t>alter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spc="80" dirty="0">
                <a:latin typeface="Times New Roman"/>
                <a:cs typeface="Times New Roman"/>
              </a:rPr>
              <a:t>the</a:t>
            </a:r>
            <a:r>
              <a:rPr sz="2200" spc="-30" dirty="0">
                <a:latin typeface="Times New Roman"/>
                <a:cs typeface="Times New Roman"/>
              </a:rPr>
              <a:t> </a:t>
            </a:r>
            <a:r>
              <a:rPr sz="2200" spc="45" dirty="0">
                <a:latin typeface="Times New Roman"/>
                <a:cs typeface="Times New Roman"/>
              </a:rPr>
              <a:t>texture</a:t>
            </a:r>
            <a:r>
              <a:rPr sz="2200" spc="-3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of</a:t>
            </a:r>
            <a:r>
              <a:rPr sz="2200" spc="40" dirty="0">
                <a:latin typeface="Times New Roman"/>
                <a:cs typeface="Times New Roman"/>
              </a:rPr>
              <a:t> </a:t>
            </a:r>
            <a:r>
              <a:rPr sz="2200" spc="20" dirty="0">
                <a:latin typeface="Times New Roman"/>
                <a:cs typeface="Times New Roman"/>
              </a:rPr>
              <a:t>gelled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spc="55" dirty="0">
                <a:latin typeface="Times New Roman"/>
                <a:cs typeface="Times New Roman"/>
              </a:rPr>
              <a:t>products</a:t>
            </a:r>
            <a:endParaRPr sz="2200" dirty="0">
              <a:latin typeface="Times New Roman"/>
              <a:cs typeface="Times New Roman"/>
            </a:endParaRPr>
          </a:p>
          <a:p>
            <a:pPr marL="405130" indent="-137160" algn="just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Clr>
                <a:srgbClr val="0AD0D9"/>
              </a:buClr>
              <a:buSzPct val="92857"/>
              <a:buFont typeface="Arial"/>
              <a:buChar char="●"/>
              <a:tabLst>
                <a:tab pos="405765" algn="l"/>
              </a:tabLst>
            </a:pPr>
            <a:r>
              <a:rPr sz="2200" spc="20" dirty="0">
                <a:latin typeface="Times New Roman"/>
                <a:cs typeface="Times New Roman"/>
              </a:rPr>
              <a:t>Evidence</a:t>
            </a:r>
            <a:r>
              <a:rPr sz="2200" spc="-1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of</a:t>
            </a:r>
            <a:r>
              <a:rPr sz="2200" spc="35" dirty="0">
                <a:latin typeface="Times New Roman"/>
                <a:cs typeface="Times New Roman"/>
              </a:rPr>
              <a:t> </a:t>
            </a:r>
            <a:r>
              <a:rPr sz="2200" spc="80" dirty="0">
                <a:latin typeface="Times New Roman"/>
                <a:cs typeface="Times New Roman"/>
              </a:rPr>
              <a:t>the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spc="35" dirty="0">
                <a:latin typeface="Times New Roman"/>
                <a:cs typeface="Times New Roman"/>
              </a:rPr>
              <a:t>last</a:t>
            </a:r>
            <a:r>
              <a:rPr sz="2200" spc="-30" dirty="0">
                <a:latin typeface="Times New Roman"/>
                <a:cs typeface="Times New Roman"/>
              </a:rPr>
              <a:t> </a:t>
            </a:r>
            <a:r>
              <a:rPr sz="2200" spc="75" dirty="0">
                <a:latin typeface="Times New Roman"/>
                <a:cs typeface="Times New Roman"/>
              </a:rPr>
              <a:t>phenomena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is</a:t>
            </a:r>
            <a:r>
              <a:rPr sz="2200" spc="-30" dirty="0">
                <a:latin typeface="Times New Roman"/>
                <a:cs typeface="Times New Roman"/>
              </a:rPr>
              <a:t> </a:t>
            </a:r>
            <a:r>
              <a:rPr sz="2200" spc="35" dirty="0">
                <a:latin typeface="Times New Roman"/>
                <a:cs typeface="Times New Roman"/>
              </a:rPr>
              <a:t>mixed</a:t>
            </a:r>
            <a:endParaRPr sz="2200" dirty="0">
              <a:latin typeface="Times New Roman"/>
              <a:cs typeface="Times New Roman"/>
            </a:endParaRPr>
          </a:p>
          <a:p>
            <a:pPr marL="405130" marR="470534" indent="-137160" algn="just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Clr>
                <a:srgbClr val="0AD0D9"/>
              </a:buClr>
              <a:buSzPct val="92307"/>
              <a:buFont typeface="Arial"/>
              <a:buChar char="●"/>
              <a:tabLst>
                <a:tab pos="405765" algn="l"/>
              </a:tabLst>
            </a:pPr>
            <a:r>
              <a:rPr sz="2200" spc="35" dirty="0">
                <a:latin typeface="Times New Roman"/>
                <a:cs typeface="Times New Roman"/>
              </a:rPr>
              <a:t>Some</a:t>
            </a:r>
            <a:r>
              <a:rPr sz="2200" spc="-80" dirty="0">
                <a:latin typeface="Times New Roman"/>
                <a:cs typeface="Times New Roman"/>
              </a:rPr>
              <a:t> </a:t>
            </a:r>
            <a:r>
              <a:rPr sz="2200" spc="30" dirty="0">
                <a:latin typeface="Times New Roman"/>
                <a:cs typeface="Times New Roman"/>
              </a:rPr>
              <a:t>evidence</a:t>
            </a:r>
            <a:r>
              <a:rPr sz="2200" spc="-55" dirty="0">
                <a:latin typeface="Times New Roman"/>
                <a:cs typeface="Times New Roman"/>
              </a:rPr>
              <a:t> </a:t>
            </a:r>
            <a:r>
              <a:rPr sz="2200" spc="5" dirty="0">
                <a:latin typeface="Times New Roman"/>
                <a:cs typeface="Times New Roman"/>
              </a:rPr>
              <a:t>of</a:t>
            </a:r>
            <a:r>
              <a:rPr sz="2200" spc="25" dirty="0">
                <a:latin typeface="Times New Roman"/>
                <a:cs typeface="Times New Roman"/>
              </a:rPr>
              <a:t> </a:t>
            </a:r>
            <a:r>
              <a:rPr sz="2200" spc="20" dirty="0">
                <a:latin typeface="Times New Roman"/>
                <a:cs typeface="Times New Roman"/>
              </a:rPr>
              <a:t>slower</a:t>
            </a:r>
            <a:r>
              <a:rPr sz="2200" spc="-75" dirty="0">
                <a:latin typeface="Times New Roman"/>
                <a:cs typeface="Times New Roman"/>
              </a:rPr>
              <a:t> </a:t>
            </a:r>
            <a:r>
              <a:rPr sz="2200" spc="65" dirty="0">
                <a:latin typeface="Times New Roman"/>
                <a:cs typeface="Times New Roman"/>
              </a:rPr>
              <a:t>rennet</a:t>
            </a:r>
            <a:r>
              <a:rPr sz="2200" spc="-30" dirty="0">
                <a:latin typeface="Times New Roman"/>
                <a:cs typeface="Times New Roman"/>
              </a:rPr>
              <a:t> </a:t>
            </a:r>
            <a:r>
              <a:rPr sz="2200" spc="35" dirty="0">
                <a:latin typeface="Times New Roman"/>
                <a:cs typeface="Times New Roman"/>
              </a:rPr>
              <a:t>clotting</a:t>
            </a:r>
            <a:r>
              <a:rPr sz="2200" spc="10" dirty="0">
                <a:latin typeface="Times New Roman"/>
                <a:cs typeface="Times New Roman"/>
              </a:rPr>
              <a:t> </a:t>
            </a:r>
            <a:r>
              <a:rPr sz="2200" spc="70" dirty="0">
                <a:latin typeface="Times New Roman"/>
                <a:cs typeface="Times New Roman"/>
              </a:rPr>
              <a:t>and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spc="30" dirty="0">
                <a:latin typeface="Times New Roman"/>
                <a:cs typeface="Times New Roman"/>
              </a:rPr>
              <a:t>weaker  </a:t>
            </a:r>
            <a:r>
              <a:rPr sz="2200" spc="5" dirty="0">
                <a:latin typeface="Times New Roman"/>
                <a:cs typeface="Times New Roman"/>
              </a:rPr>
              <a:t>gels</a:t>
            </a:r>
            <a:r>
              <a:rPr sz="2200" spc="-40" dirty="0">
                <a:latin typeface="Times New Roman"/>
                <a:cs typeface="Times New Roman"/>
              </a:rPr>
              <a:t> </a:t>
            </a:r>
            <a:r>
              <a:rPr sz="2200" spc="50" dirty="0">
                <a:latin typeface="Times New Roman"/>
                <a:cs typeface="Times New Roman"/>
              </a:rPr>
              <a:t>in</a:t>
            </a:r>
            <a:r>
              <a:rPr sz="2200" spc="-55" dirty="0">
                <a:latin typeface="Times New Roman"/>
                <a:cs typeface="Times New Roman"/>
              </a:rPr>
              <a:t> </a:t>
            </a:r>
            <a:r>
              <a:rPr sz="2200" spc="35" dirty="0">
                <a:latin typeface="Times New Roman"/>
                <a:cs typeface="Times New Roman"/>
              </a:rPr>
              <a:t>cheese,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spc="70" dirty="0">
                <a:latin typeface="Times New Roman"/>
                <a:cs typeface="Times New Roman"/>
              </a:rPr>
              <a:t>and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spc="20" dirty="0">
                <a:latin typeface="Times New Roman"/>
                <a:cs typeface="Times New Roman"/>
              </a:rPr>
              <a:t>lower</a:t>
            </a:r>
            <a:r>
              <a:rPr sz="2200" spc="-80" dirty="0">
                <a:latin typeface="Times New Roman"/>
                <a:cs typeface="Times New Roman"/>
              </a:rPr>
              <a:t> </a:t>
            </a:r>
            <a:r>
              <a:rPr sz="2200" spc="35" dirty="0">
                <a:latin typeface="Times New Roman"/>
                <a:cs typeface="Times New Roman"/>
              </a:rPr>
              <a:t>acid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spc="60" dirty="0">
                <a:latin typeface="Times New Roman"/>
                <a:cs typeface="Times New Roman"/>
              </a:rPr>
              <a:t>production</a:t>
            </a:r>
            <a:r>
              <a:rPr sz="2200" dirty="0">
                <a:latin typeface="Times New Roman"/>
                <a:cs typeface="Times New Roman"/>
              </a:rPr>
              <a:t> </a:t>
            </a:r>
            <a:r>
              <a:rPr sz="2200" spc="50" dirty="0">
                <a:latin typeface="Times New Roman"/>
                <a:cs typeface="Times New Roman"/>
              </a:rPr>
              <a:t>in</a:t>
            </a:r>
            <a:r>
              <a:rPr sz="2200" spc="-55" dirty="0">
                <a:latin typeface="Times New Roman"/>
                <a:cs typeface="Times New Roman"/>
              </a:rPr>
              <a:t> </a:t>
            </a:r>
            <a:r>
              <a:rPr sz="2200" spc="45" dirty="0">
                <a:latin typeface="Times New Roman"/>
                <a:cs typeface="Times New Roman"/>
              </a:rPr>
              <a:t>yoghurt</a:t>
            </a:r>
            <a:endParaRPr sz="2200" dirty="0">
              <a:latin typeface="Times New Roman"/>
              <a:cs typeface="Times New Roman"/>
            </a:endParaRPr>
          </a:p>
          <a:p>
            <a:pPr marL="405130" marR="379730" indent="-137160" algn="just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Clr>
                <a:srgbClr val="0AD0D9"/>
              </a:buClr>
              <a:buSzPct val="92857"/>
              <a:buFont typeface="Arial"/>
              <a:buChar char="●"/>
              <a:tabLst>
                <a:tab pos="405765" algn="l"/>
              </a:tabLst>
            </a:pPr>
            <a:r>
              <a:rPr sz="2200" spc="-15" dirty="0">
                <a:latin typeface="Times New Roman"/>
                <a:cs typeface="Times New Roman"/>
              </a:rPr>
              <a:t>If </a:t>
            </a:r>
            <a:r>
              <a:rPr sz="2200" spc="80" dirty="0">
                <a:latin typeface="Times New Roman"/>
                <a:cs typeface="Times New Roman"/>
              </a:rPr>
              <a:t>the </a:t>
            </a:r>
            <a:r>
              <a:rPr sz="2200" dirty="0">
                <a:latin typeface="Times New Roman"/>
                <a:cs typeface="Times New Roman"/>
              </a:rPr>
              <a:t>LP-s </a:t>
            </a:r>
            <a:r>
              <a:rPr sz="2200" spc="60" dirty="0">
                <a:latin typeface="Times New Roman"/>
                <a:cs typeface="Times New Roman"/>
              </a:rPr>
              <a:t>treated </a:t>
            </a:r>
            <a:r>
              <a:rPr sz="2200" spc="30" dirty="0">
                <a:latin typeface="Times New Roman"/>
                <a:cs typeface="Times New Roman"/>
              </a:rPr>
              <a:t>milk </a:t>
            </a:r>
            <a:r>
              <a:rPr sz="2200" spc="55" dirty="0">
                <a:latin typeface="Times New Roman"/>
                <a:cs typeface="Times New Roman"/>
              </a:rPr>
              <a:t>has </a:t>
            </a:r>
            <a:r>
              <a:rPr sz="2200" spc="65" dirty="0">
                <a:latin typeface="Times New Roman"/>
                <a:cs typeface="Times New Roman"/>
              </a:rPr>
              <a:t>been </a:t>
            </a:r>
            <a:r>
              <a:rPr sz="2200" spc="45" dirty="0">
                <a:latin typeface="Times New Roman"/>
                <a:cs typeface="Times New Roman"/>
              </a:rPr>
              <a:t>subjected </a:t>
            </a:r>
            <a:r>
              <a:rPr sz="2200" spc="55" dirty="0">
                <a:latin typeface="Times New Roman"/>
                <a:cs typeface="Times New Roman"/>
              </a:rPr>
              <a:t>to  </a:t>
            </a:r>
            <a:r>
              <a:rPr sz="2200" spc="60" dirty="0">
                <a:latin typeface="Times New Roman"/>
                <a:cs typeface="Times New Roman"/>
              </a:rPr>
              <a:t>adequate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spc="70" dirty="0">
                <a:latin typeface="Times New Roman"/>
                <a:cs typeface="Times New Roman"/>
              </a:rPr>
              <a:t>heat-treatment</a:t>
            </a:r>
            <a:r>
              <a:rPr sz="2200" spc="25" dirty="0">
                <a:latin typeface="Times New Roman"/>
                <a:cs typeface="Times New Roman"/>
              </a:rPr>
              <a:t> </a:t>
            </a:r>
            <a:r>
              <a:rPr sz="2200" spc="80" dirty="0">
                <a:latin typeface="Times New Roman"/>
                <a:cs typeface="Times New Roman"/>
              </a:rPr>
              <a:t>no</a:t>
            </a:r>
            <a:r>
              <a:rPr sz="2200" spc="-70" dirty="0">
                <a:latin typeface="Times New Roman"/>
                <a:cs typeface="Times New Roman"/>
              </a:rPr>
              <a:t> </a:t>
            </a:r>
            <a:r>
              <a:rPr sz="2200" spc="20" dirty="0">
                <a:latin typeface="Times New Roman"/>
                <a:cs typeface="Times New Roman"/>
              </a:rPr>
              <a:t>effects</a:t>
            </a:r>
            <a:r>
              <a:rPr sz="2200" spc="-75" dirty="0">
                <a:latin typeface="Times New Roman"/>
                <a:cs typeface="Times New Roman"/>
              </a:rPr>
              <a:t> </a:t>
            </a:r>
            <a:r>
              <a:rPr sz="2200" spc="75" dirty="0">
                <a:latin typeface="Times New Roman"/>
                <a:cs typeface="Times New Roman"/>
              </a:rPr>
              <a:t>on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spc="80" dirty="0">
                <a:latin typeface="Times New Roman"/>
                <a:cs typeface="Times New Roman"/>
              </a:rPr>
              <a:t>the</a:t>
            </a:r>
            <a:r>
              <a:rPr sz="2200" spc="-60" dirty="0">
                <a:latin typeface="Times New Roman"/>
                <a:cs typeface="Times New Roman"/>
              </a:rPr>
              <a:t> </a:t>
            </a:r>
            <a:r>
              <a:rPr sz="2200" spc="30" dirty="0">
                <a:latin typeface="Times New Roman"/>
                <a:cs typeface="Times New Roman"/>
              </a:rPr>
              <a:t>quality  </a:t>
            </a:r>
            <a:r>
              <a:rPr sz="2200" dirty="0">
                <a:latin typeface="Times New Roman"/>
                <a:cs typeface="Times New Roman"/>
              </a:rPr>
              <a:t>of </a:t>
            </a:r>
            <a:r>
              <a:rPr sz="2200" spc="45" dirty="0">
                <a:latin typeface="Times New Roman"/>
                <a:cs typeface="Times New Roman"/>
              </a:rPr>
              <a:t>cheese </a:t>
            </a:r>
            <a:r>
              <a:rPr sz="2200" spc="80" dirty="0">
                <a:latin typeface="Times New Roman"/>
                <a:cs typeface="Times New Roman"/>
              </a:rPr>
              <a:t>and </a:t>
            </a:r>
            <a:r>
              <a:rPr sz="2200" spc="60" dirty="0">
                <a:latin typeface="Times New Roman"/>
                <a:cs typeface="Times New Roman"/>
              </a:rPr>
              <a:t>fermented</a:t>
            </a:r>
            <a:r>
              <a:rPr sz="2200" spc="-235" dirty="0">
                <a:latin typeface="Times New Roman"/>
                <a:cs typeface="Times New Roman"/>
              </a:rPr>
              <a:t> </a:t>
            </a:r>
            <a:r>
              <a:rPr sz="2200" spc="30" dirty="0">
                <a:latin typeface="Times New Roman"/>
                <a:cs typeface="Times New Roman"/>
              </a:rPr>
              <a:t>milk </a:t>
            </a:r>
            <a:r>
              <a:rPr sz="2200" spc="55" dirty="0">
                <a:latin typeface="Times New Roman"/>
                <a:cs typeface="Times New Roman"/>
              </a:rPr>
              <a:t>products</a:t>
            </a:r>
            <a:endParaRPr sz="2200" dirty="0"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7971776" y="4121727"/>
            <a:ext cx="15777" cy="235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2070847" y="4465597"/>
            <a:ext cx="138056" cy="28263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04800" y="762000"/>
            <a:ext cx="8839200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642620">
              <a:lnSpc>
                <a:spcPct val="100000"/>
              </a:lnSpc>
              <a:spcBef>
                <a:spcPts val="900"/>
              </a:spcBef>
            </a:pPr>
            <a:r>
              <a:rPr lang="en-IN" sz="2600" b="1" spc="-120" dirty="0" smtClean="0">
                <a:solidFill>
                  <a:srgbClr val="04607A"/>
                </a:solidFill>
                <a:latin typeface="Trebuchet MS"/>
                <a:cs typeface="Trebuchet MS"/>
              </a:rPr>
              <a:t>Effect </a:t>
            </a:r>
            <a:r>
              <a:rPr lang="en-IN" sz="2600" b="1" spc="-65" dirty="0" smtClean="0">
                <a:solidFill>
                  <a:srgbClr val="04607A"/>
                </a:solidFill>
                <a:latin typeface="Trebuchet MS"/>
                <a:cs typeface="Trebuchet MS"/>
              </a:rPr>
              <a:t>of </a:t>
            </a:r>
            <a:r>
              <a:rPr lang="en-IN" sz="2600" b="1" spc="-100" dirty="0" smtClean="0">
                <a:solidFill>
                  <a:srgbClr val="04607A"/>
                </a:solidFill>
                <a:latin typeface="Trebuchet MS"/>
                <a:cs typeface="Trebuchet MS"/>
              </a:rPr>
              <a:t>LP-s </a:t>
            </a:r>
            <a:r>
              <a:rPr lang="en-IN" sz="2600" b="1" spc="-65" dirty="0" smtClean="0">
                <a:solidFill>
                  <a:srgbClr val="04607A"/>
                </a:solidFill>
                <a:latin typeface="Trebuchet MS"/>
                <a:cs typeface="Trebuchet MS"/>
              </a:rPr>
              <a:t>on </a:t>
            </a:r>
            <a:r>
              <a:rPr lang="en-IN" sz="2600" b="1" spc="-25" dirty="0" smtClean="0">
                <a:solidFill>
                  <a:srgbClr val="04607A"/>
                </a:solidFill>
                <a:latin typeface="Trebuchet MS"/>
                <a:cs typeface="Trebuchet MS"/>
              </a:rPr>
              <a:t>Milk </a:t>
            </a:r>
            <a:r>
              <a:rPr lang="en-IN" sz="2600" b="1" spc="-85" dirty="0" smtClean="0">
                <a:solidFill>
                  <a:srgbClr val="04607A"/>
                </a:solidFill>
                <a:latin typeface="Trebuchet MS"/>
                <a:cs typeface="Trebuchet MS"/>
              </a:rPr>
              <a:t>Processing </a:t>
            </a:r>
            <a:r>
              <a:rPr lang="en-IN" sz="2600" b="1" spc="-10" dirty="0" smtClean="0">
                <a:solidFill>
                  <a:srgbClr val="04607A"/>
                </a:solidFill>
                <a:latin typeface="Trebuchet MS"/>
                <a:cs typeface="Trebuchet MS"/>
              </a:rPr>
              <a:t>&amp;</a:t>
            </a:r>
            <a:r>
              <a:rPr lang="en-IN" sz="2600" b="1" spc="-125" dirty="0" smtClean="0">
                <a:solidFill>
                  <a:srgbClr val="04607A"/>
                </a:solidFill>
                <a:latin typeface="Trebuchet MS"/>
                <a:cs typeface="Trebuchet MS"/>
              </a:rPr>
              <a:t> </a:t>
            </a:r>
            <a:r>
              <a:rPr lang="en-IN" sz="2600" b="1" spc="-105" dirty="0" smtClean="0">
                <a:solidFill>
                  <a:srgbClr val="04607A"/>
                </a:solidFill>
                <a:latin typeface="Trebuchet MS"/>
                <a:cs typeface="Trebuchet MS"/>
              </a:rPr>
              <a:t>Technology</a:t>
            </a:r>
            <a:endParaRPr lang="en-IN" sz="2600" dirty="0" smtClean="0">
              <a:latin typeface="Trebuchet MS"/>
              <a:cs typeface="Trebuchet MS"/>
            </a:endParaRPr>
          </a:p>
          <a:p>
            <a:pPr marL="292100" marR="653415" indent="-137160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Clr>
                <a:srgbClr val="0AD0D9"/>
              </a:buClr>
              <a:buSzPct val="92857"/>
              <a:buFont typeface="Arial"/>
              <a:buChar char="●"/>
              <a:tabLst>
                <a:tab pos="292735" algn="l"/>
              </a:tabLst>
            </a:pPr>
            <a:r>
              <a:rPr lang="en-IN" sz="2200" dirty="0" smtClean="0">
                <a:latin typeface="Times New Roman"/>
                <a:cs typeface="Times New Roman"/>
              </a:rPr>
              <a:t>LP-s</a:t>
            </a:r>
            <a:r>
              <a:rPr lang="en-IN" sz="2200" spc="-50" dirty="0" smtClean="0">
                <a:latin typeface="Times New Roman"/>
                <a:cs typeface="Times New Roman"/>
              </a:rPr>
              <a:t> </a:t>
            </a:r>
            <a:r>
              <a:rPr lang="en-IN" sz="2200" spc="55" dirty="0" smtClean="0">
                <a:latin typeface="Times New Roman"/>
                <a:cs typeface="Times New Roman"/>
              </a:rPr>
              <a:t>has</a:t>
            </a:r>
            <a:r>
              <a:rPr lang="en-IN" sz="2200" spc="-50" dirty="0" smtClean="0">
                <a:latin typeface="Times New Roman"/>
                <a:cs typeface="Times New Roman"/>
              </a:rPr>
              <a:t> </a:t>
            </a:r>
            <a:r>
              <a:rPr lang="en-IN" sz="2200" spc="45" dirty="0" smtClean="0">
                <a:latin typeface="Times New Roman"/>
                <a:cs typeface="Times New Roman"/>
              </a:rPr>
              <a:t>a</a:t>
            </a:r>
            <a:r>
              <a:rPr lang="en-IN" sz="2200" spc="-60" dirty="0" smtClean="0">
                <a:latin typeface="Times New Roman"/>
                <a:cs typeface="Times New Roman"/>
              </a:rPr>
              <a:t> </a:t>
            </a:r>
            <a:r>
              <a:rPr lang="en-IN" sz="2200" spc="35" dirty="0" smtClean="0">
                <a:latin typeface="Times New Roman"/>
                <a:cs typeface="Times New Roman"/>
              </a:rPr>
              <a:t>clear</a:t>
            </a:r>
            <a:r>
              <a:rPr lang="en-IN" sz="2200" spc="-65" dirty="0" smtClean="0">
                <a:latin typeface="Times New Roman"/>
                <a:cs typeface="Times New Roman"/>
              </a:rPr>
              <a:t> </a:t>
            </a:r>
            <a:r>
              <a:rPr lang="en-IN" sz="2200" spc="50" dirty="0" smtClean="0">
                <a:latin typeface="Times New Roman"/>
                <a:cs typeface="Times New Roman"/>
              </a:rPr>
              <a:t>potential</a:t>
            </a:r>
            <a:r>
              <a:rPr lang="en-IN" sz="2200" spc="75" dirty="0" smtClean="0">
                <a:latin typeface="Times New Roman"/>
                <a:cs typeface="Times New Roman"/>
              </a:rPr>
              <a:t> </a:t>
            </a:r>
            <a:r>
              <a:rPr lang="en-IN" sz="2200" spc="20" dirty="0" smtClean="0">
                <a:latin typeface="Times New Roman"/>
                <a:cs typeface="Times New Roman"/>
              </a:rPr>
              <a:t>for</a:t>
            </a:r>
            <a:r>
              <a:rPr lang="en-IN" sz="2200" spc="-45" dirty="0" smtClean="0">
                <a:latin typeface="Times New Roman"/>
                <a:cs typeface="Times New Roman"/>
              </a:rPr>
              <a:t> </a:t>
            </a:r>
            <a:r>
              <a:rPr lang="en-IN" sz="2200" spc="45" dirty="0" smtClean="0">
                <a:latin typeface="Times New Roman"/>
                <a:cs typeface="Times New Roman"/>
              </a:rPr>
              <a:t>inhibition</a:t>
            </a:r>
            <a:r>
              <a:rPr lang="en-IN" sz="2200" spc="15" dirty="0" smtClean="0">
                <a:latin typeface="Times New Roman"/>
                <a:cs typeface="Times New Roman"/>
              </a:rPr>
              <a:t> </a:t>
            </a:r>
            <a:r>
              <a:rPr lang="en-IN" sz="2200" dirty="0" smtClean="0">
                <a:latin typeface="Times New Roman"/>
                <a:cs typeface="Times New Roman"/>
              </a:rPr>
              <a:t>of</a:t>
            </a:r>
            <a:r>
              <a:rPr lang="en-IN" sz="2200" spc="40" dirty="0" smtClean="0">
                <a:latin typeface="Times New Roman"/>
                <a:cs typeface="Times New Roman"/>
              </a:rPr>
              <a:t> </a:t>
            </a:r>
            <a:r>
              <a:rPr lang="en-IN" sz="2200" spc="25" dirty="0" smtClean="0">
                <a:latin typeface="Times New Roman"/>
                <a:cs typeface="Times New Roman"/>
              </a:rPr>
              <a:t>lactic  </a:t>
            </a:r>
            <a:r>
              <a:rPr lang="en-IN" sz="2200" spc="50" dirty="0" smtClean="0">
                <a:latin typeface="Times New Roman"/>
                <a:cs typeface="Times New Roman"/>
              </a:rPr>
              <a:t>starter</a:t>
            </a:r>
            <a:endParaRPr lang="en-IN" sz="2200" dirty="0" smtClean="0">
              <a:latin typeface="Times New Roman"/>
              <a:cs typeface="Times New Roman"/>
            </a:endParaRPr>
          </a:p>
          <a:p>
            <a:pPr marL="292100" marR="763905" indent="-137160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Clr>
                <a:srgbClr val="0AD0D9"/>
              </a:buClr>
              <a:buSzPct val="92307"/>
              <a:buFont typeface="Arial"/>
              <a:buChar char="●"/>
              <a:tabLst>
                <a:tab pos="292735" algn="l"/>
              </a:tabLst>
            </a:pPr>
            <a:r>
              <a:rPr lang="en-IN" sz="2200" spc="25" dirty="0" smtClean="0">
                <a:latin typeface="Times New Roman"/>
                <a:cs typeface="Times New Roman"/>
              </a:rPr>
              <a:t>Susceptibility</a:t>
            </a:r>
            <a:r>
              <a:rPr lang="en-IN" sz="2200" spc="-65" dirty="0" smtClean="0">
                <a:latin typeface="Times New Roman"/>
                <a:cs typeface="Times New Roman"/>
              </a:rPr>
              <a:t> </a:t>
            </a:r>
            <a:r>
              <a:rPr lang="en-IN" sz="2200" spc="5" dirty="0" smtClean="0">
                <a:latin typeface="Times New Roman"/>
                <a:cs typeface="Times New Roman"/>
              </a:rPr>
              <a:t>of</a:t>
            </a:r>
            <a:r>
              <a:rPr lang="en-IN" sz="2200" spc="15" dirty="0" smtClean="0">
                <a:latin typeface="Times New Roman"/>
                <a:cs typeface="Times New Roman"/>
              </a:rPr>
              <a:t> </a:t>
            </a:r>
            <a:r>
              <a:rPr lang="en-IN" sz="2200" spc="25" dirty="0" smtClean="0">
                <a:latin typeface="Times New Roman"/>
                <a:cs typeface="Times New Roman"/>
              </a:rPr>
              <a:t>lactic</a:t>
            </a:r>
            <a:r>
              <a:rPr lang="en-IN" sz="2200" spc="-35" dirty="0" smtClean="0">
                <a:latin typeface="Times New Roman"/>
                <a:cs typeface="Times New Roman"/>
              </a:rPr>
              <a:t> </a:t>
            </a:r>
            <a:r>
              <a:rPr lang="en-IN" sz="2200" spc="35" dirty="0" smtClean="0">
                <a:latin typeface="Times New Roman"/>
                <a:cs typeface="Times New Roman"/>
              </a:rPr>
              <a:t>acid</a:t>
            </a:r>
            <a:r>
              <a:rPr lang="en-IN" sz="2200" spc="-30" dirty="0" smtClean="0">
                <a:latin typeface="Times New Roman"/>
                <a:cs typeface="Times New Roman"/>
              </a:rPr>
              <a:t> </a:t>
            </a:r>
            <a:r>
              <a:rPr lang="en-IN" sz="2200" spc="55" dirty="0" smtClean="0">
                <a:latin typeface="Times New Roman"/>
                <a:cs typeface="Times New Roman"/>
              </a:rPr>
              <a:t>starter</a:t>
            </a:r>
            <a:r>
              <a:rPr lang="en-IN" sz="2200" spc="-35" dirty="0" smtClean="0">
                <a:latin typeface="Times New Roman"/>
                <a:cs typeface="Times New Roman"/>
              </a:rPr>
              <a:t> </a:t>
            </a:r>
            <a:r>
              <a:rPr lang="en-IN" sz="2200" spc="40" dirty="0" smtClean="0">
                <a:latin typeface="Times New Roman"/>
                <a:cs typeface="Times New Roman"/>
              </a:rPr>
              <a:t>bacteria</a:t>
            </a:r>
            <a:r>
              <a:rPr lang="en-IN" sz="2200" spc="-30" dirty="0" smtClean="0">
                <a:latin typeface="Times New Roman"/>
                <a:cs typeface="Times New Roman"/>
              </a:rPr>
              <a:t> </a:t>
            </a:r>
            <a:r>
              <a:rPr lang="en-IN" sz="2200" spc="55" dirty="0" smtClean="0">
                <a:latin typeface="Times New Roman"/>
                <a:cs typeface="Times New Roman"/>
              </a:rPr>
              <a:t>can</a:t>
            </a:r>
            <a:r>
              <a:rPr lang="en-IN" sz="2200" spc="-20" dirty="0" smtClean="0">
                <a:latin typeface="Times New Roman"/>
                <a:cs typeface="Times New Roman"/>
              </a:rPr>
              <a:t> </a:t>
            </a:r>
            <a:r>
              <a:rPr lang="en-IN" sz="2200" spc="55" dirty="0" smtClean="0">
                <a:latin typeface="Times New Roman"/>
                <a:cs typeface="Times New Roman"/>
              </a:rPr>
              <a:t>be  </a:t>
            </a:r>
            <a:r>
              <a:rPr lang="en-IN" sz="2200" spc="35" dirty="0" smtClean="0">
                <a:latin typeface="Times New Roman"/>
                <a:cs typeface="Times New Roman"/>
              </a:rPr>
              <a:t>categorized</a:t>
            </a:r>
            <a:r>
              <a:rPr lang="en-IN" sz="2200" spc="-5" dirty="0" smtClean="0">
                <a:latin typeface="Times New Roman"/>
                <a:cs typeface="Times New Roman"/>
              </a:rPr>
              <a:t> </a:t>
            </a:r>
            <a:r>
              <a:rPr lang="en-IN" sz="2200" spc="50" dirty="0" smtClean="0">
                <a:latin typeface="Times New Roman"/>
                <a:cs typeface="Times New Roman"/>
              </a:rPr>
              <a:t>into</a:t>
            </a:r>
            <a:r>
              <a:rPr lang="en-IN" sz="2200" spc="-20" dirty="0" smtClean="0">
                <a:latin typeface="Times New Roman"/>
                <a:cs typeface="Times New Roman"/>
              </a:rPr>
              <a:t> </a:t>
            </a:r>
            <a:r>
              <a:rPr lang="en-IN" sz="2200" spc="60" dirty="0" smtClean="0">
                <a:latin typeface="Times New Roman"/>
                <a:cs typeface="Times New Roman"/>
              </a:rPr>
              <a:t>three</a:t>
            </a:r>
            <a:r>
              <a:rPr lang="en-IN" sz="2200" spc="-60" dirty="0" smtClean="0">
                <a:latin typeface="Times New Roman"/>
                <a:cs typeface="Times New Roman"/>
              </a:rPr>
              <a:t> </a:t>
            </a:r>
            <a:r>
              <a:rPr lang="en-IN" sz="2200" spc="40" dirty="0" smtClean="0">
                <a:latin typeface="Times New Roman"/>
                <a:cs typeface="Times New Roman"/>
              </a:rPr>
              <a:t>groups</a:t>
            </a:r>
            <a:r>
              <a:rPr lang="en-IN" sz="2200" spc="-35" dirty="0" smtClean="0">
                <a:latin typeface="Times New Roman"/>
                <a:cs typeface="Times New Roman"/>
              </a:rPr>
              <a:t> </a:t>
            </a:r>
            <a:r>
              <a:rPr lang="en-IN" sz="2200" spc="30" dirty="0" smtClean="0">
                <a:latin typeface="Times New Roman"/>
                <a:cs typeface="Times New Roman"/>
              </a:rPr>
              <a:t>as</a:t>
            </a:r>
            <a:r>
              <a:rPr lang="en-IN" sz="2200" spc="-35" dirty="0" smtClean="0">
                <a:latin typeface="Times New Roman"/>
                <a:cs typeface="Times New Roman"/>
              </a:rPr>
              <a:t> </a:t>
            </a:r>
            <a:r>
              <a:rPr lang="en-IN" sz="2200" spc="5" dirty="0" smtClean="0">
                <a:latin typeface="Times New Roman"/>
                <a:cs typeface="Times New Roman"/>
              </a:rPr>
              <a:t>follows:</a:t>
            </a:r>
            <a:endParaRPr lang="en-IN" sz="2200" dirty="0" smtClean="0">
              <a:latin typeface="Times New Roman"/>
              <a:cs typeface="Times New Roman"/>
            </a:endParaRPr>
          </a:p>
          <a:p>
            <a:pPr marL="527050" marR="491490" lvl="1" indent="-173990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Clr>
                <a:srgbClr val="0F6EC6"/>
              </a:buClr>
              <a:buSzPct val="83333"/>
              <a:buAutoNum type="arabicPeriod"/>
              <a:tabLst>
                <a:tab pos="527685" algn="l"/>
              </a:tabLst>
            </a:pPr>
            <a:r>
              <a:rPr lang="en-IN" sz="2200" spc="45" dirty="0" smtClean="0">
                <a:latin typeface="Times New Roman"/>
                <a:cs typeface="Times New Roman"/>
              </a:rPr>
              <a:t>The</a:t>
            </a:r>
            <a:r>
              <a:rPr lang="en-IN" sz="2200" spc="-60" dirty="0" smtClean="0">
                <a:latin typeface="Times New Roman"/>
                <a:cs typeface="Times New Roman"/>
              </a:rPr>
              <a:t> </a:t>
            </a:r>
            <a:r>
              <a:rPr lang="en-IN" sz="2200" spc="55" dirty="0" smtClean="0">
                <a:latin typeface="Times New Roman"/>
                <a:cs typeface="Times New Roman"/>
              </a:rPr>
              <a:t>most</a:t>
            </a:r>
            <a:r>
              <a:rPr lang="en-IN" sz="2200" spc="-30" dirty="0" smtClean="0">
                <a:latin typeface="Times New Roman"/>
                <a:cs typeface="Times New Roman"/>
              </a:rPr>
              <a:t> </a:t>
            </a:r>
            <a:r>
              <a:rPr lang="en-IN" sz="2200" spc="25" dirty="0" smtClean="0">
                <a:latin typeface="Times New Roman"/>
                <a:cs typeface="Times New Roman"/>
              </a:rPr>
              <a:t>sensitive</a:t>
            </a:r>
            <a:r>
              <a:rPr lang="en-IN" sz="2200" spc="-60" dirty="0" smtClean="0">
                <a:latin typeface="Times New Roman"/>
                <a:cs typeface="Times New Roman"/>
              </a:rPr>
              <a:t> </a:t>
            </a:r>
            <a:r>
              <a:rPr lang="en-IN" sz="2200" spc="40" dirty="0" smtClean="0">
                <a:latin typeface="Times New Roman"/>
                <a:cs typeface="Times New Roman"/>
              </a:rPr>
              <a:t>group</a:t>
            </a:r>
            <a:r>
              <a:rPr lang="en-IN" sz="2200" spc="-30" dirty="0" smtClean="0">
                <a:latin typeface="Times New Roman"/>
                <a:cs typeface="Times New Roman"/>
              </a:rPr>
              <a:t> </a:t>
            </a:r>
            <a:r>
              <a:rPr lang="en-IN" sz="2200" spc="5" dirty="0" smtClean="0">
                <a:latin typeface="Times New Roman"/>
                <a:cs typeface="Times New Roman"/>
              </a:rPr>
              <a:t>of</a:t>
            </a:r>
            <a:r>
              <a:rPr lang="en-IN" sz="2200" dirty="0" smtClean="0">
                <a:latin typeface="Times New Roman"/>
                <a:cs typeface="Times New Roman"/>
              </a:rPr>
              <a:t> </a:t>
            </a:r>
            <a:r>
              <a:rPr lang="en-IN" sz="2200" spc="35" dirty="0" smtClean="0">
                <a:latin typeface="Times New Roman"/>
                <a:cs typeface="Times New Roman"/>
              </a:rPr>
              <a:t>organisms</a:t>
            </a:r>
            <a:r>
              <a:rPr lang="en-IN" sz="2200" spc="5" dirty="0" smtClean="0">
                <a:latin typeface="Times New Roman"/>
                <a:cs typeface="Times New Roman"/>
              </a:rPr>
              <a:t> </a:t>
            </a:r>
            <a:r>
              <a:rPr lang="en-IN" sz="2200" spc="45" dirty="0" smtClean="0">
                <a:latin typeface="Times New Roman"/>
                <a:cs typeface="Times New Roman"/>
              </a:rPr>
              <a:t>which</a:t>
            </a:r>
            <a:r>
              <a:rPr lang="en-IN" sz="2200" spc="-85" dirty="0" smtClean="0">
                <a:latin typeface="Times New Roman"/>
                <a:cs typeface="Times New Roman"/>
              </a:rPr>
              <a:t> </a:t>
            </a:r>
            <a:r>
              <a:rPr lang="en-IN" sz="2200" spc="40" dirty="0" smtClean="0">
                <a:latin typeface="Times New Roman"/>
                <a:cs typeface="Times New Roman"/>
              </a:rPr>
              <a:t>generate  </a:t>
            </a:r>
            <a:r>
              <a:rPr lang="en-IN" sz="2200" spc="30" dirty="0" smtClean="0">
                <a:latin typeface="Times New Roman"/>
                <a:cs typeface="Times New Roman"/>
              </a:rPr>
              <a:t>hydrogen </a:t>
            </a:r>
            <a:r>
              <a:rPr lang="en-IN" sz="2200" spc="25" dirty="0" smtClean="0">
                <a:latin typeface="Times New Roman"/>
                <a:cs typeface="Times New Roman"/>
              </a:rPr>
              <a:t>peroxide, </a:t>
            </a:r>
            <a:r>
              <a:rPr lang="en-IN" sz="2200" spc="5" dirty="0" smtClean="0">
                <a:latin typeface="Times New Roman"/>
                <a:cs typeface="Times New Roman"/>
              </a:rPr>
              <a:t>e.g., </a:t>
            </a:r>
            <a:r>
              <a:rPr lang="en-IN" sz="2200" i="1" spc="-30" dirty="0" smtClean="0">
                <a:latin typeface="Georgia"/>
                <a:cs typeface="Georgia"/>
              </a:rPr>
              <a:t>Lactobacillus acidophilus</a:t>
            </a:r>
            <a:r>
              <a:rPr lang="en-IN" sz="2200" spc="-30" dirty="0" smtClean="0">
                <a:latin typeface="Times New Roman"/>
                <a:cs typeface="Times New Roman"/>
              </a:rPr>
              <a:t>,  </a:t>
            </a:r>
            <a:r>
              <a:rPr lang="en-IN" sz="2200" i="1" spc="-30" dirty="0" smtClean="0">
                <a:latin typeface="Georgia"/>
                <a:cs typeface="Georgia"/>
              </a:rPr>
              <a:t>Lactobacillus</a:t>
            </a:r>
            <a:r>
              <a:rPr lang="en-IN" sz="2200" i="1" spc="-35" dirty="0" smtClean="0">
                <a:latin typeface="Georgia"/>
                <a:cs typeface="Georgia"/>
              </a:rPr>
              <a:t> </a:t>
            </a:r>
            <a:r>
              <a:rPr lang="en-IN" sz="2200" i="1" spc="-45" dirty="0" err="1" smtClean="0">
                <a:latin typeface="Georgia"/>
                <a:cs typeface="Georgia"/>
              </a:rPr>
              <a:t>bulgaricus</a:t>
            </a:r>
            <a:endParaRPr lang="en-IN" sz="2200" dirty="0" smtClean="0">
              <a:latin typeface="Georgia"/>
              <a:cs typeface="Georgia"/>
            </a:endParaRPr>
          </a:p>
          <a:p>
            <a:pPr marL="527050" marR="186690" lvl="1" indent="-173990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Clr>
                <a:srgbClr val="0F6EC6"/>
              </a:buClr>
              <a:buSzPct val="83333"/>
              <a:buAutoNum type="arabicPeriod"/>
              <a:tabLst>
                <a:tab pos="527685" algn="l"/>
              </a:tabLst>
            </a:pPr>
            <a:r>
              <a:rPr lang="en-IN" sz="2200" spc="40" dirty="0" smtClean="0">
                <a:latin typeface="Times New Roman"/>
                <a:cs typeface="Times New Roman"/>
              </a:rPr>
              <a:t>Organisms</a:t>
            </a:r>
            <a:r>
              <a:rPr lang="en-IN" sz="2200" spc="-20" dirty="0" smtClean="0">
                <a:latin typeface="Times New Roman"/>
                <a:cs typeface="Times New Roman"/>
              </a:rPr>
              <a:t> </a:t>
            </a:r>
            <a:r>
              <a:rPr lang="en-IN" sz="2200" spc="80" dirty="0" smtClean="0">
                <a:latin typeface="Times New Roman"/>
                <a:cs typeface="Times New Roman"/>
              </a:rPr>
              <a:t>that</a:t>
            </a:r>
            <a:r>
              <a:rPr lang="en-IN" sz="2200" spc="-55" dirty="0" smtClean="0">
                <a:latin typeface="Times New Roman"/>
                <a:cs typeface="Times New Roman"/>
              </a:rPr>
              <a:t> </a:t>
            </a:r>
            <a:r>
              <a:rPr lang="en-IN" sz="2200" spc="35" dirty="0" smtClean="0">
                <a:latin typeface="Times New Roman"/>
                <a:cs typeface="Times New Roman"/>
              </a:rPr>
              <a:t>are</a:t>
            </a:r>
            <a:r>
              <a:rPr lang="en-IN" sz="2200" spc="-60" dirty="0" smtClean="0">
                <a:latin typeface="Times New Roman"/>
                <a:cs typeface="Times New Roman"/>
              </a:rPr>
              <a:t> </a:t>
            </a:r>
            <a:r>
              <a:rPr lang="en-IN" sz="2200" spc="25" dirty="0" smtClean="0">
                <a:latin typeface="Times New Roman"/>
                <a:cs typeface="Times New Roman"/>
              </a:rPr>
              <a:t>sensitive</a:t>
            </a:r>
            <a:r>
              <a:rPr lang="en-IN" sz="2200" spc="-15" dirty="0" smtClean="0">
                <a:latin typeface="Times New Roman"/>
                <a:cs typeface="Times New Roman"/>
              </a:rPr>
              <a:t> </a:t>
            </a:r>
            <a:r>
              <a:rPr lang="en-IN" sz="2200" spc="75" dirty="0" smtClean="0">
                <a:latin typeface="Times New Roman"/>
                <a:cs typeface="Times New Roman"/>
              </a:rPr>
              <a:t>but</a:t>
            </a:r>
            <a:r>
              <a:rPr lang="en-IN" sz="2200" spc="-55" dirty="0" smtClean="0">
                <a:latin typeface="Times New Roman"/>
                <a:cs typeface="Times New Roman"/>
              </a:rPr>
              <a:t> </a:t>
            </a:r>
            <a:r>
              <a:rPr lang="en-IN" sz="2200" spc="55" dirty="0" smtClean="0">
                <a:latin typeface="Times New Roman"/>
                <a:cs typeface="Times New Roman"/>
              </a:rPr>
              <a:t>do</a:t>
            </a:r>
            <a:r>
              <a:rPr lang="en-IN" sz="2200" spc="-40" dirty="0" smtClean="0">
                <a:latin typeface="Times New Roman"/>
                <a:cs typeface="Times New Roman"/>
              </a:rPr>
              <a:t> </a:t>
            </a:r>
            <a:r>
              <a:rPr lang="en-IN" sz="2200" spc="75" dirty="0" smtClean="0">
                <a:latin typeface="Times New Roman"/>
                <a:cs typeface="Times New Roman"/>
              </a:rPr>
              <a:t>not</a:t>
            </a:r>
            <a:r>
              <a:rPr lang="en-IN" sz="2200" spc="-5" dirty="0" smtClean="0">
                <a:latin typeface="Times New Roman"/>
                <a:cs typeface="Times New Roman"/>
              </a:rPr>
              <a:t> </a:t>
            </a:r>
            <a:r>
              <a:rPr lang="en-IN" sz="2200" spc="25" dirty="0" smtClean="0">
                <a:latin typeface="Times New Roman"/>
                <a:cs typeface="Times New Roman"/>
              </a:rPr>
              <a:t>have</a:t>
            </a:r>
            <a:r>
              <a:rPr lang="en-IN" sz="2200" spc="-60" dirty="0" smtClean="0">
                <a:latin typeface="Times New Roman"/>
                <a:cs typeface="Times New Roman"/>
              </a:rPr>
              <a:t> </a:t>
            </a:r>
            <a:r>
              <a:rPr lang="en-IN" sz="2200" spc="75" dirty="0" smtClean="0">
                <a:latin typeface="Times New Roman"/>
                <a:cs typeface="Times New Roman"/>
              </a:rPr>
              <a:t>the</a:t>
            </a:r>
            <a:r>
              <a:rPr lang="en-IN" sz="2200" spc="-60" dirty="0" smtClean="0">
                <a:latin typeface="Times New Roman"/>
                <a:cs typeface="Times New Roman"/>
              </a:rPr>
              <a:t> </a:t>
            </a:r>
            <a:r>
              <a:rPr lang="en-IN" sz="2200" spc="25" dirty="0" smtClean="0">
                <a:latin typeface="Times New Roman"/>
                <a:cs typeface="Times New Roman"/>
              </a:rPr>
              <a:t>ability</a:t>
            </a:r>
            <a:r>
              <a:rPr lang="en-IN" sz="2200" spc="-65" dirty="0" smtClean="0">
                <a:latin typeface="Times New Roman"/>
                <a:cs typeface="Times New Roman"/>
              </a:rPr>
              <a:t> </a:t>
            </a:r>
            <a:r>
              <a:rPr lang="en-IN" sz="2200" spc="55" dirty="0" smtClean="0">
                <a:latin typeface="Times New Roman"/>
                <a:cs typeface="Times New Roman"/>
              </a:rPr>
              <a:t>to  </a:t>
            </a:r>
            <a:r>
              <a:rPr lang="en-IN" sz="2200" spc="40" dirty="0" smtClean="0">
                <a:latin typeface="Times New Roman"/>
                <a:cs typeface="Times New Roman"/>
              </a:rPr>
              <a:t>generate</a:t>
            </a:r>
            <a:r>
              <a:rPr lang="en-IN" sz="2200" spc="-35" dirty="0" smtClean="0">
                <a:latin typeface="Times New Roman"/>
                <a:cs typeface="Times New Roman"/>
              </a:rPr>
              <a:t> </a:t>
            </a:r>
            <a:r>
              <a:rPr lang="en-IN" sz="2200" spc="30" dirty="0" smtClean="0">
                <a:latin typeface="Times New Roman"/>
                <a:cs typeface="Times New Roman"/>
              </a:rPr>
              <a:t>hydrogen</a:t>
            </a:r>
            <a:r>
              <a:rPr lang="en-IN" sz="2200" spc="-15" dirty="0" smtClean="0">
                <a:latin typeface="Times New Roman"/>
                <a:cs typeface="Times New Roman"/>
              </a:rPr>
              <a:t> </a:t>
            </a:r>
            <a:r>
              <a:rPr lang="en-IN" sz="2200" spc="30" dirty="0" smtClean="0">
                <a:latin typeface="Times New Roman"/>
                <a:cs typeface="Times New Roman"/>
              </a:rPr>
              <a:t>peroxide</a:t>
            </a:r>
            <a:r>
              <a:rPr lang="en-IN" sz="2200" spc="-35" dirty="0" smtClean="0">
                <a:latin typeface="Times New Roman"/>
                <a:cs typeface="Times New Roman"/>
              </a:rPr>
              <a:t> </a:t>
            </a:r>
            <a:r>
              <a:rPr lang="en-IN" sz="2200" spc="70" dirty="0" smtClean="0">
                <a:latin typeface="Times New Roman"/>
                <a:cs typeface="Times New Roman"/>
              </a:rPr>
              <a:t>and</a:t>
            </a:r>
            <a:r>
              <a:rPr lang="en-IN" sz="2200" spc="-25" dirty="0" smtClean="0">
                <a:latin typeface="Times New Roman"/>
                <a:cs typeface="Times New Roman"/>
              </a:rPr>
              <a:t> </a:t>
            </a:r>
            <a:r>
              <a:rPr lang="en-IN" sz="2200" spc="65" dirty="0" smtClean="0">
                <a:latin typeface="Times New Roman"/>
                <a:cs typeface="Times New Roman"/>
              </a:rPr>
              <a:t>thus</a:t>
            </a:r>
            <a:r>
              <a:rPr lang="en-IN" sz="2200" spc="-40" dirty="0" smtClean="0">
                <a:latin typeface="Times New Roman"/>
                <a:cs typeface="Times New Roman"/>
              </a:rPr>
              <a:t> </a:t>
            </a:r>
            <a:r>
              <a:rPr lang="en-IN" sz="2200" spc="40" dirty="0" smtClean="0">
                <a:latin typeface="Times New Roman"/>
                <a:cs typeface="Times New Roman"/>
              </a:rPr>
              <a:t>require</a:t>
            </a:r>
            <a:r>
              <a:rPr lang="en-IN" sz="2200" spc="-15" dirty="0" smtClean="0">
                <a:latin typeface="Times New Roman"/>
                <a:cs typeface="Times New Roman"/>
              </a:rPr>
              <a:t> </a:t>
            </a:r>
            <a:r>
              <a:rPr lang="en-IN" sz="2200" spc="70" dirty="0" smtClean="0">
                <a:latin typeface="Times New Roman"/>
                <a:cs typeface="Times New Roman"/>
              </a:rPr>
              <a:t>an</a:t>
            </a:r>
            <a:r>
              <a:rPr lang="en-IN" sz="2200" spc="-65" dirty="0" smtClean="0">
                <a:latin typeface="Times New Roman"/>
                <a:cs typeface="Times New Roman"/>
              </a:rPr>
              <a:t> </a:t>
            </a:r>
            <a:r>
              <a:rPr lang="en-IN" sz="2200" spc="30" dirty="0" smtClean="0">
                <a:latin typeface="Times New Roman"/>
                <a:cs typeface="Times New Roman"/>
              </a:rPr>
              <a:t>exogenous  source </a:t>
            </a:r>
            <a:r>
              <a:rPr lang="en-IN" sz="2200" spc="5" dirty="0" smtClean="0">
                <a:latin typeface="Times New Roman"/>
                <a:cs typeface="Times New Roman"/>
              </a:rPr>
              <a:t>of </a:t>
            </a:r>
            <a:r>
              <a:rPr lang="en-IN" sz="2200" spc="30" dirty="0" smtClean="0">
                <a:latin typeface="Times New Roman"/>
                <a:cs typeface="Times New Roman"/>
              </a:rPr>
              <a:t>hydrogen peroxide </a:t>
            </a:r>
            <a:r>
              <a:rPr lang="en-IN" sz="2200" spc="5" dirty="0" smtClean="0">
                <a:latin typeface="Times New Roman"/>
                <a:cs typeface="Times New Roman"/>
              </a:rPr>
              <a:t>e.g., </a:t>
            </a:r>
            <a:r>
              <a:rPr lang="en-IN" sz="2200" i="1" spc="-30" dirty="0" smtClean="0">
                <a:latin typeface="Georgia"/>
                <a:cs typeface="Georgia"/>
              </a:rPr>
              <a:t>Lactobacillus</a:t>
            </a:r>
            <a:r>
              <a:rPr lang="en-IN" sz="2200" i="1" spc="-140" dirty="0" smtClean="0">
                <a:latin typeface="Georgia"/>
                <a:cs typeface="Georgia"/>
              </a:rPr>
              <a:t> </a:t>
            </a:r>
            <a:r>
              <a:rPr lang="en-IN" sz="2200" i="1" spc="-30" dirty="0" err="1" smtClean="0">
                <a:latin typeface="Georgia"/>
                <a:cs typeface="Georgia"/>
              </a:rPr>
              <a:t>helveticus</a:t>
            </a:r>
            <a:r>
              <a:rPr lang="en-IN" sz="2200" spc="-30" dirty="0" smtClean="0">
                <a:latin typeface="Times New Roman"/>
                <a:cs typeface="Times New Roman"/>
              </a:rPr>
              <a:t>,</a:t>
            </a:r>
            <a:endParaRPr lang="en-IN" sz="2200" dirty="0" smtClean="0">
              <a:latin typeface="Times New Roman"/>
              <a:cs typeface="Times New Roman"/>
            </a:endParaRPr>
          </a:p>
          <a:p>
            <a:pPr marL="527050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IN" sz="2200" i="1" spc="-50" dirty="0" smtClean="0">
                <a:latin typeface="Georgia"/>
                <a:cs typeface="Georgia"/>
              </a:rPr>
              <a:t>S.</a:t>
            </a:r>
            <a:r>
              <a:rPr lang="en-IN" sz="2200" i="1" spc="-30" dirty="0" smtClean="0">
                <a:latin typeface="Georgia"/>
                <a:cs typeface="Georgia"/>
              </a:rPr>
              <a:t> </a:t>
            </a:r>
            <a:r>
              <a:rPr lang="en-IN" sz="2200" i="1" spc="-35" dirty="0" err="1" smtClean="0">
                <a:latin typeface="Georgia"/>
                <a:cs typeface="Georgia"/>
              </a:rPr>
              <a:t>thermophilus</a:t>
            </a:r>
            <a:endParaRPr lang="en-IN" sz="2200" dirty="0" smtClean="0">
              <a:latin typeface="Georgia"/>
              <a:cs typeface="Georgia"/>
            </a:endParaRPr>
          </a:p>
          <a:p>
            <a:pPr marL="527050" lvl="1" indent="-173990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Clr>
                <a:srgbClr val="0F6EC6"/>
              </a:buClr>
              <a:buSzPct val="83333"/>
              <a:buAutoNum type="arabicPeriod" startAt="3"/>
              <a:tabLst>
                <a:tab pos="527685" algn="l"/>
              </a:tabLst>
            </a:pPr>
            <a:r>
              <a:rPr lang="en-IN" sz="2200" spc="40" dirty="0" smtClean="0">
                <a:latin typeface="Times New Roman"/>
                <a:cs typeface="Times New Roman"/>
              </a:rPr>
              <a:t>Organisms</a:t>
            </a:r>
            <a:r>
              <a:rPr lang="en-IN" sz="2200" spc="-20" dirty="0" smtClean="0">
                <a:latin typeface="Times New Roman"/>
                <a:cs typeface="Times New Roman"/>
              </a:rPr>
              <a:t> </a:t>
            </a:r>
            <a:r>
              <a:rPr lang="en-IN" sz="2200" spc="45" dirty="0" smtClean="0">
                <a:latin typeface="Times New Roman"/>
                <a:cs typeface="Times New Roman"/>
              </a:rPr>
              <a:t>resistant</a:t>
            </a:r>
            <a:r>
              <a:rPr lang="en-IN" sz="2200" spc="-5" dirty="0" smtClean="0">
                <a:latin typeface="Times New Roman"/>
                <a:cs typeface="Times New Roman"/>
              </a:rPr>
              <a:t> </a:t>
            </a:r>
            <a:r>
              <a:rPr lang="en-IN" sz="2200" spc="55" dirty="0" smtClean="0">
                <a:latin typeface="Times New Roman"/>
                <a:cs typeface="Times New Roman"/>
              </a:rPr>
              <a:t>to</a:t>
            </a:r>
            <a:r>
              <a:rPr lang="en-IN" sz="2200" spc="-40" dirty="0" smtClean="0">
                <a:latin typeface="Times New Roman"/>
                <a:cs typeface="Times New Roman"/>
              </a:rPr>
              <a:t> </a:t>
            </a:r>
            <a:r>
              <a:rPr lang="en-IN" sz="2200" spc="50" dirty="0" smtClean="0">
                <a:latin typeface="Times New Roman"/>
                <a:cs typeface="Times New Roman"/>
              </a:rPr>
              <a:t>inhibition</a:t>
            </a:r>
            <a:r>
              <a:rPr lang="en-IN" sz="2200" spc="-35" dirty="0" smtClean="0">
                <a:latin typeface="Times New Roman"/>
                <a:cs typeface="Times New Roman"/>
              </a:rPr>
              <a:t> </a:t>
            </a:r>
            <a:r>
              <a:rPr lang="en-IN" sz="2200" spc="5" dirty="0" smtClean="0">
                <a:latin typeface="Times New Roman"/>
                <a:cs typeface="Times New Roman"/>
              </a:rPr>
              <a:t>e.g.,</a:t>
            </a:r>
            <a:r>
              <a:rPr lang="en-IN" sz="2200" spc="-10" dirty="0" smtClean="0">
                <a:latin typeface="Times New Roman"/>
                <a:cs typeface="Times New Roman"/>
              </a:rPr>
              <a:t> </a:t>
            </a:r>
            <a:r>
              <a:rPr lang="en-IN" sz="2200" i="1" spc="-20" dirty="0" err="1" smtClean="0">
                <a:latin typeface="Georgia"/>
                <a:cs typeface="Georgia"/>
              </a:rPr>
              <a:t>Lactococcus</a:t>
            </a:r>
            <a:r>
              <a:rPr lang="en-IN" sz="2200" i="1" spc="-30" dirty="0" smtClean="0">
                <a:latin typeface="Georgia"/>
                <a:cs typeface="Georgia"/>
              </a:rPr>
              <a:t> </a:t>
            </a:r>
            <a:r>
              <a:rPr lang="en-IN" sz="2200" i="1" spc="-25" dirty="0" err="1" smtClean="0">
                <a:latin typeface="Georgia"/>
                <a:cs typeface="Georgia"/>
              </a:rPr>
              <a:t>lactis</a:t>
            </a:r>
            <a:r>
              <a:rPr lang="en-IN" sz="2200" i="1" spc="-25" dirty="0" smtClean="0">
                <a:latin typeface="Georgia"/>
                <a:cs typeface="Georgia"/>
              </a:rPr>
              <a:t>.</a:t>
            </a:r>
            <a:endParaRPr lang="en-IN" sz="2200" dirty="0">
              <a:latin typeface="Georgia"/>
              <a:cs typeface="Georgia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/>
          <p:nvPr/>
        </p:nvSpPr>
        <p:spPr>
          <a:xfrm>
            <a:off x="7971776" y="1048097"/>
            <a:ext cx="15777" cy="235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7821886" y="4098175"/>
            <a:ext cx="165666" cy="25907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2070847" y="1391966"/>
            <a:ext cx="138056" cy="28263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533400" y="762000"/>
            <a:ext cx="9144000" cy="6304290"/>
          </a:xfrm>
          <a:prstGeom prst="rect">
            <a:avLst/>
          </a:prstGeom>
          <a:ln w="12191">
            <a:solidFill>
              <a:srgbClr val="000000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 marL="261620">
              <a:lnSpc>
                <a:spcPts val="1945"/>
              </a:lnSpc>
            </a:pPr>
            <a:endParaRPr lang="en-US" sz="2400" b="1" spc="-100" dirty="0" smtClean="0">
              <a:solidFill>
                <a:srgbClr val="04607A"/>
              </a:solidFill>
              <a:latin typeface="Trebuchet MS"/>
              <a:cs typeface="Trebuchet MS"/>
            </a:endParaRPr>
          </a:p>
          <a:p>
            <a:pPr marL="261620">
              <a:lnSpc>
                <a:spcPts val="1945"/>
              </a:lnSpc>
            </a:pPr>
            <a:r>
              <a:rPr sz="2400" b="1" spc="-100" dirty="0" smtClean="0">
                <a:solidFill>
                  <a:srgbClr val="04607A"/>
                </a:solidFill>
                <a:latin typeface="Trebuchet MS"/>
                <a:cs typeface="Trebuchet MS"/>
              </a:rPr>
              <a:t>Intended </a:t>
            </a:r>
            <a:r>
              <a:rPr sz="2400" b="1" spc="-105" dirty="0">
                <a:solidFill>
                  <a:srgbClr val="04607A"/>
                </a:solidFill>
                <a:latin typeface="Trebuchet MS"/>
                <a:cs typeface="Trebuchet MS"/>
              </a:rPr>
              <a:t>Utilization </a:t>
            </a:r>
            <a:r>
              <a:rPr sz="2400" b="1" spc="-80" dirty="0">
                <a:solidFill>
                  <a:srgbClr val="04607A"/>
                </a:solidFill>
                <a:latin typeface="Trebuchet MS"/>
                <a:cs typeface="Trebuchet MS"/>
              </a:rPr>
              <a:t>of </a:t>
            </a:r>
            <a:r>
              <a:rPr sz="2400" b="1" spc="-110" dirty="0">
                <a:solidFill>
                  <a:srgbClr val="04607A"/>
                </a:solidFill>
                <a:latin typeface="Trebuchet MS"/>
                <a:cs typeface="Trebuchet MS"/>
              </a:rPr>
              <a:t>the</a:t>
            </a:r>
            <a:r>
              <a:rPr sz="2400" b="1" spc="-195" dirty="0">
                <a:solidFill>
                  <a:srgbClr val="04607A"/>
                </a:solidFill>
                <a:latin typeface="Trebuchet MS"/>
                <a:cs typeface="Trebuchet MS"/>
              </a:rPr>
              <a:t> </a:t>
            </a:r>
            <a:r>
              <a:rPr sz="2400" b="1" spc="-45" dirty="0">
                <a:solidFill>
                  <a:srgbClr val="04607A"/>
                </a:solidFill>
                <a:latin typeface="Trebuchet MS"/>
                <a:cs typeface="Trebuchet MS"/>
              </a:rPr>
              <a:t>Method</a:t>
            </a:r>
            <a:endParaRPr sz="2400" dirty="0">
              <a:latin typeface="Trebuchet MS"/>
              <a:cs typeface="Trebuchet MS"/>
            </a:endParaRPr>
          </a:p>
          <a:p>
            <a:pPr marL="292100" marR="502920" indent="-137160" algn="just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Clr>
                <a:srgbClr val="0AD0D9"/>
              </a:buClr>
              <a:buSzPct val="95833"/>
              <a:buFont typeface="Arial"/>
              <a:buChar char="●"/>
              <a:tabLst>
                <a:tab pos="292735" algn="l"/>
              </a:tabLst>
            </a:pPr>
            <a:r>
              <a:rPr sz="2200" spc="45" dirty="0">
                <a:latin typeface="Times New Roman"/>
                <a:cs typeface="Times New Roman"/>
              </a:rPr>
              <a:t>The </a:t>
            </a:r>
            <a:r>
              <a:rPr sz="2200" spc="75" dirty="0">
                <a:latin typeface="Times New Roman"/>
                <a:cs typeface="Times New Roman"/>
              </a:rPr>
              <a:t>method </a:t>
            </a:r>
            <a:r>
              <a:rPr sz="2200" spc="45" dirty="0">
                <a:latin typeface="Times New Roman"/>
                <a:cs typeface="Times New Roman"/>
              </a:rPr>
              <a:t>should </a:t>
            </a:r>
            <a:r>
              <a:rPr sz="2200" spc="30" dirty="0">
                <a:latin typeface="Times New Roman"/>
                <a:cs typeface="Times New Roman"/>
              </a:rPr>
              <a:t>primarily </a:t>
            </a:r>
            <a:r>
              <a:rPr sz="2200" spc="55" dirty="0">
                <a:latin typeface="Times New Roman"/>
                <a:cs typeface="Times New Roman"/>
              </a:rPr>
              <a:t>be </a:t>
            </a:r>
            <a:r>
              <a:rPr sz="2200" spc="50" dirty="0">
                <a:latin typeface="Times New Roman"/>
                <a:cs typeface="Times New Roman"/>
              </a:rPr>
              <a:t>used </a:t>
            </a:r>
            <a:r>
              <a:rPr sz="2200" spc="55" dirty="0">
                <a:latin typeface="Times New Roman"/>
                <a:cs typeface="Times New Roman"/>
              </a:rPr>
              <a:t>to </a:t>
            </a:r>
            <a:r>
              <a:rPr sz="2200" spc="45" dirty="0">
                <a:solidFill>
                  <a:srgbClr val="FF0000"/>
                </a:solidFill>
                <a:latin typeface="Times New Roman"/>
                <a:cs typeface="Times New Roman"/>
              </a:rPr>
              <a:t>prevent </a:t>
            </a:r>
            <a:r>
              <a:rPr sz="2200" spc="65" dirty="0">
                <a:solidFill>
                  <a:srgbClr val="FF0000"/>
                </a:solidFill>
                <a:latin typeface="Times New Roman"/>
                <a:cs typeface="Times New Roman"/>
              </a:rPr>
              <a:t>undue  </a:t>
            </a:r>
            <a:r>
              <a:rPr sz="2200" spc="35" dirty="0">
                <a:solidFill>
                  <a:srgbClr val="FF0000"/>
                </a:solidFill>
                <a:latin typeface="Times New Roman"/>
                <a:cs typeface="Times New Roman"/>
              </a:rPr>
              <a:t>bacterial</a:t>
            </a:r>
            <a:r>
              <a:rPr sz="2200" spc="-5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200" spc="40" dirty="0">
                <a:solidFill>
                  <a:srgbClr val="FF0000"/>
                </a:solidFill>
                <a:latin typeface="Times New Roman"/>
                <a:cs typeface="Times New Roman"/>
              </a:rPr>
              <a:t>multiplication</a:t>
            </a:r>
            <a:r>
              <a:rPr sz="2200" spc="-5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200" spc="45" dirty="0">
                <a:solidFill>
                  <a:srgbClr val="FF0000"/>
                </a:solidFill>
                <a:latin typeface="Times New Roman"/>
                <a:cs typeface="Times New Roman"/>
              </a:rPr>
              <a:t>in</a:t>
            </a:r>
            <a:r>
              <a:rPr sz="2200" spc="-25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200" spc="20" dirty="0">
                <a:solidFill>
                  <a:srgbClr val="FF0000"/>
                </a:solidFill>
                <a:latin typeface="Times New Roman"/>
                <a:cs typeface="Times New Roman"/>
              </a:rPr>
              <a:t>raw</a:t>
            </a:r>
            <a:r>
              <a:rPr sz="2200" spc="5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200" spc="30" dirty="0">
                <a:solidFill>
                  <a:srgbClr val="FF0000"/>
                </a:solidFill>
                <a:latin typeface="Times New Roman"/>
                <a:cs typeface="Times New Roman"/>
              </a:rPr>
              <a:t>milk</a:t>
            </a:r>
            <a:r>
              <a:rPr sz="2200" spc="-15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200" spc="45" dirty="0">
                <a:latin typeface="Times New Roman"/>
                <a:cs typeface="Times New Roman"/>
              </a:rPr>
              <a:t>during</a:t>
            </a:r>
            <a:r>
              <a:rPr sz="2200" spc="10" dirty="0">
                <a:latin typeface="Times New Roman"/>
                <a:cs typeface="Times New Roman"/>
              </a:rPr>
              <a:t> </a:t>
            </a:r>
            <a:r>
              <a:rPr sz="2200" spc="30" dirty="0">
                <a:latin typeface="Times New Roman"/>
                <a:cs typeface="Times New Roman"/>
              </a:rPr>
              <a:t>collection</a:t>
            </a:r>
            <a:r>
              <a:rPr sz="2200" spc="-25" dirty="0">
                <a:latin typeface="Times New Roman"/>
                <a:cs typeface="Times New Roman"/>
              </a:rPr>
              <a:t> </a:t>
            </a:r>
            <a:r>
              <a:rPr sz="2200" spc="70" dirty="0">
                <a:latin typeface="Times New Roman"/>
                <a:cs typeface="Times New Roman"/>
              </a:rPr>
              <a:t>and  </a:t>
            </a:r>
            <a:r>
              <a:rPr sz="2200" spc="55" dirty="0">
                <a:latin typeface="Times New Roman"/>
                <a:cs typeface="Times New Roman"/>
              </a:rPr>
              <a:t>transportation</a:t>
            </a:r>
            <a:r>
              <a:rPr sz="2200" spc="-40" dirty="0">
                <a:latin typeface="Times New Roman"/>
                <a:cs typeface="Times New Roman"/>
              </a:rPr>
              <a:t> </a:t>
            </a:r>
            <a:r>
              <a:rPr sz="2200" spc="55" dirty="0">
                <a:latin typeface="Times New Roman"/>
                <a:cs typeface="Times New Roman"/>
              </a:rPr>
              <a:t>to</a:t>
            </a:r>
            <a:r>
              <a:rPr sz="2200" spc="-40" dirty="0">
                <a:latin typeface="Times New Roman"/>
                <a:cs typeface="Times New Roman"/>
              </a:rPr>
              <a:t> </a:t>
            </a:r>
            <a:r>
              <a:rPr sz="2200" spc="75" dirty="0">
                <a:latin typeface="Times New Roman"/>
                <a:cs typeface="Times New Roman"/>
              </a:rPr>
              <a:t>the</a:t>
            </a:r>
            <a:r>
              <a:rPr sz="2200" spc="-85" dirty="0">
                <a:latin typeface="Times New Roman"/>
                <a:cs typeface="Times New Roman"/>
              </a:rPr>
              <a:t> </a:t>
            </a:r>
            <a:r>
              <a:rPr sz="2200" spc="30" dirty="0">
                <a:latin typeface="Times New Roman"/>
                <a:cs typeface="Times New Roman"/>
              </a:rPr>
              <a:t>dairy</a:t>
            </a:r>
            <a:r>
              <a:rPr sz="2200" spc="-40" dirty="0">
                <a:latin typeface="Times New Roman"/>
                <a:cs typeface="Times New Roman"/>
              </a:rPr>
              <a:t> </a:t>
            </a:r>
            <a:r>
              <a:rPr sz="2200" spc="30" dirty="0">
                <a:latin typeface="Times New Roman"/>
                <a:cs typeface="Times New Roman"/>
              </a:rPr>
              <a:t>processing</a:t>
            </a:r>
            <a:r>
              <a:rPr sz="2200" spc="25" dirty="0">
                <a:latin typeface="Times New Roman"/>
                <a:cs typeface="Times New Roman"/>
              </a:rPr>
              <a:t> </a:t>
            </a:r>
            <a:r>
              <a:rPr sz="2200" spc="55" dirty="0">
                <a:latin typeface="Times New Roman"/>
                <a:cs typeface="Times New Roman"/>
              </a:rPr>
              <a:t>plant</a:t>
            </a:r>
            <a:endParaRPr sz="2200" dirty="0">
              <a:latin typeface="Times New Roman"/>
              <a:cs typeface="Times New Roman"/>
            </a:endParaRPr>
          </a:p>
          <a:p>
            <a:pPr marL="292100" marR="755015" indent="-137160" algn="just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Clr>
                <a:srgbClr val="0AD0D9"/>
              </a:buClr>
              <a:buSzPct val="95833"/>
              <a:buFont typeface="Arial"/>
              <a:buChar char="●"/>
              <a:tabLst>
                <a:tab pos="292735" algn="l"/>
              </a:tabLst>
            </a:pPr>
            <a:r>
              <a:rPr sz="2200" spc="30" dirty="0">
                <a:latin typeface="Times New Roman"/>
                <a:cs typeface="Times New Roman"/>
              </a:rPr>
              <a:t>This </a:t>
            </a:r>
            <a:r>
              <a:rPr sz="2200" spc="75" dirty="0">
                <a:latin typeface="Times New Roman"/>
                <a:cs typeface="Times New Roman"/>
              </a:rPr>
              <a:t>method </a:t>
            </a:r>
            <a:r>
              <a:rPr sz="2200" spc="45" dirty="0">
                <a:latin typeface="Times New Roman"/>
                <a:cs typeface="Times New Roman"/>
              </a:rPr>
              <a:t>should </a:t>
            </a:r>
            <a:r>
              <a:rPr sz="2200" spc="25" dirty="0">
                <a:latin typeface="Times New Roman"/>
                <a:cs typeface="Times New Roman"/>
              </a:rPr>
              <a:t>only </a:t>
            </a:r>
            <a:r>
              <a:rPr sz="2200" spc="55" dirty="0">
                <a:latin typeface="Times New Roman"/>
                <a:cs typeface="Times New Roman"/>
              </a:rPr>
              <a:t>be </a:t>
            </a:r>
            <a:r>
              <a:rPr sz="2200" spc="50" dirty="0">
                <a:latin typeface="Times New Roman"/>
                <a:cs typeface="Times New Roman"/>
              </a:rPr>
              <a:t>used </a:t>
            </a:r>
            <a:r>
              <a:rPr sz="2200" spc="45" dirty="0">
                <a:latin typeface="Times New Roman"/>
                <a:cs typeface="Times New Roman"/>
              </a:rPr>
              <a:t>in situations </a:t>
            </a:r>
            <a:r>
              <a:rPr sz="2200" spc="60" dirty="0">
                <a:latin typeface="Times New Roman"/>
                <a:cs typeface="Times New Roman"/>
              </a:rPr>
              <a:t>when </a:t>
            </a:r>
            <a:r>
              <a:rPr sz="2200" spc="60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200" spc="35" dirty="0">
                <a:solidFill>
                  <a:srgbClr val="FF0000"/>
                </a:solidFill>
                <a:latin typeface="Times New Roman"/>
                <a:cs typeface="Times New Roman"/>
              </a:rPr>
              <a:t>technical,</a:t>
            </a:r>
            <a:r>
              <a:rPr sz="2200" spc="-60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200" spc="35" dirty="0">
                <a:solidFill>
                  <a:srgbClr val="FF0000"/>
                </a:solidFill>
                <a:latin typeface="Times New Roman"/>
                <a:cs typeface="Times New Roman"/>
              </a:rPr>
              <a:t>economical</a:t>
            </a:r>
            <a:r>
              <a:rPr sz="2200" spc="5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200" spc="75" dirty="0">
                <a:solidFill>
                  <a:srgbClr val="FF0000"/>
                </a:solidFill>
                <a:latin typeface="Times New Roman"/>
                <a:cs typeface="Times New Roman"/>
              </a:rPr>
              <a:t>and/or</a:t>
            </a:r>
            <a:r>
              <a:rPr sz="2200" spc="-45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200" spc="35" dirty="0">
                <a:solidFill>
                  <a:srgbClr val="FF0000"/>
                </a:solidFill>
                <a:latin typeface="Times New Roman"/>
                <a:cs typeface="Times New Roman"/>
              </a:rPr>
              <a:t>practical</a:t>
            </a:r>
            <a:r>
              <a:rPr sz="2200" spc="-20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200" spc="40" dirty="0">
                <a:solidFill>
                  <a:srgbClr val="FF0000"/>
                </a:solidFill>
                <a:latin typeface="Times New Roman"/>
                <a:cs typeface="Times New Roman"/>
              </a:rPr>
              <a:t>reasons</a:t>
            </a:r>
            <a:r>
              <a:rPr sz="2200" spc="-20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200" spc="55" dirty="0">
                <a:solidFill>
                  <a:srgbClr val="FF0000"/>
                </a:solidFill>
                <a:latin typeface="Times New Roman"/>
                <a:cs typeface="Times New Roman"/>
              </a:rPr>
              <a:t>do</a:t>
            </a:r>
            <a:r>
              <a:rPr sz="2200" spc="-45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200" spc="75" dirty="0">
                <a:solidFill>
                  <a:srgbClr val="FF0000"/>
                </a:solidFill>
                <a:latin typeface="Times New Roman"/>
                <a:cs typeface="Times New Roman"/>
              </a:rPr>
              <a:t>not  </a:t>
            </a:r>
            <a:r>
              <a:rPr sz="2200" spc="15" dirty="0">
                <a:solidFill>
                  <a:srgbClr val="FF0000"/>
                </a:solidFill>
                <a:latin typeface="Times New Roman"/>
                <a:cs typeface="Times New Roman"/>
              </a:rPr>
              <a:t>allow </a:t>
            </a:r>
            <a:r>
              <a:rPr sz="2200" spc="75" dirty="0">
                <a:solidFill>
                  <a:srgbClr val="FF0000"/>
                </a:solidFill>
                <a:latin typeface="Times New Roman"/>
                <a:cs typeface="Times New Roman"/>
              </a:rPr>
              <a:t>the </a:t>
            </a:r>
            <a:r>
              <a:rPr sz="2200" spc="35" dirty="0">
                <a:solidFill>
                  <a:srgbClr val="FF0000"/>
                </a:solidFill>
                <a:latin typeface="Times New Roman"/>
                <a:cs typeface="Times New Roman"/>
              </a:rPr>
              <a:t>use </a:t>
            </a:r>
            <a:r>
              <a:rPr sz="2200" spc="5" dirty="0">
                <a:solidFill>
                  <a:srgbClr val="FF0000"/>
                </a:solidFill>
                <a:latin typeface="Times New Roman"/>
                <a:cs typeface="Times New Roman"/>
              </a:rPr>
              <a:t>of </a:t>
            </a:r>
            <a:r>
              <a:rPr sz="2200" spc="25" dirty="0">
                <a:solidFill>
                  <a:srgbClr val="FF0000"/>
                </a:solidFill>
                <a:latin typeface="Times New Roman"/>
                <a:cs typeface="Times New Roman"/>
              </a:rPr>
              <a:t>cooling </a:t>
            </a:r>
            <a:r>
              <a:rPr sz="2200" spc="15" dirty="0">
                <a:latin typeface="Times New Roman"/>
                <a:cs typeface="Times New Roman"/>
              </a:rPr>
              <a:t>facilities </a:t>
            </a:r>
            <a:r>
              <a:rPr sz="2200" spc="20" dirty="0">
                <a:latin typeface="Times New Roman"/>
                <a:cs typeface="Times New Roman"/>
              </a:rPr>
              <a:t>for </a:t>
            </a:r>
            <a:r>
              <a:rPr sz="2200" spc="50" dirty="0">
                <a:latin typeface="Times New Roman"/>
                <a:cs typeface="Times New Roman"/>
              </a:rPr>
              <a:t>maintaining </a:t>
            </a:r>
            <a:r>
              <a:rPr sz="2200" spc="75" dirty="0">
                <a:latin typeface="Times New Roman"/>
                <a:cs typeface="Times New Roman"/>
              </a:rPr>
              <a:t>the  </a:t>
            </a:r>
            <a:r>
              <a:rPr sz="2200" spc="35" dirty="0">
                <a:latin typeface="Times New Roman"/>
                <a:cs typeface="Times New Roman"/>
              </a:rPr>
              <a:t>quality </a:t>
            </a:r>
            <a:r>
              <a:rPr sz="2200" spc="5" dirty="0">
                <a:latin typeface="Times New Roman"/>
                <a:cs typeface="Times New Roman"/>
              </a:rPr>
              <a:t>of </a:t>
            </a:r>
            <a:r>
              <a:rPr sz="2200" spc="20" dirty="0">
                <a:latin typeface="Times New Roman"/>
                <a:cs typeface="Times New Roman"/>
              </a:rPr>
              <a:t>raw</a:t>
            </a:r>
            <a:r>
              <a:rPr sz="2200" spc="-140" dirty="0">
                <a:latin typeface="Times New Roman"/>
                <a:cs typeface="Times New Roman"/>
              </a:rPr>
              <a:t> </a:t>
            </a:r>
            <a:r>
              <a:rPr sz="2200" spc="25" dirty="0">
                <a:latin typeface="Times New Roman"/>
                <a:cs typeface="Times New Roman"/>
              </a:rPr>
              <a:t>milk.</a:t>
            </a:r>
            <a:endParaRPr sz="2200" dirty="0">
              <a:latin typeface="Times New Roman"/>
              <a:cs typeface="Times New Roman"/>
            </a:endParaRPr>
          </a:p>
          <a:p>
            <a:pPr marL="292100" marR="414655" indent="-137160" algn="just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Clr>
                <a:srgbClr val="0AD0D9"/>
              </a:buClr>
              <a:buSzPct val="95833"/>
              <a:buFont typeface="Arial"/>
              <a:buChar char="●"/>
              <a:tabLst>
                <a:tab pos="292735" algn="l"/>
              </a:tabLst>
            </a:pPr>
            <a:r>
              <a:rPr sz="2200" spc="15" dirty="0">
                <a:latin typeface="Times New Roman"/>
                <a:cs typeface="Times New Roman"/>
              </a:rPr>
              <a:t>Use </a:t>
            </a:r>
            <a:r>
              <a:rPr sz="2200" spc="5" dirty="0">
                <a:latin typeface="Times New Roman"/>
                <a:cs typeface="Times New Roman"/>
              </a:rPr>
              <a:t>of </a:t>
            </a:r>
            <a:r>
              <a:rPr sz="2200" spc="75" dirty="0">
                <a:latin typeface="Times New Roman"/>
                <a:cs typeface="Times New Roman"/>
              </a:rPr>
              <a:t>the </a:t>
            </a:r>
            <a:r>
              <a:rPr sz="2200" spc="20" dirty="0">
                <a:latin typeface="Times New Roman"/>
                <a:cs typeface="Times New Roman"/>
              </a:rPr>
              <a:t>LP-system </a:t>
            </a:r>
            <a:r>
              <a:rPr sz="2200" spc="45" dirty="0">
                <a:latin typeface="Times New Roman"/>
                <a:cs typeface="Times New Roman"/>
              </a:rPr>
              <a:t>in </a:t>
            </a:r>
            <a:r>
              <a:rPr sz="2200" spc="35" dirty="0">
                <a:latin typeface="Times New Roman"/>
                <a:cs typeface="Times New Roman"/>
              </a:rPr>
              <a:t>areas </a:t>
            </a:r>
            <a:r>
              <a:rPr sz="2200" spc="45" dirty="0">
                <a:latin typeface="Times New Roman"/>
                <a:cs typeface="Times New Roman"/>
              </a:rPr>
              <a:t>which </a:t>
            </a:r>
            <a:r>
              <a:rPr sz="2200" spc="40" dirty="0">
                <a:latin typeface="Times New Roman"/>
                <a:cs typeface="Times New Roman"/>
              </a:rPr>
              <a:t>currently </a:t>
            </a:r>
            <a:r>
              <a:rPr sz="2200" spc="20" dirty="0">
                <a:solidFill>
                  <a:srgbClr val="FF0000"/>
                </a:solidFill>
                <a:latin typeface="Times New Roman"/>
                <a:cs typeface="Times New Roman"/>
              </a:rPr>
              <a:t>lack </a:t>
            </a:r>
            <a:r>
              <a:rPr sz="2200" spc="70" dirty="0">
                <a:solidFill>
                  <a:srgbClr val="FF0000"/>
                </a:solidFill>
                <a:latin typeface="Times New Roman"/>
                <a:cs typeface="Times New Roman"/>
              </a:rPr>
              <a:t>an  </a:t>
            </a:r>
            <a:r>
              <a:rPr sz="2200" spc="55" dirty="0">
                <a:solidFill>
                  <a:srgbClr val="FF0000"/>
                </a:solidFill>
                <a:latin typeface="Times New Roman"/>
                <a:cs typeface="Times New Roman"/>
              </a:rPr>
              <a:t>adequate</a:t>
            </a:r>
            <a:r>
              <a:rPr sz="2200" spc="-60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200" spc="40" dirty="0">
                <a:solidFill>
                  <a:srgbClr val="FF0000"/>
                </a:solidFill>
                <a:latin typeface="Times New Roman"/>
                <a:cs typeface="Times New Roman"/>
              </a:rPr>
              <a:t>infrastructure </a:t>
            </a:r>
            <a:r>
              <a:rPr sz="2200" spc="20" dirty="0">
                <a:solidFill>
                  <a:srgbClr val="FF0000"/>
                </a:solidFill>
                <a:latin typeface="Times New Roman"/>
                <a:cs typeface="Times New Roman"/>
              </a:rPr>
              <a:t>for</a:t>
            </a:r>
            <a:r>
              <a:rPr sz="2200" spc="-60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200" spc="30" dirty="0">
                <a:solidFill>
                  <a:srgbClr val="FF0000"/>
                </a:solidFill>
                <a:latin typeface="Times New Roman"/>
                <a:cs typeface="Times New Roman"/>
              </a:rPr>
              <a:t>collection</a:t>
            </a:r>
            <a:r>
              <a:rPr sz="2200" spc="-35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200" spc="5" dirty="0">
                <a:solidFill>
                  <a:srgbClr val="FF0000"/>
                </a:solidFill>
                <a:latin typeface="Times New Roman"/>
                <a:cs typeface="Times New Roman"/>
              </a:rPr>
              <a:t>of</a:t>
            </a:r>
            <a:r>
              <a:rPr sz="2200" spc="30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200" spc="35" dirty="0">
                <a:solidFill>
                  <a:srgbClr val="FF0000"/>
                </a:solidFill>
                <a:latin typeface="Times New Roman"/>
                <a:cs typeface="Times New Roman"/>
              </a:rPr>
              <a:t>liquid</a:t>
            </a:r>
            <a:r>
              <a:rPr sz="2200" spc="5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200" spc="25" dirty="0">
                <a:solidFill>
                  <a:srgbClr val="FF0000"/>
                </a:solidFill>
                <a:latin typeface="Times New Roman"/>
                <a:cs typeface="Times New Roman"/>
              </a:rPr>
              <a:t>milk</a:t>
            </a:r>
            <a:r>
              <a:rPr sz="2200" spc="25" dirty="0">
                <a:latin typeface="Times New Roman"/>
                <a:cs typeface="Times New Roman"/>
              </a:rPr>
              <a:t>,</a:t>
            </a:r>
            <a:r>
              <a:rPr sz="2200" spc="-30" dirty="0">
                <a:latin typeface="Times New Roman"/>
                <a:cs typeface="Times New Roman"/>
              </a:rPr>
              <a:t> </a:t>
            </a:r>
            <a:r>
              <a:rPr sz="2200" spc="35" dirty="0">
                <a:latin typeface="Times New Roman"/>
                <a:cs typeface="Times New Roman"/>
              </a:rPr>
              <a:t>would  </a:t>
            </a:r>
            <a:r>
              <a:rPr sz="2200" spc="45" dirty="0">
                <a:latin typeface="Times New Roman"/>
                <a:cs typeface="Times New Roman"/>
              </a:rPr>
              <a:t>ensure </a:t>
            </a:r>
            <a:r>
              <a:rPr sz="2200" spc="75" dirty="0">
                <a:latin typeface="Times New Roman"/>
                <a:cs typeface="Times New Roman"/>
              </a:rPr>
              <a:t>the </a:t>
            </a:r>
            <a:r>
              <a:rPr sz="2200" spc="50" dirty="0">
                <a:latin typeface="Times New Roman"/>
                <a:cs typeface="Times New Roman"/>
              </a:rPr>
              <a:t>production </a:t>
            </a:r>
            <a:r>
              <a:rPr sz="2200" spc="5" dirty="0">
                <a:latin typeface="Times New Roman"/>
                <a:cs typeface="Times New Roman"/>
              </a:rPr>
              <a:t>of </a:t>
            </a:r>
            <a:r>
              <a:rPr sz="2200" spc="30" dirty="0">
                <a:latin typeface="Times New Roman"/>
                <a:cs typeface="Times New Roman"/>
              </a:rPr>
              <a:t>milk as </a:t>
            </a:r>
            <a:r>
              <a:rPr sz="2200" spc="40" dirty="0">
                <a:latin typeface="Times New Roman"/>
                <a:cs typeface="Times New Roman"/>
              </a:rPr>
              <a:t>a </a:t>
            </a:r>
            <a:r>
              <a:rPr sz="2200" spc="10" dirty="0">
                <a:latin typeface="Times New Roman"/>
                <a:cs typeface="Times New Roman"/>
              </a:rPr>
              <a:t>safe </a:t>
            </a:r>
            <a:r>
              <a:rPr sz="2200" spc="70" dirty="0">
                <a:latin typeface="Times New Roman"/>
                <a:cs typeface="Times New Roman"/>
              </a:rPr>
              <a:t>and </a:t>
            </a:r>
            <a:r>
              <a:rPr sz="2200" spc="40" dirty="0">
                <a:latin typeface="Times New Roman"/>
                <a:cs typeface="Times New Roman"/>
              </a:rPr>
              <a:t>wholesome  </a:t>
            </a:r>
            <a:r>
              <a:rPr sz="2200" spc="20" dirty="0">
                <a:latin typeface="Times New Roman"/>
                <a:cs typeface="Times New Roman"/>
              </a:rPr>
              <a:t>food,</a:t>
            </a:r>
            <a:r>
              <a:rPr sz="2200" spc="-40" dirty="0">
                <a:latin typeface="Times New Roman"/>
                <a:cs typeface="Times New Roman"/>
              </a:rPr>
              <a:t> </a:t>
            </a:r>
            <a:r>
              <a:rPr sz="2200" spc="45" dirty="0">
                <a:latin typeface="Times New Roman"/>
                <a:cs typeface="Times New Roman"/>
              </a:rPr>
              <a:t>which</a:t>
            </a:r>
            <a:r>
              <a:rPr sz="2200" spc="-85" dirty="0">
                <a:latin typeface="Times New Roman"/>
                <a:cs typeface="Times New Roman"/>
              </a:rPr>
              <a:t> </a:t>
            </a:r>
            <a:r>
              <a:rPr sz="2200" spc="45" dirty="0">
                <a:latin typeface="Times New Roman"/>
                <a:cs typeface="Times New Roman"/>
              </a:rPr>
              <a:t>otherwise</a:t>
            </a:r>
            <a:r>
              <a:rPr sz="2200" spc="-60" dirty="0">
                <a:latin typeface="Times New Roman"/>
                <a:cs typeface="Times New Roman"/>
              </a:rPr>
              <a:t> </a:t>
            </a:r>
            <a:r>
              <a:rPr sz="2200" spc="35" dirty="0">
                <a:latin typeface="Times New Roman"/>
                <a:cs typeface="Times New Roman"/>
              </a:rPr>
              <a:t>would</a:t>
            </a:r>
            <a:r>
              <a:rPr sz="2200" dirty="0">
                <a:latin typeface="Times New Roman"/>
                <a:cs typeface="Times New Roman"/>
              </a:rPr>
              <a:t> </a:t>
            </a:r>
            <a:r>
              <a:rPr sz="2200" spc="55" dirty="0">
                <a:latin typeface="Times New Roman"/>
                <a:cs typeface="Times New Roman"/>
              </a:rPr>
              <a:t>be</a:t>
            </a:r>
            <a:r>
              <a:rPr sz="2200" spc="-60" dirty="0">
                <a:latin typeface="Times New Roman"/>
                <a:cs typeface="Times New Roman"/>
              </a:rPr>
              <a:t> </a:t>
            </a:r>
            <a:r>
              <a:rPr sz="2200" spc="20" dirty="0">
                <a:latin typeface="Times New Roman"/>
                <a:cs typeface="Times New Roman"/>
              </a:rPr>
              <a:t>virtually</a:t>
            </a:r>
            <a:r>
              <a:rPr sz="2200" spc="-40" dirty="0">
                <a:latin typeface="Times New Roman"/>
                <a:cs typeface="Times New Roman"/>
              </a:rPr>
              <a:t> </a:t>
            </a:r>
            <a:r>
              <a:rPr sz="2200" spc="30" dirty="0">
                <a:latin typeface="Times New Roman"/>
                <a:cs typeface="Times New Roman"/>
              </a:rPr>
              <a:t>impossible.</a:t>
            </a:r>
            <a:endParaRPr sz="2200" dirty="0">
              <a:latin typeface="Times New Roman"/>
              <a:cs typeface="Times New Roman"/>
            </a:endParaRPr>
          </a:p>
          <a:p>
            <a:pPr marL="292100" marR="384175" indent="-137160" algn="just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Clr>
                <a:srgbClr val="0AD0D9"/>
              </a:buClr>
              <a:buSzPct val="95833"/>
              <a:buFont typeface="Arial"/>
              <a:buChar char="●"/>
              <a:tabLst>
                <a:tab pos="292735" algn="l"/>
              </a:tabLst>
            </a:pPr>
            <a:r>
              <a:rPr sz="2200" spc="45" dirty="0">
                <a:latin typeface="Times New Roman"/>
                <a:cs typeface="Times New Roman"/>
              </a:rPr>
              <a:t>The </a:t>
            </a:r>
            <a:r>
              <a:rPr sz="2200" spc="75" dirty="0">
                <a:solidFill>
                  <a:srgbClr val="FF0000"/>
                </a:solidFill>
                <a:latin typeface="Times New Roman"/>
                <a:cs typeface="Times New Roman"/>
              </a:rPr>
              <a:t>method </a:t>
            </a:r>
            <a:r>
              <a:rPr sz="2200" spc="45" dirty="0">
                <a:solidFill>
                  <a:srgbClr val="FF0000"/>
                </a:solidFill>
                <a:latin typeface="Times New Roman"/>
                <a:cs typeface="Times New Roman"/>
              </a:rPr>
              <a:t>should </a:t>
            </a:r>
            <a:r>
              <a:rPr sz="2200" spc="75" dirty="0">
                <a:solidFill>
                  <a:srgbClr val="FF0000"/>
                </a:solidFill>
                <a:latin typeface="Times New Roman"/>
                <a:cs typeface="Times New Roman"/>
              </a:rPr>
              <a:t>not </a:t>
            </a:r>
            <a:r>
              <a:rPr sz="2200" spc="55" dirty="0">
                <a:solidFill>
                  <a:srgbClr val="FF0000"/>
                </a:solidFill>
                <a:latin typeface="Times New Roman"/>
                <a:cs typeface="Times New Roman"/>
              </a:rPr>
              <a:t>be </a:t>
            </a:r>
            <a:r>
              <a:rPr sz="2200" spc="50" dirty="0">
                <a:solidFill>
                  <a:srgbClr val="FF0000"/>
                </a:solidFill>
                <a:latin typeface="Times New Roman"/>
                <a:cs typeface="Times New Roman"/>
              </a:rPr>
              <a:t>used </a:t>
            </a:r>
            <a:r>
              <a:rPr sz="2200" spc="20" dirty="0">
                <a:solidFill>
                  <a:srgbClr val="FF0000"/>
                </a:solidFill>
                <a:latin typeface="Times New Roman"/>
                <a:cs typeface="Times New Roman"/>
              </a:rPr>
              <a:t>by </a:t>
            </a:r>
            <a:r>
              <a:rPr sz="2200" spc="75" dirty="0">
                <a:solidFill>
                  <a:srgbClr val="FF0000"/>
                </a:solidFill>
                <a:latin typeface="Times New Roman"/>
                <a:cs typeface="Times New Roman"/>
              </a:rPr>
              <a:t>the </a:t>
            </a:r>
            <a:r>
              <a:rPr sz="2200" spc="30" dirty="0">
                <a:solidFill>
                  <a:srgbClr val="FF0000"/>
                </a:solidFill>
                <a:latin typeface="Times New Roman"/>
                <a:cs typeface="Times New Roman"/>
              </a:rPr>
              <a:t>individual milk  </a:t>
            </a:r>
            <a:r>
              <a:rPr sz="2200" spc="45" dirty="0">
                <a:solidFill>
                  <a:srgbClr val="FF0000"/>
                </a:solidFill>
                <a:latin typeface="Times New Roman"/>
                <a:cs typeface="Times New Roman"/>
              </a:rPr>
              <a:t>producer </a:t>
            </a:r>
            <a:r>
              <a:rPr sz="2200" spc="75" dirty="0">
                <a:latin typeface="Times New Roman"/>
                <a:cs typeface="Times New Roman"/>
              </a:rPr>
              <a:t>but </a:t>
            </a:r>
            <a:r>
              <a:rPr sz="2200" spc="65" dirty="0">
                <a:latin typeface="Times New Roman"/>
                <a:cs typeface="Times New Roman"/>
              </a:rPr>
              <a:t>at </a:t>
            </a:r>
            <a:r>
              <a:rPr sz="2200" spc="40" dirty="0">
                <a:latin typeface="Times New Roman"/>
                <a:cs typeface="Times New Roman"/>
              </a:rPr>
              <a:t>a suitable </a:t>
            </a:r>
            <a:r>
              <a:rPr sz="2200" spc="25" dirty="0">
                <a:latin typeface="Times New Roman"/>
                <a:cs typeface="Times New Roman"/>
              </a:rPr>
              <a:t>collecting </a:t>
            </a:r>
            <a:r>
              <a:rPr sz="2200" spc="55" dirty="0">
                <a:latin typeface="Times New Roman"/>
                <a:cs typeface="Times New Roman"/>
              </a:rPr>
              <a:t>point/centre. </a:t>
            </a:r>
            <a:r>
              <a:rPr sz="2200" spc="35" dirty="0">
                <a:latin typeface="Times New Roman"/>
                <a:cs typeface="Times New Roman"/>
              </a:rPr>
              <a:t>These  </a:t>
            </a:r>
            <a:r>
              <a:rPr sz="2200" spc="40" dirty="0">
                <a:latin typeface="Times New Roman"/>
                <a:cs typeface="Times New Roman"/>
              </a:rPr>
              <a:t>centres</a:t>
            </a:r>
            <a:r>
              <a:rPr sz="2200" spc="-45" dirty="0">
                <a:latin typeface="Times New Roman"/>
                <a:cs typeface="Times New Roman"/>
              </a:rPr>
              <a:t> </a:t>
            </a:r>
            <a:r>
              <a:rPr sz="2200" spc="65" dirty="0">
                <a:latin typeface="Times New Roman"/>
                <a:cs typeface="Times New Roman"/>
              </a:rPr>
              <a:t>must</a:t>
            </a:r>
            <a:r>
              <a:rPr sz="2200" dirty="0">
                <a:latin typeface="Times New Roman"/>
                <a:cs typeface="Times New Roman"/>
              </a:rPr>
              <a:t> </a:t>
            </a:r>
            <a:r>
              <a:rPr sz="2200" spc="55" dirty="0">
                <a:latin typeface="Times New Roman"/>
                <a:cs typeface="Times New Roman"/>
              </a:rPr>
              <a:t>be</a:t>
            </a:r>
            <a:r>
              <a:rPr sz="2200" spc="-60" dirty="0">
                <a:latin typeface="Times New Roman"/>
                <a:cs typeface="Times New Roman"/>
              </a:rPr>
              <a:t> </a:t>
            </a:r>
            <a:r>
              <a:rPr sz="2200" spc="55" dirty="0">
                <a:latin typeface="Times New Roman"/>
                <a:cs typeface="Times New Roman"/>
              </a:rPr>
              <a:t>equipped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spc="50" dirty="0">
                <a:latin typeface="Times New Roman"/>
                <a:cs typeface="Times New Roman"/>
              </a:rPr>
              <a:t>with</a:t>
            </a:r>
            <a:r>
              <a:rPr sz="2200" spc="-60" dirty="0">
                <a:latin typeface="Times New Roman"/>
                <a:cs typeface="Times New Roman"/>
              </a:rPr>
              <a:t> </a:t>
            </a:r>
            <a:r>
              <a:rPr sz="2200" spc="50" dirty="0">
                <a:latin typeface="Times New Roman"/>
                <a:cs typeface="Times New Roman"/>
              </a:rPr>
              <a:t>proper</a:t>
            </a:r>
            <a:r>
              <a:rPr sz="2200" spc="-40" dirty="0">
                <a:latin typeface="Times New Roman"/>
                <a:cs typeface="Times New Roman"/>
              </a:rPr>
              <a:t> </a:t>
            </a:r>
            <a:r>
              <a:rPr sz="2200" spc="15" dirty="0">
                <a:latin typeface="Times New Roman"/>
                <a:cs typeface="Times New Roman"/>
              </a:rPr>
              <a:t>facilities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spc="20" dirty="0">
                <a:latin typeface="Times New Roman"/>
                <a:cs typeface="Times New Roman"/>
              </a:rPr>
              <a:t>for</a:t>
            </a:r>
            <a:r>
              <a:rPr sz="2200" spc="-60" dirty="0">
                <a:latin typeface="Times New Roman"/>
                <a:cs typeface="Times New Roman"/>
              </a:rPr>
              <a:t> </a:t>
            </a:r>
            <a:r>
              <a:rPr sz="2200" spc="35" dirty="0">
                <a:latin typeface="Times New Roman"/>
                <a:cs typeface="Times New Roman"/>
              </a:rPr>
              <a:t>cleaning  </a:t>
            </a:r>
            <a:r>
              <a:rPr sz="2200" spc="70" dirty="0">
                <a:latin typeface="Times New Roman"/>
                <a:cs typeface="Times New Roman"/>
              </a:rPr>
              <a:t>and</a:t>
            </a:r>
            <a:r>
              <a:rPr sz="2200" spc="-45" dirty="0">
                <a:latin typeface="Times New Roman"/>
                <a:cs typeface="Times New Roman"/>
              </a:rPr>
              <a:t> </a:t>
            </a:r>
            <a:r>
              <a:rPr sz="2200" spc="35" dirty="0">
                <a:latin typeface="Times New Roman"/>
                <a:cs typeface="Times New Roman"/>
              </a:rPr>
              <a:t>sanitizing</a:t>
            </a:r>
            <a:r>
              <a:rPr sz="2200" spc="5" dirty="0">
                <a:latin typeface="Times New Roman"/>
                <a:cs typeface="Times New Roman"/>
              </a:rPr>
              <a:t> </a:t>
            </a:r>
            <a:r>
              <a:rPr sz="2200" spc="75" dirty="0">
                <a:latin typeface="Times New Roman"/>
                <a:cs typeface="Times New Roman"/>
              </a:rPr>
              <a:t>the</a:t>
            </a:r>
            <a:r>
              <a:rPr sz="2200" spc="-80" dirty="0">
                <a:latin typeface="Times New Roman"/>
                <a:cs typeface="Times New Roman"/>
              </a:rPr>
              <a:t> </a:t>
            </a:r>
            <a:r>
              <a:rPr sz="2200" spc="5" dirty="0">
                <a:latin typeface="Times New Roman"/>
                <a:cs typeface="Times New Roman"/>
              </a:rPr>
              <a:t>vessels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spc="50" dirty="0">
                <a:latin typeface="Times New Roman"/>
                <a:cs typeface="Times New Roman"/>
              </a:rPr>
              <a:t>used</a:t>
            </a:r>
            <a:r>
              <a:rPr sz="2200" spc="5" dirty="0">
                <a:latin typeface="Times New Roman"/>
                <a:cs typeface="Times New Roman"/>
              </a:rPr>
              <a:t> </a:t>
            </a:r>
            <a:r>
              <a:rPr sz="2200" spc="55" dirty="0">
                <a:latin typeface="Times New Roman"/>
                <a:cs typeface="Times New Roman"/>
              </a:rPr>
              <a:t>to</a:t>
            </a:r>
            <a:r>
              <a:rPr sz="2200" spc="-30" dirty="0">
                <a:latin typeface="Times New Roman"/>
                <a:cs typeface="Times New Roman"/>
              </a:rPr>
              <a:t> </a:t>
            </a:r>
            <a:r>
              <a:rPr sz="2200" spc="50" dirty="0">
                <a:latin typeface="Times New Roman"/>
                <a:cs typeface="Times New Roman"/>
              </a:rPr>
              <a:t>hold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spc="70" dirty="0">
                <a:latin typeface="Times New Roman"/>
                <a:cs typeface="Times New Roman"/>
              </a:rPr>
              <a:t>and</a:t>
            </a:r>
            <a:r>
              <a:rPr sz="2200" spc="10" dirty="0">
                <a:latin typeface="Times New Roman"/>
                <a:cs typeface="Times New Roman"/>
              </a:rPr>
              <a:t> </a:t>
            </a:r>
            <a:r>
              <a:rPr sz="2200" spc="55" dirty="0">
                <a:latin typeface="Times New Roman"/>
                <a:cs typeface="Times New Roman"/>
              </a:rPr>
              <a:t>transport</a:t>
            </a:r>
            <a:r>
              <a:rPr sz="2200" dirty="0">
                <a:latin typeface="Times New Roman"/>
                <a:cs typeface="Times New Roman"/>
              </a:rPr>
              <a:t> </a:t>
            </a:r>
            <a:r>
              <a:rPr sz="2200" spc="25" dirty="0">
                <a:latin typeface="Times New Roman"/>
                <a:cs typeface="Times New Roman"/>
              </a:rPr>
              <a:t>milk.</a:t>
            </a:r>
            <a:endParaRPr sz="2200" dirty="0"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7971776" y="4121727"/>
            <a:ext cx="15777" cy="235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2070847" y="4465597"/>
            <a:ext cx="138056" cy="28263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85800" y="875120"/>
            <a:ext cx="9067800" cy="56887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033144">
              <a:lnSpc>
                <a:spcPts val="1945"/>
              </a:lnSpc>
            </a:pPr>
            <a:endParaRPr lang="en-IN" sz="2800" b="1" spc="-125" dirty="0" smtClean="0">
              <a:solidFill>
                <a:srgbClr val="04607A"/>
              </a:solidFill>
              <a:latin typeface="Trebuchet MS"/>
              <a:cs typeface="Trebuchet MS"/>
            </a:endParaRPr>
          </a:p>
          <a:p>
            <a:pPr marL="1033144">
              <a:lnSpc>
                <a:spcPts val="1945"/>
              </a:lnSpc>
            </a:pPr>
            <a:r>
              <a:rPr lang="en-IN" sz="2800" b="1" spc="-125" dirty="0" smtClean="0">
                <a:solidFill>
                  <a:srgbClr val="04607A"/>
                </a:solidFill>
                <a:latin typeface="Trebuchet MS"/>
                <a:cs typeface="Trebuchet MS"/>
              </a:rPr>
              <a:t>Current </a:t>
            </a:r>
            <a:r>
              <a:rPr lang="en-IN" sz="2800" b="1" spc="-95" dirty="0" smtClean="0">
                <a:solidFill>
                  <a:srgbClr val="04607A"/>
                </a:solidFill>
                <a:latin typeface="Trebuchet MS"/>
                <a:cs typeface="Trebuchet MS"/>
              </a:rPr>
              <a:t>status </a:t>
            </a:r>
            <a:r>
              <a:rPr lang="en-IN" sz="2800" b="1" spc="-80" dirty="0" smtClean="0">
                <a:solidFill>
                  <a:srgbClr val="04607A"/>
                </a:solidFill>
                <a:latin typeface="Trebuchet MS"/>
                <a:cs typeface="Trebuchet MS"/>
              </a:rPr>
              <a:t>of </a:t>
            </a:r>
            <a:r>
              <a:rPr lang="en-IN" sz="2800" b="1" spc="-100" dirty="0" smtClean="0">
                <a:solidFill>
                  <a:srgbClr val="04607A"/>
                </a:solidFill>
                <a:latin typeface="Trebuchet MS"/>
                <a:cs typeface="Trebuchet MS"/>
              </a:rPr>
              <a:t>use </a:t>
            </a:r>
            <a:r>
              <a:rPr lang="en-IN" sz="2800" b="1" spc="-80" dirty="0" smtClean="0">
                <a:solidFill>
                  <a:srgbClr val="04607A"/>
                </a:solidFill>
                <a:latin typeface="Trebuchet MS"/>
                <a:cs typeface="Trebuchet MS"/>
              </a:rPr>
              <a:t>of</a:t>
            </a:r>
            <a:r>
              <a:rPr lang="en-IN" sz="2800" b="1" spc="-275" dirty="0" smtClean="0">
                <a:solidFill>
                  <a:srgbClr val="04607A"/>
                </a:solidFill>
                <a:latin typeface="Trebuchet MS"/>
                <a:cs typeface="Trebuchet MS"/>
              </a:rPr>
              <a:t> </a:t>
            </a:r>
            <a:r>
              <a:rPr lang="en-IN" sz="2800" b="1" spc="-125" dirty="0" smtClean="0">
                <a:solidFill>
                  <a:srgbClr val="04607A"/>
                </a:solidFill>
                <a:latin typeface="Trebuchet MS"/>
                <a:cs typeface="Trebuchet MS"/>
              </a:rPr>
              <a:t>LP-s</a:t>
            </a:r>
            <a:endParaRPr lang="en-IN" sz="2800" dirty="0" smtClean="0">
              <a:latin typeface="Trebuchet MS"/>
              <a:cs typeface="Trebuchet MS"/>
            </a:endParaRPr>
          </a:p>
          <a:p>
            <a:pPr marL="292100" indent="-137160" algn="just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Clr>
                <a:srgbClr val="0AD0D9"/>
              </a:buClr>
              <a:buSzPct val="95833"/>
              <a:buFont typeface="Arial"/>
              <a:buChar char="●"/>
              <a:tabLst>
                <a:tab pos="292735" algn="l"/>
              </a:tabLst>
            </a:pPr>
            <a:r>
              <a:rPr lang="en-IN" sz="2200" spc="45" dirty="0" smtClean="0">
                <a:latin typeface="Times New Roman"/>
                <a:cs typeface="Times New Roman"/>
              </a:rPr>
              <a:t>Current</a:t>
            </a:r>
            <a:r>
              <a:rPr lang="en-IN" sz="2200" spc="-55" dirty="0" smtClean="0">
                <a:latin typeface="Times New Roman"/>
                <a:cs typeface="Times New Roman"/>
              </a:rPr>
              <a:t> </a:t>
            </a:r>
            <a:r>
              <a:rPr lang="en-IN" sz="2200" spc="30" dirty="0" smtClean="0">
                <a:latin typeface="Times New Roman"/>
                <a:cs typeface="Times New Roman"/>
              </a:rPr>
              <a:t>worldwide</a:t>
            </a:r>
            <a:r>
              <a:rPr lang="en-IN" sz="2200" spc="-60" dirty="0" smtClean="0">
                <a:latin typeface="Times New Roman"/>
                <a:cs typeface="Times New Roman"/>
              </a:rPr>
              <a:t> </a:t>
            </a:r>
            <a:r>
              <a:rPr lang="en-IN" sz="2200" spc="30" dirty="0" smtClean="0">
                <a:latin typeface="Times New Roman"/>
                <a:cs typeface="Times New Roman"/>
              </a:rPr>
              <a:t>milk</a:t>
            </a:r>
            <a:r>
              <a:rPr lang="en-IN" sz="2200" spc="-30" dirty="0" smtClean="0">
                <a:latin typeface="Times New Roman"/>
                <a:cs typeface="Times New Roman"/>
              </a:rPr>
              <a:t> </a:t>
            </a:r>
            <a:r>
              <a:rPr lang="en-IN" sz="2200" spc="70" dirty="0" smtClean="0">
                <a:latin typeface="Times New Roman"/>
                <a:cs typeface="Times New Roman"/>
              </a:rPr>
              <a:t>output</a:t>
            </a:r>
            <a:r>
              <a:rPr lang="en-IN" sz="2200" dirty="0" smtClean="0">
                <a:latin typeface="Times New Roman"/>
                <a:cs typeface="Times New Roman"/>
              </a:rPr>
              <a:t> </a:t>
            </a:r>
            <a:r>
              <a:rPr lang="en-IN" sz="2200" spc="40" dirty="0" smtClean="0">
                <a:latin typeface="Times New Roman"/>
                <a:cs typeface="Times New Roman"/>
              </a:rPr>
              <a:t>660</a:t>
            </a:r>
            <a:r>
              <a:rPr lang="en-IN" sz="2200" spc="-10" dirty="0" smtClean="0">
                <a:latin typeface="Times New Roman"/>
                <a:cs typeface="Times New Roman"/>
              </a:rPr>
              <a:t> </a:t>
            </a:r>
            <a:r>
              <a:rPr lang="en-IN" sz="2200" spc="5" dirty="0" smtClean="0">
                <a:latin typeface="Times New Roman"/>
                <a:cs typeface="Times New Roman"/>
              </a:rPr>
              <a:t>MMT</a:t>
            </a:r>
            <a:r>
              <a:rPr lang="en-IN" sz="2200" spc="-5" dirty="0" smtClean="0">
                <a:latin typeface="Times New Roman"/>
                <a:cs typeface="Times New Roman"/>
              </a:rPr>
              <a:t> </a:t>
            </a:r>
            <a:r>
              <a:rPr lang="en-IN" sz="2200" spc="30" dirty="0" smtClean="0">
                <a:latin typeface="Times New Roman"/>
                <a:cs typeface="Times New Roman"/>
              </a:rPr>
              <a:t>(approx.)</a:t>
            </a:r>
            <a:endParaRPr lang="en-IN" sz="2200" dirty="0" smtClean="0">
              <a:latin typeface="Times New Roman"/>
              <a:cs typeface="Times New Roman"/>
            </a:endParaRPr>
          </a:p>
          <a:p>
            <a:pPr marL="292100" marR="653415" indent="-137160" algn="just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Clr>
                <a:srgbClr val="0AD0D9"/>
              </a:buClr>
              <a:buSzPct val="95833"/>
              <a:buFont typeface="Arial"/>
              <a:buChar char="●"/>
              <a:tabLst>
                <a:tab pos="292735" algn="l"/>
              </a:tabLst>
            </a:pPr>
            <a:r>
              <a:rPr lang="en-IN" sz="2200" spc="40" dirty="0" smtClean="0">
                <a:latin typeface="Times New Roman"/>
                <a:cs typeface="Times New Roman"/>
              </a:rPr>
              <a:t>Around</a:t>
            </a:r>
            <a:r>
              <a:rPr lang="en-IN" sz="2200" spc="-5" dirty="0" smtClean="0">
                <a:latin typeface="Times New Roman"/>
                <a:cs typeface="Times New Roman"/>
              </a:rPr>
              <a:t> </a:t>
            </a:r>
            <a:r>
              <a:rPr lang="en-IN" sz="2200" spc="25" dirty="0" smtClean="0">
                <a:latin typeface="Times New Roman"/>
                <a:cs typeface="Times New Roman"/>
              </a:rPr>
              <a:t>40%</a:t>
            </a:r>
            <a:r>
              <a:rPr lang="en-IN" sz="2200" spc="-20" dirty="0" smtClean="0">
                <a:latin typeface="Times New Roman"/>
                <a:cs typeface="Times New Roman"/>
              </a:rPr>
              <a:t> </a:t>
            </a:r>
            <a:r>
              <a:rPr lang="en-IN" sz="2200" spc="10" dirty="0" smtClean="0">
                <a:latin typeface="Times New Roman"/>
                <a:cs typeface="Times New Roman"/>
              </a:rPr>
              <a:t>is</a:t>
            </a:r>
            <a:r>
              <a:rPr lang="en-IN" sz="2200" spc="-70" dirty="0" smtClean="0">
                <a:latin typeface="Times New Roman"/>
                <a:cs typeface="Times New Roman"/>
              </a:rPr>
              <a:t> </a:t>
            </a:r>
            <a:r>
              <a:rPr lang="en-IN" sz="2200" spc="55" dirty="0" smtClean="0">
                <a:latin typeface="Times New Roman"/>
                <a:cs typeface="Times New Roman"/>
              </a:rPr>
              <a:t>contributed</a:t>
            </a:r>
            <a:r>
              <a:rPr lang="en-IN" sz="2200" spc="20" dirty="0" smtClean="0">
                <a:latin typeface="Times New Roman"/>
                <a:cs typeface="Times New Roman"/>
              </a:rPr>
              <a:t> by</a:t>
            </a:r>
            <a:r>
              <a:rPr lang="en-IN" sz="2200" spc="-90" dirty="0" smtClean="0">
                <a:latin typeface="Times New Roman"/>
                <a:cs typeface="Times New Roman"/>
              </a:rPr>
              <a:t> </a:t>
            </a:r>
            <a:r>
              <a:rPr lang="en-IN" sz="2200" spc="30" dirty="0" smtClean="0">
                <a:latin typeface="Times New Roman"/>
                <a:cs typeface="Times New Roman"/>
              </a:rPr>
              <a:t>developing</a:t>
            </a:r>
            <a:r>
              <a:rPr lang="en-IN" sz="2200" spc="-5" dirty="0" smtClean="0">
                <a:latin typeface="Times New Roman"/>
                <a:cs typeface="Times New Roman"/>
              </a:rPr>
              <a:t> </a:t>
            </a:r>
            <a:r>
              <a:rPr lang="en-IN" sz="2200" spc="35" dirty="0" smtClean="0">
                <a:latin typeface="Times New Roman"/>
                <a:cs typeface="Times New Roman"/>
              </a:rPr>
              <a:t>world</a:t>
            </a:r>
            <a:r>
              <a:rPr lang="en-IN" sz="2200" spc="-25" dirty="0" smtClean="0">
                <a:latin typeface="Times New Roman"/>
                <a:cs typeface="Times New Roman"/>
              </a:rPr>
              <a:t> </a:t>
            </a:r>
            <a:r>
              <a:rPr lang="en-IN" sz="2200" dirty="0" smtClean="0">
                <a:latin typeface="Times New Roman"/>
                <a:cs typeface="Times New Roman"/>
              </a:rPr>
              <a:t>–</a:t>
            </a:r>
            <a:r>
              <a:rPr lang="en-IN" sz="2200" spc="-45" dirty="0" smtClean="0">
                <a:latin typeface="Times New Roman"/>
                <a:cs typeface="Times New Roman"/>
              </a:rPr>
              <a:t> </a:t>
            </a:r>
            <a:r>
              <a:rPr lang="en-IN" sz="2200" spc="50" dirty="0" smtClean="0">
                <a:latin typeface="Times New Roman"/>
                <a:cs typeface="Times New Roman"/>
              </a:rPr>
              <a:t>with  </a:t>
            </a:r>
            <a:r>
              <a:rPr lang="en-IN" sz="2200" spc="30" dirty="0" smtClean="0">
                <a:latin typeface="Times New Roman"/>
                <a:cs typeface="Times New Roman"/>
              </a:rPr>
              <a:t>small</a:t>
            </a:r>
            <a:r>
              <a:rPr lang="en-IN" sz="2200" spc="-45" dirty="0" smtClean="0">
                <a:latin typeface="Times New Roman"/>
                <a:cs typeface="Times New Roman"/>
              </a:rPr>
              <a:t> </a:t>
            </a:r>
            <a:r>
              <a:rPr lang="en-IN" sz="2200" spc="30" dirty="0" smtClean="0">
                <a:latin typeface="Times New Roman"/>
                <a:cs typeface="Times New Roman"/>
              </a:rPr>
              <a:t>dairy</a:t>
            </a:r>
            <a:r>
              <a:rPr lang="en-IN" sz="2200" spc="-40" dirty="0" smtClean="0">
                <a:latin typeface="Times New Roman"/>
                <a:cs typeface="Times New Roman"/>
              </a:rPr>
              <a:t> </a:t>
            </a:r>
            <a:r>
              <a:rPr lang="en-IN" sz="2200" spc="35" dirty="0" smtClean="0">
                <a:latin typeface="Times New Roman"/>
                <a:cs typeface="Times New Roman"/>
              </a:rPr>
              <a:t>farmers</a:t>
            </a:r>
            <a:r>
              <a:rPr lang="en-IN" sz="2200" spc="-20" dirty="0" smtClean="0">
                <a:latin typeface="Times New Roman"/>
                <a:cs typeface="Times New Roman"/>
              </a:rPr>
              <a:t> </a:t>
            </a:r>
            <a:r>
              <a:rPr lang="en-IN" sz="2200" spc="50" dirty="0" smtClean="0">
                <a:latin typeface="Times New Roman"/>
                <a:cs typeface="Times New Roman"/>
              </a:rPr>
              <a:t>contributing</a:t>
            </a:r>
            <a:r>
              <a:rPr lang="en-IN" sz="2200" spc="-25" dirty="0" smtClean="0">
                <a:latin typeface="Times New Roman"/>
                <a:cs typeface="Times New Roman"/>
              </a:rPr>
              <a:t> </a:t>
            </a:r>
            <a:r>
              <a:rPr lang="en-IN" sz="2200" spc="60" dirty="0" smtClean="0">
                <a:latin typeface="Times New Roman"/>
                <a:cs typeface="Times New Roman"/>
              </a:rPr>
              <a:t>about</a:t>
            </a:r>
            <a:r>
              <a:rPr lang="en-IN" sz="2200" spc="-5" dirty="0" smtClean="0">
                <a:latin typeface="Times New Roman"/>
                <a:cs typeface="Times New Roman"/>
              </a:rPr>
              <a:t> </a:t>
            </a:r>
            <a:r>
              <a:rPr lang="en-IN" sz="2200" dirty="0" smtClean="0">
                <a:latin typeface="Times New Roman"/>
                <a:cs typeface="Times New Roman"/>
              </a:rPr>
              <a:t>70%</a:t>
            </a:r>
            <a:r>
              <a:rPr lang="en-IN" sz="2200" spc="-40" dirty="0" smtClean="0">
                <a:latin typeface="Times New Roman"/>
                <a:cs typeface="Times New Roman"/>
              </a:rPr>
              <a:t> </a:t>
            </a:r>
            <a:r>
              <a:rPr lang="en-IN" sz="2200" spc="5" dirty="0" smtClean="0">
                <a:latin typeface="Times New Roman"/>
                <a:cs typeface="Times New Roman"/>
              </a:rPr>
              <a:t>of</a:t>
            </a:r>
            <a:r>
              <a:rPr lang="en-IN" sz="2200" dirty="0" smtClean="0">
                <a:latin typeface="Times New Roman"/>
                <a:cs typeface="Times New Roman"/>
              </a:rPr>
              <a:t> </a:t>
            </a:r>
            <a:r>
              <a:rPr lang="en-IN" sz="2200" spc="75" dirty="0" smtClean="0">
                <a:latin typeface="Times New Roman"/>
                <a:cs typeface="Times New Roman"/>
              </a:rPr>
              <a:t>the</a:t>
            </a:r>
            <a:r>
              <a:rPr lang="en-IN" sz="2200" spc="-35" dirty="0" smtClean="0">
                <a:latin typeface="Times New Roman"/>
                <a:cs typeface="Times New Roman"/>
              </a:rPr>
              <a:t> </a:t>
            </a:r>
            <a:r>
              <a:rPr lang="en-IN" sz="2200" spc="50" dirty="0" smtClean="0">
                <a:latin typeface="Times New Roman"/>
                <a:cs typeface="Times New Roman"/>
              </a:rPr>
              <a:t>total</a:t>
            </a:r>
            <a:endParaRPr lang="en-IN" sz="2200" dirty="0" smtClean="0">
              <a:latin typeface="Times New Roman"/>
              <a:cs typeface="Times New Roman"/>
            </a:endParaRPr>
          </a:p>
          <a:p>
            <a:pPr marL="292100" marR="600710" indent="-137160" algn="just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Clr>
                <a:srgbClr val="0AD0D9"/>
              </a:buClr>
              <a:buSzPct val="95833"/>
              <a:buFont typeface="Arial"/>
              <a:buChar char="●"/>
              <a:tabLst>
                <a:tab pos="292735" algn="l"/>
              </a:tabLst>
            </a:pPr>
            <a:r>
              <a:rPr lang="en-IN" sz="2200" spc="50" dirty="0" smtClean="0">
                <a:latin typeface="Times New Roman"/>
                <a:cs typeface="Times New Roman"/>
              </a:rPr>
              <a:t>Though</a:t>
            </a:r>
            <a:r>
              <a:rPr lang="en-IN" sz="2200" spc="-60" dirty="0" smtClean="0">
                <a:latin typeface="Times New Roman"/>
                <a:cs typeface="Times New Roman"/>
              </a:rPr>
              <a:t> </a:t>
            </a:r>
            <a:r>
              <a:rPr lang="en-IN" sz="2200" spc="75" dirty="0" smtClean="0">
                <a:latin typeface="Times New Roman"/>
                <a:cs typeface="Times New Roman"/>
              </a:rPr>
              <a:t>the</a:t>
            </a:r>
            <a:r>
              <a:rPr lang="en-IN" sz="2200" spc="-55" dirty="0" smtClean="0">
                <a:latin typeface="Times New Roman"/>
                <a:cs typeface="Times New Roman"/>
              </a:rPr>
              <a:t> </a:t>
            </a:r>
            <a:r>
              <a:rPr lang="en-IN" sz="2200" spc="30" dirty="0" smtClean="0">
                <a:latin typeface="Times New Roman"/>
                <a:cs typeface="Times New Roman"/>
              </a:rPr>
              <a:t>cost</a:t>
            </a:r>
            <a:r>
              <a:rPr lang="en-IN" sz="2200" spc="-55" dirty="0" smtClean="0">
                <a:latin typeface="Times New Roman"/>
                <a:cs typeface="Times New Roman"/>
              </a:rPr>
              <a:t> </a:t>
            </a:r>
            <a:r>
              <a:rPr lang="en-IN" sz="2200" spc="5" dirty="0" smtClean="0">
                <a:latin typeface="Times New Roman"/>
                <a:cs typeface="Times New Roman"/>
              </a:rPr>
              <a:t>of</a:t>
            </a:r>
            <a:r>
              <a:rPr lang="en-IN" sz="2200" spc="30" dirty="0" smtClean="0">
                <a:latin typeface="Times New Roman"/>
                <a:cs typeface="Times New Roman"/>
              </a:rPr>
              <a:t> milk</a:t>
            </a:r>
            <a:r>
              <a:rPr lang="en-IN" sz="2200" spc="-5" dirty="0" smtClean="0">
                <a:latin typeface="Times New Roman"/>
                <a:cs typeface="Times New Roman"/>
              </a:rPr>
              <a:t> </a:t>
            </a:r>
            <a:r>
              <a:rPr lang="en-IN" sz="2200" spc="50" dirty="0" smtClean="0">
                <a:latin typeface="Times New Roman"/>
                <a:cs typeface="Times New Roman"/>
              </a:rPr>
              <a:t>production</a:t>
            </a:r>
            <a:r>
              <a:rPr lang="en-IN" sz="2200" spc="5" dirty="0" smtClean="0">
                <a:latin typeface="Times New Roman"/>
                <a:cs typeface="Times New Roman"/>
              </a:rPr>
              <a:t> </a:t>
            </a:r>
            <a:r>
              <a:rPr lang="en-IN" sz="2200" spc="10" dirty="0" smtClean="0">
                <a:latin typeface="Times New Roman"/>
                <a:cs typeface="Times New Roman"/>
              </a:rPr>
              <a:t>is</a:t>
            </a:r>
            <a:r>
              <a:rPr lang="en-IN" sz="2200" spc="-15" dirty="0" smtClean="0">
                <a:latin typeface="Times New Roman"/>
                <a:cs typeface="Times New Roman"/>
              </a:rPr>
              <a:t> </a:t>
            </a:r>
            <a:r>
              <a:rPr lang="en-IN" sz="2200" spc="10" dirty="0" smtClean="0">
                <a:latin typeface="Times New Roman"/>
                <a:cs typeface="Times New Roman"/>
              </a:rPr>
              <a:t>low</a:t>
            </a:r>
            <a:r>
              <a:rPr lang="en-IN" sz="2200" spc="-25" dirty="0" smtClean="0">
                <a:latin typeface="Times New Roman"/>
                <a:cs typeface="Times New Roman"/>
              </a:rPr>
              <a:t> </a:t>
            </a:r>
            <a:r>
              <a:rPr lang="en-IN" sz="2200" spc="45" dirty="0" smtClean="0">
                <a:latin typeface="Times New Roman"/>
                <a:cs typeface="Times New Roman"/>
              </a:rPr>
              <a:t>in</a:t>
            </a:r>
            <a:r>
              <a:rPr lang="en-IN" sz="2200" spc="-40" dirty="0" smtClean="0">
                <a:latin typeface="Times New Roman"/>
                <a:cs typeface="Times New Roman"/>
              </a:rPr>
              <a:t> </a:t>
            </a:r>
            <a:r>
              <a:rPr lang="en-IN" sz="2200" spc="30" dirty="0" smtClean="0">
                <a:latin typeface="Times New Roman"/>
                <a:cs typeface="Times New Roman"/>
              </a:rPr>
              <a:t>developing  </a:t>
            </a:r>
            <a:r>
              <a:rPr lang="en-IN" sz="2200" spc="45" dirty="0" smtClean="0">
                <a:latin typeface="Times New Roman"/>
                <a:cs typeface="Times New Roman"/>
              </a:rPr>
              <a:t>countries</a:t>
            </a:r>
            <a:r>
              <a:rPr lang="en-IN" sz="2200" spc="-50" dirty="0" smtClean="0">
                <a:latin typeface="Times New Roman"/>
                <a:cs typeface="Times New Roman"/>
              </a:rPr>
              <a:t> </a:t>
            </a:r>
            <a:r>
              <a:rPr lang="en-IN" sz="2200" spc="50" dirty="0" smtClean="0">
                <a:latin typeface="Times New Roman"/>
                <a:cs typeface="Times New Roman"/>
              </a:rPr>
              <a:t>they</a:t>
            </a:r>
            <a:r>
              <a:rPr lang="en-IN" sz="2200" spc="-65" dirty="0" smtClean="0">
                <a:latin typeface="Times New Roman"/>
                <a:cs typeface="Times New Roman"/>
              </a:rPr>
              <a:t> </a:t>
            </a:r>
            <a:r>
              <a:rPr lang="en-IN" sz="2200" spc="35" dirty="0" smtClean="0">
                <a:latin typeface="Times New Roman"/>
                <a:cs typeface="Times New Roman"/>
              </a:rPr>
              <a:t>are</a:t>
            </a:r>
            <a:r>
              <a:rPr lang="en-IN" sz="2200" spc="-15" dirty="0" smtClean="0">
                <a:latin typeface="Times New Roman"/>
                <a:cs typeface="Times New Roman"/>
              </a:rPr>
              <a:t> </a:t>
            </a:r>
            <a:r>
              <a:rPr lang="en-IN" sz="2200" spc="75" dirty="0" smtClean="0">
                <a:latin typeface="Times New Roman"/>
                <a:cs typeface="Times New Roman"/>
              </a:rPr>
              <a:t>net</a:t>
            </a:r>
            <a:r>
              <a:rPr lang="en-IN" sz="2200" spc="-30" dirty="0" smtClean="0">
                <a:latin typeface="Times New Roman"/>
                <a:cs typeface="Times New Roman"/>
              </a:rPr>
              <a:t> </a:t>
            </a:r>
            <a:r>
              <a:rPr lang="en-IN" sz="2200" spc="30" dirty="0" smtClean="0">
                <a:latin typeface="Times New Roman"/>
                <a:cs typeface="Times New Roman"/>
              </a:rPr>
              <a:t>milk</a:t>
            </a:r>
            <a:r>
              <a:rPr lang="en-IN" sz="2200" spc="-15" dirty="0" smtClean="0">
                <a:latin typeface="Times New Roman"/>
                <a:cs typeface="Times New Roman"/>
              </a:rPr>
              <a:t> </a:t>
            </a:r>
            <a:r>
              <a:rPr lang="en-IN" sz="2200" spc="50" dirty="0" smtClean="0">
                <a:latin typeface="Times New Roman"/>
                <a:cs typeface="Times New Roman"/>
              </a:rPr>
              <a:t>importers</a:t>
            </a:r>
            <a:endParaRPr lang="en-IN" sz="2200" dirty="0" smtClean="0">
              <a:latin typeface="Times New Roman"/>
              <a:cs typeface="Times New Roman"/>
            </a:endParaRPr>
          </a:p>
          <a:p>
            <a:pPr marL="292100" marR="443865" indent="-137160" algn="just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Clr>
                <a:srgbClr val="0AD0D9"/>
              </a:buClr>
              <a:buSzPct val="95833"/>
              <a:buFont typeface="Arial"/>
              <a:buChar char="●"/>
              <a:tabLst>
                <a:tab pos="292735" algn="l"/>
              </a:tabLst>
            </a:pPr>
            <a:r>
              <a:rPr lang="en-IN" sz="2200" spc="45" dirty="0" smtClean="0">
                <a:latin typeface="Times New Roman"/>
                <a:cs typeface="Times New Roman"/>
              </a:rPr>
              <a:t>The</a:t>
            </a:r>
            <a:r>
              <a:rPr lang="en-IN" sz="2200" spc="-85" dirty="0" smtClean="0">
                <a:latin typeface="Times New Roman"/>
                <a:cs typeface="Times New Roman"/>
              </a:rPr>
              <a:t> </a:t>
            </a:r>
            <a:r>
              <a:rPr lang="en-IN" sz="2200" spc="30" dirty="0" smtClean="0">
                <a:latin typeface="Times New Roman"/>
                <a:cs typeface="Times New Roman"/>
              </a:rPr>
              <a:t>World</a:t>
            </a:r>
            <a:r>
              <a:rPr lang="en-IN" sz="2200" dirty="0" smtClean="0">
                <a:latin typeface="Times New Roman"/>
                <a:cs typeface="Times New Roman"/>
              </a:rPr>
              <a:t> </a:t>
            </a:r>
            <a:r>
              <a:rPr lang="en-IN" sz="2200" spc="20" dirty="0" smtClean="0">
                <a:latin typeface="Times New Roman"/>
                <a:cs typeface="Times New Roman"/>
              </a:rPr>
              <a:t>Bank</a:t>
            </a:r>
            <a:r>
              <a:rPr lang="en-IN" sz="2200" spc="-25" dirty="0" smtClean="0">
                <a:latin typeface="Times New Roman"/>
                <a:cs typeface="Times New Roman"/>
              </a:rPr>
              <a:t> </a:t>
            </a:r>
            <a:r>
              <a:rPr lang="en-IN" sz="2200" spc="45" dirty="0" smtClean="0">
                <a:latin typeface="Times New Roman"/>
                <a:cs typeface="Times New Roman"/>
              </a:rPr>
              <a:t>estimates</a:t>
            </a:r>
            <a:r>
              <a:rPr lang="en-IN" sz="2200" spc="-20" dirty="0" smtClean="0">
                <a:latin typeface="Times New Roman"/>
                <a:cs typeface="Times New Roman"/>
              </a:rPr>
              <a:t> </a:t>
            </a:r>
            <a:r>
              <a:rPr lang="en-IN" sz="2200" spc="80" dirty="0" smtClean="0">
                <a:latin typeface="Times New Roman"/>
                <a:cs typeface="Times New Roman"/>
              </a:rPr>
              <a:t>that</a:t>
            </a:r>
            <a:r>
              <a:rPr lang="en-IN" sz="2200" spc="-55" dirty="0" smtClean="0">
                <a:latin typeface="Times New Roman"/>
                <a:cs typeface="Times New Roman"/>
              </a:rPr>
              <a:t> </a:t>
            </a:r>
            <a:r>
              <a:rPr lang="en-IN" sz="2200" dirty="0" smtClean="0">
                <a:latin typeface="Times New Roman"/>
                <a:cs typeface="Times New Roman"/>
              </a:rPr>
              <a:t>20%</a:t>
            </a:r>
            <a:r>
              <a:rPr lang="en-IN" sz="2200" spc="-10" dirty="0" smtClean="0">
                <a:latin typeface="Times New Roman"/>
                <a:cs typeface="Times New Roman"/>
              </a:rPr>
              <a:t> </a:t>
            </a:r>
            <a:r>
              <a:rPr lang="en-IN" sz="2200" spc="5" dirty="0" smtClean="0">
                <a:latin typeface="Times New Roman"/>
                <a:cs typeface="Times New Roman"/>
              </a:rPr>
              <a:t>of</a:t>
            </a:r>
            <a:r>
              <a:rPr lang="en-IN" sz="2200" spc="25" dirty="0" smtClean="0">
                <a:latin typeface="Times New Roman"/>
                <a:cs typeface="Times New Roman"/>
              </a:rPr>
              <a:t> </a:t>
            </a:r>
            <a:r>
              <a:rPr lang="en-IN" sz="2200" spc="30" dirty="0" smtClean="0">
                <a:latin typeface="Times New Roman"/>
                <a:cs typeface="Times New Roman"/>
              </a:rPr>
              <a:t>milk</a:t>
            </a:r>
            <a:r>
              <a:rPr lang="en-IN" sz="2200" spc="-5" dirty="0" smtClean="0">
                <a:latin typeface="Times New Roman"/>
                <a:cs typeface="Times New Roman"/>
              </a:rPr>
              <a:t> </a:t>
            </a:r>
            <a:r>
              <a:rPr lang="en-IN" sz="2200" spc="45" dirty="0" smtClean="0">
                <a:latin typeface="Times New Roman"/>
                <a:cs typeface="Times New Roman"/>
              </a:rPr>
              <a:t>in</a:t>
            </a:r>
            <a:r>
              <a:rPr lang="en-IN" sz="2200" spc="-40" dirty="0" smtClean="0">
                <a:latin typeface="Times New Roman"/>
                <a:cs typeface="Times New Roman"/>
              </a:rPr>
              <a:t> </a:t>
            </a:r>
            <a:r>
              <a:rPr lang="en-IN" sz="2200" spc="30" dirty="0" smtClean="0">
                <a:latin typeface="Times New Roman"/>
                <a:cs typeface="Times New Roman"/>
              </a:rPr>
              <a:t>developing  </a:t>
            </a:r>
            <a:r>
              <a:rPr lang="en-IN" sz="2200" spc="45" dirty="0" smtClean="0">
                <a:latin typeface="Times New Roman"/>
                <a:cs typeface="Times New Roman"/>
              </a:rPr>
              <a:t>countries </a:t>
            </a:r>
            <a:r>
              <a:rPr lang="en-IN" sz="2200" spc="10" dirty="0" smtClean="0">
                <a:latin typeface="Times New Roman"/>
                <a:cs typeface="Times New Roman"/>
              </a:rPr>
              <a:t>is </a:t>
            </a:r>
            <a:r>
              <a:rPr lang="en-IN" sz="2200" spc="40" dirty="0" smtClean="0">
                <a:latin typeface="Times New Roman"/>
                <a:cs typeface="Times New Roman"/>
              </a:rPr>
              <a:t>wasted </a:t>
            </a:r>
            <a:r>
              <a:rPr lang="en-IN" sz="2200" spc="60" dirty="0" smtClean="0">
                <a:latin typeface="Times New Roman"/>
                <a:cs typeface="Times New Roman"/>
              </a:rPr>
              <a:t>due </a:t>
            </a:r>
            <a:r>
              <a:rPr lang="en-IN" sz="2200" spc="55" dirty="0" smtClean="0">
                <a:latin typeface="Times New Roman"/>
                <a:cs typeface="Times New Roman"/>
              </a:rPr>
              <a:t>to </a:t>
            </a:r>
            <a:r>
              <a:rPr lang="en-IN" sz="2200" spc="45" dirty="0" smtClean="0">
                <a:latin typeface="Times New Roman"/>
                <a:cs typeface="Times New Roman"/>
              </a:rPr>
              <a:t>high </a:t>
            </a:r>
            <a:r>
              <a:rPr lang="en-IN" sz="2200" spc="35" dirty="0" smtClean="0">
                <a:latin typeface="Times New Roman"/>
                <a:cs typeface="Times New Roman"/>
              </a:rPr>
              <a:t>capital </a:t>
            </a:r>
            <a:r>
              <a:rPr lang="en-IN" sz="2200" spc="45" dirty="0" smtClean="0">
                <a:latin typeface="Times New Roman"/>
                <a:cs typeface="Times New Roman"/>
              </a:rPr>
              <a:t>investment in  </a:t>
            </a:r>
            <a:r>
              <a:rPr lang="en-IN" sz="2200" spc="30" dirty="0" smtClean="0">
                <a:latin typeface="Times New Roman"/>
                <a:cs typeface="Times New Roman"/>
              </a:rPr>
              <a:t>refrigeration</a:t>
            </a:r>
            <a:r>
              <a:rPr lang="en-IN" sz="2200" spc="-40" dirty="0" smtClean="0">
                <a:latin typeface="Times New Roman"/>
                <a:cs typeface="Times New Roman"/>
              </a:rPr>
              <a:t> </a:t>
            </a:r>
            <a:r>
              <a:rPr lang="en-IN" sz="2200" spc="70" dirty="0" smtClean="0">
                <a:latin typeface="Times New Roman"/>
                <a:cs typeface="Times New Roman"/>
              </a:rPr>
              <a:t>and</a:t>
            </a:r>
            <a:r>
              <a:rPr lang="en-IN" sz="2200" spc="-25" dirty="0" smtClean="0">
                <a:latin typeface="Times New Roman"/>
                <a:cs typeface="Times New Roman"/>
              </a:rPr>
              <a:t> </a:t>
            </a:r>
            <a:r>
              <a:rPr lang="en-IN" sz="2200" spc="50" dirty="0" smtClean="0">
                <a:latin typeface="Times New Roman"/>
                <a:cs typeface="Times New Roman"/>
              </a:rPr>
              <a:t>can</a:t>
            </a:r>
            <a:r>
              <a:rPr lang="en-IN" sz="2200" spc="-15" dirty="0" smtClean="0">
                <a:latin typeface="Times New Roman"/>
                <a:cs typeface="Times New Roman"/>
              </a:rPr>
              <a:t> </a:t>
            </a:r>
            <a:r>
              <a:rPr lang="en-IN" sz="2200" spc="45" dirty="0" smtClean="0">
                <a:latin typeface="Times New Roman"/>
                <a:cs typeface="Times New Roman"/>
              </a:rPr>
              <a:t>incur</a:t>
            </a:r>
            <a:r>
              <a:rPr lang="en-IN" sz="2200" spc="-15" dirty="0" smtClean="0">
                <a:latin typeface="Times New Roman"/>
                <a:cs typeface="Times New Roman"/>
              </a:rPr>
              <a:t> </a:t>
            </a:r>
            <a:r>
              <a:rPr lang="en-IN" sz="2200" spc="45" dirty="0" smtClean="0">
                <a:latin typeface="Times New Roman"/>
                <a:cs typeface="Times New Roman"/>
              </a:rPr>
              <a:t>high</a:t>
            </a:r>
            <a:r>
              <a:rPr lang="en-IN" sz="2200" spc="-35" dirty="0" smtClean="0">
                <a:latin typeface="Times New Roman"/>
                <a:cs typeface="Times New Roman"/>
              </a:rPr>
              <a:t> </a:t>
            </a:r>
            <a:r>
              <a:rPr lang="en-IN" sz="2200" spc="55" dirty="0" smtClean="0">
                <a:latin typeface="Times New Roman"/>
                <a:cs typeface="Times New Roman"/>
              </a:rPr>
              <a:t>running</a:t>
            </a:r>
            <a:r>
              <a:rPr lang="en-IN" sz="2200" dirty="0" smtClean="0">
                <a:latin typeface="Times New Roman"/>
                <a:cs typeface="Times New Roman"/>
              </a:rPr>
              <a:t> </a:t>
            </a:r>
            <a:r>
              <a:rPr lang="en-IN" sz="2200" spc="70" dirty="0" smtClean="0">
                <a:latin typeface="Times New Roman"/>
                <a:cs typeface="Times New Roman"/>
              </a:rPr>
              <a:t>and</a:t>
            </a:r>
            <a:r>
              <a:rPr lang="en-IN" sz="2200" dirty="0" smtClean="0">
                <a:latin typeface="Times New Roman"/>
                <a:cs typeface="Times New Roman"/>
              </a:rPr>
              <a:t> </a:t>
            </a:r>
            <a:r>
              <a:rPr lang="en-IN" sz="2200" spc="55" dirty="0" smtClean="0">
                <a:latin typeface="Times New Roman"/>
                <a:cs typeface="Times New Roman"/>
              </a:rPr>
              <a:t>maintenance  </a:t>
            </a:r>
            <a:r>
              <a:rPr lang="en-IN" sz="2200" spc="30" dirty="0" smtClean="0">
                <a:latin typeface="Times New Roman"/>
                <a:cs typeface="Times New Roman"/>
              </a:rPr>
              <a:t>costs</a:t>
            </a:r>
            <a:endParaRPr lang="en-IN" sz="2200" dirty="0" smtClean="0">
              <a:latin typeface="Times New Roman"/>
              <a:cs typeface="Times New Roman"/>
            </a:endParaRPr>
          </a:p>
          <a:p>
            <a:pPr marL="292100" marR="384175" indent="-137160" algn="just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Clr>
                <a:srgbClr val="0AD0D9"/>
              </a:buClr>
              <a:buSzPct val="95833"/>
              <a:buFont typeface="Arial"/>
              <a:buChar char="●"/>
              <a:tabLst>
                <a:tab pos="292735" algn="l"/>
              </a:tabLst>
            </a:pPr>
            <a:r>
              <a:rPr lang="en-IN" sz="2200" spc="15" dirty="0" smtClean="0">
                <a:latin typeface="Times New Roman"/>
                <a:cs typeface="Times New Roman"/>
              </a:rPr>
              <a:t>Use </a:t>
            </a:r>
            <a:r>
              <a:rPr lang="en-IN" sz="2200" spc="5" dirty="0" smtClean="0">
                <a:latin typeface="Times New Roman"/>
                <a:cs typeface="Times New Roman"/>
              </a:rPr>
              <a:t>of </a:t>
            </a:r>
            <a:r>
              <a:rPr lang="en-IN" sz="2200" dirty="0" smtClean="0">
                <a:latin typeface="Times New Roman"/>
                <a:cs typeface="Times New Roman"/>
              </a:rPr>
              <a:t>LP-s </a:t>
            </a:r>
            <a:r>
              <a:rPr lang="en-IN" sz="2200" spc="10" dirty="0" smtClean="0">
                <a:latin typeface="Times New Roman"/>
                <a:cs typeface="Times New Roman"/>
              </a:rPr>
              <a:t>is </a:t>
            </a:r>
            <a:r>
              <a:rPr lang="en-IN" sz="2200" spc="40" dirty="0" smtClean="0">
                <a:latin typeface="Times New Roman"/>
                <a:cs typeface="Times New Roman"/>
              </a:rPr>
              <a:t>a </a:t>
            </a:r>
            <a:r>
              <a:rPr lang="en-IN" sz="2200" spc="25" dirty="0" smtClean="0">
                <a:latin typeface="Times New Roman"/>
                <a:cs typeface="Times New Roman"/>
              </a:rPr>
              <a:t>reliable </a:t>
            </a:r>
            <a:r>
              <a:rPr lang="en-IN" sz="2200" spc="-125" dirty="0" smtClean="0">
                <a:latin typeface="Times New Roman"/>
                <a:cs typeface="Times New Roman"/>
              </a:rPr>
              <a:t>&amp; </a:t>
            </a:r>
            <a:r>
              <a:rPr lang="en-IN" sz="2200" spc="35" dirty="0" smtClean="0">
                <a:latin typeface="Times New Roman"/>
                <a:cs typeface="Times New Roman"/>
              </a:rPr>
              <a:t>economical </a:t>
            </a:r>
            <a:r>
              <a:rPr lang="en-IN" sz="2200" spc="75" dirty="0" smtClean="0">
                <a:latin typeface="Times New Roman"/>
                <a:cs typeface="Times New Roman"/>
              </a:rPr>
              <a:t>method</a:t>
            </a:r>
            <a:r>
              <a:rPr lang="en-IN" sz="2200" spc="-204" dirty="0" smtClean="0">
                <a:latin typeface="Times New Roman"/>
                <a:cs typeface="Times New Roman"/>
              </a:rPr>
              <a:t> </a:t>
            </a:r>
            <a:r>
              <a:rPr lang="en-IN" sz="2200" spc="5" dirty="0" smtClean="0">
                <a:latin typeface="Times New Roman"/>
                <a:cs typeface="Times New Roman"/>
              </a:rPr>
              <a:t>of </a:t>
            </a:r>
            <a:r>
              <a:rPr lang="en-IN" sz="2200" spc="30" dirty="0" smtClean="0">
                <a:latin typeface="Times New Roman"/>
                <a:cs typeface="Times New Roman"/>
              </a:rPr>
              <a:t>preserving  </a:t>
            </a:r>
            <a:r>
              <a:rPr lang="en-IN" sz="2200" spc="20" dirty="0" smtClean="0">
                <a:latin typeface="Times New Roman"/>
                <a:cs typeface="Times New Roman"/>
              </a:rPr>
              <a:t>raw </a:t>
            </a:r>
            <a:r>
              <a:rPr lang="en-IN" sz="2200" spc="30" dirty="0" smtClean="0">
                <a:latin typeface="Times New Roman"/>
                <a:cs typeface="Times New Roman"/>
              </a:rPr>
              <a:t>milk as </a:t>
            </a:r>
            <a:r>
              <a:rPr lang="en-IN" sz="2200" spc="45" dirty="0" smtClean="0">
                <a:latin typeface="Times New Roman"/>
                <a:cs typeface="Times New Roman"/>
              </a:rPr>
              <a:t>compared </a:t>
            </a:r>
            <a:r>
              <a:rPr lang="en-IN" sz="2200" spc="55" dirty="0" smtClean="0">
                <a:latin typeface="Times New Roman"/>
                <a:cs typeface="Times New Roman"/>
              </a:rPr>
              <a:t>to </a:t>
            </a:r>
            <a:r>
              <a:rPr lang="en-IN" sz="2200" spc="30" dirty="0" smtClean="0">
                <a:latin typeface="Times New Roman"/>
                <a:cs typeface="Times New Roman"/>
              </a:rPr>
              <a:t>refrigeration </a:t>
            </a:r>
            <a:r>
              <a:rPr lang="en-IN" sz="2200" spc="45" dirty="0" smtClean="0">
                <a:latin typeface="Times New Roman"/>
                <a:cs typeface="Times New Roman"/>
              </a:rPr>
              <a:t>in </a:t>
            </a:r>
            <a:r>
              <a:rPr lang="en-IN" sz="2200" spc="25" dirty="0" smtClean="0">
                <a:latin typeface="Times New Roman"/>
                <a:cs typeface="Times New Roman"/>
              </a:rPr>
              <a:t>small-scale </a:t>
            </a:r>
            <a:r>
              <a:rPr lang="en-IN" sz="2200" spc="30" dirty="0" smtClean="0">
                <a:latin typeface="Times New Roman"/>
                <a:cs typeface="Times New Roman"/>
              </a:rPr>
              <a:t>dairy  </a:t>
            </a:r>
            <a:r>
              <a:rPr lang="en-IN" sz="2200" spc="40" dirty="0" smtClean="0">
                <a:latin typeface="Times New Roman"/>
                <a:cs typeface="Times New Roman"/>
              </a:rPr>
              <a:t>enterprises,</a:t>
            </a:r>
            <a:r>
              <a:rPr lang="en-IN" sz="2200" spc="-35" dirty="0" smtClean="0">
                <a:latin typeface="Times New Roman"/>
                <a:cs typeface="Times New Roman"/>
              </a:rPr>
              <a:t> </a:t>
            </a:r>
            <a:r>
              <a:rPr lang="en-IN" sz="2200" spc="40" dirty="0" smtClean="0">
                <a:latin typeface="Times New Roman"/>
                <a:cs typeface="Times New Roman"/>
              </a:rPr>
              <a:t>coupled</a:t>
            </a:r>
            <a:r>
              <a:rPr lang="en-IN" sz="2200" spc="-25" dirty="0" smtClean="0">
                <a:latin typeface="Times New Roman"/>
                <a:cs typeface="Times New Roman"/>
              </a:rPr>
              <a:t> </a:t>
            </a:r>
            <a:r>
              <a:rPr lang="en-IN" sz="2200" spc="50" dirty="0" smtClean="0">
                <a:latin typeface="Times New Roman"/>
                <a:cs typeface="Times New Roman"/>
              </a:rPr>
              <a:t>with</a:t>
            </a:r>
            <a:r>
              <a:rPr lang="en-IN" sz="2200" spc="-60" dirty="0" smtClean="0">
                <a:latin typeface="Times New Roman"/>
                <a:cs typeface="Times New Roman"/>
              </a:rPr>
              <a:t> </a:t>
            </a:r>
            <a:r>
              <a:rPr lang="en-IN" sz="2200" spc="35" dirty="0" smtClean="0">
                <a:latin typeface="Times New Roman"/>
                <a:cs typeface="Times New Roman"/>
              </a:rPr>
              <a:t>good</a:t>
            </a:r>
            <a:r>
              <a:rPr lang="en-IN" sz="2200" dirty="0" smtClean="0">
                <a:latin typeface="Times New Roman"/>
                <a:cs typeface="Times New Roman"/>
              </a:rPr>
              <a:t> </a:t>
            </a:r>
            <a:r>
              <a:rPr lang="en-IN" sz="2200" spc="25" dirty="0" smtClean="0">
                <a:latin typeface="Times New Roman"/>
                <a:cs typeface="Times New Roman"/>
              </a:rPr>
              <a:t>hygiene</a:t>
            </a:r>
            <a:r>
              <a:rPr lang="en-IN" sz="2200" spc="-35" dirty="0" smtClean="0">
                <a:latin typeface="Times New Roman"/>
                <a:cs typeface="Times New Roman"/>
              </a:rPr>
              <a:t> </a:t>
            </a:r>
            <a:r>
              <a:rPr lang="en-IN" sz="2200" spc="70" dirty="0" smtClean="0">
                <a:latin typeface="Times New Roman"/>
                <a:cs typeface="Times New Roman"/>
              </a:rPr>
              <a:t>and</a:t>
            </a:r>
            <a:r>
              <a:rPr lang="en-IN" sz="2200" spc="-25" dirty="0" smtClean="0">
                <a:latin typeface="Times New Roman"/>
                <a:cs typeface="Times New Roman"/>
              </a:rPr>
              <a:t> </a:t>
            </a:r>
            <a:r>
              <a:rPr lang="en-IN" sz="2200" spc="45" dirty="0" smtClean="0">
                <a:latin typeface="Times New Roman"/>
                <a:cs typeface="Times New Roman"/>
              </a:rPr>
              <a:t>sanitation.</a:t>
            </a:r>
            <a:endParaRPr lang="en-IN" sz="2200" dirty="0">
              <a:latin typeface="Times New Roman"/>
              <a:cs typeface="Times New Roman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/>
          <p:nvPr/>
        </p:nvSpPr>
        <p:spPr>
          <a:xfrm>
            <a:off x="7971776" y="1048097"/>
            <a:ext cx="15777" cy="235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7821886" y="4098175"/>
            <a:ext cx="165666" cy="25907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2070847" y="1391966"/>
            <a:ext cx="138056" cy="28263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762000" y="1734226"/>
            <a:ext cx="9067800" cy="4690387"/>
          </a:xfrm>
          <a:prstGeom prst="rect">
            <a:avLst/>
          </a:prstGeom>
          <a:ln w="12191">
            <a:solidFill>
              <a:srgbClr val="000000"/>
            </a:solidFill>
          </a:ln>
        </p:spPr>
        <p:txBody>
          <a:bodyPr vert="horz" wrap="square" lIns="0" tIns="52705" rIns="0" bIns="0" rtlCol="0">
            <a:spAutoFit/>
          </a:bodyPr>
          <a:lstStyle/>
          <a:p>
            <a:pPr marL="685800">
              <a:lnSpc>
                <a:spcPct val="100000"/>
              </a:lnSpc>
              <a:spcBef>
                <a:spcPts val="415"/>
              </a:spcBef>
            </a:pPr>
            <a:r>
              <a:rPr sz="2600" b="1" spc="-60" dirty="0">
                <a:solidFill>
                  <a:srgbClr val="04607A"/>
                </a:solidFill>
                <a:latin typeface="Trebuchet MS"/>
                <a:cs typeface="Trebuchet MS"/>
              </a:rPr>
              <a:t>Using</a:t>
            </a:r>
            <a:r>
              <a:rPr sz="2600" b="1" spc="-170" dirty="0">
                <a:solidFill>
                  <a:srgbClr val="04607A"/>
                </a:solidFill>
                <a:latin typeface="Trebuchet MS"/>
                <a:cs typeface="Trebuchet MS"/>
              </a:rPr>
              <a:t> </a:t>
            </a:r>
            <a:r>
              <a:rPr sz="2600" b="1" spc="-110" dirty="0">
                <a:solidFill>
                  <a:srgbClr val="04607A"/>
                </a:solidFill>
                <a:latin typeface="Trebuchet MS"/>
                <a:cs typeface="Trebuchet MS"/>
              </a:rPr>
              <a:t>LP-s</a:t>
            </a:r>
            <a:r>
              <a:rPr sz="2600" b="1" spc="-165" dirty="0">
                <a:solidFill>
                  <a:srgbClr val="04607A"/>
                </a:solidFill>
                <a:latin typeface="Trebuchet MS"/>
                <a:cs typeface="Trebuchet MS"/>
              </a:rPr>
              <a:t> </a:t>
            </a:r>
            <a:r>
              <a:rPr sz="2600" b="1" spc="-90" dirty="0">
                <a:solidFill>
                  <a:srgbClr val="04607A"/>
                </a:solidFill>
                <a:latin typeface="Trebuchet MS"/>
                <a:cs typeface="Trebuchet MS"/>
              </a:rPr>
              <a:t>for</a:t>
            </a:r>
            <a:r>
              <a:rPr sz="2600" b="1" spc="-125" dirty="0">
                <a:solidFill>
                  <a:srgbClr val="04607A"/>
                </a:solidFill>
                <a:latin typeface="Trebuchet MS"/>
                <a:cs typeface="Trebuchet MS"/>
              </a:rPr>
              <a:t> </a:t>
            </a:r>
            <a:r>
              <a:rPr sz="2600" b="1" spc="-85" dirty="0">
                <a:solidFill>
                  <a:srgbClr val="04607A"/>
                </a:solidFill>
                <a:latin typeface="Trebuchet MS"/>
                <a:cs typeface="Trebuchet MS"/>
              </a:rPr>
              <a:t>preserving</a:t>
            </a:r>
            <a:r>
              <a:rPr sz="2600" b="1" spc="-190" dirty="0">
                <a:solidFill>
                  <a:srgbClr val="04607A"/>
                </a:solidFill>
                <a:latin typeface="Trebuchet MS"/>
                <a:cs typeface="Trebuchet MS"/>
              </a:rPr>
              <a:t> </a:t>
            </a:r>
            <a:r>
              <a:rPr sz="2600" b="1" spc="-90" dirty="0">
                <a:solidFill>
                  <a:srgbClr val="04607A"/>
                </a:solidFill>
                <a:latin typeface="Trebuchet MS"/>
                <a:cs typeface="Trebuchet MS"/>
              </a:rPr>
              <a:t>evening</a:t>
            </a:r>
            <a:r>
              <a:rPr sz="2600" b="1" spc="-165" dirty="0">
                <a:solidFill>
                  <a:srgbClr val="04607A"/>
                </a:solidFill>
                <a:latin typeface="Trebuchet MS"/>
                <a:cs typeface="Trebuchet MS"/>
              </a:rPr>
              <a:t> </a:t>
            </a:r>
            <a:r>
              <a:rPr sz="2600" b="1" spc="-90" dirty="0" smtClean="0">
                <a:solidFill>
                  <a:srgbClr val="04607A"/>
                </a:solidFill>
                <a:latin typeface="Trebuchet MS"/>
                <a:cs typeface="Trebuchet MS"/>
              </a:rPr>
              <a:t>milk</a:t>
            </a:r>
            <a:endParaRPr lang="en-US" sz="2600" b="1" spc="-90" dirty="0" smtClean="0">
              <a:solidFill>
                <a:srgbClr val="04607A"/>
              </a:solidFill>
              <a:latin typeface="Trebuchet MS"/>
              <a:cs typeface="Trebuchet MS"/>
            </a:endParaRPr>
          </a:p>
          <a:p>
            <a:pPr marL="685800">
              <a:lnSpc>
                <a:spcPct val="100000"/>
              </a:lnSpc>
              <a:spcBef>
                <a:spcPts val="415"/>
              </a:spcBef>
            </a:pPr>
            <a:endParaRPr sz="2600" dirty="0">
              <a:latin typeface="Trebuchet MS"/>
              <a:cs typeface="Trebuchet MS"/>
            </a:endParaRPr>
          </a:p>
          <a:p>
            <a:pPr marL="368300" marR="538480" indent="-137160" algn="just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Clr>
                <a:srgbClr val="0AD0D9"/>
              </a:buClr>
              <a:buSzPct val="92857"/>
              <a:buFont typeface="Arial"/>
              <a:buChar char="●"/>
              <a:tabLst>
                <a:tab pos="368935" algn="l"/>
              </a:tabLst>
            </a:pPr>
            <a:r>
              <a:rPr sz="2200" spc="-30" dirty="0">
                <a:latin typeface="Times New Roman"/>
                <a:cs typeface="Times New Roman"/>
              </a:rPr>
              <a:t>Five </a:t>
            </a:r>
            <a:r>
              <a:rPr sz="2200" spc="50" dirty="0">
                <a:latin typeface="Times New Roman"/>
                <a:cs typeface="Times New Roman"/>
              </a:rPr>
              <a:t>times </a:t>
            </a:r>
            <a:r>
              <a:rPr sz="2200" spc="35" dirty="0">
                <a:latin typeface="Times New Roman"/>
                <a:cs typeface="Times New Roman"/>
              </a:rPr>
              <a:t>increase </a:t>
            </a:r>
            <a:r>
              <a:rPr sz="2200" spc="50" dirty="0">
                <a:latin typeface="Times New Roman"/>
                <a:cs typeface="Times New Roman"/>
              </a:rPr>
              <a:t>in </a:t>
            </a:r>
            <a:r>
              <a:rPr sz="2200" spc="-20" dirty="0">
                <a:latin typeface="Times New Roman"/>
                <a:cs typeface="Times New Roman"/>
              </a:rPr>
              <a:t>SCN </a:t>
            </a:r>
            <a:r>
              <a:rPr sz="2200" spc="-150" dirty="0">
                <a:latin typeface="Times New Roman"/>
                <a:cs typeface="Times New Roman"/>
              </a:rPr>
              <a:t>&amp; </a:t>
            </a:r>
            <a:r>
              <a:rPr sz="2200" spc="50" dirty="0">
                <a:latin typeface="Times New Roman"/>
                <a:cs typeface="Times New Roman"/>
              </a:rPr>
              <a:t>H</a:t>
            </a:r>
            <a:r>
              <a:rPr sz="2200" spc="75" baseline="-21604" dirty="0">
                <a:latin typeface="Times New Roman"/>
                <a:cs typeface="Times New Roman"/>
              </a:rPr>
              <a:t>2</a:t>
            </a:r>
            <a:r>
              <a:rPr sz="2200" spc="50" dirty="0">
                <a:latin typeface="Times New Roman"/>
                <a:cs typeface="Times New Roman"/>
              </a:rPr>
              <a:t>O</a:t>
            </a:r>
            <a:r>
              <a:rPr sz="2200" spc="75" baseline="-21604" dirty="0">
                <a:latin typeface="Times New Roman"/>
                <a:cs typeface="Times New Roman"/>
              </a:rPr>
              <a:t>2 </a:t>
            </a:r>
            <a:r>
              <a:rPr sz="2200" spc="-10" dirty="0">
                <a:latin typeface="Times New Roman"/>
                <a:cs typeface="Times New Roman"/>
              </a:rPr>
              <a:t>(75:50 </a:t>
            </a:r>
            <a:r>
              <a:rPr sz="2200" spc="70" dirty="0">
                <a:latin typeface="Times New Roman"/>
                <a:cs typeface="Times New Roman"/>
              </a:rPr>
              <a:t>ppm)  </a:t>
            </a:r>
            <a:r>
              <a:rPr sz="2200" spc="35" dirty="0">
                <a:latin typeface="Times New Roman"/>
                <a:cs typeface="Times New Roman"/>
              </a:rPr>
              <a:t>increase</a:t>
            </a:r>
            <a:r>
              <a:rPr sz="2200" spc="-35" dirty="0">
                <a:latin typeface="Times New Roman"/>
                <a:cs typeface="Times New Roman"/>
              </a:rPr>
              <a:t> </a:t>
            </a:r>
            <a:r>
              <a:rPr sz="2200" spc="80" dirty="0">
                <a:latin typeface="Times New Roman"/>
                <a:cs typeface="Times New Roman"/>
              </a:rPr>
              <a:t>the</a:t>
            </a:r>
            <a:r>
              <a:rPr sz="2200" spc="-30" dirty="0">
                <a:latin typeface="Times New Roman"/>
                <a:cs typeface="Times New Roman"/>
              </a:rPr>
              <a:t> </a:t>
            </a:r>
            <a:r>
              <a:rPr sz="2200" spc="40" dirty="0">
                <a:latin typeface="Times New Roman"/>
                <a:cs typeface="Times New Roman"/>
              </a:rPr>
              <a:t>keeping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spc="30" dirty="0">
                <a:latin typeface="Times New Roman"/>
                <a:cs typeface="Times New Roman"/>
              </a:rPr>
              <a:t>quality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of</a:t>
            </a:r>
            <a:r>
              <a:rPr sz="2200" spc="15" dirty="0">
                <a:latin typeface="Times New Roman"/>
                <a:cs typeface="Times New Roman"/>
              </a:rPr>
              <a:t> </a:t>
            </a:r>
            <a:r>
              <a:rPr sz="2200" spc="20" dirty="0">
                <a:latin typeface="Times New Roman"/>
                <a:cs typeface="Times New Roman"/>
              </a:rPr>
              <a:t>raw</a:t>
            </a:r>
            <a:r>
              <a:rPr sz="2200" spc="5" dirty="0">
                <a:latin typeface="Times New Roman"/>
                <a:cs typeface="Times New Roman"/>
              </a:rPr>
              <a:t> </a:t>
            </a:r>
            <a:r>
              <a:rPr sz="2200" spc="30" dirty="0">
                <a:latin typeface="Times New Roman"/>
                <a:cs typeface="Times New Roman"/>
              </a:rPr>
              <a:t>milk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spc="80" dirty="0">
                <a:latin typeface="Times New Roman"/>
                <a:cs typeface="Times New Roman"/>
              </a:rPr>
              <a:t>up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spc="55" dirty="0">
                <a:latin typeface="Times New Roman"/>
                <a:cs typeface="Times New Roman"/>
              </a:rPr>
              <a:t>to</a:t>
            </a:r>
            <a:r>
              <a:rPr sz="2200" spc="-25" dirty="0">
                <a:latin typeface="Times New Roman"/>
                <a:cs typeface="Times New Roman"/>
              </a:rPr>
              <a:t> </a:t>
            </a:r>
            <a:r>
              <a:rPr sz="2200" spc="-170" dirty="0">
                <a:latin typeface="Times New Roman"/>
                <a:cs typeface="Times New Roman"/>
              </a:rPr>
              <a:t>15  </a:t>
            </a:r>
            <a:r>
              <a:rPr sz="2200" spc="60" dirty="0">
                <a:latin typeface="Times New Roman"/>
                <a:cs typeface="Times New Roman"/>
              </a:rPr>
              <a:t>hrs</a:t>
            </a:r>
            <a:endParaRPr sz="2200" dirty="0">
              <a:latin typeface="Times New Roman"/>
              <a:cs typeface="Times New Roman"/>
            </a:endParaRPr>
          </a:p>
          <a:p>
            <a:pPr marL="368300" marR="444500" indent="-137160" algn="just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Clr>
                <a:srgbClr val="0AD0D9"/>
              </a:buClr>
              <a:buSzPct val="92857"/>
              <a:buFont typeface="Arial"/>
              <a:buChar char="●"/>
              <a:tabLst>
                <a:tab pos="368935" algn="l"/>
              </a:tabLst>
            </a:pPr>
            <a:r>
              <a:rPr sz="2200" spc="50" dirty="0">
                <a:latin typeface="Times New Roman"/>
                <a:cs typeface="Times New Roman"/>
              </a:rPr>
              <a:t>Upon</a:t>
            </a:r>
            <a:r>
              <a:rPr sz="2200" spc="-40" dirty="0">
                <a:latin typeface="Times New Roman"/>
                <a:cs typeface="Times New Roman"/>
              </a:rPr>
              <a:t> </a:t>
            </a:r>
            <a:r>
              <a:rPr sz="2200" spc="55" dirty="0">
                <a:latin typeface="Times New Roman"/>
                <a:cs typeface="Times New Roman"/>
              </a:rPr>
              <a:t>addition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of</a:t>
            </a:r>
            <a:r>
              <a:rPr sz="2200" spc="5" dirty="0">
                <a:latin typeface="Times New Roman"/>
                <a:cs typeface="Times New Roman"/>
              </a:rPr>
              <a:t> </a:t>
            </a:r>
            <a:r>
              <a:rPr sz="2200" spc="50" dirty="0">
                <a:latin typeface="Times New Roman"/>
                <a:cs typeface="Times New Roman"/>
              </a:rPr>
              <a:t>second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spc="45" dirty="0">
                <a:latin typeface="Times New Roman"/>
                <a:cs typeface="Times New Roman"/>
              </a:rPr>
              <a:t>dose</a:t>
            </a:r>
            <a:r>
              <a:rPr sz="2200" spc="-4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of</a:t>
            </a:r>
            <a:r>
              <a:rPr sz="2200" spc="30" dirty="0">
                <a:latin typeface="Times New Roman"/>
                <a:cs typeface="Times New Roman"/>
              </a:rPr>
              <a:t> </a:t>
            </a:r>
            <a:r>
              <a:rPr sz="2200" spc="50" dirty="0">
                <a:latin typeface="Times New Roman"/>
                <a:cs typeface="Times New Roman"/>
              </a:rPr>
              <a:t>H</a:t>
            </a:r>
            <a:r>
              <a:rPr sz="2200" spc="75" baseline="-21604" dirty="0">
                <a:latin typeface="Times New Roman"/>
                <a:cs typeface="Times New Roman"/>
              </a:rPr>
              <a:t>2</a:t>
            </a:r>
            <a:r>
              <a:rPr sz="2200" spc="50" dirty="0">
                <a:latin typeface="Times New Roman"/>
                <a:cs typeface="Times New Roman"/>
              </a:rPr>
              <a:t>O</a:t>
            </a:r>
            <a:r>
              <a:rPr sz="2200" spc="75" baseline="-21604" dirty="0">
                <a:latin typeface="Times New Roman"/>
                <a:cs typeface="Times New Roman"/>
              </a:rPr>
              <a:t>2</a:t>
            </a:r>
            <a:r>
              <a:rPr sz="2200" spc="120" baseline="-21604" dirty="0">
                <a:latin typeface="Times New Roman"/>
                <a:cs typeface="Times New Roman"/>
              </a:rPr>
              <a:t> </a:t>
            </a:r>
            <a:r>
              <a:rPr sz="2200" spc="75" dirty="0">
                <a:latin typeface="Times New Roman"/>
                <a:cs typeface="Times New Roman"/>
              </a:rPr>
              <a:t>on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spc="80" dirty="0">
                <a:latin typeface="Times New Roman"/>
                <a:cs typeface="Times New Roman"/>
              </a:rPr>
              <a:t>the</a:t>
            </a:r>
            <a:r>
              <a:rPr sz="2200" spc="-40" dirty="0">
                <a:latin typeface="Times New Roman"/>
                <a:cs typeface="Times New Roman"/>
              </a:rPr>
              <a:t> </a:t>
            </a:r>
            <a:r>
              <a:rPr sz="2200" spc="-15" dirty="0">
                <a:latin typeface="Times New Roman"/>
                <a:cs typeface="Times New Roman"/>
              </a:rPr>
              <a:t>10</a:t>
            </a:r>
            <a:r>
              <a:rPr sz="2200" spc="-22" baseline="27777" dirty="0">
                <a:latin typeface="Times New Roman"/>
                <a:cs typeface="Times New Roman"/>
              </a:rPr>
              <a:t>th 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spc="85" dirty="0">
                <a:latin typeface="Times New Roman"/>
                <a:cs typeface="Times New Roman"/>
              </a:rPr>
              <a:t>hr</a:t>
            </a:r>
            <a:r>
              <a:rPr sz="2200" spc="-100" dirty="0">
                <a:latin typeface="Times New Roman"/>
                <a:cs typeface="Times New Roman"/>
              </a:rPr>
              <a:t> </a:t>
            </a:r>
            <a:r>
              <a:rPr sz="2200" spc="80" dirty="0">
                <a:latin typeface="Times New Roman"/>
                <a:cs typeface="Times New Roman"/>
              </a:rPr>
              <a:t>the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spc="40" dirty="0">
                <a:latin typeface="Times New Roman"/>
                <a:cs typeface="Times New Roman"/>
              </a:rPr>
              <a:t>keeping</a:t>
            </a:r>
            <a:r>
              <a:rPr sz="2200" spc="-25" dirty="0">
                <a:latin typeface="Times New Roman"/>
                <a:cs typeface="Times New Roman"/>
              </a:rPr>
              <a:t> </a:t>
            </a:r>
            <a:r>
              <a:rPr sz="2200" spc="30" dirty="0">
                <a:latin typeface="Times New Roman"/>
                <a:cs typeface="Times New Roman"/>
              </a:rPr>
              <a:t>quality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spc="10" dirty="0">
                <a:latin typeface="Times New Roman"/>
                <a:cs typeface="Times New Roman"/>
              </a:rPr>
              <a:t>was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spc="45" dirty="0">
                <a:latin typeface="Times New Roman"/>
                <a:cs typeface="Times New Roman"/>
              </a:rPr>
              <a:t>increased</a:t>
            </a:r>
            <a:r>
              <a:rPr sz="2200" spc="10" dirty="0">
                <a:latin typeface="Times New Roman"/>
                <a:cs typeface="Times New Roman"/>
              </a:rPr>
              <a:t> </a:t>
            </a:r>
            <a:r>
              <a:rPr sz="2200" spc="80" dirty="0">
                <a:latin typeface="Times New Roman"/>
                <a:cs typeface="Times New Roman"/>
              </a:rPr>
              <a:t>up</a:t>
            </a:r>
            <a:r>
              <a:rPr sz="2200" spc="-25" dirty="0">
                <a:latin typeface="Times New Roman"/>
                <a:cs typeface="Times New Roman"/>
              </a:rPr>
              <a:t> </a:t>
            </a:r>
            <a:r>
              <a:rPr sz="2200" spc="55" dirty="0">
                <a:latin typeface="Times New Roman"/>
                <a:cs typeface="Times New Roman"/>
              </a:rPr>
              <a:t>to</a:t>
            </a:r>
            <a:r>
              <a:rPr sz="2200" spc="-25" dirty="0">
                <a:latin typeface="Times New Roman"/>
                <a:cs typeface="Times New Roman"/>
              </a:rPr>
              <a:t> </a:t>
            </a:r>
            <a:r>
              <a:rPr sz="2200" spc="-114" dirty="0">
                <a:latin typeface="Times New Roman"/>
                <a:cs typeface="Times New Roman"/>
              </a:rPr>
              <a:t>18</a:t>
            </a:r>
            <a:r>
              <a:rPr sz="2200" spc="5" dirty="0">
                <a:latin typeface="Times New Roman"/>
                <a:cs typeface="Times New Roman"/>
              </a:rPr>
              <a:t> </a:t>
            </a:r>
            <a:r>
              <a:rPr sz="2200" spc="60" dirty="0">
                <a:latin typeface="Times New Roman"/>
                <a:cs typeface="Times New Roman"/>
              </a:rPr>
              <a:t>hrs</a:t>
            </a:r>
            <a:endParaRPr sz="2200" dirty="0">
              <a:latin typeface="Times New Roman"/>
              <a:cs typeface="Times New Roman"/>
            </a:endParaRPr>
          </a:p>
          <a:p>
            <a:pPr marL="368300" marR="385445" indent="-137160" algn="just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Clr>
                <a:srgbClr val="0AD0D9"/>
              </a:buClr>
              <a:buSzPct val="92857"/>
              <a:buFont typeface="Arial"/>
              <a:buChar char="●"/>
              <a:tabLst>
                <a:tab pos="368935" algn="l"/>
              </a:tabLst>
            </a:pPr>
            <a:r>
              <a:rPr sz="2200" spc="50" dirty="0">
                <a:latin typeface="Times New Roman"/>
                <a:cs typeface="Times New Roman"/>
              </a:rPr>
              <a:t>The</a:t>
            </a:r>
            <a:r>
              <a:rPr sz="2200" spc="-60" dirty="0">
                <a:latin typeface="Times New Roman"/>
                <a:cs typeface="Times New Roman"/>
              </a:rPr>
              <a:t> </a:t>
            </a:r>
            <a:r>
              <a:rPr sz="2200" spc="-114" dirty="0">
                <a:latin typeface="Times New Roman"/>
                <a:cs typeface="Times New Roman"/>
              </a:rPr>
              <a:t>18</a:t>
            </a:r>
            <a:r>
              <a:rPr sz="2200" spc="5" dirty="0">
                <a:latin typeface="Times New Roman"/>
                <a:cs typeface="Times New Roman"/>
              </a:rPr>
              <a:t> </a:t>
            </a:r>
            <a:r>
              <a:rPr sz="2200" spc="60" dirty="0">
                <a:latin typeface="Times New Roman"/>
                <a:cs typeface="Times New Roman"/>
              </a:rPr>
              <a:t>hrs</a:t>
            </a:r>
            <a:r>
              <a:rPr sz="2200" spc="-45" dirty="0">
                <a:latin typeface="Times New Roman"/>
                <a:cs typeface="Times New Roman"/>
              </a:rPr>
              <a:t> </a:t>
            </a:r>
            <a:r>
              <a:rPr sz="2200" spc="20" dirty="0">
                <a:latin typeface="Times New Roman"/>
                <a:cs typeface="Times New Roman"/>
              </a:rPr>
              <a:t>shelf</a:t>
            </a:r>
            <a:r>
              <a:rPr sz="2200" spc="55" dirty="0">
                <a:latin typeface="Times New Roman"/>
                <a:cs typeface="Times New Roman"/>
              </a:rPr>
              <a:t> </a:t>
            </a:r>
            <a:r>
              <a:rPr sz="2200" spc="-5" dirty="0">
                <a:latin typeface="Times New Roman"/>
                <a:cs typeface="Times New Roman"/>
              </a:rPr>
              <a:t>life</a:t>
            </a:r>
            <a:r>
              <a:rPr sz="2200" spc="-55" dirty="0">
                <a:latin typeface="Times New Roman"/>
                <a:cs typeface="Times New Roman"/>
              </a:rPr>
              <a:t> </a:t>
            </a:r>
            <a:r>
              <a:rPr sz="2200" spc="35" dirty="0">
                <a:latin typeface="Times New Roman"/>
                <a:cs typeface="Times New Roman"/>
              </a:rPr>
              <a:t>would</a:t>
            </a:r>
            <a:r>
              <a:rPr sz="2200" spc="10" dirty="0">
                <a:latin typeface="Times New Roman"/>
                <a:cs typeface="Times New Roman"/>
              </a:rPr>
              <a:t> </a:t>
            </a:r>
            <a:r>
              <a:rPr sz="2200" spc="60" dirty="0">
                <a:latin typeface="Times New Roman"/>
                <a:cs typeface="Times New Roman"/>
              </a:rPr>
              <a:t>permit</a:t>
            </a:r>
            <a:r>
              <a:rPr sz="2200" dirty="0">
                <a:latin typeface="Times New Roman"/>
                <a:cs typeface="Times New Roman"/>
              </a:rPr>
              <a:t> </a:t>
            </a:r>
            <a:r>
              <a:rPr sz="2200" spc="80" dirty="0">
                <a:latin typeface="Times New Roman"/>
                <a:cs typeface="Times New Roman"/>
              </a:rPr>
              <a:t>the</a:t>
            </a:r>
            <a:r>
              <a:rPr sz="2200" spc="-60" dirty="0">
                <a:latin typeface="Times New Roman"/>
                <a:cs typeface="Times New Roman"/>
              </a:rPr>
              <a:t> </a:t>
            </a:r>
            <a:r>
              <a:rPr sz="2200" spc="30" dirty="0">
                <a:latin typeface="Times New Roman"/>
                <a:cs typeface="Times New Roman"/>
              </a:rPr>
              <a:t>collection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of  </a:t>
            </a:r>
            <a:r>
              <a:rPr sz="2200" spc="35" dirty="0">
                <a:latin typeface="Times New Roman"/>
                <a:cs typeface="Times New Roman"/>
              </a:rPr>
              <a:t>evening </a:t>
            </a:r>
            <a:r>
              <a:rPr sz="2200" spc="30" dirty="0">
                <a:latin typeface="Times New Roman"/>
                <a:cs typeface="Times New Roman"/>
              </a:rPr>
              <a:t>milk </a:t>
            </a:r>
            <a:r>
              <a:rPr sz="2200" spc="40" dirty="0">
                <a:latin typeface="Times New Roman"/>
                <a:cs typeface="Times New Roman"/>
              </a:rPr>
              <a:t>with </a:t>
            </a:r>
            <a:r>
              <a:rPr sz="2200" spc="-30" dirty="0">
                <a:latin typeface="Times New Roman"/>
                <a:cs typeface="Times New Roman"/>
              </a:rPr>
              <a:t>LP </a:t>
            </a:r>
            <a:r>
              <a:rPr sz="2200" spc="75" dirty="0">
                <a:latin typeface="Times New Roman"/>
                <a:cs typeface="Times New Roman"/>
              </a:rPr>
              <a:t>treatment </a:t>
            </a:r>
            <a:r>
              <a:rPr sz="2200" spc="40" dirty="0">
                <a:latin typeface="Times New Roman"/>
                <a:cs typeface="Times New Roman"/>
              </a:rPr>
              <a:t>along with  </a:t>
            </a:r>
            <a:r>
              <a:rPr sz="2200" spc="65" dirty="0">
                <a:latin typeface="Times New Roman"/>
                <a:cs typeface="Times New Roman"/>
              </a:rPr>
              <a:t>untreated </a:t>
            </a:r>
            <a:r>
              <a:rPr sz="2200" spc="60" dirty="0">
                <a:latin typeface="Times New Roman"/>
                <a:cs typeface="Times New Roman"/>
              </a:rPr>
              <a:t>morning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spc="30" dirty="0">
                <a:latin typeface="Times New Roman"/>
                <a:cs typeface="Times New Roman"/>
              </a:rPr>
              <a:t>milk</a:t>
            </a:r>
            <a:endParaRPr sz="2200" dirty="0">
              <a:latin typeface="Times New Roman"/>
              <a:cs typeface="Times New Roman"/>
            </a:endParaRPr>
          </a:p>
          <a:p>
            <a:pPr marL="368300" marR="350520" indent="-137160" algn="just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Clr>
                <a:srgbClr val="0AD0D9"/>
              </a:buClr>
              <a:buSzPct val="92857"/>
              <a:buFont typeface="Arial"/>
              <a:buChar char="●"/>
              <a:tabLst>
                <a:tab pos="368935" algn="l"/>
              </a:tabLst>
            </a:pPr>
            <a:r>
              <a:rPr sz="2200" spc="15" dirty="0">
                <a:latin typeface="Times New Roman"/>
                <a:cs typeface="Times New Roman"/>
              </a:rPr>
              <a:t>Mixing</a:t>
            </a:r>
            <a:r>
              <a:rPr sz="2200" spc="-5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of</a:t>
            </a:r>
            <a:r>
              <a:rPr sz="2200" spc="35" dirty="0">
                <a:latin typeface="Times New Roman"/>
                <a:cs typeface="Times New Roman"/>
              </a:rPr>
              <a:t> </a:t>
            </a:r>
            <a:r>
              <a:rPr sz="2200" spc="55" dirty="0">
                <a:latin typeface="Times New Roman"/>
                <a:cs typeface="Times New Roman"/>
              </a:rPr>
              <a:t>these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spc="35" dirty="0">
                <a:latin typeface="Times New Roman"/>
                <a:cs typeface="Times New Roman"/>
              </a:rPr>
              <a:t>two</a:t>
            </a:r>
            <a:r>
              <a:rPr sz="2200" spc="-25" dirty="0">
                <a:latin typeface="Times New Roman"/>
                <a:cs typeface="Times New Roman"/>
              </a:rPr>
              <a:t> </a:t>
            </a:r>
            <a:r>
              <a:rPr sz="2200" spc="30" dirty="0">
                <a:latin typeface="Times New Roman"/>
                <a:cs typeface="Times New Roman"/>
              </a:rPr>
              <a:t>milks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spc="70" dirty="0">
                <a:latin typeface="Times New Roman"/>
                <a:cs typeface="Times New Roman"/>
              </a:rPr>
              <a:t>at</a:t>
            </a:r>
            <a:r>
              <a:rPr sz="2200" spc="-50" dirty="0">
                <a:latin typeface="Times New Roman"/>
                <a:cs typeface="Times New Roman"/>
              </a:rPr>
              <a:t> </a:t>
            </a:r>
            <a:r>
              <a:rPr sz="2200" spc="80" dirty="0">
                <a:latin typeface="Times New Roman"/>
                <a:cs typeface="Times New Roman"/>
              </a:rPr>
              <a:t>the</a:t>
            </a:r>
            <a:r>
              <a:rPr sz="2200" spc="-65" dirty="0">
                <a:latin typeface="Times New Roman"/>
                <a:cs typeface="Times New Roman"/>
              </a:rPr>
              <a:t> </a:t>
            </a:r>
            <a:r>
              <a:rPr sz="2200" spc="35" dirty="0">
                <a:latin typeface="Times New Roman"/>
                <a:cs typeface="Times New Roman"/>
              </a:rPr>
              <a:t>dairy</a:t>
            </a:r>
            <a:r>
              <a:rPr sz="2200" spc="-40" dirty="0">
                <a:latin typeface="Times New Roman"/>
                <a:cs typeface="Times New Roman"/>
              </a:rPr>
              <a:t> </a:t>
            </a:r>
            <a:r>
              <a:rPr sz="2200" spc="35" dirty="0">
                <a:latin typeface="Times New Roman"/>
                <a:cs typeface="Times New Roman"/>
              </a:rPr>
              <a:t>would </a:t>
            </a:r>
            <a:r>
              <a:rPr sz="2200" spc="45" dirty="0">
                <a:latin typeface="Times New Roman"/>
                <a:cs typeface="Times New Roman"/>
              </a:rPr>
              <a:t>bring  </a:t>
            </a:r>
            <a:r>
              <a:rPr sz="2200" spc="50" dirty="0">
                <a:latin typeface="Times New Roman"/>
                <a:cs typeface="Times New Roman"/>
              </a:rPr>
              <a:t>down </a:t>
            </a:r>
            <a:r>
              <a:rPr sz="2200" spc="80" dirty="0">
                <a:latin typeface="Times New Roman"/>
                <a:cs typeface="Times New Roman"/>
              </a:rPr>
              <a:t>the </a:t>
            </a:r>
            <a:r>
              <a:rPr sz="2200" spc="-20" dirty="0">
                <a:latin typeface="Times New Roman"/>
                <a:cs typeface="Times New Roman"/>
              </a:rPr>
              <a:t>SCN </a:t>
            </a:r>
            <a:r>
              <a:rPr sz="2200" spc="5" dirty="0">
                <a:latin typeface="Times New Roman"/>
                <a:cs typeface="Times New Roman"/>
              </a:rPr>
              <a:t>level </a:t>
            </a:r>
            <a:r>
              <a:rPr sz="2200" spc="55" dirty="0">
                <a:latin typeface="Times New Roman"/>
                <a:cs typeface="Times New Roman"/>
              </a:rPr>
              <a:t>to </a:t>
            </a:r>
            <a:r>
              <a:rPr sz="2200" spc="80" dirty="0">
                <a:latin typeface="Times New Roman"/>
                <a:cs typeface="Times New Roman"/>
              </a:rPr>
              <a:t>the </a:t>
            </a:r>
            <a:r>
              <a:rPr sz="2200" spc="-65" dirty="0">
                <a:latin typeface="Times New Roman"/>
                <a:cs typeface="Times New Roman"/>
              </a:rPr>
              <a:t>CAC </a:t>
            </a:r>
            <a:r>
              <a:rPr sz="2200" spc="65" dirty="0">
                <a:latin typeface="Times New Roman"/>
                <a:cs typeface="Times New Roman"/>
              </a:rPr>
              <a:t>recommended  </a:t>
            </a:r>
            <a:r>
              <a:rPr sz="2200" spc="5" dirty="0">
                <a:latin typeface="Times New Roman"/>
                <a:cs typeface="Times New Roman"/>
              </a:rPr>
              <a:t>level</a:t>
            </a:r>
            <a:r>
              <a:rPr sz="2200" spc="-30" dirty="0">
                <a:latin typeface="Times New Roman"/>
                <a:cs typeface="Times New Roman"/>
              </a:rPr>
              <a:t> </a:t>
            </a:r>
            <a:r>
              <a:rPr sz="2200" spc="-20" dirty="0">
                <a:latin typeface="Times New Roman"/>
                <a:cs typeface="Times New Roman"/>
              </a:rPr>
              <a:t>15ppm</a:t>
            </a:r>
            <a:endParaRPr sz="2200" dirty="0"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7971776" y="4121727"/>
            <a:ext cx="15777" cy="235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2070847" y="4465597"/>
            <a:ext cx="138056" cy="28263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14400" y="1295400"/>
            <a:ext cx="8382000" cy="45858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904875">
              <a:lnSpc>
                <a:spcPct val="100000"/>
              </a:lnSpc>
              <a:spcBef>
                <a:spcPts val="380"/>
              </a:spcBef>
            </a:pPr>
            <a:r>
              <a:rPr lang="en-IN" sz="2400" b="1" spc="-105" dirty="0" smtClean="0">
                <a:solidFill>
                  <a:srgbClr val="04607A"/>
                </a:solidFill>
                <a:latin typeface="Trebuchet MS"/>
                <a:cs typeface="Trebuchet MS"/>
              </a:rPr>
              <a:t>Cuba </a:t>
            </a:r>
            <a:r>
              <a:rPr lang="en-IN" sz="2400" b="1" spc="-5" dirty="0" smtClean="0">
                <a:solidFill>
                  <a:srgbClr val="04607A"/>
                </a:solidFill>
                <a:latin typeface="Trebuchet MS"/>
                <a:cs typeface="Trebuchet MS"/>
              </a:rPr>
              <a:t>&amp; </a:t>
            </a:r>
            <a:r>
              <a:rPr lang="en-IN" sz="2400" b="1" spc="-125" dirty="0" smtClean="0">
                <a:solidFill>
                  <a:srgbClr val="04607A"/>
                </a:solidFill>
                <a:latin typeface="Trebuchet MS"/>
                <a:cs typeface="Trebuchet MS"/>
              </a:rPr>
              <a:t>Latin </a:t>
            </a:r>
            <a:r>
              <a:rPr lang="en-IN" sz="2400" b="1" spc="-110" dirty="0" smtClean="0">
                <a:solidFill>
                  <a:srgbClr val="04607A"/>
                </a:solidFill>
                <a:latin typeface="Trebuchet MS"/>
                <a:cs typeface="Trebuchet MS"/>
              </a:rPr>
              <a:t>America</a:t>
            </a:r>
            <a:r>
              <a:rPr lang="en-IN" sz="2400" b="1" spc="-320" dirty="0" smtClean="0">
                <a:solidFill>
                  <a:srgbClr val="04607A"/>
                </a:solidFill>
                <a:latin typeface="Trebuchet MS"/>
                <a:cs typeface="Trebuchet MS"/>
              </a:rPr>
              <a:t> </a:t>
            </a:r>
            <a:r>
              <a:rPr lang="en-IN" sz="2400" b="1" spc="-120" dirty="0" smtClean="0">
                <a:solidFill>
                  <a:srgbClr val="04607A"/>
                </a:solidFill>
                <a:latin typeface="Trebuchet MS"/>
                <a:cs typeface="Trebuchet MS"/>
              </a:rPr>
              <a:t>Example</a:t>
            </a:r>
            <a:endParaRPr lang="en-IN" sz="2400" dirty="0" smtClean="0">
              <a:latin typeface="Trebuchet MS"/>
              <a:cs typeface="Trebuchet MS"/>
            </a:endParaRPr>
          </a:p>
          <a:p>
            <a:pPr marL="328930" marR="410845" indent="-137160" algn="just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Clr>
                <a:srgbClr val="0AD0D9"/>
              </a:buClr>
              <a:buSzPct val="92857"/>
              <a:buFont typeface="Arial"/>
              <a:buChar char="●"/>
              <a:tabLst>
                <a:tab pos="329565" algn="l"/>
              </a:tabLst>
            </a:pPr>
            <a:r>
              <a:rPr lang="en-IN" sz="2200" spc="60" dirty="0" smtClean="0">
                <a:latin typeface="Times New Roman"/>
                <a:cs typeface="Times New Roman"/>
              </a:rPr>
              <a:t>In </a:t>
            </a:r>
            <a:r>
              <a:rPr lang="en-IN" sz="2200" spc="30" dirty="0" smtClean="0">
                <a:latin typeface="Times New Roman"/>
                <a:cs typeface="Times New Roman"/>
              </a:rPr>
              <a:t>Cuba, </a:t>
            </a:r>
            <a:r>
              <a:rPr lang="en-IN" sz="2200" spc="55" dirty="0" smtClean="0">
                <a:latin typeface="Times New Roman"/>
                <a:cs typeface="Times New Roman"/>
              </a:rPr>
              <a:t>more </a:t>
            </a:r>
            <a:r>
              <a:rPr lang="en-IN" sz="2200" spc="85" dirty="0" smtClean="0">
                <a:latin typeface="Times New Roman"/>
                <a:cs typeface="Times New Roman"/>
              </a:rPr>
              <a:t>than </a:t>
            </a:r>
            <a:r>
              <a:rPr lang="en-IN" sz="2200" spc="-5" dirty="0" smtClean="0">
                <a:latin typeface="Times New Roman"/>
                <a:cs typeface="Times New Roman"/>
              </a:rPr>
              <a:t>50% </a:t>
            </a:r>
            <a:r>
              <a:rPr lang="en-IN" sz="2200" dirty="0" smtClean="0">
                <a:latin typeface="Times New Roman"/>
                <a:cs typeface="Times New Roman"/>
              </a:rPr>
              <a:t>of </a:t>
            </a:r>
            <a:r>
              <a:rPr lang="en-IN" sz="2200" spc="80" dirty="0" smtClean="0">
                <a:latin typeface="Times New Roman"/>
                <a:cs typeface="Times New Roman"/>
              </a:rPr>
              <a:t>the </a:t>
            </a:r>
            <a:r>
              <a:rPr lang="en-IN" sz="2200" spc="30" dirty="0" smtClean="0">
                <a:latin typeface="Times New Roman"/>
                <a:cs typeface="Times New Roman"/>
              </a:rPr>
              <a:t>milk </a:t>
            </a:r>
            <a:r>
              <a:rPr lang="en-IN" sz="2200" dirty="0" smtClean="0">
                <a:latin typeface="Times New Roman"/>
                <a:cs typeface="Times New Roman"/>
              </a:rPr>
              <a:t>is </a:t>
            </a:r>
            <a:r>
              <a:rPr lang="en-IN" sz="2200" spc="85" dirty="0" smtClean="0">
                <a:latin typeface="Times New Roman"/>
                <a:cs typeface="Times New Roman"/>
              </a:rPr>
              <a:t>not  </a:t>
            </a:r>
            <a:r>
              <a:rPr lang="en-IN" sz="2200" spc="30" dirty="0" smtClean="0">
                <a:latin typeface="Times New Roman"/>
                <a:cs typeface="Times New Roman"/>
              </a:rPr>
              <a:t>refrigerated</a:t>
            </a:r>
            <a:r>
              <a:rPr lang="en-IN" sz="2200" spc="10" dirty="0" smtClean="0">
                <a:latin typeface="Times New Roman"/>
                <a:cs typeface="Times New Roman"/>
              </a:rPr>
              <a:t> </a:t>
            </a:r>
            <a:r>
              <a:rPr lang="en-IN" sz="2200" spc="70" dirty="0" smtClean="0">
                <a:latin typeface="Times New Roman"/>
                <a:cs typeface="Times New Roman"/>
              </a:rPr>
              <a:t>due</a:t>
            </a:r>
            <a:r>
              <a:rPr lang="en-IN" sz="2200" spc="-60" dirty="0" smtClean="0">
                <a:latin typeface="Times New Roman"/>
                <a:cs typeface="Times New Roman"/>
              </a:rPr>
              <a:t> </a:t>
            </a:r>
            <a:r>
              <a:rPr lang="en-IN" sz="2200" spc="55" dirty="0" smtClean="0">
                <a:latin typeface="Times New Roman"/>
                <a:cs typeface="Times New Roman"/>
              </a:rPr>
              <a:t>to</a:t>
            </a:r>
            <a:r>
              <a:rPr lang="en-IN" sz="2200" dirty="0" smtClean="0">
                <a:latin typeface="Times New Roman"/>
                <a:cs typeface="Times New Roman"/>
              </a:rPr>
              <a:t> </a:t>
            </a:r>
            <a:r>
              <a:rPr lang="en-IN" sz="2200" spc="45" dirty="0" smtClean="0">
                <a:latin typeface="Times New Roman"/>
                <a:cs typeface="Times New Roman"/>
              </a:rPr>
              <a:t>high</a:t>
            </a:r>
            <a:r>
              <a:rPr lang="en-IN" sz="2200" spc="-30" dirty="0" smtClean="0">
                <a:latin typeface="Times New Roman"/>
                <a:cs typeface="Times New Roman"/>
              </a:rPr>
              <a:t> </a:t>
            </a:r>
            <a:r>
              <a:rPr lang="en-IN" sz="2200" spc="35" dirty="0" smtClean="0">
                <a:latin typeface="Times New Roman"/>
                <a:cs typeface="Times New Roman"/>
              </a:rPr>
              <a:t>cost</a:t>
            </a:r>
            <a:r>
              <a:rPr lang="en-IN" sz="2200" spc="-30" dirty="0" smtClean="0">
                <a:latin typeface="Times New Roman"/>
                <a:cs typeface="Times New Roman"/>
              </a:rPr>
              <a:t> </a:t>
            </a:r>
            <a:r>
              <a:rPr lang="en-IN" sz="2200" dirty="0" smtClean="0">
                <a:latin typeface="Times New Roman"/>
                <a:cs typeface="Times New Roman"/>
              </a:rPr>
              <a:t>of</a:t>
            </a:r>
            <a:r>
              <a:rPr lang="en-IN" sz="2200" spc="10" dirty="0" smtClean="0">
                <a:latin typeface="Times New Roman"/>
                <a:cs typeface="Times New Roman"/>
              </a:rPr>
              <a:t> </a:t>
            </a:r>
            <a:r>
              <a:rPr lang="en-IN" sz="2200" spc="25" dirty="0" smtClean="0">
                <a:latin typeface="Times New Roman"/>
                <a:cs typeface="Times New Roman"/>
              </a:rPr>
              <a:t>cooling</a:t>
            </a:r>
            <a:r>
              <a:rPr lang="en-IN" sz="2200" spc="-5" dirty="0" smtClean="0">
                <a:latin typeface="Times New Roman"/>
                <a:cs typeface="Times New Roman"/>
              </a:rPr>
              <a:t> </a:t>
            </a:r>
            <a:r>
              <a:rPr lang="en-IN" sz="2200" spc="70" dirty="0" smtClean="0">
                <a:latin typeface="Times New Roman"/>
                <a:cs typeface="Times New Roman"/>
              </a:rPr>
              <a:t>equipment  </a:t>
            </a:r>
            <a:r>
              <a:rPr lang="en-IN" sz="2200" spc="80" dirty="0" smtClean="0">
                <a:latin typeface="Times New Roman"/>
                <a:cs typeface="Times New Roman"/>
              </a:rPr>
              <a:t>and </a:t>
            </a:r>
            <a:r>
              <a:rPr lang="en-IN" sz="2200" spc="25" dirty="0" smtClean="0">
                <a:latin typeface="Times New Roman"/>
                <a:cs typeface="Times New Roman"/>
              </a:rPr>
              <a:t>lack </a:t>
            </a:r>
            <a:r>
              <a:rPr lang="en-IN" sz="2200" dirty="0" smtClean="0">
                <a:latin typeface="Times New Roman"/>
                <a:cs typeface="Times New Roman"/>
              </a:rPr>
              <a:t>of</a:t>
            </a:r>
            <a:r>
              <a:rPr lang="en-IN" sz="2200" spc="-155" dirty="0" smtClean="0">
                <a:latin typeface="Times New Roman"/>
                <a:cs typeface="Times New Roman"/>
              </a:rPr>
              <a:t> </a:t>
            </a:r>
            <a:r>
              <a:rPr lang="en-IN" sz="2200" spc="25" dirty="0" smtClean="0">
                <a:latin typeface="Times New Roman"/>
                <a:cs typeface="Times New Roman"/>
              </a:rPr>
              <a:t>electricity</a:t>
            </a:r>
            <a:endParaRPr lang="en-IN" sz="2200" dirty="0" smtClean="0">
              <a:latin typeface="Times New Roman"/>
              <a:cs typeface="Times New Roman"/>
            </a:endParaRPr>
          </a:p>
          <a:p>
            <a:pPr marL="328930" marR="499109" indent="-137160" algn="just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Clr>
                <a:srgbClr val="0AD0D9"/>
              </a:buClr>
              <a:buSzPct val="92857"/>
              <a:buFont typeface="Arial"/>
              <a:buChar char="●"/>
              <a:tabLst>
                <a:tab pos="329565" algn="l"/>
              </a:tabLst>
            </a:pPr>
            <a:r>
              <a:rPr lang="en-IN" sz="2200" spc="10" dirty="0" smtClean="0">
                <a:latin typeface="Times New Roman"/>
                <a:cs typeface="Times New Roman"/>
              </a:rPr>
              <a:t>Use </a:t>
            </a:r>
            <a:r>
              <a:rPr lang="en-IN" sz="2200" dirty="0" smtClean="0">
                <a:latin typeface="Times New Roman"/>
                <a:cs typeface="Times New Roman"/>
              </a:rPr>
              <a:t>of </a:t>
            </a:r>
            <a:r>
              <a:rPr lang="en-IN" sz="2200" spc="80" dirty="0" smtClean="0">
                <a:latin typeface="Times New Roman"/>
                <a:cs typeface="Times New Roman"/>
              </a:rPr>
              <a:t>the </a:t>
            </a:r>
            <a:r>
              <a:rPr lang="en-IN" sz="2200" dirty="0" smtClean="0">
                <a:latin typeface="Times New Roman"/>
                <a:cs typeface="Times New Roman"/>
              </a:rPr>
              <a:t>LP-s </a:t>
            </a:r>
            <a:r>
              <a:rPr lang="en-IN" sz="2200" spc="55" dirty="0" smtClean="0">
                <a:latin typeface="Times New Roman"/>
                <a:cs typeface="Times New Roman"/>
              </a:rPr>
              <a:t>has</a:t>
            </a:r>
            <a:r>
              <a:rPr lang="en-IN" sz="2200" spc="-250" dirty="0" smtClean="0">
                <a:latin typeface="Times New Roman"/>
                <a:cs typeface="Times New Roman"/>
              </a:rPr>
              <a:t> </a:t>
            </a:r>
            <a:r>
              <a:rPr lang="en-IN" sz="2200" spc="20" dirty="0" smtClean="0">
                <a:latin typeface="Times New Roman"/>
                <a:cs typeface="Times New Roman"/>
              </a:rPr>
              <a:t>allowed </a:t>
            </a:r>
            <a:r>
              <a:rPr lang="en-IN" sz="2200" spc="30" dirty="0" smtClean="0">
                <a:latin typeface="Times New Roman"/>
                <a:cs typeface="Times New Roman"/>
              </a:rPr>
              <a:t>significant </a:t>
            </a:r>
            <a:r>
              <a:rPr lang="en-IN" sz="2200" spc="50" dirty="0" smtClean="0">
                <a:latin typeface="Times New Roman"/>
                <a:cs typeface="Times New Roman"/>
              </a:rPr>
              <a:t>quantities  </a:t>
            </a:r>
            <a:r>
              <a:rPr lang="en-IN" sz="2200" spc="25" dirty="0" smtClean="0">
                <a:latin typeface="Times New Roman"/>
                <a:cs typeface="Times New Roman"/>
              </a:rPr>
              <a:t>(50,000 MT) </a:t>
            </a:r>
            <a:r>
              <a:rPr lang="en-IN" sz="2200" dirty="0" smtClean="0">
                <a:latin typeface="Times New Roman"/>
                <a:cs typeface="Times New Roman"/>
              </a:rPr>
              <a:t>of </a:t>
            </a:r>
            <a:r>
              <a:rPr lang="en-IN" sz="2200" spc="25" dirty="0" smtClean="0">
                <a:latin typeface="Times New Roman"/>
                <a:cs typeface="Times New Roman"/>
              </a:rPr>
              <a:t>milk, </a:t>
            </a:r>
            <a:r>
              <a:rPr lang="en-IN" sz="2200" spc="35" dirty="0" smtClean="0">
                <a:latin typeface="Times New Roman"/>
                <a:cs typeface="Times New Roman"/>
              </a:rPr>
              <a:t>valued </a:t>
            </a:r>
            <a:r>
              <a:rPr lang="en-IN" sz="2200" spc="70" dirty="0" smtClean="0">
                <a:latin typeface="Times New Roman"/>
                <a:cs typeface="Times New Roman"/>
              </a:rPr>
              <a:t>at </a:t>
            </a:r>
            <a:r>
              <a:rPr lang="en-IN" sz="2200" spc="-30" dirty="0" smtClean="0">
                <a:latin typeface="Times New Roman"/>
                <a:cs typeface="Times New Roman"/>
              </a:rPr>
              <a:t>US$100m </a:t>
            </a:r>
            <a:r>
              <a:rPr lang="en-IN" sz="2200" spc="20" dirty="0" smtClean="0">
                <a:latin typeface="Times New Roman"/>
                <a:cs typeface="Times New Roman"/>
              </a:rPr>
              <a:t>(over </a:t>
            </a:r>
            <a:r>
              <a:rPr lang="en-IN" sz="2200" spc="-180" dirty="0" smtClean="0">
                <a:latin typeface="Times New Roman"/>
                <a:cs typeface="Times New Roman"/>
              </a:rPr>
              <a:t>13  </a:t>
            </a:r>
            <a:r>
              <a:rPr lang="en-IN" sz="2200" spc="10" dirty="0" smtClean="0">
                <a:latin typeface="Times New Roman"/>
                <a:cs typeface="Times New Roman"/>
              </a:rPr>
              <a:t>yrs), </a:t>
            </a:r>
            <a:r>
              <a:rPr lang="en-IN" sz="2200" spc="40" dirty="0" smtClean="0">
                <a:latin typeface="Times New Roman"/>
                <a:cs typeface="Times New Roman"/>
              </a:rPr>
              <a:t>which </a:t>
            </a:r>
            <a:r>
              <a:rPr lang="en-IN" sz="2200" spc="35" dirty="0" smtClean="0">
                <a:latin typeface="Times New Roman"/>
                <a:cs typeface="Times New Roman"/>
              </a:rPr>
              <a:t>would </a:t>
            </a:r>
            <a:r>
              <a:rPr lang="en-IN" sz="2200" spc="40" dirty="0" smtClean="0">
                <a:latin typeface="Times New Roman"/>
                <a:cs typeface="Times New Roman"/>
              </a:rPr>
              <a:t>otherwise </a:t>
            </a:r>
            <a:r>
              <a:rPr lang="en-IN" sz="2200" spc="30" dirty="0" smtClean="0">
                <a:latin typeface="Times New Roman"/>
                <a:cs typeface="Times New Roman"/>
              </a:rPr>
              <a:t>have </a:t>
            </a:r>
            <a:r>
              <a:rPr lang="en-IN" sz="2200" spc="65" dirty="0" smtClean="0">
                <a:latin typeface="Times New Roman"/>
                <a:cs typeface="Times New Roman"/>
              </a:rPr>
              <a:t>been </a:t>
            </a:r>
            <a:r>
              <a:rPr lang="en-IN" sz="2200" spc="25" dirty="0" smtClean="0">
                <a:latin typeface="Times New Roman"/>
                <a:cs typeface="Times New Roman"/>
              </a:rPr>
              <a:t>lost, </a:t>
            </a:r>
            <a:r>
              <a:rPr lang="en-IN" sz="2200" spc="55" dirty="0" smtClean="0">
                <a:latin typeface="Times New Roman"/>
                <a:cs typeface="Times New Roman"/>
              </a:rPr>
              <a:t>to  </a:t>
            </a:r>
            <a:r>
              <a:rPr lang="en-IN" sz="2200" spc="65" dirty="0" smtClean="0">
                <a:latin typeface="Times New Roman"/>
                <a:cs typeface="Times New Roman"/>
              </a:rPr>
              <a:t>enter </a:t>
            </a:r>
            <a:r>
              <a:rPr lang="en-IN" sz="2200" spc="80" dirty="0" smtClean="0">
                <a:latin typeface="Times New Roman"/>
                <a:cs typeface="Times New Roman"/>
              </a:rPr>
              <a:t>the</a:t>
            </a:r>
            <a:r>
              <a:rPr lang="en-IN" sz="2200" spc="-220" dirty="0" smtClean="0">
                <a:latin typeface="Times New Roman"/>
                <a:cs typeface="Times New Roman"/>
              </a:rPr>
              <a:t> </a:t>
            </a:r>
            <a:r>
              <a:rPr lang="en-IN" sz="2200" spc="30" dirty="0" smtClean="0">
                <a:latin typeface="Times New Roman"/>
                <a:cs typeface="Times New Roman"/>
              </a:rPr>
              <a:t>food </a:t>
            </a:r>
            <a:r>
              <a:rPr lang="en-IN" sz="2200" spc="55" dirty="0" smtClean="0">
                <a:latin typeface="Times New Roman"/>
                <a:cs typeface="Times New Roman"/>
              </a:rPr>
              <a:t>chain</a:t>
            </a:r>
            <a:endParaRPr lang="en-IN" sz="2200" dirty="0" smtClean="0">
              <a:latin typeface="Times New Roman"/>
              <a:cs typeface="Times New Roman"/>
            </a:endParaRPr>
          </a:p>
          <a:p>
            <a:pPr marL="328930" marR="452755" indent="-137160" algn="just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Clr>
                <a:srgbClr val="0AD0D9"/>
              </a:buClr>
              <a:buSzPct val="92857"/>
              <a:buFont typeface="Arial"/>
              <a:buChar char="●"/>
              <a:tabLst>
                <a:tab pos="329565" algn="l"/>
              </a:tabLst>
            </a:pPr>
            <a:r>
              <a:rPr lang="en-IN" sz="2200" spc="60" dirty="0" smtClean="0">
                <a:latin typeface="Times New Roman"/>
                <a:cs typeface="Times New Roman"/>
              </a:rPr>
              <a:t>In </a:t>
            </a:r>
            <a:r>
              <a:rPr lang="en-IN" sz="2200" spc="30" dirty="0" smtClean="0">
                <a:latin typeface="Times New Roman"/>
                <a:cs typeface="Times New Roman"/>
              </a:rPr>
              <a:t>Latin </a:t>
            </a:r>
            <a:r>
              <a:rPr lang="en-IN" sz="2200" spc="25" dirty="0" smtClean="0">
                <a:latin typeface="Times New Roman"/>
                <a:cs typeface="Times New Roman"/>
              </a:rPr>
              <a:t>America, 30m litres </a:t>
            </a:r>
            <a:r>
              <a:rPr lang="en-IN" sz="2200" dirty="0" smtClean="0">
                <a:latin typeface="Times New Roman"/>
                <a:cs typeface="Times New Roman"/>
              </a:rPr>
              <a:t>of </a:t>
            </a:r>
            <a:r>
              <a:rPr lang="en-IN" sz="2200" spc="30" dirty="0" smtClean="0">
                <a:latin typeface="Times New Roman"/>
                <a:cs typeface="Times New Roman"/>
              </a:rPr>
              <a:t>milk </a:t>
            </a:r>
            <a:r>
              <a:rPr lang="en-IN" sz="2200" spc="10" dirty="0" smtClean="0">
                <a:latin typeface="Times New Roman"/>
                <a:cs typeface="Times New Roman"/>
              </a:rPr>
              <a:t>was</a:t>
            </a:r>
            <a:r>
              <a:rPr lang="en-IN" sz="2200" spc="-235" dirty="0" smtClean="0">
                <a:latin typeface="Times New Roman"/>
                <a:cs typeface="Times New Roman"/>
              </a:rPr>
              <a:t> </a:t>
            </a:r>
            <a:r>
              <a:rPr lang="en-IN" sz="2200" spc="35" dirty="0" smtClean="0">
                <a:latin typeface="Times New Roman"/>
                <a:cs typeface="Times New Roman"/>
              </a:rPr>
              <a:t>activated  </a:t>
            </a:r>
            <a:r>
              <a:rPr lang="en-IN" sz="2200" spc="40" dirty="0" smtClean="0">
                <a:latin typeface="Times New Roman"/>
                <a:cs typeface="Times New Roman"/>
              </a:rPr>
              <a:t>using </a:t>
            </a:r>
            <a:r>
              <a:rPr lang="en-IN" sz="2200" spc="80" dirty="0" smtClean="0">
                <a:latin typeface="Times New Roman"/>
                <a:cs typeface="Times New Roman"/>
              </a:rPr>
              <a:t>the</a:t>
            </a:r>
            <a:r>
              <a:rPr lang="en-IN" sz="2200" spc="-240" dirty="0" smtClean="0">
                <a:latin typeface="Times New Roman"/>
                <a:cs typeface="Times New Roman"/>
              </a:rPr>
              <a:t> </a:t>
            </a:r>
            <a:r>
              <a:rPr lang="en-IN" sz="2200" dirty="0" smtClean="0">
                <a:latin typeface="Times New Roman"/>
                <a:cs typeface="Times New Roman"/>
              </a:rPr>
              <a:t>LP-s </a:t>
            </a:r>
            <a:r>
              <a:rPr lang="en-IN" sz="2200" spc="50" dirty="0" smtClean="0">
                <a:latin typeface="Times New Roman"/>
                <a:cs typeface="Times New Roman"/>
              </a:rPr>
              <a:t>in </a:t>
            </a:r>
            <a:r>
              <a:rPr lang="en-IN" sz="2200" spc="35" dirty="0" smtClean="0">
                <a:latin typeface="Times New Roman"/>
                <a:cs typeface="Times New Roman"/>
              </a:rPr>
              <a:t>last </a:t>
            </a:r>
            <a:r>
              <a:rPr lang="en-IN" sz="2200" spc="-15" dirty="0" smtClean="0">
                <a:latin typeface="Times New Roman"/>
                <a:cs typeface="Times New Roman"/>
              </a:rPr>
              <a:t>five </a:t>
            </a:r>
            <a:r>
              <a:rPr lang="en-IN" sz="2200" spc="20" dirty="0" smtClean="0">
                <a:latin typeface="Times New Roman"/>
                <a:cs typeface="Times New Roman"/>
              </a:rPr>
              <a:t>years</a:t>
            </a:r>
            <a:endParaRPr lang="en-IN" sz="2200" dirty="0" smtClean="0">
              <a:latin typeface="Times New Roman"/>
              <a:cs typeface="Times New Roman"/>
            </a:endParaRPr>
          </a:p>
          <a:p>
            <a:pPr marL="328930" marR="507365" indent="-137160" algn="just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Clr>
                <a:srgbClr val="0AD0D9"/>
              </a:buClr>
              <a:buSzPct val="92857"/>
              <a:buFont typeface="Arial"/>
              <a:buChar char="●"/>
              <a:tabLst>
                <a:tab pos="329565" algn="l"/>
              </a:tabLst>
            </a:pPr>
            <a:r>
              <a:rPr lang="en-IN" sz="2200" spc="-15" dirty="0" smtClean="0">
                <a:latin typeface="Times New Roman"/>
                <a:cs typeface="Times New Roman"/>
              </a:rPr>
              <a:t>Fifty</a:t>
            </a:r>
            <a:r>
              <a:rPr lang="en-IN" sz="2200" spc="-45" dirty="0" smtClean="0">
                <a:latin typeface="Times New Roman"/>
                <a:cs typeface="Times New Roman"/>
              </a:rPr>
              <a:t> </a:t>
            </a:r>
            <a:r>
              <a:rPr lang="en-IN" sz="2200" spc="60" dirty="0" smtClean="0">
                <a:latin typeface="Times New Roman"/>
                <a:cs typeface="Times New Roman"/>
              </a:rPr>
              <a:t>percent</a:t>
            </a:r>
            <a:r>
              <a:rPr lang="en-IN" sz="2200" spc="-50" dirty="0" smtClean="0">
                <a:latin typeface="Times New Roman"/>
                <a:cs typeface="Times New Roman"/>
              </a:rPr>
              <a:t> </a:t>
            </a:r>
            <a:r>
              <a:rPr lang="en-IN" sz="2200" dirty="0" smtClean="0">
                <a:latin typeface="Times New Roman"/>
                <a:cs typeface="Times New Roman"/>
              </a:rPr>
              <a:t>of</a:t>
            </a:r>
            <a:r>
              <a:rPr lang="en-IN" sz="2200" spc="35" dirty="0" smtClean="0">
                <a:latin typeface="Times New Roman"/>
                <a:cs typeface="Times New Roman"/>
              </a:rPr>
              <a:t> </a:t>
            </a:r>
            <a:r>
              <a:rPr lang="en-IN" sz="2200" spc="80" dirty="0" smtClean="0">
                <a:latin typeface="Times New Roman"/>
                <a:cs typeface="Times New Roman"/>
              </a:rPr>
              <a:t>the</a:t>
            </a:r>
            <a:r>
              <a:rPr lang="en-IN" sz="2200" spc="-35" dirty="0" smtClean="0">
                <a:latin typeface="Times New Roman"/>
                <a:cs typeface="Times New Roman"/>
              </a:rPr>
              <a:t> </a:t>
            </a:r>
            <a:r>
              <a:rPr lang="en-IN" sz="2200" spc="30" dirty="0" smtClean="0">
                <a:latin typeface="Times New Roman"/>
                <a:cs typeface="Times New Roman"/>
              </a:rPr>
              <a:t>milk</a:t>
            </a:r>
            <a:r>
              <a:rPr lang="en-IN" sz="2200" spc="5" dirty="0" smtClean="0">
                <a:latin typeface="Times New Roman"/>
                <a:cs typeface="Times New Roman"/>
              </a:rPr>
              <a:t> </a:t>
            </a:r>
            <a:r>
              <a:rPr lang="en-IN" sz="2200" spc="85" dirty="0" smtClean="0">
                <a:latin typeface="Times New Roman"/>
                <a:cs typeface="Times New Roman"/>
              </a:rPr>
              <a:t>that</a:t>
            </a:r>
            <a:r>
              <a:rPr lang="en-IN" sz="2200" spc="-55" dirty="0" smtClean="0">
                <a:latin typeface="Times New Roman"/>
                <a:cs typeface="Times New Roman"/>
              </a:rPr>
              <a:t> </a:t>
            </a:r>
            <a:r>
              <a:rPr lang="en-IN" sz="2200" spc="35" dirty="0" smtClean="0">
                <a:latin typeface="Times New Roman"/>
                <a:cs typeface="Times New Roman"/>
              </a:rPr>
              <a:t>would</a:t>
            </a:r>
            <a:r>
              <a:rPr lang="en-IN" sz="2200" spc="10" dirty="0" smtClean="0">
                <a:latin typeface="Times New Roman"/>
                <a:cs typeface="Times New Roman"/>
              </a:rPr>
              <a:t> </a:t>
            </a:r>
            <a:r>
              <a:rPr lang="en-IN" sz="2200" spc="40" dirty="0" smtClean="0">
                <a:latin typeface="Times New Roman"/>
                <a:cs typeface="Times New Roman"/>
              </a:rPr>
              <a:t>otherwise</a:t>
            </a:r>
            <a:r>
              <a:rPr lang="en-IN" sz="2200" spc="35" dirty="0" smtClean="0">
                <a:latin typeface="Times New Roman"/>
                <a:cs typeface="Times New Roman"/>
              </a:rPr>
              <a:t> </a:t>
            </a:r>
            <a:r>
              <a:rPr lang="en-IN" sz="2200" spc="55" dirty="0" smtClean="0">
                <a:latin typeface="Times New Roman"/>
                <a:cs typeface="Times New Roman"/>
              </a:rPr>
              <a:t>be  </a:t>
            </a:r>
            <a:r>
              <a:rPr lang="en-IN" sz="2200" spc="35" dirty="0" smtClean="0">
                <a:latin typeface="Times New Roman"/>
                <a:cs typeface="Times New Roman"/>
              </a:rPr>
              <a:t>lost </a:t>
            </a:r>
            <a:r>
              <a:rPr lang="en-IN" sz="2200" dirty="0" smtClean="0">
                <a:latin typeface="Times New Roman"/>
                <a:cs typeface="Times New Roman"/>
              </a:rPr>
              <a:t>is </a:t>
            </a:r>
            <a:r>
              <a:rPr lang="en-IN" sz="2200" spc="20" dirty="0" smtClean="0">
                <a:latin typeface="Times New Roman"/>
                <a:cs typeface="Times New Roman"/>
              </a:rPr>
              <a:t>saved </a:t>
            </a:r>
            <a:r>
              <a:rPr lang="en-IN" sz="2200" spc="60" dirty="0" smtClean="0">
                <a:latin typeface="Times New Roman"/>
                <a:cs typeface="Times New Roman"/>
              </a:rPr>
              <a:t>through </a:t>
            </a:r>
            <a:r>
              <a:rPr lang="en-IN" sz="2200" spc="80" dirty="0" smtClean="0">
                <a:latin typeface="Times New Roman"/>
                <a:cs typeface="Times New Roman"/>
              </a:rPr>
              <a:t>the </a:t>
            </a:r>
            <a:r>
              <a:rPr lang="en-IN" sz="2200" spc="-10" dirty="0" smtClean="0">
                <a:latin typeface="Times New Roman"/>
                <a:cs typeface="Times New Roman"/>
              </a:rPr>
              <a:t>LP-s, </a:t>
            </a:r>
            <a:r>
              <a:rPr lang="en-IN" sz="2200" spc="65" dirty="0" smtClean="0">
                <a:latin typeface="Times New Roman"/>
                <a:cs typeface="Times New Roman"/>
              </a:rPr>
              <a:t>amounting </a:t>
            </a:r>
            <a:r>
              <a:rPr lang="en-IN" sz="2200" spc="55" dirty="0" smtClean="0">
                <a:latin typeface="Times New Roman"/>
                <a:cs typeface="Times New Roman"/>
              </a:rPr>
              <a:t>to </a:t>
            </a:r>
            <a:r>
              <a:rPr lang="en-IN" sz="2200" spc="45" dirty="0" smtClean="0">
                <a:latin typeface="Times New Roman"/>
                <a:cs typeface="Times New Roman"/>
              </a:rPr>
              <a:t>a  </a:t>
            </a:r>
            <a:r>
              <a:rPr lang="en-IN" sz="2200" spc="20" dirty="0" smtClean="0">
                <a:latin typeface="Times New Roman"/>
                <a:cs typeface="Times New Roman"/>
              </a:rPr>
              <a:t>value </a:t>
            </a:r>
            <a:r>
              <a:rPr lang="en-IN" sz="2200" dirty="0" smtClean="0">
                <a:latin typeface="Times New Roman"/>
                <a:cs typeface="Times New Roman"/>
              </a:rPr>
              <a:t>of </a:t>
            </a:r>
            <a:r>
              <a:rPr lang="en-IN" sz="2200" spc="65" dirty="0" smtClean="0">
                <a:latin typeface="Times New Roman"/>
                <a:cs typeface="Times New Roman"/>
              </a:rPr>
              <a:t>around </a:t>
            </a:r>
            <a:r>
              <a:rPr lang="en-IN" sz="2200" spc="-50" dirty="0" smtClean="0">
                <a:latin typeface="Times New Roman"/>
                <a:cs typeface="Times New Roman"/>
              </a:rPr>
              <a:t>US$3</a:t>
            </a:r>
            <a:r>
              <a:rPr lang="en-IN" sz="2200" spc="-110" dirty="0" smtClean="0">
                <a:latin typeface="Times New Roman"/>
                <a:cs typeface="Times New Roman"/>
              </a:rPr>
              <a:t> </a:t>
            </a:r>
            <a:r>
              <a:rPr lang="en-IN" sz="2200" spc="114" dirty="0" smtClean="0">
                <a:latin typeface="Times New Roman"/>
                <a:cs typeface="Times New Roman"/>
              </a:rPr>
              <a:t>m</a:t>
            </a:r>
            <a:endParaRPr lang="en-IN" sz="2200" dirty="0">
              <a:latin typeface="Times New Roman"/>
              <a:cs typeface="Times New Roman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/>
          <p:nvPr/>
        </p:nvSpPr>
        <p:spPr>
          <a:xfrm>
            <a:off x="7971776" y="1048097"/>
            <a:ext cx="15777" cy="235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7821886" y="4098175"/>
            <a:ext cx="165666" cy="25907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2070847" y="1391966"/>
            <a:ext cx="138056" cy="28263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685800" y="1371600"/>
            <a:ext cx="8686800" cy="3926716"/>
          </a:xfrm>
          <a:prstGeom prst="rect">
            <a:avLst/>
          </a:prstGeom>
          <a:ln w="12191">
            <a:solidFill>
              <a:srgbClr val="000000"/>
            </a:solidFill>
          </a:ln>
        </p:spPr>
        <p:txBody>
          <a:bodyPr vert="horz" wrap="square" lIns="0" tIns="48260" rIns="0" bIns="0" rtlCol="0">
            <a:spAutoFit/>
          </a:bodyPr>
          <a:lstStyle/>
          <a:p>
            <a:pPr marL="1688464">
              <a:lnSpc>
                <a:spcPct val="100000"/>
              </a:lnSpc>
              <a:spcBef>
                <a:spcPts val="380"/>
              </a:spcBef>
            </a:pPr>
            <a:r>
              <a:rPr sz="2600" b="1" spc="-125" dirty="0">
                <a:solidFill>
                  <a:srgbClr val="04607A"/>
                </a:solidFill>
                <a:latin typeface="Trebuchet MS"/>
                <a:cs typeface="Trebuchet MS"/>
              </a:rPr>
              <a:t>Current</a:t>
            </a:r>
            <a:r>
              <a:rPr sz="2600" b="1" spc="-165" dirty="0">
                <a:solidFill>
                  <a:srgbClr val="04607A"/>
                </a:solidFill>
                <a:latin typeface="Trebuchet MS"/>
                <a:cs typeface="Trebuchet MS"/>
              </a:rPr>
              <a:t> </a:t>
            </a:r>
            <a:r>
              <a:rPr sz="2600" b="1" spc="-95" dirty="0">
                <a:solidFill>
                  <a:srgbClr val="04607A"/>
                </a:solidFill>
                <a:latin typeface="Trebuchet MS"/>
                <a:cs typeface="Trebuchet MS"/>
              </a:rPr>
              <a:t>status</a:t>
            </a:r>
            <a:endParaRPr sz="2600" dirty="0">
              <a:latin typeface="Trebuchet MS"/>
              <a:cs typeface="Trebuchet MS"/>
            </a:endParaRPr>
          </a:p>
          <a:p>
            <a:pPr marL="328930" marR="368300" indent="-137160" algn="just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Clr>
                <a:srgbClr val="0AD0D9"/>
              </a:buClr>
              <a:buSzPct val="92857"/>
              <a:buFont typeface="Arial"/>
              <a:buChar char="●"/>
              <a:tabLst>
                <a:tab pos="329565" algn="l"/>
              </a:tabLst>
            </a:pPr>
            <a:r>
              <a:rPr sz="2200" spc="45" dirty="0">
                <a:latin typeface="Times New Roman"/>
                <a:cs typeface="Times New Roman"/>
              </a:rPr>
              <a:t>There</a:t>
            </a:r>
            <a:r>
              <a:rPr sz="2200" spc="-6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is</a:t>
            </a:r>
            <a:r>
              <a:rPr sz="2200" spc="-50" dirty="0">
                <a:latin typeface="Times New Roman"/>
                <a:cs typeface="Times New Roman"/>
              </a:rPr>
              <a:t> </a:t>
            </a:r>
            <a:r>
              <a:rPr sz="2200" spc="45" dirty="0">
                <a:latin typeface="Times New Roman"/>
                <a:cs typeface="Times New Roman"/>
              </a:rPr>
              <a:t>a</a:t>
            </a:r>
            <a:r>
              <a:rPr sz="2200" spc="-60" dirty="0">
                <a:latin typeface="Times New Roman"/>
                <a:cs typeface="Times New Roman"/>
              </a:rPr>
              <a:t> </a:t>
            </a:r>
            <a:r>
              <a:rPr sz="2200" spc="30" dirty="0">
                <a:latin typeface="Times New Roman"/>
                <a:cs typeface="Times New Roman"/>
              </a:rPr>
              <a:t>codex</a:t>
            </a:r>
            <a:r>
              <a:rPr sz="2200" spc="-45" dirty="0">
                <a:latin typeface="Times New Roman"/>
                <a:cs typeface="Times New Roman"/>
              </a:rPr>
              <a:t> </a:t>
            </a:r>
            <a:r>
              <a:rPr sz="2200" spc="25" dirty="0">
                <a:latin typeface="Times New Roman"/>
                <a:cs typeface="Times New Roman"/>
              </a:rPr>
              <a:t>provision</a:t>
            </a:r>
            <a:r>
              <a:rPr sz="2200" spc="60" dirty="0">
                <a:latin typeface="Times New Roman"/>
                <a:cs typeface="Times New Roman"/>
              </a:rPr>
              <a:t> </a:t>
            </a:r>
            <a:r>
              <a:rPr sz="2200" spc="85" dirty="0">
                <a:latin typeface="Times New Roman"/>
                <a:cs typeface="Times New Roman"/>
              </a:rPr>
              <a:t>that</a:t>
            </a:r>
            <a:r>
              <a:rPr sz="2200" spc="-50" dirty="0">
                <a:latin typeface="Times New Roman"/>
                <a:cs typeface="Times New Roman"/>
              </a:rPr>
              <a:t> </a:t>
            </a:r>
            <a:r>
              <a:rPr sz="2200" spc="80" dirty="0">
                <a:latin typeface="Times New Roman"/>
                <a:cs typeface="Times New Roman"/>
              </a:rPr>
              <a:t>the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LP-s</a:t>
            </a:r>
            <a:r>
              <a:rPr sz="2200" spc="-50" dirty="0">
                <a:latin typeface="Times New Roman"/>
                <a:cs typeface="Times New Roman"/>
              </a:rPr>
              <a:t> </a:t>
            </a:r>
            <a:r>
              <a:rPr sz="2200" spc="50" dirty="0">
                <a:latin typeface="Times New Roman"/>
                <a:cs typeface="Times New Roman"/>
              </a:rPr>
              <a:t>should</a:t>
            </a:r>
            <a:r>
              <a:rPr sz="2200" spc="55" dirty="0">
                <a:latin typeface="Times New Roman"/>
                <a:cs typeface="Times New Roman"/>
              </a:rPr>
              <a:t> </a:t>
            </a:r>
            <a:r>
              <a:rPr sz="2200" spc="85" dirty="0">
                <a:latin typeface="Times New Roman"/>
                <a:cs typeface="Times New Roman"/>
              </a:rPr>
              <a:t>not  </a:t>
            </a:r>
            <a:r>
              <a:rPr sz="2200" spc="55" dirty="0">
                <a:latin typeface="Times New Roman"/>
                <a:cs typeface="Times New Roman"/>
              </a:rPr>
              <a:t>be used </a:t>
            </a:r>
            <a:r>
              <a:rPr sz="2200" spc="20" dirty="0">
                <a:latin typeface="Times New Roman"/>
                <a:cs typeface="Times New Roman"/>
              </a:rPr>
              <a:t>for </a:t>
            </a:r>
            <a:r>
              <a:rPr sz="2200" spc="55" dirty="0">
                <a:latin typeface="Times New Roman"/>
                <a:cs typeface="Times New Roman"/>
              </a:rPr>
              <a:t>products </a:t>
            </a:r>
            <a:r>
              <a:rPr sz="2200" spc="70" dirty="0">
                <a:latin typeface="Times New Roman"/>
                <a:cs typeface="Times New Roman"/>
              </a:rPr>
              <a:t>intended </a:t>
            </a:r>
            <a:r>
              <a:rPr sz="2200" spc="20" dirty="0">
                <a:latin typeface="Times New Roman"/>
                <a:cs typeface="Times New Roman"/>
              </a:rPr>
              <a:t>for </a:t>
            </a:r>
            <a:r>
              <a:rPr sz="2200" spc="55" dirty="0">
                <a:latin typeface="Times New Roman"/>
                <a:cs typeface="Times New Roman"/>
              </a:rPr>
              <a:t>international  </a:t>
            </a:r>
            <a:r>
              <a:rPr sz="2200" spc="60" dirty="0">
                <a:latin typeface="Times New Roman"/>
                <a:cs typeface="Times New Roman"/>
              </a:rPr>
              <a:t>trade</a:t>
            </a:r>
            <a:endParaRPr sz="2200" dirty="0">
              <a:latin typeface="Times New Roman"/>
              <a:cs typeface="Times New Roman"/>
            </a:endParaRPr>
          </a:p>
          <a:p>
            <a:pPr marL="328930" marR="412115" indent="-137160" algn="just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Clr>
                <a:srgbClr val="0AD0D9"/>
              </a:buClr>
              <a:buSzPct val="92857"/>
              <a:buFont typeface="Arial"/>
              <a:buChar char="●"/>
              <a:tabLst>
                <a:tab pos="329565" algn="l"/>
              </a:tabLst>
            </a:pPr>
            <a:r>
              <a:rPr sz="2200" spc="50" dirty="0">
                <a:latin typeface="Times New Roman"/>
                <a:cs typeface="Times New Roman"/>
              </a:rPr>
              <a:t>The </a:t>
            </a:r>
            <a:r>
              <a:rPr sz="2200" dirty="0">
                <a:latin typeface="Times New Roman"/>
                <a:cs typeface="Times New Roman"/>
              </a:rPr>
              <a:t>LP-s is </a:t>
            </a:r>
            <a:r>
              <a:rPr sz="2200" spc="85" dirty="0">
                <a:latin typeface="Times New Roman"/>
                <a:cs typeface="Times New Roman"/>
              </a:rPr>
              <a:t>not </a:t>
            </a:r>
            <a:r>
              <a:rPr sz="2200" spc="60" dirty="0">
                <a:latin typeface="Times New Roman"/>
                <a:cs typeface="Times New Roman"/>
              </a:rPr>
              <a:t>adopted </a:t>
            </a:r>
            <a:r>
              <a:rPr sz="2200" spc="50" dirty="0">
                <a:latin typeface="Times New Roman"/>
                <a:cs typeface="Times New Roman"/>
              </a:rPr>
              <a:t>in </a:t>
            </a:r>
            <a:r>
              <a:rPr sz="2200" spc="80" dirty="0">
                <a:latin typeface="Times New Roman"/>
                <a:cs typeface="Times New Roman"/>
              </a:rPr>
              <a:t>the </a:t>
            </a:r>
            <a:r>
              <a:rPr sz="2200" spc="25" dirty="0">
                <a:latin typeface="Times New Roman"/>
                <a:cs typeface="Times New Roman"/>
              </a:rPr>
              <a:t>first place </a:t>
            </a:r>
            <a:r>
              <a:rPr sz="2200" spc="50" dirty="0">
                <a:latin typeface="Times New Roman"/>
                <a:cs typeface="Times New Roman"/>
              </a:rPr>
              <a:t>in </a:t>
            </a:r>
            <a:r>
              <a:rPr sz="2200" spc="45" dirty="0">
                <a:latin typeface="Times New Roman"/>
                <a:cs typeface="Times New Roman"/>
              </a:rPr>
              <a:t>some  </a:t>
            </a:r>
            <a:r>
              <a:rPr sz="2200" spc="50" dirty="0">
                <a:latin typeface="Times New Roman"/>
                <a:cs typeface="Times New Roman"/>
              </a:rPr>
              <a:t>countries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spc="45" dirty="0">
                <a:latin typeface="Times New Roman"/>
                <a:cs typeface="Times New Roman"/>
              </a:rPr>
              <a:t>because</a:t>
            </a:r>
            <a:r>
              <a:rPr sz="2200" spc="-4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of</a:t>
            </a:r>
            <a:r>
              <a:rPr sz="2200" spc="5" dirty="0">
                <a:latin typeface="Times New Roman"/>
                <a:cs typeface="Times New Roman"/>
              </a:rPr>
              <a:t> </a:t>
            </a:r>
            <a:r>
              <a:rPr sz="2200" spc="45" dirty="0">
                <a:latin typeface="Times New Roman"/>
                <a:cs typeface="Times New Roman"/>
              </a:rPr>
              <a:t>a</a:t>
            </a:r>
            <a:r>
              <a:rPr sz="2200" spc="-40" dirty="0">
                <a:latin typeface="Times New Roman"/>
                <a:cs typeface="Times New Roman"/>
              </a:rPr>
              <a:t> </a:t>
            </a:r>
            <a:r>
              <a:rPr sz="2200" spc="30" dirty="0">
                <a:latin typeface="Times New Roman"/>
                <a:cs typeface="Times New Roman"/>
              </a:rPr>
              <a:t>fear</a:t>
            </a:r>
            <a:r>
              <a:rPr sz="2200" spc="-10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of</a:t>
            </a:r>
            <a:r>
              <a:rPr sz="2200" spc="25" dirty="0">
                <a:latin typeface="Times New Roman"/>
                <a:cs typeface="Times New Roman"/>
              </a:rPr>
              <a:t> </a:t>
            </a:r>
            <a:r>
              <a:rPr sz="2200" spc="45" dirty="0">
                <a:latin typeface="Times New Roman"/>
                <a:cs typeface="Times New Roman"/>
              </a:rPr>
              <a:t>being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spc="40" dirty="0">
                <a:latin typeface="Times New Roman"/>
                <a:cs typeface="Times New Roman"/>
              </a:rPr>
              <a:t>excluded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spc="40" dirty="0">
                <a:latin typeface="Times New Roman"/>
                <a:cs typeface="Times New Roman"/>
              </a:rPr>
              <a:t>from  </a:t>
            </a:r>
            <a:r>
              <a:rPr sz="2200" spc="55" dirty="0">
                <a:latin typeface="Times New Roman"/>
                <a:cs typeface="Times New Roman"/>
              </a:rPr>
              <a:t>international</a:t>
            </a:r>
            <a:r>
              <a:rPr sz="2200" spc="45" dirty="0">
                <a:latin typeface="Times New Roman"/>
                <a:cs typeface="Times New Roman"/>
              </a:rPr>
              <a:t> </a:t>
            </a:r>
            <a:r>
              <a:rPr sz="2200" spc="40" dirty="0">
                <a:latin typeface="Times New Roman"/>
                <a:cs typeface="Times New Roman"/>
              </a:rPr>
              <a:t>markets.</a:t>
            </a:r>
            <a:endParaRPr sz="2200" dirty="0">
              <a:latin typeface="Times New Roman"/>
              <a:cs typeface="Times New Roman"/>
            </a:endParaRPr>
          </a:p>
          <a:p>
            <a:pPr marL="328930" marR="501650" indent="-137160" algn="just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Clr>
                <a:srgbClr val="0AD0D9"/>
              </a:buClr>
              <a:buSzPct val="92857"/>
              <a:buFont typeface="Arial"/>
              <a:buChar char="●"/>
              <a:tabLst>
                <a:tab pos="329565" algn="l"/>
              </a:tabLst>
            </a:pPr>
            <a:r>
              <a:rPr sz="2200" spc="-15" dirty="0">
                <a:latin typeface="Times New Roman"/>
                <a:cs typeface="Times New Roman"/>
              </a:rPr>
              <a:t>If </a:t>
            </a:r>
            <a:r>
              <a:rPr sz="2200" spc="55" dirty="0">
                <a:latin typeface="Times New Roman"/>
                <a:cs typeface="Times New Roman"/>
              </a:rPr>
              <a:t>products </a:t>
            </a:r>
            <a:r>
              <a:rPr sz="2200" spc="60" dirty="0">
                <a:latin typeface="Times New Roman"/>
                <a:cs typeface="Times New Roman"/>
              </a:rPr>
              <a:t>treated </a:t>
            </a:r>
            <a:r>
              <a:rPr sz="2200" spc="40" dirty="0">
                <a:latin typeface="Times New Roman"/>
                <a:cs typeface="Times New Roman"/>
              </a:rPr>
              <a:t>with </a:t>
            </a:r>
            <a:r>
              <a:rPr sz="2200" spc="80" dirty="0">
                <a:latin typeface="Times New Roman"/>
                <a:cs typeface="Times New Roman"/>
              </a:rPr>
              <a:t>the </a:t>
            </a:r>
            <a:r>
              <a:rPr sz="2200" dirty="0">
                <a:latin typeface="Times New Roman"/>
                <a:cs typeface="Times New Roman"/>
              </a:rPr>
              <a:t>LP-s </a:t>
            </a:r>
            <a:r>
              <a:rPr sz="2200" spc="40" dirty="0">
                <a:latin typeface="Times New Roman"/>
                <a:cs typeface="Times New Roman"/>
              </a:rPr>
              <a:t>are </a:t>
            </a:r>
            <a:r>
              <a:rPr sz="2200" spc="85" dirty="0">
                <a:latin typeface="Times New Roman"/>
                <a:cs typeface="Times New Roman"/>
              </a:rPr>
              <a:t>not  </a:t>
            </a:r>
            <a:r>
              <a:rPr sz="2200" spc="45" dirty="0">
                <a:latin typeface="Times New Roman"/>
                <a:cs typeface="Times New Roman"/>
              </a:rPr>
              <a:t>considered </a:t>
            </a:r>
            <a:r>
              <a:rPr sz="2200" spc="35" dirty="0">
                <a:latin typeface="Times New Roman"/>
                <a:cs typeface="Times New Roman"/>
              </a:rPr>
              <a:t>suitable </a:t>
            </a:r>
            <a:r>
              <a:rPr sz="2200" spc="20" dirty="0">
                <a:latin typeface="Times New Roman"/>
                <a:cs typeface="Times New Roman"/>
              </a:rPr>
              <a:t>for </a:t>
            </a:r>
            <a:r>
              <a:rPr sz="2200" spc="55" dirty="0">
                <a:latin typeface="Times New Roman"/>
                <a:cs typeface="Times New Roman"/>
              </a:rPr>
              <a:t>international </a:t>
            </a:r>
            <a:r>
              <a:rPr sz="2200" spc="60" dirty="0">
                <a:latin typeface="Times New Roman"/>
                <a:cs typeface="Times New Roman"/>
              </a:rPr>
              <a:t>trade </a:t>
            </a:r>
            <a:r>
              <a:rPr sz="2200" spc="90" dirty="0">
                <a:latin typeface="Times New Roman"/>
                <a:cs typeface="Times New Roman"/>
              </a:rPr>
              <a:t>then  </a:t>
            </a:r>
            <a:r>
              <a:rPr sz="2200" spc="50" dirty="0">
                <a:latin typeface="Times New Roman"/>
                <a:cs typeface="Times New Roman"/>
              </a:rPr>
              <a:t>this </a:t>
            </a:r>
            <a:r>
              <a:rPr sz="2200" spc="20" dirty="0">
                <a:latin typeface="Times New Roman"/>
                <a:cs typeface="Times New Roman"/>
              </a:rPr>
              <a:t>raises </a:t>
            </a:r>
            <a:r>
              <a:rPr sz="2200" spc="65" dirty="0">
                <a:latin typeface="Times New Roman"/>
                <a:cs typeface="Times New Roman"/>
              </a:rPr>
              <a:t>doubts </a:t>
            </a:r>
            <a:r>
              <a:rPr sz="2200" spc="30" dirty="0">
                <a:latin typeface="Times New Roman"/>
                <a:cs typeface="Times New Roman"/>
              </a:rPr>
              <a:t>as </a:t>
            </a:r>
            <a:r>
              <a:rPr sz="2200" spc="55" dirty="0">
                <a:latin typeface="Times New Roman"/>
                <a:cs typeface="Times New Roman"/>
              </a:rPr>
              <a:t>to </a:t>
            </a:r>
            <a:r>
              <a:rPr sz="2200" spc="60" dirty="0">
                <a:latin typeface="Times New Roman"/>
                <a:cs typeface="Times New Roman"/>
              </a:rPr>
              <a:t>whether </a:t>
            </a:r>
            <a:r>
              <a:rPr sz="2200" spc="45" dirty="0">
                <a:latin typeface="Times New Roman"/>
                <a:cs typeface="Times New Roman"/>
              </a:rPr>
              <a:t>it </a:t>
            </a:r>
            <a:r>
              <a:rPr sz="2200" dirty="0">
                <a:latin typeface="Times New Roman"/>
                <a:cs typeface="Times New Roman"/>
              </a:rPr>
              <a:t>is </a:t>
            </a:r>
            <a:r>
              <a:rPr sz="2200" spc="45" dirty="0">
                <a:latin typeface="Times New Roman"/>
                <a:cs typeface="Times New Roman"/>
              </a:rPr>
              <a:t>appropriate  </a:t>
            </a:r>
            <a:r>
              <a:rPr sz="2200" spc="80" dirty="0">
                <a:latin typeface="Times New Roman"/>
                <a:cs typeface="Times New Roman"/>
              </a:rPr>
              <a:t>and</a:t>
            </a:r>
            <a:r>
              <a:rPr sz="2200" spc="-70" dirty="0">
                <a:latin typeface="Times New Roman"/>
                <a:cs typeface="Times New Roman"/>
              </a:rPr>
              <a:t> </a:t>
            </a:r>
            <a:r>
              <a:rPr sz="2200" spc="15" dirty="0">
                <a:latin typeface="Times New Roman"/>
                <a:cs typeface="Times New Roman"/>
              </a:rPr>
              <a:t>safe</a:t>
            </a:r>
            <a:r>
              <a:rPr sz="2200" spc="-35" dirty="0">
                <a:latin typeface="Times New Roman"/>
                <a:cs typeface="Times New Roman"/>
              </a:rPr>
              <a:t> </a:t>
            </a:r>
            <a:r>
              <a:rPr sz="2200" spc="55" dirty="0">
                <a:latin typeface="Times New Roman"/>
                <a:cs typeface="Times New Roman"/>
              </a:rPr>
              <a:t>to</a:t>
            </a:r>
            <a:r>
              <a:rPr sz="2200" spc="-30" dirty="0">
                <a:latin typeface="Times New Roman"/>
                <a:cs typeface="Times New Roman"/>
              </a:rPr>
              <a:t> </a:t>
            </a:r>
            <a:r>
              <a:rPr sz="2200" spc="45" dirty="0">
                <a:latin typeface="Times New Roman"/>
                <a:cs typeface="Times New Roman"/>
              </a:rPr>
              <a:t>use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spc="20" dirty="0">
                <a:latin typeface="Times New Roman"/>
                <a:cs typeface="Times New Roman"/>
              </a:rPr>
              <a:t>for</a:t>
            </a:r>
            <a:r>
              <a:rPr sz="2200" spc="-45" dirty="0">
                <a:latin typeface="Times New Roman"/>
                <a:cs typeface="Times New Roman"/>
              </a:rPr>
              <a:t> </a:t>
            </a:r>
            <a:r>
              <a:rPr sz="2200" spc="30" dirty="0">
                <a:latin typeface="Times New Roman"/>
                <a:cs typeface="Times New Roman"/>
              </a:rPr>
              <a:t>milk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spc="80" dirty="0">
                <a:latin typeface="Times New Roman"/>
                <a:cs typeface="Times New Roman"/>
              </a:rPr>
              <a:t>and</a:t>
            </a:r>
            <a:r>
              <a:rPr sz="2200" spc="-40" dirty="0">
                <a:latin typeface="Times New Roman"/>
                <a:cs typeface="Times New Roman"/>
              </a:rPr>
              <a:t> </a:t>
            </a:r>
            <a:r>
              <a:rPr sz="2200" spc="35" dirty="0">
                <a:latin typeface="Times New Roman"/>
                <a:cs typeface="Times New Roman"/>
              </a:rPr>
              <a:t>dairy</a:t>
            </a:r>
            <a:r>
              <a:rPr sz="2200" spc="-40" dirty="0">
                <a:latin typeface="Times New Roman"/>
                <a:cs typeface="Times New Roman"/>
              </a:rPr>
              <a:t> </a:t>
            </a:r>
            <a:r>
              <a:rPr sz="2200" spc="55" dirty="0">
                <a:latin typeface="Times New Roman"/>
                <a:cs typeface="Times New Roman"/>
              </a:rPr>
              <a:t>products</a:t>
            </a:r>
            <a:r>
              <a:rPr sz="2200" spc="40" dirty="0">
                <a:latin typeface="Times New Roman"/>
                <a:cs typeface="Times New Roman"/>
              </a:rPr>
              <a:t> </a:t>
            </a:r>
            <a:r>
              <a:rPr sz="2200" spc="50" dirty="0">
                <a:latin typeface="Times New Roman"/>
                <a:cs typeface="Times New Roman"/>
              </a:rPr>
              <a:t>in</a:t>
            </a:r>
            <a:r>
              <a:rPr sz="2200" spc="-35" dirty="0">
                <a:latin typeface="Times New Roman"/>
                <a:cs typeface="Times New Roman"/>
              </a:rPr>
              <a:t> </a:t>
            </a:r>
            <a:r>
              <a:rPr sz="2200" spc="80" dirty="0">
                <a:latin typeface="Times New Roman"/>
                <a:cs typeface="Times New Roman"/>
              </a:rPr>
              <a:t>the  </a:t>
            </a:r>
            <a:r>
              <a:rPr sz="2200" spc="45" dirty="0">
                <a:latin typeface="Times New Roman"/>
                <a:cs typeface="Times New Roman"/>
              </a:rPr>
              <a:t>domestic</a:t>
            </a:r>
            <a:r>
              <a:rPr sz="2200" spc="10" dirty="0">
                <a:latin typeface="Times New Roman"/>
                <a:cs typeface="Times New Roman"/>
              </a:rPr>
              <a:t> </a:t>
            </a:r>
            <a:r>
              <a:rPr sz="2200" spc="60" dirty="0">
                <a:latin typeface="Times New Roman"/>
                <a:cs typeface="Times New Roman"/>
              </a:rPr>
              <a:t>market</a:t>
            </a:r>
            <a:endParaRPr sz="2200" dirty="0"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7971776" y="4121727"/>
            <a:ext cx="15777" cy="235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7955996" y="4124082"/>
            <a:ext cx="32049" cy="2453"/>
          </a:xfrm>
          <a:custGeom>
            <a:avLst/>
            <a:gdLst/>
            <a:ahLst/>
            <a:cxnLst/>
            <a:rect l="l" t="t" r="r" b="b"/>
            <a:pathLst>
              <a:path w="24764" h="3175">
                <a:moveTo>
                  <a:pt x="0" y="3048"/>
                </a:moveTo>
                <a:lnTo>
                  <a:pt x="24384" y="3048"/>
                </a:lnTo>
                <a:lnTo>
                  <a:pt x="24384" y="0"/>
                </a:lnTo>
                <a:lnTo>
                  <a:pt x="0" y="0"/>
                </a:lnTo>
                <a:lnTo>
                  <a:pt x="0" y="3048"/>
                </a:lnTo>
                <a:close/>
              </a:path>
            </a:pathLst>
          </a:custGeom>
          <a:solidFill>
            <a:srgbClr val="00A1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2070847" y="4465597"/>
            <a:ext cx="138056" cy="28263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16"/>
          <p:cNvSpPr txBox="1"/>
          <p:nvPr/>
        </p:nvSpPr>
        <p:spPr>
          <a:xfrm>
            <a:off x="762000" y="1371600"/>
            <a:ext cx="8534400" cy="2035173"/>
          </a:xfrm>
          <a:prstGeom prst="rect">
            <a:avLst/>
          </a:prstGeom>
        </p:spPr>
        <p:txBody>
          <a:bodyPr vert="horz" wrap="square" lIns="0" tIns="113030" rIns="0" bIns="0" rtlCol="0">
            <a:spAutoFit/>
          </a:bodyPr>
          <a:lstStyle/>
          <a:p>
            <a:pPr marL="1597660">
              <a:lnSpc>
                <a:spcPct val="100000"/>
              </a:lnSpc>
              <a:spcBef>
                <a:spcPts val="890"/>
              </a:spcBef>
            </a:pPr>
            <a:r>
              <a:rPr sz="2600" b="1" spc="-85" dirty="0">
                <a:solidFill>
                  <a:srgbClr val="04607A"/>
                </a:solidFill>
                <a:latin typeface="Trebuchet MS"/>
                <a:cs typeface="Trebuchet MS"/>
              </a:rPr>
              <a:t>Indian</a:t>
            </a:r>
            <a:r>
              <a:rPr sz="2600" b="1" spc="-125" dirty="0">
                <a:solidFill>
                  <a:srgbClr val="04607A"/>
                </a:solidFill>
                <a:latin typeface="Trebuchet MS"/>
                <a:cs typeface="Trebuchet MS"/>
              </a:rPr>
              <a:t> </a:t>
            </a:r>
            <a:r>
              <a:rPr sz="2600" b="1" spc="-110" dirty="0">
                <a:solidFill>
                  <a:srgbClr val="04607A"/>
                </a:solidFill>
                <a:latin typeface="Trebuchet MS"/>
                <a:cs typeface="Trebuchet MS"/>
              </a:rPr>
              <a:t>Scenario</a:t>
            </a:r>
            <a:endParaRPr sz="2600" dirty="0">
              <a:latin typeface="Trebuchet MS"/>
              <a:cs typeface="Trebuchet MS"/>
            </a:endParaRPr>
          </a:p>
          <a:p>
            <a:pPr marL="149860" marR="5080" indent="-137160">
              <a:lnSpc>
                <a:spcPct val="100000"/>
              </a:lnSpc>
              <a:spcBef>
                <a:spcPts val="530"/>
              </a:spcBef>
              <a:buClr>
                <a:srgbClr val="0AD0D9"/>
              </a:buClr>
              <a:buSzPct val="95833"/>
              <a:buFont typeface="Arial"/>
              <a:buChar char="●"/>
              <a:tabLst>
                <a:tab pos="149860" algn="l"/>
              </a:tabLst>
            </a:pPr>
            <a:r>
              <a:rPr sz="2200" spc="-5" dirty="0">
                <a:latin typeface="Times New Roman"/>
                <a:cs typeface="Times New Roman"/>
              </a:rPr>
              <a:t>NaSCN </a:t>
            </a:r>
            <a:r>
              <a:rPr sz="2200" spc="-30" dirty="0">
                <a:latin typeface="Times New Roman"/>
                <a:cs typeface="Times New Roman"/>
              </a:rPr>
              <a:t>: </a:t>
            </a:r>
            <a:r>
              <a:rPr sz="2200" spc="-140" dirty="0">
                <a:latin typeface="Times New Roman"/>
                <a:cs typeface="Times New Roman"/>
              </a:rPr>
              <a:t>15 </a:t>
            </a:r>
            <a:r>
              <a:rPr sz="2200" spc="60" dirty="0">
                <a:latin typeface="Times New Roman"/>
                <a:cs typeface="Times New Roman"/>
              </a:rPr>
              <a:t>ppm, </a:t>
            </a:r>
            <a:r>
              <a:rPr sz="2200" spc="35" dirty="0">
                <a:latin typeface="Times New Roman"/>
                <a:cs typeface="Times New Roman"/>
              </a:rPr>
              <a:t>H</a:t>
            </a:r>
            <a:r>
              <a:rPr sz="2200" spc="52" baseline="-20833" dirty="0">
                <a:latin typeface="Times New Roman"/>
                <a:cs typeface="Times New Roman"/>
              </a:rPr>
              <a:t>2</a:t>
            </a:r>
            <a:r>
              <a:rPr sz="2200" spc="35" dirty="0">
                <a:latin typeface="Times New Roman"/>
                <a:cs typeface="Times New Roman"/>
              </a:rPr>
              <a:t>O</a:t>
            </a:r>
            <a:r>
              <a:rPr sz="2200" spc="52" baseline="-20833" dirty="0">
                <a:latin typeface="Times New Roman"/>
                <a:cs typeface="Times New Roman"/>
              </a:rPr>
              <a:t>2 </a:t>
            </a:r>
            <a:r>
              <a:rPr sz="2200" spc="-90" dirty="0">
                <a:latin typeface="Times New Roman"/>
                <a:cs typeface="Times New Roman"/>
              </a:rPr>
              <a:t>10 </a:t>
            </a:r>
            <a:r>
              <a:rPr sz="2200" spc="60" dirty="0">
                <a:latin typeface="Times New Roman"/>
                <a:cs typeface="Times New Roman"/>
              </a:rPr>
              <a:t>ppm, </a:t>
            </a:r>
            <a:r>
              <a:rPr sz="2200" spc="30" dirty="0">
                <a:latin typeface="Times New Roman"/>
                <a:cs typeface="Times New Roman"/>
              </a:rPr>
              <a:t>after </a:t>
            </a:r>
            <a:r>
              <a:rPr sz="2200" spc="-55" dirty="0">
                <a:latin typeface="Times New Roman"/>
                <a:cs typeface="Times New Roman"/>
              </a:rPr>
              <a:t>3 </a:t>
            </a:r>
            <a:r>
              <a:rPr sz="2200" spc="55" dirty="0">
                <a:latin typeface="Times New Roman"/>
                <a:cs typeface="Times New Roman"/>
              </a:rPr>
              <a:t>hrs </a:t>
            </a:r>
            <a:r>
              <a:rPr sz="2200" spc="5" dirty="0">
                <a:latin typeface="Times New Roman"/>
                <a:cs typeface="Times New Roman"/>
              </a:rPr>
              <a:t>of </a:t>
            </a:r>
            <a:r>
              <a:rPr sz="2200" spc="25" dirty="0">
                <a:latin typeface="Times New Roman"/>
                <a:cs typeface="Times New Roman"/>
              </a:rPr>
              <a:t>milking, </a:t>
            </a:r>
            <a:r>
              <a:rPr sz="2200" spc="50" dirty="0">
                <a:latin typeface="Times New Roman"/>
                <a:cs typeface="Times New Roman"/>
              </a:rPr>
              <a:t>incubation  </a:t>
            </a:r>
            <a:r>
              <a:rPr sz="2200" spc="55" dirty="0">
                <a:latin typeface="Times New Roman"/>
                <a:cs typeface="Times New Roman"/>
              </a:rPr>
              <a:t>temperature</a:t>
            </a:r>
            <a:r>
              <a:rPr sz="2200" spc="-40" dirty="0">
                <a:latin typeface="Times New Roman"/>
                <a:cs typeface="Times New Roman"/>
              </a:rPr>
              <a:t> </a:t>
            </a:r>
            <a:r>
              <a:rPr sz="2200" spc="-45" dirty="0" smtClean="0">
                <a:latin typeface="Times New Roman"/>
                <a:cs typeface="Times New Roman"/>
              </a:rPr>
              <a:t>37°C</a:t>
            </a:r>
            <a:endParaRPr lang="en-US" sz="2200" spc="-45" dirty="0" smtClean="0">
              <a:latin typeface="Times New Roman"/>
              <a:cs typeface="Times New Roman"/>
            </a:endParaRPr>
          </a:p>
          <a:p>
            <a:pPr marL="149860" marR="5080" indent="-137160">
              <a:lnSpc>
                <a:spcPct val="100000"/>
              </a:lnSpc>
              <a:spcBef>
                <a:spcPts val="530"/>
              </a:spcBef>
              <a:buClr>
                <a:srgbClr val="0AD0D9"/>
              </a:buClr>
              <a:buSzPct val="95833"/>
              <a:buFont typeface="Arial"/>
              <a:buChar char="●"/>
              <a:tabLst>
                <a:tab pos="149860" algn="l"/>
              </a:tabLst>
            </a:pPr>
            <a:endParaRPr sz="2200" dirty="0">
              <a:latin typeface="Times New Roman"/>
              <a:cs typeface="Times New Roman"/>
            </a:endParaRPr>
          </a:p>
          <a:p>
            <a:pPr marL="149860" indent="-137160">
              <a:lnSpc>
                <a:spcPct val="100000"/>
              </a:lnSpc>
              <a:spcBef>
                <a:spcPts val="285"/>
              </a:spcBef>
              <a:buClr>
                <a:srgbClr val="0AD0D9"/>
              </a:buClr>
              <a:buSzPct val="95833"/>
              <a:buFont typeface="Arial"/>
              <a:buChar char="●"/>
              <a:tabLst>
                <a:tab pos="149860" algn="l"/>
              </a:tabLst>
            </a:pPr>
            <a:r>
              <a:rPr sz="2200" spc="25" dirty="0">
                <a:latin typeface="Times New Roman"/>
                <a:cs typeface="Times New Roman"/>
              </a:rPr>
              <a:t>Samples</a:t>
            </a:r>
            <a:r>
              <a:rPr sz="2200" spc="-70" dirty="0">
                <a:latin typeface="Times New Roman"/>
                <a:cs typeface="Times New Roman"/>
              </a:rPr>
              <a:t> </a:t>
            </a:r>
            <a:r>
              <a:rPr sz="2200" spc="25" dirty="0">
                <a:latin typeface="Times New Roman"/>
                <a:cs typeface="Times New Roman"/>
              </a:rPr>
              <a:t>were</a:t>
            </a:r>
            <a:r>
              <a:rPr sz="2200" spc="-35" dirty="0">
                <a:latin typeface="Times New Roman"/>
                <a:cs typeface="Times New Roman"/>
              </a:rPr>
              <a:t> </a:t>
            </a:r>
            <a:r>
              <a:rPr sz="2200" spc="60" dirty="0">
                <a:latin typeface="Times New Roman"/>
                <a:cs typeface="Times New Roman"/>
              </a:rPr>
              <a:t>taken</a:t>
            </a:r>
            <a:r>
              <a:rPr sz="2200" spc="-65" dirty="0">
                <a:latin typeface="Times New Roman"/>
                <a:cs typeface="Times New Roman"/>
              </a:rPr>
              <a:t> </a:t>
            </a:r>
            <a:r>
              <a:rPr sz="2200" spc="30" dirty="0">
                <a:latin typeface="Times New Roman"/>
                <a:cs typeface="Times New Roman"/>
              </a:rPr>
              <a:t>after</a:t>
            </a:r>
            <a:r>
              <a:rPr sz="2200" spc="-65" dirty="0">
                <a:latin typeface="Times New Roman"/>
                <a:cs typeface="Times New Roman"/>
              </a:rPr>
              <a:t> </a:t>
            </a:r>
            <a:r>
              <a:rPr sz="2200" spc="55" dirty="0">
                <a:latin typeface="Times New Roman"/>
                <a:cs typeface="Times New Roman"/>
              </a:rPr>
              <a:t>one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spc="65" dirty="0">
                <a:latin typeface="Times New Roman"/>
                <a:cs typeface="Times New Roman"/>
              </a:rPr>
              <a:t>hour</a:t>
            </a:r>
            <a:r>
              <a:rPr sz="2200" spc="-65" dirty="0">
                <a:latin typeface="Times New Roman"/>
                <a:cs typeface="Times New Roman"/>
              </a:rPr>
              <a:t> </a:t>
            </a:r>
            <a:r>
              <a:rPr sz="2200" spc="5" dirty="0">
                <a:latin typeface="Times New Roman"/>
                <a:cs typeface="Times New Roman"/>
              </a:rPr>
              <a:t>of</a:t>
            </a:r>
            <a:r>
              <a:rPr sz="2200" dirty="0">
                <a:latin typeface="Times New Roman"/>
                <a:cs typeface="Times New Roman"/>
              </a:rPr>
              <a:t> </a:t>
            </a:r>
            <a:r>
              <a:rPr sz="2200" spc="40" dirty="0">
                <a:latin typeface="Times New Roman"/>
                <a:cs typeface="Times New Roman"/>
              </a:rPr>
              <a:t>activation</a:t>
            </a:r>
            <a:r>
              <a:rPr sz="2200" spc="-90" dirty="0">
                <a:latin typeface="Times New Roman"/>
                <a:cs typeface="Times New Roman"/>
              </a:rPr>
              <a:t> </a:t>
            </a:r>
            <a:r>
              <a:rPr sz="2200" spc="5" dirty="0">
                <a:latin typeface="Times New Roman"/>
                <a:cs typeface="Times New Roman"/>
              </a:rPr>
              <a:t>of</a:t>
            </a:r>
            <a:r>
              <a:rPr sz="2200" spc="25" dirty="0">
                <a:latin typeface="Times New Roman"/>
                <a:cs typeface="Times New Roman"/>
              </a:rPr>
              <a:t> </a:t>
            </a:r>
            <a:r>
              <a:rPr sz="2200" spc="75" dirty="0">
                <a:latin typeface="Times New Roman"/>
                <a:cs typeface="Times New Roman"/>
              </a:rPr>
              <a:t>the</a:t>
            </a:r>
            <a:r>
              <a:rPr sz="2200" spc="-3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LP-s</a:t>
            </a:r>
          </a:p>
        </p:txBody>
      </p:sp>
      <p:graphicFrame>
        <p:nvGraphicFramePr>
          <p:cNvPr id="3" name="object 17"/>
          <p:cNvGraphicFramePr>
            <a:graphicFrameLocks noGrp="1"/>
          </p:cNvGraphicFramePr>
          <p:nvPr/>
        </p:nvGraphicFramePr>
        <p:xfrm>
          <a:off x="762000" y="4114800"/>
          <a:ext cx="8077200" cy="220965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96866"/>
                <a:gridCol w="1496866"/>
                <a:gridCol w="1690576"/>
                <a:gridCol w="1697912"/>
                <a:gridCol w="1694980"/>
              </a:tblGrid>
              <a:tr h="142298">
                <a:tc rowSpan="2">
                  <a:txBody>
                    <a:bodyPr/>
                    <a:lstStyle/>
                    <a:p>
                      <a:pPr marL="97155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2000" b="1" spc="10" dirty="0">
                          <a:latin typeface="Times New Roman"/>
                          <a:cs typeface="Times New Roman"/>
                        </a:rPr>
                        <a:t>Trial</a:t>
                      </a:r>
                      <a:r>
                        <a:rPr sz="2000" b="1" spc="-10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b="1" spc="40" dirty="0">
                          <a:latin typeface="Times New Roman"/>
                          <a:cs typeface="Times New Roman"/>
                        </a:rPr>
                        <a:t>No.</a:t>
                      </a:r>
                      <a:endParaRPr sz="20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11776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/>
                    <a:lstStyle/>
                    <a:p>
                      <a:pPr marL="3175" algn="ctr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2000" b="1" spc="35" dirty="0">
                          <a:latin typeface="Times New Roman"/>
                          <a:cs typeface="Times New Roman"/>
                        </a:rPr>
                        <a:t>SPC/ml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1776" marB="0">
                    <a:lnL w="9525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marL="426720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2000" b="1" spc="-15" dirty="0">
                          <a:latin typeface="Times New Roman"/>
                          <a:cs typeface="Times New Roman"/>
                        </a:rPr>
                        <a:t>MBRT</a:t>
                      </a:r>
                      <a:r>
                        <a:rPr sz="2000" b="1" spc="-10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b="1" spc="45" dirty="0">
                          <a:latin typeface="Times New Roman"/>
                          <a:cs typeface="Times New Roman"/>
                        </a:rPr>
                        <a:t>(hrs)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1776" marB="0">
                    <a:lnL w="63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</a:tr>
              <a:tr h="143279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1524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14300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2000" b="1" spc="40" dirty="0">
                          <a:latin typeface="Times New Roman"/>
                          <a:cs typeface="Times New Roman"/>
                        </a:rPr>
                        <a:t>Control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0304" marB="0">
                    <a:lnL w="9525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0795" algn="ct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2000" b="1" spc="25" dirty="0">
                          <a:latin typeface="Times New Roman"/>
                          <a:cs typeface="Times New Roman"/>
                        </a:rPr>
                        <a:t>Treated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030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0795" algn="ct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2000" b="1" spc="40" dirty="0">
                          <a:latin typeface="Times New Roman"/>
                          <a:cs typeface="Times New Roman"/>
                        </a:rPr>
                        <a:t>Control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030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525" algn="ct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2000" b="1" spc="25" dirty="0">
                          <a:latin typeface="Times New Roman"/>
                          <a:cs typeface="Times New Roman"/>
                        </a:rPr>
                        <a:t>Treated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030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41316">
                <a:tc>
                  <a:txBody>
                    <a:bodyPr/>
                    <a:lstStyle/>
                    <a:p>
                      <a:pPr marL="10160" algn="ct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2000" b="1" dirty="0">
                          <a:latin typeface="Times New Roman"/>
                          <a:cs typeface="Times New Roman"/>
                        </a:rPr>
                        <a:t>1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0304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0014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2000" b="1" spc="40" dirty="0">
                          <a:latin typeface="Times New Roman"/>
                          <a:cs typeface="Times New Roman"/>
                        </a:rPr>
                        <a:t>6.8</a:t>
                      </a:r>
                      <a:r>
                        <a:rPr sz="2000" b="1" spc="-10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b="1" spc="35" dirty="0">
                          <a:latin typeface="Times New Roman"/>
                          <a:cs typeface="Times New Roman"/>
                        </a:rPr>
                        <a:t>x</a:t>
                      </a:r>
                      <a:r>
                        <a:rPr sz="2000" b="1" spc="-5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b="1" spc="-5" dirty="0">
                          <a:latin typeface="Times New Roman"/>
                          <a:cs typeface="Times New Roman"/>
                        </a:rPr>
                        <a:t>10</a:t>
                      </a:r>
                      <a:r>
                        <a:rPr sz="2000" b="1" spc="-7" baseline="23148" dirty="0">
                          <a:latin typeface="Times New Roman"/>
                          <a:cs typeface="Times New Roman"/>
                        </a:rPr>
                        <a:t>6</a:t>
                      </a:r>
                      <a:endParaRPr sz="2000" baseline="23148">
                        <a:latin typeface="Times New Roman"/>
                        <a:cs typeface="Times New Roman"/>
                      </a:endParaRPr>
                    </a:p>
                  </a:txBody>
                  <a:tcPr marL="0" marR="0" marT="10304" marB="0">
                    <a:lnL w="9525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" algn="ct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2000" b="1" spc="30" dirty="0">
                          <a:latin typeface="Times New Roman"/>
                          <a:cs typeface="Times New Roman"/>
                        </a:rPr>
                        <a:t>4.8</a:t>
                      </a:r>
                      <a:r>
                        <a:rPr sz="2000" b="1" spc="-18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b="1" spc="35" dirty="0">
                          <a:latin typeface="Times New Roman"/>
                          <a:cs typeface="Times New Roman"/>
                        </a:rPr>
                        <a:t>x </a:t>
                      </a:r>
                      <a:r>
                        <a:rPr sz="2000" b="1" spc="-25" dirty="0">
                          <a:latin typeface="Times New Roman"/>
                          <a:cs typeface="Times New Roman"/>
                        </a:rPr>
                        <a:t>10</a:t>
                      </a:r>
                      <a:r>
                        <a:rPr sz="2000" b="1" spc="-37" baseline="23148" dirty="0">
                          <a:latin typeface="Times New Roman"/>
                          <a:cs typeface="Times New Roman"/>
                        </a:rPr>
                        <a:t>5</a:t>
                      </a:r>
                      <a:endParaRPr sz="2000" baseline="23148">
                        <a:latin typeface="Times New Roman"/>
                        <a:cs typeface="Times New Roman"/>
                      </a:endParaRPr>
                    </a:p>
                  </a:txBody>
                  <a:tcPr marL="0" marR="0" marT="1030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8255" algn="ct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2000" b="1" spc="35" dirty="0">
                          <a:latin typeface="Times New Roman"/>
                          <a:cs typeface="Times New Roman"/>
                        </a:rPr>
                        <a:t>6.50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030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715" algn="ct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2000" b="1" spc="10" dirty="0">
                          <a:latin typeface="Times New Roman"/>
                          <a:cs typeface="Times New Roman"/>
                        </a:rPr>
                        <a:t>8.5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030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43279">
                <a:tc>
                  <a:txBody>
                    <a:bodyPr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2000" b="1" dirty="0">
                          <a:latin typeface="Times New Roman"/>
                          <a:cs typeface="Times New Roman"/>
                        </a:rPr>
                        <a:t>2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0304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3189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2000" b="1" spc="35" dirty="0">
                          <a:latin typeface="Times New Roman"/>
                          <a:cs typeface="Times New Roman"/>
                        </a:rPr>
                        <a:t>6.4</a:t>
                      </a:r>
                      <a:r>
                        <a:rPr sz="2000" b="1" spc="-18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b="1" spc="35" dirty="0">
                          <a:latin typeface="Times New Roman"/>
                          <a:cs typeface="Times New Roman"/>
                        </a:rPr>
                        <a:t>x </a:t>
                      </a:r>
                      <a:r>
                        <a:rPr sz="2000" b="1" spc="-20" dirty="0">
                          <a:latin typeface="Times New Roman"/>
                          <a:cs typeface="Times New Roman"/>
                        </a:rPr>
                        <a:t>10</a:t>
                      </a:r>
                      <a:r>
                        <a:rPr sz="2000" b="1" spc="-30" baseline="23148" dirty="0">
                          <a:latin typeface="Times New Roman"/>
                          <a:cs typeface="Times New Roman"/>
                        </a:rPr>
                        <a:t>7</a:t>
                      </a:r>
                      <a:endParaRPr sz="2000" baseline="23148">
                        <a:latin typeface="Times New Roman"/>
                        <a:cs typeface="Times New Roman"/>
                      </a:endParaRPr>
                    </a:p>
                  </a:txBody>
                  <a:tcPr marL="0" marR="0" marT="10304" marB="0">
                    <a:lnL w="9525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0795" algn="ct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2000" b="1" spc="20" dirty="0">
                          <a:latin typeface="Times New Roman"/>
                          <a:cs typeface="Times New Roman"/>
                        </a:rPr>
                        <a:t>9.5 </a:t>
                      </a:r>
                      <a:r>
                        <a:rPr sz="2000" b="1" spc="35" dirty="0">
                          <a:latin typeface="Times New Roman"/>
                          <a:cs typeface="Times New Roman"/>
                        </a:rPr>
                        <a:t>x</a:t>
                      </a:r>
                      <a:r>
                        <a:rPr sz="2000" b="1" spc="-16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b="1" spc="-25" dirty="0">
                          <a:latin typeface="Times New Roman"/>
                          <a:cs typeface="Times New Roman"/>
                        </a:rPr>
                        <a:t>10</a:t>
                      </a:r>
                      <a:r>
                        <a:rPr sz="2000" b="1" spc="-37" baseline="23148" dirty="0">
                          <a:latin typeface="Times New Roman"/>
                          <a:cs typeface="Times New Roman"/>
                        </a:rPr>
                        <a:t>5</a:t>
                      </a:r>
                      <a:endParaRPr sz="2000" baseline="23148">
                        <a:latin typeface="Times New Roman"/>
                        <a:cs typeface="Times New Roman"/>
                      </a:endParaRPr>
                    </a:p>
                  </a:txBody>
                  <a:tcPr marL="0" marR="0" marT="1030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8255" algn="ct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2000" b="1" spc="10" dirty="0">
                          <a:latin typeface="Times New Roman"/>
                          <a:cs typeface="Times New Roman"/>
                        </a:rPr>
                        <a:t>3.50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030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0" algn="ct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2000" b="1" spc="30" dirty="0">
                          <a:latin typeface="Times New Roman"/>
                          <a:cs typeface="Times New Roman"/>
                        </a:rPr>
                        <a:t>5.0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030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41316">
                <a:tc>
                  <a:txBody>
                    <a:bodyPr/>
                    <a:lstStyle/>
                    <a:p>
                      <a:pPr marL="8255" algn="ct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2000" b="1" dirty="0">
                          <a:latin typeface="Times New Roman"/>
                          <a:cs typeface="Times New Roman"/>
                        </a:rPr>
                        <a:t>3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0304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6364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2000" b="1" spc="15" dirty="0">
                          <a:latin typeface="Times New Roman"/>
                          <a:cs typeface="Times New Roman"/>
                        </a:rPr>
                        <a:t>8.2 </a:t>
                      </a:r>
                      <a:r>
                        <a:rPr sz="2000" b="1" spc="35" dirty="0">
                          <a:latin typeface="Times New Roman"/>
                          <a:cs typeface="Times New Roman"/>
                        </a:rPr>
                        <a:t>x</a:t>
                      </a:r>
                      <a:r>
                        <a:rPr sz="2000" b="1" spc="-15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b="1" spc="-20" dirty="0">
                          <a:latin typeface="Times New Roman"/>
                          <a:cs typeface="Times New Roman"/>
                        </a:rPr>
                        <a:t>10</a:t>
                      </a:r>
                      <a:r>
                        <a:rPr sz="2000" b="1" spc="-30" baseline="23148" dirty="0">
                          <a:latin typeface="Times New Roman"/>
                          <a:cs typeface="Times New Roman"/>
                        </a:rPr>
                        <a:t>7</a:t>
                      </a:r>
                      <a:endParaRPr sz="2000" baseline="23148">
                        <a:latin typeface="Times New Roman"/>
                        <a:cs typeface="Times New Roman"/>
                      </a:endParaRPr>
                    </a:p>
                  </a:txBody>
                  <a:tcPr marL="0" marR="0" marT="10304" marB="0">
                    <a:lnL w="9525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2000" b="1" dirty="0">
                          <a:latin typeface="Times New Roman"/>
                          <a:cs typeface="Times New Roman"/>
                        </a:rPr>
                        <a:t>2.2 </a:t>
                      </a:r>
                      <a:r>
                        <a:rPr sz="2000" b="1" spc="35" dirty="0">
                          <a:latin typeface="Times New Roman"/>
                          <a:cs typeface="Times New Roman"/>
                        </a:rPr>
                        <a:t>x</a:t>
                      </a:r>
                      <a:r>
                        <a:rPr sz="2000" b="1" spc="-1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b="1" spc="-20" dirty="0">
                          <a:latin typeface="Times New Roman"/>
                          <a:cs typeface="Times New Roman"/>
                        </a:rPr>
                        <a:t>10</a:t>
                      </a:r>
                      <a:r>
                        <a:rPr sz="2000" b="1" spc="-30" baseline="23148" dirty="0">
                          <a:latin typeface="Times New Roman"/>
                          <a:cs typeface="Times New Roman"/>
                        </a:rPr>
                        <a:t>7</a:t>
                      </a:r>
                      <a:endParaRPr sz="2000" baseline="23148">
                        <a:latin typeface="Times New Roman"/>
                        <a:cs typeface="Times New Roman"/>
                      </a:endParaRPr>
                    </a:p>
                  </a:txBody>
                  <a:tcPr marL="0" marR="0" marT="1030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" algn="ct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2000" b="1" spc="-40" dirty="0">
                          <a:latin typeface="Times New Roman"/>
                          <a:cs typeface="Times New Roman"/>
                        </a:rPr>
                        <a:t>1.75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030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525" algn="ct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2000" b="1" spc="20" dirty="0">
                          <a:latin typeface="Times New Roman"/>
                          <a:cs typeface="Times New Roman"/>
                        </a:rPr>
                        <a:t>3.0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030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43279">
                <a:tc>
                  <a:txBody>
                    <a:bodyPr/>
                    <a:lstStyle/>
                    <a:p>
                      <a:pPr marL="10160" algn="ctr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2000" b="1" dirty="0">
                          <a:latin typeface="Times New Roman"/>
                          <a:cs typeface="Times New Roman"/>
                        </a:rPr>
                        <a:t>4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2758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32080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2000" b="1" spc="-20" dirty="0">
                          <a:latin typeface="Times New Roman"/>
                          <a:cs typeface="Times New Roman"/>
                        </a:rPr>
                        <a:t>1.4 </a:t>
                      </a:r>
                      <a:r>
                        <a:rPr sz="2000" b="1" spc="35" dirty="0">
                          <a:latin typeface="Times New Roman"/>
                          <a:cs typeface="Times New Roman"/>
                        </a:rPr>
                        <a:t>x</a:t>
                      </a:r>
                      <a:r>
                        <a:rPr sz="2000" b="1" spc="-1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b="1" spc="-20" dirty="0">
                          <a:latin typeface="Times New Roman"/>
                          <a:cs typeface="Times New Roman"/>
                        </a:rPr>
                        <a:t>10</a:t>
                      </a:r>
                      <a:r>
                        <a:rPr sz="2000" b="1" spc="-30" baseline="23148" dirty="0">
                          <a:latin typeface="Times New Roman"/>
                          <a:cs typeface="Times New Roman"/>
                        </a:rPr>
                        <a:t>7</a:t>
                      </a:r>
                      <a:endParaRPr sz="2000" baseline="23148">
                        <a:latin typeface="Times New Roman"/>
                        <a:cs typeface="Times New Roman"/>
                      </a:endParaRPr>
                    </a:p>
                  </a:txBody>
                  <a:tcPr marL="0" marR="0" marT="12758" marB="0">
                    <a:lnL w="9525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" algn="ctr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2000" b="1" spc="-5" dirty="0">
                          <a:latin typeface="Times New Roman"/>
                          <a:cs typeface="Times New Roman"/>
                        </a:rPr>
                        <a:t>7.5 </a:t>
                      </a:r>
                      <a:r>
                        <a:rPr sz="2000" b="1" spc="35" dirty="0">
                          <a:latin typeface="Times New Roman"/>
                          <a:cs typeface="Times New Roman"/>
                        </a:rPr>
                        <a:t>x</a:t>
                      </a:r>
                      <a:r>
                        <a:rPr sz="2000" b="1" spc="-13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b="1" spc="-5" dirty="0">
                          <a:latin typeface="Times New Roman"/>
                          <a:cs typeface="Times New Roman"/>
                        </a:rPr>
                        <a:t>10</a:t>
                      </a:r>
                      <a:r>
                        <a:rPr sz="2000" b="1" spc="-7" baseline="23148" dirty="0">
                          <a:latin typeface="Times New Roman"/>
                          <a:cs typeface="Times New Roman"/>
                        </a:rPr>
                        <a:t>6</a:t>
                      </a:r>
                      <a:endParaRPr sz="2000" baseline="23148">
                        <a:latin typeface="Times New Roman"/>
                        <a:cs typeface="Times New Roman"/>
                      </a:endParaRPr>
                    </a:p>
                  </a:txBody>
                  <a:tcPr marL="0" marR="0" marT="12758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2000" b="1" spc="25" dirty="0">
                          <a:latin typeface="Times New Roman"/>
                          <a:cs typeface="Times New Roman"/>
                        </a:rPr>
                        <a:t>2.0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2758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715" algn="ctr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2000" b="1" spc="10" dirty="0">
                          <a:latin typeface="Times New Roman"/>
                          <a:cs typeface="Times New Roman"/>
                        </a:rPr>
                        <a:t>4.5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2758" marB="0">
                    <a:lnL w="63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56528">
                <a:tc>
                  <a:txBody>
                    <a:bodyPr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2000" b="1" spc="15" dirty="0">
                          <a:latin typeface="Times New Roman"/>
                          <a:cs typeface="Times New Roman"/>
                        </a:rPr>
                        <a:t>Average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0304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3189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2000" b="1" spc="20" dirty="0">
                          <a:latin typeface="Times New Roman"/>
                          <a:cs typeface="Times New Roman"/>
                        </a:rPr>
                        <a:t>2.6 </a:t>
                      </a:r>
                      <a:r>
                        <a:rPr sz="2000" b="1" spc="35" dirty="0">
                          <a:latin typeface="Times New Roman"/>
                          <a:cs typeface="Times New Roman"/>
                        </a:rPr>
                        <a:t>x</a:t>
                      </a:r>
                      <a:r>
                        <a:rPr sz="2000" b="1" spc="-14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b="1" spc="-20" dirty="0">
                          <a:latin typeface="Times New Roman"/>
                          <a:cs typeface="Times New Roman"/>
                        </a:rPr>
                        <a:t>10</a:t>
                      </a:r>
                      <a:r>
                        <a:rPr sz="2000" b="1" spc="-30" baseline="23148" dirty="0">
                          <a:latin typeface="Times New Roman"/>
                          <a:cs typeface="Times New Roman"/>
                        </a:rPr>
                        <a:t>7</a:t>
                      </a:r>
                      <a:endParaRPr sz="2000" baseline="23148">
                        <a:latin typeface="Times New Roman"/>
                        <a:cs typeface="Times New Roman"/>
                      </a:endParaRPr>
                    </a:p>
                  </a:txBody>
                  <a:tcPr marL="0" marR="0" marT="10304" marB="0">
                    <a:lnL w="9525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8255" algn="ct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2000" b="1" spc="20" dirty="0">
                          <a:latin typeface="Times New Roman"/>
                          <a:cs typeface="Times New Roman"/>
                        </a:rPr>
                        <a:t>2.9 </a:t>
                      </a:r>
                      <a:r>
                        <a:rPr sz="2000" b="1" spc="35" dirty="0">
                          <a:latin typeface="Times New Roman"/>
                          <a:cs typeface="Times New Roman"/>
                        </a:rPr>
                        <a:t>x</a:t>
                      </a:r>
                      <a:r>
                        <a:rPr sz="2000" b="1" spc="-14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b="1" spc="-5" dirty="0">
                          <a:latin typeface="Times New Roman"/>
                          <a:cs typeface="Times New Roman"/>
                        </a:rPr>
                        <a:t>10</a:t>
                      </a:r>
                      <a:r>
                        <a:rPr sz="2000" b="1" spc="-7" baseline="23148" dirty="0">
                          <a:latin typeface="Times New Roman"/>
                          <a:cs typeface="Times New Roman"/>
                        </a:rPr>
                        <a:t>6</a:t>
                      </a:r>
                      <a:endParaRPr sz="2000" baseline="23148">
                        <a:latin typeface="Times New Roman"/>
                        <a:cs typeface="Times New Roman"/>
                      </a:endParaRPr>
                    </a:p>
                  </a:txBody>
                  <a:tcPr marL="0" marR="0" marT="1030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0795" algn="ct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2000" b="1" spc="-20" dirty="0">
                          <a:latin typeface="Times New Roman"/>
                          <a:cs typeface="Times New Roman"/>
                        </a:rPr>
                        <a:t>3.25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030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8890" algn="ct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2000" b="1" spc="-15" dirty="0">
                          <a:latin typeface="Times New Roman"/>
                          <a:cs typeface="Times New Roman"/>
                        </a:rPr>
                        <a:t>5.25</a:t>
                      </a:r>
                      <a:endParaRPr sz="20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10304" marB="0">
                    <a:lnL w="63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ject 6"/>
          <p:cNvSpPr/>
          <p:nvPr/>
        </p:nvSpPr>
        <p:spPr>
          <a:xfrm>
            <a:off x="2070847" y="1391966"/>
            <a:ext cx="138056" cy="28263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457200" y="1295400"/>
            <a:ext cx="9220200" cy="5465599"/>
          </a:xfrm>
          <a:prstGeom prst="rect">
            <a:avLst/>
          </a:prstGeom>
          <a:ln w="12191">
            <a:solidFill>
              <a:srgbClr val="000000"/>
            </a:solidFill>
          </a:ln>
        </p:spPr>
        <p:txBody>
          <a:bodyPr vert="horz" wrap="square" lIns="0" tIns="48260" rIns="0" bIns="0" rtlCol="0">
            <a:spAutoFit/>
          </a:bodyPr>
          <a:lstStyle/>
          <a:p>
            <a:pPr marL="1624330">
              <a:lnSpc>
                <a:spcPct val="100000"/>
              </a:lnSpc>
              <a:spcBef>
                <a:spcPts val="380"/>
              </a:spcBef>
            </a:pPr>
            <a:r>
              <a:rPr sz="2400" b="1" spc="-85" dirty="0">
                <a:solidFill>
                  <a:srgbClr val="04607A"/>
                </a:solidFill>
                <a:latin typeface="Trebuchet MS"/>
                <a:cs typeface="Trebuchet MS"/>
              </a:rPr>
              <a:t>Indian</a:t>
            </a:r>
            <a:r>
              <a:rPr sz="2400" b="1" spc="-125" dirty="0">
                <a:solidFill>
                  <a:srgbClr val="04607A"/>
                </a:solidFill>
                <a:latin typeface="Trebuchet MS"/>
                <a:cs typeface="Trebuchet MS"/>
              </a:rPr>
              <a:t> </a:t>
            </a:r>
            <a:r>
              <a:rPr sz="2400" b="1" spc="-110" dirty="0">
                <a:solidFill>
                  <a:srgbClr val="04607A"/>
                </a:solidFill>
                <a:latin typeface="Trebuchet MS"/>
                <a:cs typeface="Trebuchet MS"/>
              </a:rPr>
              <a:t>Scenario</a:t>
            </a:r>
            <a:endParaRPr sz="2400" dirty="0">
              <a:latin typeface="Trebuchet MS"/>
              <a:cs typeface="Trebuchet MS"/>
            </a:endParaRPr>
          </a:p>
          <a:p>
            <a:pPr marL="328930" indent="-137160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Clr>
                <a:srgbClr val="0AD0D9"/>
              </a:buClr>
              <a:buSzPct val="92857"/>
              <a:buFont typeface="Arial"/>
              <a:buChar char="●"/>
              <a:tabLst>
                <a:tab pos="329565" algn="l"/>
              </a:tabLst>
            </a:pPr>
            <a:r>
              <a:rPr sz="2200" dirty="0">
                <a:latin typeface="Times New Roman"/>
                <a:cs typeface="Times New Roman"/>
              </a:rPr>
              <a:t>LP-s</a:t>
            </a:r>
            <a:r>
              <a:rPr sz="2200" spc="-55" dirty="0">
                <a:latin typeface="Times New Roman"/>
                <a:cs typeface="Times New Roman"/>
              </a:rPr>
              <a:t> </a:t>
            </a:r>
            <a:r>
              <a:rPr sz="2200" spc="30" dirty="0">
                <a:latin typeface="Times New Roman"/>
                <a:cs typeface="Times New Roman"/>
              </a:rPr>
              <a:t>have</a:t>
            </a:r>
            <a:r>
              <a:rPr sz="2200" spc="-35" dirty="0">
                <a:latin typeface="Times New Roman"/>
                <a:cs typeface="Times New Roman"/>
              </a:rPr>
              <a:t> </a:t>
            </a:r>
            <a:r>
              <a:rPr sz="2200" spc="85" dirty="0">
                <a:latin typeface="Times New Roman"/>
                <a:cs typeface="Times New Roman"/>
              </a:rPr>
              <a:t>not</a:t>
            </a:r>
            <a:r>
              <a:rPr sz="2200" spc="-30" dirty="0">
                <a:latin typeface="Times New Roman"/>
                <a:cs typeface="Times New Roman"/>
              </a:rPr>
              <a:t> </a:t>
            </a:r>
            <a:r>
              <a:rPr sz="2200" spc="65" dirty="0">
                <a:latin typeface="Times New Roman"/>
                <a:cs typeface="Times New Roman"/>
              </a:rPr>
              <a:t>been</a:t>
            </a:r>
            <a:r>
              <a:rPr sz="2200" spc="-60" dirty="0">
                <a:latin typeface="Times New Roman"/>
                <a:cs typeface="Times New Roman"/>
              </a:rPr>
              <a:t> </a:t>
            </a:r>
            <a:r>
              <a:rPr sz="2200" spc="30" dirty="0">
                <a:latin typeface="Times New Roman"/>
                <a:cs typeface="Times New Roman"/>
              </a:rPr>
              <a:t>approved:</a:t>
            </a:r>
            <a:endParaRPr sz="2200" dirty="0">
              <a:latin typeface="Times New Roman"/>
              <a:cs typeface="Times New Roman"/>
            </a:endParaRPr>
          </a:p>
          <a:p>
            <a:pPr marL="511809" marR="800735" lvl="1" indent="-121920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Clr>
                <a:srgbClr val="0F6EC6"/>
              </a:buClr>
              <a:buSzPct val="83333"/>
              <a:buFont typeface="Arial"/>
              <a:buChar char="●"/>
              <a:tabLst>
                <a:tab pos="512445" algn="l"/>
              </a:tabLst>
            </a:pPr>
            <a:r>
              <a:rPr sz="2200" spc="20" dirty="0">
                <a:latin typeface="Times New Roman"/>
                <a:cs typeface="Times New Roman"/>
              </a:rPr>
              <a:t>Dairy</a:t>
            </a:r>
            <a:r>
              <a:rPr sz="2200" spc="-90" dirty="0">
                <a:latin typeface="Times New Roman"/>
                <a:cs typeface="Times New Roman"/>
              </a:rPr>
              <a:t> </a:t>
            </a:r>
            <a:r>
              <a:rPr sz="2200" spc="45" dirty="0">
                <a:latin typeface="Times New Roman"/>
                <a:cs typeface="Times New Roman"/>
              </a:rPr>
              <a:t>development</a:t>
            </a:r>
            <a:r>
              <a:rPr sz="2200" spc="-25" dirty="0">
                <a:latin typeface="Times New Roman"/>
                <a:cs typeface="Times New Roman"/>
              </a:rPr>
              <a:t> </a:t>
            </a:r>
            <a:r>
              <a:rPr sz="2200" spc="15" dirty="0">
                <a:latin typeface="Times New Roman"/>
                <a:cs typeface="Times New Roman"/>
              </a:rPr>
              <a:t>policy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spc="10" dirty="0">
                <a:latin typeface="Times New Roman"/>
                <a:cs typeface="Times New Roman"/>
              </a:rPr>
              <a:t>is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spc="45" dirty="0">
                <a:latin typeface="Times New Roman"/>
                <a:cs typeface="Times New Roman"/>
              </a:rPr>
              <a:t>based</a:t>
            </a:r>
            <a:r>
              <a:rPr sz="2200" spc="-45" dirty="0">
                <a:latin typeface="Times New Roman"/>
                <a:cs typeface="Times New Roman"/>
              </a:rPr>
              <a:t> </a:t>
            </a:r>
            <a:r>
              <a:rPr sz="2200" spc="70" dirty="0">
                <a:latin typeface="Times New Roman"/>
                <a:cs typeface="Times New Roman"/>
              </a:rPr>
              <a:t>on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spc="5" dirty="0">
                <a:latin typeface="Times New Roman"/>
                <a:cs typeface="Times New Roman"/>
              </a:rPr>
              <a:t>“Clean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spc="30" dirty="0">
                <a:latin typeface="Times New Roman"/>
                <a:cs typeface="Times New Roman"/>
              </a:rPr>
              <a:t>milk  </a:t>
            </a:r>
            <a:r>
              <a:rPr sz="2200" spc="35" dirty="0">
                <a:latin typeface="Times New Roman"/>
                <a:cs typeface="Times New Roman"/>
              </a:rPr>
              <a:t>production”</a:t>
            </a:r>
            <a:endParaRPr sz="2200" dirty="0">
              <a:latin typeface="Times New Roman"/>
              <a:cs typeface="Times New Roman"/>
            </a:endParaRPr>
          </a:p>
          <a:p>
            <a:pPr marL="511809" lvl="1" indent="-121920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Clr>
                <a:srgbClr val="0F6EC6"/>
              </a:buClr>
              <a:buSzPct val="83333"/>
              <a:buFont typeface="Arial"/>
              <a:buChar char="●"/>
              <a:tabLst>
                <a:tab pos="512445" algn="l"/>
              </a:tabLst>
            </a:pPr>
            <a:r>
              <a:rPr sz="2200" spc="35" dirty="0">
                <a:latin typeface="Times New Roman"/>
                <a:cs typeface="Times New Roman"/>
              </a:rPr>
              <a:t>Monitoring </a:t>
            </a:r>
            <a:r>
              <a:rPr sz="2200" spc="10" dirty="0">
                <a:latin typeface="Times New Roman"/>
                <a:cs typeface="Times New Roman"/>
              </a:rPr>
              <a:t>is </a:t>
            </a:r>
            <a:r>
              <a:rPr sz="2200" spc="40" dirty="0">
                <a:latin typeface="Times New Roman"/>
                <a:cs typeface="Times New Roman"/>
              </a:rPr>
              <a:t>a</a:t>
            </a:r>
            <a:r>
              <a:rPr sz="2200" spc="-155" dirty="0">
                <a:latin typeface="Times New Roman"/>
                <a:cs typeface="Times New Roman"/>
              </a:rPr>
              <a:t> </a:t>
            </a:r>
            <a:r>
              <a:rPr sz="2200" spc="50" dirty="0">
                <a:latin typeface="Times New Roman"/>
                <a:cs typeface="Times New Roman"/>
              </a:rPr>
              <a:t>problem</a:t>
            </a:r>
            <a:endParaRPr sz="2200" dirty="0">
              <a:latin typeface="Times New Roman"/>
              <a:cs typeface="Times New Roman"/>
            </a:endParaRPr>
          </a:p>
          <a:p>
            <a:pPr marL="511809" lvl="1" indent="-121920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Clr>
                <a:srgbClr val="0F6EC6"/>
              </a:buClr>
              <a:buSzPct val="83333"/>
              <a:buFont typeface="Arial"/>
              <a:buChar char="●"/>
              <a:tabLst>
                <a:tab pos="512445" algn="l"/>
              </a:tabLst>
            </a:pPr>
            <a:r>
              <a:rPr sz="2200" spc="30" dirty="0">
                <a:latin typeface="Times New Roman"/>
                <a:cs typeface="Times New Roman"/>
              </a:rPr>
              <a:t>Confused</a:t>
            </a:r>
            <a:r>
              <a:rPr sz="2200" spc="-25" dirty="0">
                <a:latin typeface="Times New Roman"/>
                <a:cs typeface="Times New Roman"/>
              </a:rPr>
              <a:t> </a:t>
            </a:r>
            <a:r>
              <a:rPr sz="2200" spc="50" dirty="0">
                <a:latin typeface="Times New Roman"/>
                <a:cs typeface="Times New Roman"/>
              </a:rPr>
              <a:t>with</a:t>
            </a:r>
            <a:r>
              <a:rPr sz="2200" spc="-60" dirty="0">
                <a:latin typeface="Times New Roman"/>
                <a:cs typeface="Times New Roman"/>
              </a:rPr>
              <a:t> </a:t>
            </a:r>
            <a:r>
              <a:rPr sz="2200" spc="50" dirty="0">
                <a:latin typeface="Times New Roman"/>
                <a:cs typeface="Times New Roman"/>
              </a:rPr>
              <a:t>pure</a:t>
            </a:r>
            <a:r>
              <a:rPr sz="2200" spc="-35" dirty="0">
                <a:latin typeface="Times New Roman"/>
                <a:cs typeface="Times New Roman"/>
              </a:rPr>
              <a:t> </a:t>
            </a:r>
            <a:r>
              <a:rPr sz="2200" spc="35" dirty="0">
                <a:latin typeface="Times New Roman"/>
                <a:cs typeface="Times New Roman"/>
              </a:rPr>
              <a:t>chemical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spc="40" dirty="0">
                <a:latin typeface="Times New Roman"/>
                <a:cs typeface="Times New Roman"/>
              </a:rPr>
              <a:t>preservation</a:t>
            </a:r>
            <a:endParaRPr sz="2200" dirty="0">
              <a:latin typeface="Times New Roman"/>
              <a:cs typeface="Times New Roman"/>
            </a:endParaRPr>
          </a:p>
          <a:p>
            <a:pPr marL="511809" lvl="1" indent="-121920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Clr>
                <a:srgbClr val="0F6EC6"/>
              </a:buClr>
              <a:buSzPct val="83333"/>
              <a:buFont typeface="Arial"/>
              <a:buChar char="●"/>
              <a:tabLst>
                <a:tab pos="512445" algn="l"/>
              </a:tabLst>
            </a:pPr>
            <a:r>
              <a:rPr sz="2200" spc="40" dirty="0">
                <a:latin typeface="Times New Roman"/>
                <a:cs typeface="Times New Roman"/>
              </a:rPr>
              <a:t>Concern </a:t>
            </a:r>
            <a:r>
              <a:rPr sz="2200" spc="60" dirty="0">
                <a:latin typeface="Times New Roman"/>
                <a:cs typeface="Times New Roman"/>
              </a:rPr>
              <a:t>about</a:t>
            </a:r>
            <a:r>
              <a:rPr sz="2200" spc="-114" dirty="0">
                <a:latin typeface="Times New Roman"/>
                <a:cs typeface="Times New Roman"/>
              </a:rPr>
              <a:t> </a:t>
            </a:r>
            <a:r>
              <a:rPr sz="2200" spc="-20" dirty="0">
                <a:latin typeface="Times New Roman"/>
                <a:cs typeface="Times New Roman"/>
              </a:rPr>
              <a:t>SCN</a:t>
            </a:r>
            <a:endParaRPr sz="2200" dirty="0">
              <a:latin typeface="Times New Roman"/>
              <a:cs typeface="Times New Roman"/>
            </a:endParaRPr>
          </a:p>
          <a:p>
            <a:pPr marL="511809" marR="600710" lvl="1" indent="-121920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Clr>
                <a:srgbClr val="0F6EC6"/>
              </a:buClr>
              <a:buSzPct val="83333"/>
              <a:buFont typeface="Arial"/>
              <a:buChar char="●"/>
              <a:tabLst>
                <a:tab pos="512445" algn="l"/>
              </a:tabLst>
            </a:pPr>
            <a:r>
              <a:rPr sz="2200" spc="25" dirty="0">
                <a:latin typeface="Times New Roman"/>
                <a:cs typeface="Times New Roman"/>
              </a:rPr>
              <a:t>Long</a:t>
            </a:r>
            <a:r>
              <a:rPr sz="2200" spc="-50" dirty="0">
                <a:latin typeface="Times New Roman"/>
                <a:cs typeface="Times New Roman"/>
              </a:rPr>
              <a:t> </a:t>
            </a:r>
            <a:r>
              <a:rPr sz="2200" spc="65" dirty="0">
                <a:latin typeface="Times New Roman"/>
                <a:cs typeface="Times New Roman"/>
              </a:rPr>
              <a:t>term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spc="40" dirty="0">
                <a:latin typeface="Times New Roman"/>
                <a:cs typeface="Times New Roman"/>
              </a:rPr>
              <a:t>implication</a:t>
            </a:r>
            <a:r>
              <a:rPr sz="2200" spc="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–</a:t>
            </a:r>
            <a:r>
              <a:rPr sz="2200" spc="-35" dirty="0">
                <a:latin typeface="Times New Roman"/>
                <a:cs typeface="Times New Roman"/>
              </a:rPr>
              <a:t> </a:t>
            </a:r>
            <a:r>
              <a:rPr sz="2200" spc="45" dirty="0">
                <a:latin typeface="Times New Roman"/>
                <a:cs typeface="Times New Roman"/>
              </a:rPr>
              <a:t>development</a:t>
            </a:r>
            <a:r>
              <a:rPr sz="2200" spc="-50" dirty="0">
                <a:latin typeface="Times New Roman"/>
                <a:cs typeface="Times New Roman"/>
              </a:rPr>
              <a:t> </a:t>
            </a:r>
            <a:r>
              <a:rPr sz="2200" spc="5" dirty="0">
                <a:latin typeface="Times New Roman"/>
                <a:cs typeface="Times New Roman"/>
              </a:rPr>
              <a:t>of</a:t>
            </a:r>
            <a:r>
              <a:rPr sz="2200" spc="5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LP-s</a:t>
            </a:r>
            <a:r>
              <a:rPr sz="2200" spc="-70" dirty="0">
                <a:latin typeface="Times New Roman"/>
                <a:cs typeface="Times New Roman"/>
              </a:rPr>
              <a:t> </a:t>
            </a:r>
            <a:r>
              <a:rPr sz="2200" spc="50" dirty="0">
                <a:latin typeface="Times New Roman"/>
                <a:cs typeface="Times New Roman"/>
              </a:rPr>
              <a:t>or</a:t>
            </a:r>
            <a:r>
              <a:rPr sz="2200" spc="-60" dirty="0">
                <a:latin typeface="Times New Roman"/>
                <a:cs typeface="Times New Roman"/>
              </a:rPr>
              <a:t> </a:t>
            </a:r>
            <a:r>
              <a:rPr sz="2200" spc="55" dirty="0">
                <a:latin typeface="Times New Roman"/>
                <a:cs typeface="Times New Roman"/>
              </a:rPr>
              <a:t>anti  </a:t>
            </a:r>
            <a:r>
              <a:rPr sz="2200" spc="40" dirty="0">
                <a:latin typeface="Times New Roman"/>
                <a:cs typeface="Times New Roman"/>
              </a:rPr>
              <a:t>body </a:t>
            </a:r>
            <a:r>
              <a:rPr sz="2200" spc="35" dirty="0">
                <a:latin typeface="Times New Roman"/>
                <a:cs typeface="Times New Roman"/>
              </a:rPr>
              <a:t>resistance</a:t>
            </a:r>
            <a:r>
              <a:rPr sz="2200" spc="-150" dirty="0">
                <a:latin typeface="Times New Roman"/>
                <a:cs typeface="Times New Roman"/>
              </a:rPr>
              <a:t> </a:t>
            </a:r>
            <a:r>
              <a:rPr sz="2200" spc="45" dirty="0">
                <a:latin typeface="Times New Roman"/>
                <a:cs typeface="Times New Roman"/>
              </a:rPr>
              <a:t>stain</a:t>
            </a:r>
            <a:endParaRPr sz="2200" dirty="0">
              <a:latin typeface="Times New Roman"/>
              <a:cs typeface="Times New Roman"/>
            </a:endParaRPr>
          </a:p>
          <a:p>
            <a:pPr marL="328930" marR="455930" indent="-137160" algn="just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Clr>
                <a:srgbClr val="0AD0D9"/>
              </a:buClr>
              <a:buSzPct val="92307"/>
              <a:buFont typeface="Arial"/>
              <a:buChar char="●"/>
              <a:tabLst>
                <a:tab pos="329565" algn="l"/>
              </a:tabLst>
            </a:pPr>
            <a:r>
              <a:rPr sz="2200" spc="50" dirty="0">
                <a:latin typeface="Times New Roman"/>
                <a:cs typeface="Times New Roman"/>
              </a:rPr>
              <a:t>In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spc="40" dirty="0">
                <a:latin typeface="Times New Roman"/>
                <a:cs typeface="Times New Roman"/>
              </a:rPr>
              <a:t>India</a:t>
            </a:r>
            <a:r>
              <a:rPr sz="2200" spc="-30" dirty="0">
                <a:latin typeface="Times New Roman"/>
                <a:cs typeface="Times New Roman"/>
              </a:rPr>
              <a:t> </a:t>
            </a:r>
            <a:r>
              <a:rPr sz="2200" spc="50" dirty="0">
                <a:latin typeface="Times New Roman"/>
                <a:cs typeface="Times New Roman"/>
              </a:rPr>
              <a:t>use</a:t>
            </a:r>
            <a:r>
              <a:rPr sz="2200" spc="-55" dirty="0">
                <a:latin typeface="Times New Roman"/>
                <a:cs typeface="Times New Roman"/>
              </a:rPr>
              <a:t> </a:t>
            </a:r>
            <a:r>
              <a:rPr sz="2200" spc="5" dirty="0">
                <a:latin typeface="Times New Roman"/>
                <a:cs typeface="Times New Roman"/>
              </a:rPr>
              <a:t>of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spc="25" dirty="0">
                <a:latin typeface="Times New Roman"/>
                <a:cs typeface="Times New Roman"/>
              </a:rPr>
              <a:t>any</a:t>
            </a:r>
            <a:r>
              <a:rPr sz="2200" spc="-35" dirty="0">
                <a:latin typeface="Times New Roman"/>
                <a:cs typeface="Times New Roman"/>
              </a:rPr>
              <a:t> </a:t>
            </a:r>
            <a:r>
              <a:rPr sz="2200" spc="40" dirty="0">
                <a:latin typeface="Times New Roman"/>
                <a:cs typeface="Times New Roman"/>
              </a:rPr>
              <a:t>chemical</a:t>
            </a:r>
            <a:r>
              <a:rPr sz="2200" spc="10" dirty="0">
                <a:latin typeface="Times New Roman"/>
                <a:cs typeface="Times New Roman"/>
              </a:rPr>
              <a:t> </a:t>
            </a:r>
            <a:r>
              <a:rPr sz="2200" spc="25" dirty="0">
                <a:latin typeface="Times New Roman"/>
                <a:cs typeface="Times New Roman"/>
              </a:rPr>
              <a:t>preservative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spc="25" dirty="0">
                <a:latin typeface="Times New Roman"/>
                <a:cs typeface="Times New Roman"/>
              </a:rPr>
              <a:t>for</a:t>
            </a:r>
            <a:r>
              <a:rPr sz="2200" spc="-75" dirty="0">
                <a:latin typeface="Times New Roman"/>
                <a:cs typeface="Times New Roman"/>
              </a:rPr>
              <a:t> </a:t>
            </a:r>
            <a:r>
              <a:rPr sz="2200" spc="20" dirty="0">
                <a:latin typeface="Times New Roman"/>
                <a:cs typeface="Times New Roman"/>
              </a:rPr>
              <a:t>raw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spc="35" dirty="0">
                <a:latin typeface="Times New Roman"/>
                <a:cs typeface="Times New Roman"/>
              </a:rPr>
              <a:t>milk  </a:t>
            </a:r>
            <a:r>
              <a:rPr sz="2200" spc="55" dirty="0">
                <a:latin typeface="Times New Roman"/>
                <a:cs typeface="Times New Roman"/>
              </a:rPr>
              <a:t>to</a:t>
            </a:r>
            <a:r>
              <a:rPr sz="2200" spc="-75" dirty="0">
                <a:latin typeface="Times New Roman"/>
                <a:cs typeface="Times New Roman"/>
              </a:rPr>
              <a:t> </a:t>
            </a:r>
            <a:r>
              <a:rPr sz="2200" spc="50" dirty="0">
                <a:latin typeface="Times New Roman"/>
                <a:cs typeface="Times New Roman"/>
              </a:rPr>
              <a:t>pre</a:t>
            </a:r>
            <a:r>
              <a:rPr sz="2200" spc="-40" dirty="0">
                <a:latin typeface="Times New Roman"/>
                <a:cs typeface="Times New Roman"/>
              </a:rPr>
              <a:t> </a:t>
            </a:r>
            <a:r>
              <a:rPr sz="2200" spc="55" dirty="0">
                <a:latin typeface="Times New Roman"/>
                <a:cs typeface="Times New Roman"/>
              </a:rPr>
              <a:t>processed/used</a:t>
            </a:r>
            <a:r>
              <a:rPr sz="2200" spc="-35" dirty="0">
                <a:latin typeface="Times New Roman"/>
                <a:cs typeface="Times New Roman"/>
              </a:rPr>
              <a:t> </a:t>
            </a:r>
            <a:r>
              <a:rPr sz="2200" spc="25" dirty="0">
                <a:latin typeface="Times New Roman"/>
                <a:cs typeface="Times New Roman"/>
              </a:rPr>
              <a:t>for</a:t>
            </a:r>
            <a:r>
              <a:rPr sz="2200" spc="-65" dirty="0">
                <a:latin typeface="Times New Roman"/>
                <a:cs typeface="Times New Roman"/>
              </a:rPr>
              <a:t> </a:t>
            </a:r>
            <a:r>
              <a:rPr sz="2200" spc="90" dirty="0">
                <a:latin typeface="Times New Roman"/>
                <a:cs typeface="Times New Roman"/>
              </a:rPr>
              <a:t>human</a:t>
            </a:r>
            <a:r>
              <a:rPr sz="2200" spc="-55" dirty="0">
                <a:latin typeface="Times New Roman"/>
                <a:cs typeface="Times New Roman"/>
              </a:rPr>
              <a:t> </a:t>
            </a:r>
            <a:r>
              <a:rPr sz="2200" spc="60" dirty="0">
                <a:latin typeface="Times New Roman"/>
                <a:cs typeface="Times New Roman"/>
              </a:rPr>
              <a:t>consumption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spc="5" dirty="0">
                <a:latin typeface="Times New Roman"/>
                <a:cs typeface="Times New Roman"/>
              </a:rPr>
              <a:t>is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spc="75" dirty="0">
                <a:latin typeface="Times New Roman"/>
                <a:cs typeface="Times New Roman"/>
              </a:rPr>
              <a:t>not  </a:t>
            </a:r>
            <a:r>
              <a:rPr sz="2200" spc="60" dirty="0">
                <a:latin typeface="Times New Roman"/>
                <a:cs typeface="Times New Roman"/>
              </a:rPr>
              <a:t>permitted</a:t>
            </a:r>
            <a:endParaRPr sz="2200" dirty="0">
              <a:latin typeface="Times New Roman"/>
              <a:cs typeface="Times New Roman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791051" y="4767554"/>
            <a:ext cx="4097596" cy="110799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6600" b="1" cap="all" dirty="0">
                <a:ln w="9000" cmpd="sng">
                  <a:solidFill>
                    <a:srgbClr val="000000">
                      <a:shade val="50000"/>
                      <a:satMod val="120000"/>
                    </a:srgbClr>
                  </a:solidFill>
                  <a:prstDash val="solid"/>
                </a:ln>
                <a:solidFill>
                  <a:srgbClr val="333399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  <a:cs typeface="Arial" charset="0"/>
              </a:rPr>
              <a:t>THANKs</a:t>
            </a:r>
          </a:p>
        </p:txBody>
      </p:sp>
      <p:pic>
        <p:nvPicPr>
          <p:cNvPr id="63491" name="Picture 3" descr="C:\Users\KVK - Main\Desktop\Annual Report Photo\100_017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87" y="198120"/>
            <a:ext cx="4496593" cy="44424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3492" name="Picture 4" descr="C:\Users\KVK - Main\Desktop\Annual Report Photo\100_0247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87" y="198120"/>
            <a:ext cx="4748053" cy="44424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3493" name="Picture 5" descr="C:\Users\KVK - Main\Desktop\Annual Report Photo\100_017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5367" y="198120"/>
            <a:ext cx="5139213" cy="44424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349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817245" indent="-314325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257300" indent="-25146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760220" indent="-25146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263140" indent="-25146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766060" indent="-25146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3268980" indent="-25146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771900" indent="-25146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4274820" indent="-25146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8ECDBD5D-CD76-4D48-8D98-515D33B58CF3}" type="slidenum">
              <a:rPr lang="en-US">
                <a:solidFill>
                  <a:srgbClr val="000000"/>
                </a:solidFill>
              </a:rPr>
              <a:pPr/>
              <a:t>30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315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ct">
  <a:themeElements>
    <a:clrScheme name="Aspec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c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94</TotalTime>
  <Words>2245</Words>
  <Application>Microsoft Office PowerPoint</Application>
  <PresentationFormat>Custom</PresentationFormat>
  <Paragraphs>352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7" baseType="lpstr">
      <vt:lpstr>Arial</vt:lpstr>
      <vt:lpstr>Georgia</vt:lpstr>
      <vt:lpstr>Times New Roman</vt:lpstr>
      <vt:lpstr>Trebuchet MS</vt:lpstr>
      <vt:lpstr>Verdana</vt:lpstr>
      <vt:lpstr>Wingdings 2</vt:lpstr>
      <vt:lpstr>Aspect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Microsoft PowerPoint - LP system1 [Compatibility Mode]</dc:title>
  <dc:creator>sony</dc:creator>
  <cp:lastModifiedBy>sanjeev</cp:lastModifiedBy>
  <cp:revision>15</cp:revision>
  <dcterms:created xsi:type="dcterms:W3CDTF">2019-05-11T19:09:35Z</dcterms:created>
  <dcterms:modified xsi:type="dcterms:W3CDTF">2020-08-06T06:19:20Z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2011-10-13T00:00:00Z</vt:filetime>
  </property>
  <property fmtid="{D5CDD505-2E9C-101B-9397-08002B2CF9AE}" pid="3" name="Creator">
    <vt:lpwstr>PScript5.dll Version 5.2.2</vt:lpwstr>
  </property>
  <property fmtid="{D5CDD505-2E9C-101B-9397-08002B2CF9AE}" pid="4" name="LastSaved">
    <vt:filetime>2019-05-11T00:00:00Z</vt:filetime>
  </property>
</Properties>
</file>