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62" r:id="rId4"/>
    <p:sldId id="258"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5FA57F-9C9C-4773-A603-229BC70CB1F5}" type="datetimeFigureOut">
              <a:rPr lang="en-IN" smtClean="0"/>
              <a:t>27-09-2020</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865DAE5B-09ED-4984-9F9B-2362B3AE46F4}"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9473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5FA57F-9C9C-4773-A603-229BC70CB1F5}" type="datetimeFigureOut">
              <a:rPr lang="en-IN" smtClean="0"/>
              <a:t>27-09-2020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65DAE5B-09ED-4984-9F9B-2362B3AE46F4}"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24505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5FA57F-9C9C-4773-A603-229BC70CB1F5}" type="datetimeFigureOut">
              <a:rPr lang="en-IN" smtClean="0"/>
              <a:t>27-09-2020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65DAE5B-09ED-4984-9F9B-2362B3AE46F4}"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38060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5FA57F-9C9C-4773-A603-229BC70CB1F5}" type="datetimeFigureOut">
              <a:rPr lang="en-IN" smtClean="0"/>
              <a:t>27-09-2020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65DAE5B-09ED-4984-9F9B-2362B3AE46F4}"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86235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5FA57F-9C9C-4773-A603-229BC70CB1F5}" type="datetimeFigureOut">
              <a:rPr lang="en-IN" smtClean="0"/>
              <a:t>27-09-2020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65DAE5B-09ED-4984-9F9B-2362B3AE46F4}"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22781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5FA57F-9C9C-4773-A603-229BC70CB1F5}" type="datetimeFigureOut">
              <a:rPr lang="en-IN" smtClean="0"/>
              <a:t>27-09-2020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65DAE5B-09ED-4984-9F9B-2362B3AE46F4}"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49310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5FA57F-9C9C-4773-A603-229BC70CB1F5}" type="datetimeFigureOut">
              <a:rPr lang="en-IN" smtClean="0"/>
              <a:t>27-09-2020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65DAE5B-09ED-4984-9F9B-2362B3AE46F4}"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38992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5FA57F-9C9C-4773-A603-229BC70CB1F5}" type="datetimeFigureOut">
              <a:rPr lang="en-IN" smtClean="0"/>
              <a:t>27-09-2020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65DAE5B-09ED-4984-9F9B-2362B3AE46F4}"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42952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5FA57F-9C9C-4773-A603-229BC70CB1F5}" type="datetimeFigureOut">
              <a:rPr lang="en-IN" smtClean="0"/>
              <a:t>27-09-2020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65DAE5B-09ED-4984-9F9B-2362B3AE46F4}" type="slidenum">
              <a:rPr lang="en-IN" smtClean="0"/>
              <a:t>‹#›</a:t>
            </a:fld>
            <a:endParaRPr lang="en-IN"/>
          </a:p>
        </p:txBody>
      </p:sp>
    </p:spTree>
    <p:extLst>
      <p:ext uri="{BB962C8B-B14F-4D97-AF65-F5344CB8AC3E}">
        <p14:creationId xmlns:p14="http://schemas.microsoft.com/office/powerpoint/2010/main" val="3794508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5FA57F-9C9C-4773-A603-229BC70CB1F5}" type="datetimeFigureOut">
              <a:rPr lang="en-IN" smtClean="0"/>
              <a:t>27-09-2020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65DAE5B-09ED-4984-9F9B-2362B3AE46F4}"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85388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F5FA57F-9C9C-4773-A603-229BC70CB1F5}" type="datetimeFigureOut">
              <a:rPr lang="en-IN" smtClean="0"/>
              <a:t>27-09-2020</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865DAE5B-09ED-4984-9F9B-2362B3AE46F4}"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13299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F5FA57F-9C9C-4773-A603-229BC70CB1F5}" type="datetimeFigureOut">
              <a:rPr lang="en-IN" smtClean="0"/>
              <a:t>27-09-2020</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65DAE5B-09ED-4984-9F9B-2362B3AE46F4}"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413060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FF55C-7AE8-46CB-83F4-C91CBB9689E2}"/>
              </a:ext>
            </a:extLst>
          </p:cNvPr>
          <p:cNvSpPr>
            <a:spLocks noGrp="1"/>
          </p:cNvSpPr>
          <p:nvPr>
            <p:ph type="ctrTitle"/>
          </p:nvPr>
        </p:nvSpPr>
        <p:spPr>
          <a:xfrm>
            <a:off x="-1" y="0"/>
            <a:ext cx="12191999" cy="3509963"/>
          </a:xfrm>
        </p:spPr>
        <p:txBody>
          <a:bodyPr/>
          <a:lstStyle/>
          <a:p>
            <a:r>
              <a:rPr lang="en-IN" dirty="0"/>
              <a:t>    Livestock Products                   Technology (LPT)</a:t>
            </a:r>
          </a:p>
        </p:txBody>
      </p:sp>
      <p:sp>
        <p:nvSpPr>
          <p:cNvPr id="3" name="Subtitle 2">
            <a:extLst>
              <a:ext uri="{FF2B5EF4-FFF2-40B4-BE49-F238E27FC236}">
                <a16:creationId xmlns:a16="http://schemas.microsoft.com/office/drawing/2014/main" id="{50B9CE28-0ED5-43BD-9E93-34975A8B626E}"/>
              </a:ext>
            </a:extLst>
          </p:cNvPr>
          <p:cNvSpPr>
            <a:spLocks noGrp="1"/>
          </p:cNvSpPr>
          <p:nvPr>
            <p:ph type="subTitle" idx="1"/>
          </p:nvPr>
        </p:nvSpPr>
        <p:spPr>
          <a:xfrm>
            <a:off x="0" y="3509963"/>
            <a:ext cx="12192000" cy="3348037"/>
          </a:xfrm>
        </p:spPr>
        <p:txBody>
          <a:bodyPr>
            <a:normAutofit/>
          </a:bodyPr>
          <a:lstStyle/>
          <a:p>
            <a:endParaRPr lang="en-IN" dirty="0"/>
          </a:p>
          <a:p>
            <a:r>
              <a:rPr lang="en-IN" dirty="0"/>
              <a:t>                                                                                           By-</a:t>
            </a:r>
          </a:p>
          <a:p>
            <a:r>
              <a:rPr lang="en-IN" sz="3200" dirty="0"/>
              <a:t>                                                        </a:t>
            </a:r>
            <a:r>
              <a:rPr lang="en-IN" sz="3200" dirty="0" err="1"/>
              <a:t>Dr.</a:t>
            </a:r>
            <a:r>
              <a:rPr lang="en-IN" sz="3200" dirty="0"/>
              <a:t> SUSHMA KUMARI</a:t>
            </a:r>
          </a:p>
          <a:p>
            <a:r>
              <a:rPr lang="en-IN" sz="3200" dirty="0"/>
              <a:t>                                                         HOD, DEPT. OF LPT</a:t>
            </a:r>
          </a:p>
          <a:p>
            <a:r>
              <a:rPr lang="en-IN" sz="3200" dirty="0"/>
              <a:t>                                                             BVC, PATNA</a:t>
            </a:r>
          </a:p>
        </p:txBody>
      </p:sp>
    </p:spTree>
    <p:extLst>
      <p:ext uri="{BB962C8B-B14F-4D97-AF65-F5344CB8AC3E}">
        <p14:creationId xmlns:p14="http://schemas.microsoft.com/office/powerpoint/2010/main" val="3387897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12018-EA79-492C-A7BE-F0E288A7B636}"/>
              </a:ext>
            </a:extLst>
          </p:cNvPr>
          <p:cNvSpPr>
            <a:spLocks noGrp="1"/>
          </p:cNvSpPr>
          <p:nvPr>
            <p:ph type="title"/>
          </p:nvPr>
        </p:nvSpPr>
        <p:spPr>
          <a:xfrm>
            <a:off x="0" y="1"/>
            <a:ext cx="12192000" cy="1690688"/>
          </a:xfrm>
        </p:spPr>
        <p:txBody>
          <a:bodyPr>
            <a:normAutofit/>
          </a:bodyPr>
          <a:lstStyle/>
          <a:p>
            <a:r>
              <a:rPr lang="en-IN" dirty="0"/>
              <a:t>  </a:t>
            </a:r>
            <a:r>
              <a:rPr lang="en-IN" sz="3600" dirty="0"/>
              <a:t>LPT has 4 Units</a:t>
            </a:r>
            <a:br>
              <a:rPr lang="en-IN" sz="3600" dirty="0"/>
            </a:br>
            <a:r>
              <a:rPr lang="en-IN" sz="3600" dirty="0"/>
              <a:t>                                                              Credit Hr= 2+1</a:t>
            </a:r>
          </a:p>
        </p:txBody>
      </p:sp>
      <p:sp>
        <p:nvSpPr>
          <p:cNvPr id="3" name="Content Placeholder 2">
            <a:extLst>
              <a:ext uri="{FF2B5EF4-FFF2-40B4-BE49-F238E27FC236}">
                <a16:creationId xmlns:a16="http://schemas.microsoft.com/office/drawing/2014/main" id="{1164C9E9-EFEC-46AD-8CB2-AE95C3598FA3}"/>
              </a:ext>
            </a:extLst>
          </p:cNvPr>
          <p:cNvSpPr>
            <a:spLocks noGrp="1"/>
          </p:cNvSpPr>
          <p:nvPr>
            <p:ph idx="1"/>
          </p:nvPr>
        </p:nvSpPr>
        <p:spPr>
          <a:xfrm>
            <a:off x="0" y="1825625"/>
            <a:ext cx="12192000" cy="5032374"/>
          </a:xfrm>
        </p:spPr>
        <p:txBody>
          <a:bodyPr>
            <a:normAutofit/>
          </a:bodyPr>
          <a:lstStyle/>
          <a:p>
            <a:r>
              <a:rPr lang="en-IN" sz="3900" dirty="0"/>
              <a:t>UNIT-I  </a:t>
            </a:r>
          </a:p>
          <a:p>
            <a:r>
              <a:rPr lang="en-IN" sz="3900" dirty="0"/>
              <a:t>Course Title-  Milk and Milk Products Technology</a:t>
            </a:r>
          </a:p>
          <a:p>
            <a:endParaRPr lang="en-IN" sz="3900" dirty="0"/>
          </a:p>
          <a:p>
            <a:r>
              <a:rPr lang="en-IN" sz="3900" dirty="0"/>
              <a:t>UNIT-2</a:t>
            </a:r>
          </a:p>
          <a:p>
            <a:r>
              <a:rPr lang="en-IN" sz="3900" dirty="0"/>
              <a:t>Course Title- Wool Science</a:t>
            </a:r>
          </a:p>
          <a:p>
            <a:endParaRPr lang="en-IN" sz="3900" dirty="0"/>
          </a:p>
          <a:p>
            <a:endParaRPr lang="en-IN" dirty="0"/>
          </a:p>
        </p:txBody>
      </p:sp>
    </p:spTree>
    <p:extLst>
      <p:ext uri="{BB962C8B-B14F-4D97-AF65-F5344CB8AC3E}">
        <p14:creationId xmlns:p14="http://schemas.microsoft.com/office/powerpoint/2010/main" val="755508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A32F7-8E30-4BDE-8663-53837CBC1711}"/>
              </a:ext>
            </a:extLst>
          </p:cNvPr>
          <p:cNvSpPr>
            <a:spLocks noGrp="1"/>
          </p:cNvSpPr>
          <p:nvPr>
            <p:ph type="title"/>
          </p:nvPr>
        </p:nvSpPr>
        <p:spPr>
          <a:xfrm flipV="1">
            <a:off x="1451579" y="-2178996"/>
            <a:ext cx="9603275" cy="1819073"/>
          </a:xfrm>
        </p:spPr>
        <p:txBody>
          <a:bodyPr/>
          <a:lstStyle/>
          <a:p>
            <a:endParaRPr lang="en-IN" dirty="0"/>
          </a:p>
        </p:txBody>
      </p:sp>
      <p:sp>
        <p:nvSpPr>
          <p:cNvPr id="3" name="Content Placeholder 2">
            <a:extLst>
              <a:ext uri="{FF2B5EF4-FFF2-40B4-BE49-F238E27FC236}">
                <a16:creationId xmlns:a16="http://schemas.microsoft.com/office/drawing/2014/main" id="{E9A13E91-E8E1-46B2-8524-1FB7069291BC}"/>
              </a:ext>
            </a:extLst>
          </p:cNvPr>
          <p:cNvSpPr>
            <a:spLocks noGrp="1"/>
          </p:cNvSpPr>
          <p:nvPr>
            <p:ph idx="1"/>
          </p:nvPr>
        </p:nvSpPr>
        <p:spPr>
          <a:xfrm>
            <a:off x="1" y="68094"/>
            <a:ext cx="11054854" cy="6040876"/>
          </a:xfrm>
        </p:spPr>
        <p:txBody>
          <a:bodyPr>
            <a:normAutofit fontScale="92500" lnSpcReduction="10000"/>
          </a:bodyPr>
          <a:lstStyle/>
          <a:p>
            <a:endParaRPr lang="en-IN" sz="3600" dirty="0"/>
          </a:p>
          <a:p>
            <a:endParaRPr lang="en-IN" sz="3600" dirty="0"/>
          </a:p>
          <a:p>
            <a:endParaRPr lang="en-IN" sz="3600" dirty="0"/>
          </a:p>
          <a:p>
            <a:r>
              <a:rPr lang="en-IN" sz="3600" dirty="0"/>
              <a:t>UNIT-3</a:t>
            </a:r>
          </a:p>
          <a:p>
            <a:r>
              <a:rPr lang="en-IN" sz="3600" dirty="0"/>
              <a:t>Course Title- Abattoir Practices and Animal By-Products Technology</a:t>
            </a:r>
          </a:p>
          <a:p>
            <a:endParaRPr lang="en-IN" sz="3600" dirty="0"/>
          </a:p>
          <a:p>
            <a:r>
              <a:rPr lang="en-IN" sz="3600" dirty="0"/>
              <a:t>UNIT-4</a:t>
            </a:r>
          </a:p>
          <a:p>
            <a:r>
              <a:rPr lang="en-IN" sz="3600" dirty="0"/>
              <a:t>Course Title- Meat Science</a:t>
            </a:r>
          </a:p>
          <a:p>
            <a:endParaRPr lang="en-IN" dirty="0"/>
          </a:p>
        </p:txBody>
      </p:sp>
    </p:spTree>
    <p:extLst>
      <p:ext uri="{BB962C8B-B14F-4D97-AF65-F5344CB8AC3E}">
        <p14:creationId xmlns:p14="http://schemas.microsoft.com/office/powerpoint/2010/main" val="3923393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A473F-B884-4451-8623-48C8FFB15452}"/>
              </a:ext>
            </a:extLst>
          </p:cNvPr>
          <p:cNvSpPr>
            <a:spLocks noGrp="1"/>
          </p:cNvSpPr>
          <p:nvPr>
            <p:ph type="title"/>
          </p:nvPr>
        </p:nvSpPr>
        <p:spPr>
          <a:xfrm>
            <a:off x="0" y="0"/>
            <a:ext cx="12192000" cy="1567542"/>
          </a:xfrm>
        </p:spPr>
        <p:txBody>
          <a:bodyPr>
            <a:normAutofit fontScale="90000"/>
          </a:bodyPr>
          <a:lstStyle/>
          <a:p>
            <a:br>
              <a:rPr lang="en-IN" dirty="0"/>
            </a:br>
            <a:r>
              <a:rPr lang="en-IN" dirty="0"/>
              <a:t>Contents of Unit -I</a:t>
            </a:r>
            <a:r>
              <a:rPr lang="en-IN" sz="4400" dirty="0">
                <a:effectLst/>
                <a:latin typeface="Times New Roman" panose="02020603050405020304" pitchFamily="18" charset="0"/>
                <a:ea typeface="Calibri" panose="020F0502020204030204" pitchFamily="34" charset="0"/>
                <a:cs typeface="Times New Roman" panose="02020603050405020304" pitchFamily="18" charset="0"/>
              </a:rPr>
              <a:t> (MILK AND MILK PRODUCTS TECHNOLOGY) </a:t>
            </a:r>
            <a:br>
              <a:rPr lang="en-IN" sz="44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797116BA-4F00-47AE-8C24-70C1CC837FF7}"/>
              </a:ext>
            </a:extLst>
          </p:cNvPr>
          <p:cNvSpPr>
            <a:spLocks noGrp="1"/>
          </p:cNvSpPr>
          <p:nvPr>
            <p:ph idx="1"/>
          </p:nvPr>
        </p:nvSpPr>
        <p:spPr>
          <a:xfrm>
            <a:off x="0" y="1567542"/>
            <a:ext cx="12192000" cy="5290457"/>
          </a:xfrm>
        </p:spPr>
        <p:txBody>
          <a:bodyPr>
            <a:normAutofit/>
          </a:bodyPr>
          <a:lstStyle/>
          <a:p>
            <a:pPr marL="0" indent="0" algn="just">
              <a:lnSpc>
                <a:spcPct val="107000"/>
              </a:lnSpc>
              <a:spcAft>
                <a:spcPts val="800"/>
              </a:spcAft>
              <a:buNone/>
            </a:pPr>
            <a:endParaRPr lang="en-IN"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IN" sz="3200" dirty="0">
                <a:effectLst/>
                <a:latin typeface="Times New Roman" panose="02020603050405020304" pitchFamily="18" charset="0"/>
                <a:ea typeface="Calibri" panose="020F0502020204030204" pitchFamily="34" charset="0"/>
                <a:cs typeface="Times New Roman" panose="02020603050405020304" pitchFamily="18" charset="0"/>
              </a:rPr>
              <a:t>THEORY </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3200" dirty="0">
                <a:effectLst/>
                <a:latin typeface="Times New Roman" panose="02020603050405020304" pitchFamily="18" charset="0"/>
                <a:ea typeface="Calibri" panose="020F0502020204030204" pitchFamily="34" charset="0"/>
                <a:cs typeface="Times New Roman" panose="02020603050405020304" pitchFamily="18" charset="0"/>
              </a:rPr>
              <a:t>Retrospect and prospects of milk industry in India. Layout of milk processing plant and its management. Composition and nutritive value of milk and factors affecting composition of milk. </a:t>
            </a:r>
            <a:r>
              <a:rPr lang="en-IN" sz="3200" dirty="0" err="1">
                <a:effectLst/>
                <a:latin typeface="Times New Roman" panose="02020603050405020304" pitchFamily="18" charset="0"/>
                <a:ea typeface="Calibri" panose="020F0502020204030204" pitchFamily="34" charset="0"/>
                <a:cs typeface="Times New Roman" panose="02020603050405020304" pitchFamily="18" charset="0"/>
              </a:rPr>
              <a:t>Physico</a:t>
            </a:r>
            <a:r>
              <a:rPr lang="en-IN" sz="3200" dirty="0">
                <a:effectLst/>
                <a:latin typeface="Times New Roman" panose="02020603050405020304" pitchFamily="18" charset="0"/>
                <a:ea typeface="Calibri" panose="020F0502020204030204" pitchFamily="34" charset="0"/>
                <a:cs typeface="Times New Roman" panose="02020603050405020304" pitchFamily="18" charset="0"/>
              </a:rPr>
              <a:t>-chemical properties of milk. Microbiological deterioration of milk and milk products. Collection, chilling, standardization, pasteurization, UHT treatment, homogenization, </a:t>
            </a:r>
            <a:r>
              <a:rPr lang="en-IN" sz="3200" dirty="0" err="1">
                <a:effectLst/>
                <a:latin typeface="Times New Roman" panose="02020603050405020304" pitchFamily="18" charset="0"/>
                <a:ea typeface="Calibri" panose="020F0502020204030204" pitchFamily="34" charset="0"/>
                <a:cs typeface="Times New Roman" panose="02020603050405020304" pitchFamily="18" charset="0"/>
              </a:rPr>
              <a:t>bactofugation</a:t>
            </a:r>
            <a:r>
              <a:rPr lang="en-IN" sz="3200" dirty="0">
                <a:effectLst/>
                <a:latin typeface="Times New Roman" panose="02020603050405020304" pitchFamily="18" charset="0"/>
                <a:ea typeface="Calibri" panose="020F0502020204030204" pitchFamily="34" charset="0"/>
                <a:cs typeface="Times New Roman" panose="02020603050405020304" pitchFamily="18" charset="0"/>
              </a:rPr>
              <a:t>. Dried, dehydrated and fermented milk. </a:t>
            </a:r>
            <a:endParaRPr lang="en-IN" sz="3200" dirty="0"/>
          </a:p>
        </p:txBody>
      </p:sp>
    </p:spTree>
    <p:extLst>
      <p:ext uri="{BB962C8B-B14F-4D97-AF65-F5344CB8AC3E}">
        <p14:creationId xmlns:p14="http://schemas.microsoft.com/office/powerpoint/2010/main" val="1139567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3B068-66AA-4FF5-A1AA-2B4426124ED4}"/>
              </a:ext>
            </a:extLst>
          </p:cNvPr>
          <p:cNvSpPr>
            <a:spLocks noGrp="1"/>
          </p:cNvSpPr>
          <p:nvPr>
            <p:ph type="title"/>
          </p:nvPr>
        </p:nvSpPr>
        <p:spPr>
          <a:xfrm flipV="1">
            <a:off x="838200" y="-410546"/>
            <a:ext cx="10515600" cy="270588"/>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EF775254-5760-41BE-9576-C38C6DECBF0F}"/>
              </a:ext>
            </a:extLst>
          </p:cNvPr>
          <p:cNvSpPr>
            <a:spLocks noGrp="1"/>
          </p:cNvSpPr>
          <p:nvPr>
            <p:ph idx="1"/>
          </p:nvPr>
        </p:nvSpPr>
        <p:spPr>
          <a:xfrm>
            <a:off x="0" y="177282"/>
            <a:ext cx="12191999" cy="5999681"/>
          </a:xfrm>
        </p:spPr>
        <p:txBody>
          <a:bodyPr>
            <a:normAutofit fontScale="92500"/>
          </a:bodyPr>
          <a:lstStyle/>
          <a:p>
            <a:pPr algn="just"/>
            <a:endParaRPr lang="en-IN" sz="3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IN" sz="3600" dirty="0">
                <a:effectLst/>
                <a:latin typeface="Times New Roman" panose="02020603050405020304" pitchFamily="18" charset="0"/>
                <a:ea typeface="Calibri" panose="020F0502020204030204" pitchFamily="34" charset="0"/>
                <a:cs typeface="Times New Roman" panose="02020603050405020304" pitchFamily="18" charset="0"/>
              </a:rPr>
              <a:t>Introduction to functional milk products. Preparation of cream, butter, paneer or </a:t>
            </a:r>
            <a:r>
              <a:rPr lang="en-IN" sz="3600" dirty="0" err="1">
                <a:effectLst/>
                <a:latin typeface="Times New Roman" panose="02020603050405020304" pitchFamily="18" charset="0"/>
                <a:ea typeface="Calibri" panose="020F0502020204030204" pitchFamily="34" charset="0"/>
                <a:cs typeface="Times New Roman" panose="02020603050405020304" pitchFamily="18" charset="0"/>
              </a:rPr>
              <a:t>channa</a:t>
            </a:r>
            <a:r>
              <a:rPr lang="en-IN" sz="3600" dirty="0">
                <a:effectLst/>
                <a:latin typeface="Times New Roman" panose="02020603050405020304" pitchFamily="18" charset="0"/>
                <a:ea typeface="Calibri" panose="020F0502020204030204" pitchFamily="34" charset="0"/>
                <a:cs typeface="Times New Roman" panose="02020603050405020304" pitchFamily="18" charset="0"/>
              </a:rPr>
              <a:t>, ghee, khoa, lassi, </a:t>
            </a:r>
            <a:r>
              <a:rPr lang="en-IN" sz="3600" dirty="0" err="1">
                <a:effectLst/>
                <a:latin typeface="Times New Roman" panose="02020603050405020304" pitchFamily="18" charset="0"/>
                <a:ea typeface="Calibri" panose="020F0502020204030204" pitchFamily="34" charset="0"/>
                <a:cs typeface="Times New Roman" panose="02020603050405020304" pitchFamily="18" charset="0"/>
              </a:rPr>
              <a:t>dahi</a:t>
            </a:r>
            <a:r>
              <a:rPr lang="en-IN" sz="3600" dirty="0">
                <a:effectLst/>
                <a:latin typeface="Times New Roman" panose="02020603050405020304" pitchFamily="18" charset="0"/>
                <a:ea typeface="Calibri" panose="020F0502020204030204" pitchFamily="34" charset="0"/>
                <a:cs typeface="Times New Roman" panose="02020603050405020304" pitchFamily="18" charset="0"/>
              </a:rPr>
              <a:t>, ice-cream, mozzarella cheese and dairy </a:t>
            </a:r>
            <a:r>
              <a:rPr lang="en-IN" sz="3600" dirty="0" err="1">
                <a:effectLst/>
                <a:latin typeface="Times New Roman" panose="02020603050405020304" pitchFamily="18" charset="0"/>
                <a:ea typeface="Calibri" panose="020F0502020204030204" pitchFamily="34" charset="0"/>
                <a:cs typeface="Times New Roman" panose="02020603050405020304" pitchFamily="18" charset="0"/>
              </a:rPr>
              <a:t>byproducts</a:t>
            </a:r>
            <a:r>
              <a:rPr lang="en-IN" sz="3600" dirty="0">
                <a:effectLst/>
                <a:latin typeface="Times New Roman" panose="02020603050405020304" pitchFamily="18" charset="0"/>
                <a:ea typeface="Calibri" panose="020F0502020204030204" pitchFamily="34" charset="0"/>
                <a:cs typeface="Times New Roman" panose="02020603050405020304" pitchFamily="18" charset="0"/>
              </a:rPr>
              <a:t>. Common defects of milk products and their remedial measures. Packaging, transportation, storage and distribution of milk and milk products. Good manufacturing practices and implementation of HACCP in milk plant. Organic milk products. </a:t>
            </a:r>
          </a:p>
          <a:p>
            <a:pPr marL="0" indent="0" algn="just">
              <a:buNone/>
            </a:pPr>
            <a:r>
              <a:rPr lang="en-IN" sz="3600" dirty="0">
                <a:latin typeface="Times New Roman" panose="02020603050405020304" pitchFamily="18" charset="0"/>
                <a:ea typeface="Calibri" panose="020F0502020204030204" pitchFamily="34" charset="0"/>
                <a:cs typeface="Times New Roman" panose="02020603050405020304" pitchFamily="18" charset="0"/>
              </a:rPr>
              <a:t> </a:t>
            </a:r>
            <a:r>
              <a:rPr lang="en-IN" sz="3600" dirty="0">
                <a:effectLst/>
                <a:latin typeface="Times New Roman" panose="02020603050405020304" pitchFamily="18" charset="0"/>
                <a:ea typeface="Calibri" panose="020F0502020204030204" pitchFamily="34" charset="0"/>
                <a:cs typeface="Times New Roman" panose="02020603050405020304" pitchFamily="18" charset="0"/>
              </a:rPr>
              <a:t>Food safety standards for milk and milk products. Cleaning and sanitation in milk plant. Dairy effluent management </a:t>
            </a:r>
            <a:endParaRPr lang="en-IN"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
        <p:nvSpPr>
          <p:cNvPr id="5" name="TextBox 4">
            <a:extLst>
              <a:ext uri="{FF2B5EF4-FFF2-40B4-BE49-F238E27FC236}">
                <a16:creationId xmlns:a16="http://schemas.microsoft.com/office/drawing/2014/main" id="{13F667E1-E0FC-4B36-968A-0F88E453B3AF}"/>
              </a:ext>
            </a:extLst>
          </p:cNvPr>
          <p:cNvSpPr txBox="1"/>
          <p:nvPr/>
        </p:nvSpPr>
        <p:spPr>
          <a:xfrm>
            <a:off x="3442996" y="1857031"/>
            <a:ext cx="5703336" cy="374077"/>
          </a:xfrm>
          <a:prstGeom prst="rect">
            <a:avLst/>
          </a:prstGeom>
          <a:noFill/>
        </p:spPr>
        <p:txBody>
          <a:bodyPr wrap="square">
            <a:spAutoFit/>
          </a:bodyPr>
          <a:lstStyle/>
          <a:p>
            <a:pPr algn="just">
              <a:lnSpc>
                <a:spcPct val="107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6630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18B5B-E59D-431F-9DCC-52E8F5F6BC1D}"/>
              </a:ext>
            </a:extLst>
          </p:cNvPr>
          <p:cNvSpPr>
            <a:spLocks noGrp="1"/>
          </p:cNvSpPr>
          <p:nvPr>
            <p:ph type="title"/>
          </p:nvPr>
        </p:nvSpPr>
        <p:spPr>
          <a:xfrm>
            <a:off x="0" y="0"/>
            <a:ext cx="12192000" cy="1825625"/>
          </a:xfrm>
        </p:spPr>
        <p:txBody>
          <a:bodyPr>
            <a:normAutofit/>
          </a:bodyPr>
          <a:lstStyle/>
          <a:p>
            <a:r>
              <a:rPr lang="en-IN" dirty="0"/>
              <a:t>UNIT-1  PRACTICAL</a:t>
            </a:r>
            <a:br>
              <a:rPr lang="en-IN" dirty="0"/>
            </a:br>
            <a:r>
              <a:rPr lang="en-IN" sz="4400" dirty="0">
                <a:effectLst/>
                <a:latin typeface="Times New Roman" panose="02020603050405020304" pitchFamily="18" charset="0"/>
                <a:ea typeface="Calibri" panose="020F0502020204030204" pitchFamily="34" charset="0"/>
              </a:rPr>
              <a:t> (MILK AND MILK PRODUCTS TECHNOLOGY)</a:t>
            </a:r>
            <a:endParaRPr lang="en-IN" dirty="0"/>
          </a:p>
        </p:txBody>
      </p:sp>
      <p:sp>
        <p:nvSpPr>
          <p:cNvPr id="3" name="Content Placeholder 2">
            <a:extLst>
              <a:ext uri="{FF2B5EF4-FFF2-40B4-BE49-F238E27FC236}">
                <a16:creationId xmlns:a16="http://schemas.microsoft.com/office/drawing/2014/main" id="{05DADE5C-1251-48C1-930C-62515CF2C483}"/>
              </a:ext>
            </a:extLst>
          </p:cNvPr>
          <p:cNvSpPr>
            <a:spLocks noGrp="1"/>
          </p:cNvSpPr>
          <p:nvPr>
            <p:ph idx="1"/>
          </p:nvPr>
        </p:nvSpPr>
        <p:spPr>
          <a:xfrm>
            <a:off x="-1" y="1825624"/>
            <a:ext cx="12191999" cy="5032375"/>
          </a:xfrm>
        </p:spPr>
        <p:txBody>
          <a:bodyPr>
            <a:normAutofit fontScale="92500" lnSpcReduction="10000"/>
          </a:bodyPr>
          <a:lstStyle/>
          <a:p>
            <a:pPr algn="just"/>
            <a:r>
              <a:rPr lang="en-IN" sz="1800" dirty="0">
                <a:effectLst/>
                <a:latin typeface="Times New Roman" panose="02020603050405020304" pitchFamily="18" charset="0"/>
                <a:ea typeface="Calibri" panose="020F0502020204030204" pitchFamily="34" charset="0"/>
              </a:rPr>
              <a:t> </a:t>
            </a:r>
            <a:r>
              <a:rPr lang="en-IN" sz="3600" dirty="0">
                <a:effectLst/>
                <a:latin typeface="Times New Roman" panose="02020603050405020304" pitchFamily="18" charset="0"/>
                <a:ea typeface="Calibri" panose="020F0502020204030204" pitchFamily="34" charset="0"/>
              </a:rPr>
              <a:t>Sampling of milk. Estimation of fat, solid not fat (SNF) and total solids. Platform tests. Cream separation.</a:t>
            </a:r>
          </a:p>
          <a:p>
            <a:pPr algn="just"/>
            <a:r>
              <a:rPr lang="en-IN" sz="3600" dirty="0">
                <a:effectLst/>
                <a:latin typeface="Times New Roman" panose="02020603050405020304" pitchFamily="18" charset="0"/>
                <a:ea typeface="Calibri" panose="020F0502020204030204" pitchFamily="34" charset="0"/>
              </a:rPr>
              <a:t> Detection of adulteration of milk. Determination of efficiency of pasteurization. </a:t>
            </a:r>
          </a:p>
          <a:p>
            <a:pPr algn="just"/>
            <a:r>
              <a:rPr lang="en-IN" sz="3600" dirty="0">
                <a:effectLst/>
                <a:latin typeface="Times New Roman" panose="02020603050405020304" pitchFamily="18" charset="0"/>
                <a:ea typeface="Calibri" panose="020F0502020204030204" pitchFamily="34" charset="0"/>
              </a:rPr>
              <a:t>Preparation of milk products like ghee, paneer or </a:t>
            </a:r>
            <a:r>
              <a:rPr lang="en-IN" sz="3600" dirty="0" err="1">
                <a:effectLst/>
                <a:latin typeface="Times New Roman" panose="02020603050405020304" pitchFamily="18" charset="0"/>
                <a:ea typeface="Calibri" panose="020F0502020204030204" pitchFamily="34" charset="0"/>
              </a:rPr>
              <a:t>channa</a:t>
            </a:r>
            <a:r>
              <a:rPr lang="en-IN" sz="3600" dirty="0">
                <a:effectLst/>
                <a:latin typeface="Times New Roman" panose="02020603050405020304" pitchFamily="18" charset="0"/>
                <a:ea typeface="Calibri" panose="020F0502020204030204" pitchFamily="34" charset="0"/>
              </a:rPr>
              <a:t>, khoa, ice-cream or kulfi, milk beverages. </a:t>
            </a:r>
          </a:p>
          <a:p>
            <a:pPr algn="just"/>
            <a:r>
              <a:rPr lang="en-IN" sz="3600" dirty="0">
                <a:effectLst/>
                <a:latin typeface="Times New Roman" panose="02020603050405020304" pitchFamily="18" charset="0"/>
                <a:ea typeface="Calibri" panose="020F0502020204030204" pitchFamily="34" charset="0"/>
              </a:rPr>
              <a:t>Visit to modern milk processing and milk products manufacturing plants</a:t>
            </a:r>
            <a:endParaRPr lang="en-IN" sz="3600" dirty="0"/>
          </a:p>
        </p:txBody>
      </p:sp>
    </p:spTree>
    <p:extLst>
      <p:ext uri="{BB962C8B-B14F-4D97-AF65-F5344CB8AC3E}">
        <p14:creationId xmlns:p14="http://schemas.microsoft.com/office/powerpoint/2010/main" val="3738858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38E7A-7BA6-4809-9488-D34D45B87D5C}"/>
              </a:ext>
            </a:extLst>
          </p:cNvPr>
          <p:cNvSpPr>
            <a:spLocks noGrp="1"/>
          </p:cNvSpPr>
          <p:nvPr>
            <p:ph type="title"/>
          </p:nvPr>
        </p:nvSpPr>
        <p:spPr>
          <a:xfrm flipV="1">
            <a:off x="838200" y="-755780"/>
            <a:ext cx="10515600" cy="597161"/>
          </a:xfrm>
        </p:spPr>
        <p:txBody>
          <a:bodyPr>
            <a:normAutofit/>
          </a:bodyPr>
          <a:lstStyle/>
          <a:p>
            <a:endParaRPr lang="en-IN" dirty="0"/>
          </a:p>
        </p:txBody>
      </p:sp>
      <p:sp>
        <p:nvSpPr>
          <p:cNvPr id="3" name="Content Placeholder 2">
            <a:extLst>
              <a:ext uri="{FF2B5EF4-FFF2-40B4-BE49-F238E27FC236}">
                <a16:creationId xmlns:a16="http://schemas.microsoft.com/office/drawing/2014/main" id="{59BDC1D3-909E-474A-9D28-B17E443240C2}"/>
              </a:ext>
            </a:extLst>
          </p:cNvPr>
          <p:cNvSpPr>
            <a:spLocks noGrp="1"/>
          </p:cNvSpPr>
          <p:nvPr>
            <p:ph idx="1"/>
          </p:nvPr>
        </p:nvSpPr>
        <p:spPr>
          <a:xfrm>
            <a:off x="0" y="0"/>
            <a:ext cx="12192000" cy="6176963"/>
          </a:xfrm>
        </p:spPr>
        <p:txBody>
          <a:bodyPr/>
          <a:lstStyle/>
          <a:p>
            <a:endParaRPr lang="en-IN" dirty="0"/>
          </a:p>
          <a:p>
            <a:endParaRPr lang="en-IN" dirty="0"/>
          </a:p>
          <a:p>
            <a:endParaRPr lang="en-IN" dirty="0"/>
          </a:p>
          <a:p>
            <a:endParaRPr lang="en-IN" dirty="0"/>
          </a:p>
          <a:p>
            <a:r>
              <a:rPr lang="en-IN" sz="5400" dirty="0"/>
              <a:t>                     THANKS</a:t>
            </a:r>
          </a:p>
        </p:txBody>
      </p:sp>
    </p:spTree>
    <p:extLst>
      <p:ext uri="{BB962C8B-B14F-4D97-AF65-F5344CB8AC3E}">
        <p14:creationId xmlns:p14="http://schemas.microsoft.com/office/powerpoint/2010/main" val="17522032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24</TotalTime>
  <Words>317</Words>
  <Application>Microsoft Office PowerPoint</Application>
  <PresentationFormat>Widescreen</PresentationFormat>
  <Paragraphs>38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Gill Sans MT</vt:lpstr>
      <vt:lpstr>Times New Roman</vt:lpstr>
      <vt:lpstr>Gallery</vt:lpstr>
      <vt:lpstr>    Livestock Products                   Technology (LPT)</vt:lpstr>
      <vt:lpstr>  LPT has 4 Units                                                               Credit Hr= 2+1</vt:lpstr>
      <vt:lpstr>PowerPoint Presentation</vt:lpstr>
      <vt:lpstr> Contents of Unit -I (MILK AND MILK PRODUCTS TECHNOLOGY)  </vt:lpstr>
      <vt:lpstr>PowerPoint Presentation</vt:lpstr>
      <vt:lpstr>UNIT-1  PRACTICAL  (MILK AND MILK PRODUCTS TECHNOLOGY)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Livestock Products Technology (LPT)</dc:title>
  <dc:creator>SAKET GUNGUN</dc:creator>
  <cp:lastModifiedBy>SAKET GUNGUN</cp:lastModifiedBy>
  <cp:revision>3</cp:revision>
  <dcterms:created xsi:type="dcterms:W3CDTF">2020-09-27T15:13:53Z</dcterms:created>
  <dcterms:modified xsi:type="dcterms:W3CDTF">2020-09-27T15:38:02Z</dcterms:modified>
</cp:coreProperties>
</file>