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66" r:id="rId4"/>
    <p:sldId id="258" r:id="rId5"/>
    <p:sldId id="259" r:id="rId6"/>
    <p:sldId id="260" r:id="rId7"/>
    <p:sldId id="261" r:id="rId8"/>
    <p:sldId id="267"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2274" y="-5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0"/>
            <a:ext cx="6477000" cy="1447799"/>
          </a:xfrm>
          <a:solidFill>
            <a:schemeClr val="tx1"/>
          </a:solidFill>
        </p:spPr>
        <p:txBody>
          <a:bodyPr>
            <a:normAutofit/>
          </a:bodyPr>
          <a:lstStyle/>
          <a:p>
            <a:r>
              <a:rPr lang="en-US" sz="2000" dirty="0" smtClean="0">
                <a:solidFill>
                  <a:srgbClr val="00B050"/>
                </a:solidFill>
                <a:latin typeface="Algerian" pitchFamily="82" charset="0"/>
              </a:rPr>
              <a:t>Prevention, control and  treatment of nutritional and metabolic diseases of zoo and </a:t>
            </a:r>
            <a:r>
              <a:rPr lang="en-US" sz="2000" smtClean="0">
                <a:solidFill>
                  <a:srgbClr val="00B050"/>
                </a:solidFill>
                <a:latin typeface="Algerian" pitchFamily="82" charset="0"/>
              </a:rPr>
              <a:t>wild animals</a:t>
            </a:r>
            <a:br>
              <a:rPr lang="en-US" sz="2000" smtClean="0">
                <a:solidFill>
                  <a:srgbClr val="00B050"/>
                </a:solidFill>
                <a:latin typeface="Algerian" pitchFamily="82" charset="0"/>
              </a:rPr>
            </a:br>
            <a:r>
              <a:rPr lang="en-US" sz="2000" smtClean="0">
                <a:solidFill>
                  <a:srgbClr val="00B050"/>
                </a:solidFill>
                <a:latin typeface="Algerian" pitchFamily="82" charset="0"/>
              </a:rPr>
              <a:t>Part-I</a:t>
            </a:r>
            <a:endParaRPr lang="en-US" sz="2000" dirty="0">
              <a:solidFill>
                <a:srgbClr val="00B050"/>
              </a:solidFill>
              <a:latin typeface="Algerian" pitchFamily="82" charset="0"/>
            </a:endParaRPr>
          </a:p>
        </p:txBody>
      </p:sp>
      <p:sp>
        <p:nvSpPr>
          <p:cNvPr id="3" name="Subtitle 2"/>
          <p:cNvSpPr>
            <a:spLocks noGrp="1"/>
          </p:cNvSpPr>
          <p:nvPr>
            <p:ph type="subTitle" idx="1"/>
          </p:nvPr>
        </p:nvSpPr>
        <p:spPr>
          <a:xfrm>
            <a:off x="1371600" y="4495800"/>
            <a:ext cx="6400800" cy="2057400"/>
          </a:xfrm>
        </p:spPr>
        <p:txBody>
          <a:bodyPr>
            <a:normAutofit/>
          </a:bodyPr>
          <a:lstStyle/>
          <a:p>
            <a:pPr>
              <a:lnSpc>
                <a:spcPct val="90000"/>
              </a:lnSpc>
            </a:pPr>
            <a:r>
              <a:rPr lang="en-US" sz="2400" b="1" dirty="0" smtClean="0">
                <a:solidFill>
                  <a:srgbClr val="00CC00"/>
                </a:solidFill>
                <a:latin typeface="Comic Sans MS" pitchFamily="66" charset="0"/>
              </a:rPr>
              <a:t>Dr. Vivek Kr. Singh </a:t>
            </a:r>
          </a:p>
          <a:p>
            <a:pPr>
              <a:lnSpc>
                <a:spcPct val="90000"/>
              </a:lnSpc>
            </a:pPr>
            <a:r>
              <a:rPr lang="en-US" sz="2400" b="1" dirty="0" smtClean="0">
                <a:solidFill>
                  <a:srgbClr val="00CC00"/>
                </a:solidFill>
                <a:latin typeface="Comic Sans MS" pitchFamily="66" charset="0"/>
              </a:rPr>
              <a:t>Assistant Professor</a:t>
            </a:r>
          </a:p>
          <a:p>
            <a:pPr>
              <a:lnSpc>
                <a:spcPct val="90000"/>
              </a:lnSpc>
            </a:pPr>
            <a:r>
              <a:rPr lang="en-US" sz="2400" b="1" dirty="0" smtClean="0">
                <a:solidFill>
                  <a:srgbClr val="00CC00"/>
                </a:solidFill>
                <a:latin typeface="Comic Sans MS" pitchFamily="66" charset="0"/>
              </a:rPr>
              <a:t>Department of Veterinary Clinical Complex </a:t>
            </a:r>
          </a:p>
        </p:txBody>
      </p:sp>
      <p:pic>
        <p:nvPicPr>
          <p:cNvPr id="11266" name="Picture 2" descr="C:\Users\hp\Desktop\zoo\images.jpg"/>
          <p:cNvPicPr>
            <a:picLocks noChangeAspect="1" noChangeArrowheads="1"/>
          </p:cNvPicPr>
          <p:nvPr/>
        </p:nvPicPr>
        <p:blipFill>
          <a:blip r:embed="rId2"/>
          <a:srcRect/>
          <a:stretch>
            <a:fillRect/>
          </a:stretch>
        </p:blipFill>
        <p:spPr bwMode="auto">
          <a:xfrm>
            <a:off x="1600200" y="1600200"/>
            <a:ext cx="5943600" cy="2676525"/>
          </a:xfrm>
          <a:prstGeom prst="rect">
            <a:avLst/>
          </a:prstGeom>
          <a:noFill/>
        </p:spPr>
      </p:pic>
      <p:pic>
        <p:nvPicPr>
          <p:cNvPr id="6" name="Picture 4" descr="C:\Users\hp\Desktop\gem\BASU-Logo.jpg"/>
          <p:cNvPicPr>
            <a:picLocks noChangeAspect="1" noChangeArrowheads="1"/>
          </p:cNvPicPr>
          <p:nvPr/>
        </p:nvPicPr>
        <p:blipFill>
          <a:blip r:embed="rId3"/>
          <a:srcRect/>
          <a:stretch>
            <a:fillRect/>
          </a:stretch>
        </p:blipFill>
        <p:spPr bwMode="auto">
          <a:xfrm>
            <a:off x="0" y="0"/>
            <a:ext cx="1219200" cy="990600"/>
          </a:xfrm>
          <a:prstGeom prst="rect">
            <a:avLst/>
          </a:prstGeom>
          <a:noFill/>
          <a:ln w="9525">
            <a:noFill/>
            <a:miter lim="800000"/>
            <a:headEnd/>
            <a:tailEnd/>
          </a:ln>
        </p:spPr>
      </p:pic>
      <p:pic>
        <p:nvPicPr>
          <p:cNvPr id="7" name="Picture 5" descr="C:\Users\hp\Desktop\gem\images.jpg"/>
          <p:cNvPicPr>
            <a:picLocks noChangeAspect="1" noChangeArrowheads="1"/>
          </p:cNvPicPr>
          <p:nvPr/>
        </p:nvPicPr>
        <p:blipFill>
          <a:blip r:embed="rId4"/>
          <a:srcRect/>
          <a:stretch>
            <a:fillRect/>
          </a:stretch>
        </p:blipFill>
        <p:spPr bwMode="auto">
          <a:xfrm>
            <a:off x="7924800" y="0"/>
            <a:ext cx="12192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 </a:t>
            </a:r>
          </a:p>
          <a:p>
            <a:pPr algn="ctr">
              <a:buNone/>
            </a:pPr>
            <a:endParaRPr lang="en-US" sz="4000" dirty="0" smtClean="0">
              <a:solidFill>
                <a:srgbClr val="002060"/>
              </a:solidFill>
              <a:latin typeface="Algerian" pitchFamily="82" charset="0"/>
            </a:endParaRPr>
          </a:p>
          <a:p>
            <a:pPr algn="ctr">
              <a:buNone/>
            </a:pPr>
            <a:r>
              <a:rPr lang="en-US" sz="4000" dirty="0" smtClean="0">
                <a:solidFill>
                  <a:srgbClr val="002060"/>
                </a:solidFill>
                <a:latin typeface="Algerian" pitchFamily="82" charset="0"/>
              </a:rPr>
              <a:t>Thanks</a:t>
            </a:r>
            <a:endParaRPr lang="en-US" sz="4000" dirty="0">
              <a:solidFill>
                <a:srgbClr val="002060"/>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pPr algn="just"/>
            <a:r>
              <a:rPr lang="en-US" dirty="0" smtClean="0">
                <a:solidFill>
                  <a:srgbClr val="002060"/>
                </a:solidFill>
                <a:latin typeface="Bell MT" pitchFamily="18" charset="0"/>
              </a:rPr>
              <a:t>Metabolic Diseases mean the diseases that occur due to the “imbalance” between the rate of “input” of dietary nutrients and the “output” of products (product like new born, milk for young one etc.) and lead to the occurrence of metabolic derangements in the affected wild animal species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lgn="just"/>
            <a:r>
              <a:rPr lang="en-US" b="1" dirty="0" smtClean="0">
                <a:solidFill>
                  <a:srgbClr val="FF0000"/>
                </a:solidFill>
                <a:latin typeface="Bell MT" pitchFamily="18" charset="0"/>
              </a:rPr>
              <a:t>METABOLIC AND NUTRITIONAL DISEASES IN WILD ANIMALS </a:t>
            </a:r>
          </a:p>
          <a:p>
            <a:pPr lvl="2" algn="just"/>
            <a:r>
              <a:rPr lang="en-US" b="1" dirty="0" smtClean="0">
                <a:solidFill>
                  <a:srgbClr val="002060"/>
                </a:solidFill>
                <a:latin typeface="Bell MT" pitchFamily="18" charset="0"/>
              </a:rPr>
              <a:t>RICKETS AND OSTEOPOROSIS 	</a:t>
            </a:r>
          </a:p>
          <a:p>
            <a:pPr lvl="2" algn="just"/>
            <a:r>
              <a:rPr lang="en-US" b="1" dirty="0" smtClean="0">
                <a:solidFill>
                  <a:srgbClr val="002060"/>
                </a:solidFill>
                <a:latin typeface="Bell MT" pitchFamily="18" charset="0"/>
              </a:rPr>
              <a:t>OSTEOMALACIA AND FIBROUS OSTEODYSTROPHY </a:t>
            </a:r>
          </a:p>
          <a:p>
            <a:pPr lvl="2" algn="just"/>
            <a:r>
              <a:rPr lang="en-US" b="1" dirty="0" smtClean="0">
                <a:solidFill>
                  <a:srgbClr val="002060"/>
                </a:solidFill>
                <a:latin typeface="Bell MT" pitchFamily="18" charset="0"/>
              </a:rPr>
              <a:t>METABOLIC BONE DISEASE IN CAPTIVE AVIARY SPECIES </a:t>
            </a:r>
            <a:r>
              <a:rPr lang="en-US" b="1" dirty="0" smtClean="0">
                <a:latin typeface="Bell MT" pitchFamily="18" charset="0"/>
              </a:rPr>
              <a:t>	</a:t>
            </a:r>
          </a:p>
          <a:p>
            <a:pPr lvl="5" algn="just"/>
            <a:r>
              <a:rPr lang="en-US" b="1" dirty="0" smtClean="0">
                <a:solidFill>
                  <a:srgbClr val="00B0F0"/>
                </a:solidFill>
                <a:latin typeface="Bell MT" pitchFamily="18" charset="0"/>
              </a:rPr>
              <a:t>RICKETS</a:t>
            </a:r>
          </a:p>
          <a:p>
            <a:pPr lvl="5" algn="just"/>
            <a:r>
              <a:rPr lang="en-US" b="1" dirty="0" smtClean="0">
                <a:solidFill>
                  <a:srgbClr val="00B0F0"/>
                </a:solidFill>
                <a:latin typeface="Bell MT" pitchFamily="18" charset="0"/>
              </a:rPr>
              <a:t>GOUT </a:t>
            </a:r>
            <a:r>
              <a:rPr lang="en-US" b="1" dirty="0" smtClean="0">
                <a:latin typeface="Bell MT" pitchFamily="18" charset="0"/>
              </a:rPr>
              <a:t>	</a:t>
            </a:r>
          </a:p>
          <a:p>
            <a:pPr lvl="2" algn="just"/>
            <a:r>
              <a:rPr lang="en-US" b="1" dirty="0" smtClean="0">
                <a:solidFill>
                  <a:srgbClr val="002060"/>
                </a:solidFill>
                <a:latin typeface="Bell MT" pitchFamily="18" charset="0"/>
              </a:rPr>
              <a:t>HYPOTHYROIDISM 	</a:t>
            </a:r>
          </a:p>
          <a:p>
            <a:pPr lvl="2" algn="just"/>
            <a:r>
              <a:rPr lang="en-US" b="1" dirty="0" smtClean="0">
                <a:solidFill>
                  <a:srgbClr val="002060"/>
                </a:solidFill>
                <a:latin typeface="Bell MT" pitchFamily="18" charset="0"/>
              </a:rPr>
              <a:t>DIABETES MELLITUS IN MAMMALS AND BIRDS 	</a:t>
            </a:r>
          </a:p>
          <a:p>
            <a:pPr lvl="2" algn="just"/>
            <a:r>
              <a:rPr lang="en-US" b="1" dirty="0" smtClean="0">
                <a:solidFill>
                  <a:srgbClr val="002060"/>
                </a:solidFill>
                <a:latin typeface="Bell MT" pitchFamily="18" charset="0"/>
              </a:rPr>
              <a:t>FATTY LIVER IN MAMMALS AND BIRDS 	</a:t>
            </a:r>
          </a:p>
          <a:p>
            <a:pPr lvl="2" algn="just"/>
            <a:r>
              <a:rPr lang="en-US" b="1" dirty="0" smtClean="0">
                <a:solidFill>
                  <a:srgbClr val="002060"/>
                </a:solidFill>
                <a:latin typeface="Bell MT" pitchFamily="18" charset="0"/>
              </a:rPr>
              <a:t>NEONATAL HYPOGLYCEMIA IN WILD ANIMALS 	</a:t>
            </a:r>
          </a:p>
          <a:p>
            <a:pPr lvl="2" algn="just"/>
            <a:r>
              <a:rPr lang="en-US" b="1" dirty="0" smtClean="0">
                <a:solidFill>
                  <a:srgbClr val="002060"/>
                </a:solidFill>
                <a:latin typeface="Bell MT" pitchFamily="18" charset="0"/>
              </a:rPr>
              <a:t>KETOSIS (ACETONEMIA) IN WILD RUMINANTS 	</a:t>
            </a:r>
          </a:p>
          <a:p>
            <a:pPr lvl="2" algn="just"/>
            <a:r>
              <a:rPr lang="en-US" b="1" dirty="0" smtClean="0">
                <a:solidFill>
                  <a:srgbClr val="002060"/>
                </a:solidFill>
                <a:latin typeface="Bell MT" pitchFamily="18" charset="0"/>
              </a:rPr>
              <a:t>LACTATION TETANY IN WILD EQUIDS 	</a:t>
            </a:r>
          </a:p>
          <a:p>
            <a:pPr lvl="2" algn="just"/>
            <a:r>
              <a:rPr lang="en-US" b="1" dirty="0" smtClean="0">
                <a:solidFill>
                  <a:srgbClr val="002060"/>
                </a:solidFill>
                <a:latin typeface="Bell MT" pitchFamily="18" charset="0"/>
              </a:rPr>
              <a:t>PARTURITIENT PARESIS (MILK FEVER) IN WILD RUMINANTS </a:t>
            </a:r>
            <a:r>
              <a:rPr lang="en-US" b="1" dirty="0" smtClean="0">
                <a:latin typeface="Bell MT" pitchFamily="18" charset="0"/>
              </a:rPr>
              <a:t>	</a:t>
            </a:r>
          </a:p>
          <a:p>
            <a:pPr lvl="2" algn="just">
              <a:buNone/>
            </a:pPr>
            <a:r>
              <a:rPr lang="en-US" dirty="0" smtClean="0">
                <a:latin typeface="Bell MT" pitchFamily="18" charset="0"/>
              </a:rPr>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ell MT" pitchFamily="18" charset="0"/>
              </a:rPr>
              <a:t/>
            </a:r>
            <a:br>
              <a:rPr lang="en-US" b="1" dirty="0" smtClean="0">
                <a:latin typeface="Bell MT" pitchFamily="18" charset="0"/>
              </a:rPr>
            </a:br>
            <a:r>
              <a:rPr lang="en-US" b="1" dirty="0" smtClean="0">
                <a:solidFill>
                  <a:srgbClr val="C00000"/>
                </a:solidFill>
                <a:latin typeface="Bell MT" pitchFamily="18" charset="0"/>
              </a:rPr>
              <a:t>RICKETS AND OSTEOPOROSIS </a:t>
            </a:r>
            <a:r>
              <a:rPr lang="en-US" b="1" dirty="0" smtClean="0"/>
              <a:t>	</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endParaRPr lang="en-US" dirty="0" smtClean="0"/>
          </a:p>
          <a:p>
            <a:pPr algn="just"/>
            <a:r>
              <a:rPr lang="en-US" dirty="0" smtClean="0">
                <a:solidFill>
                  <a:srgbClr val="002060"/>
                </a:solidFill>
                <a:latin typeface="Bell MT" pitchFamily="18" charset="0"/>
              </a:rPr>
              <a:t>Rickets occurs due to lack of vitamin D3 </a:t>
            </a:r>
          </a:p>
          <a:p>
            <a:pPr algn="just"/>
            <a:r>
              <a:rPr lang="en-US" dirty="0" smtClean="0">
                <a:solidFill>
                  <a:srgbClr val="002060"/>
                </a:solidFill>
                <a:latin typeface="Bell MT" pitchFamily="18" charset="0"/>
              </a:rPr>
              <a:t> In case of rickets, malformation of the growing bone (bowing of limbs/curving in limbs) occurs</a:t>
            </a:r>
          </a:p>
          <a:p>
            <a:pPr algn="just"/>
            <a:r>
              <a:rPr lang="en-US" dirty="0" smtClean="0">
                <a:solidFill>
                  <a:srgbClr val="002060"/>
                </a:solidFill>
                <a:latin typeface="Bell MT" pitchFamily="18" charset="0"/>
              </a:rPr>
              <a:t>Osteoporosis occurs in both the adults and juveniles (but may be frequent in senile female reptiles)</a:t>
            </a:r>
          </a:p>
          <a:p>
            <a:pPr algn="just"/>
            <a:r>
              <a:rPr lang="en-US" dirty="0" smtClean="0">
                <a:solidFill>
                  <a:srgbClr val="002060"/>
                </a:solidFill>
                <a:latin typeface="Bell MT" pitchFamily="18" charset="0"/>
              </a:rPr>
              <a:t> Already hardened bones become weakened by the withdrawal of calcium for metabolic purposes and the wild animals become more prone for the development of fractures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solidFill>
                  <a:srgbClr val="C00000"/>
                </a:solidFill>
                <a:latin typeface="Bell MT" pitchFamily="18" charset="0"/>
              </a:rPr>
              <a:t>OSTEOMALACIA AND FIBROUS OSTEODYSTROPHY </a:t>
            </a:r>
            <a:r>
              <a:rPr lang="en-US" b="1" dirty="0" smtClean="0"/>
              <a:t>	</a:t>
            </a:r>
            <a:br>
              <a:rPr lang="en-US" b="1" dirty="0" smtClean="0"/>
            </a:b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buNone/>
            </a:pPr>
            <a:endParaRPr lang="en-US" dirty="0" smtClean="0"/>
          </a:p>
          <a:p>
            <a:pPr algn="just"/>
            <a:r>
              <a:rPr lang="en-US" dirty="0" smtClean="0">
                <a:solidFill>
                  <a:srgbClr val="002060"/>
                </a:solidFill>
                <a:latin typeface="Bell MT" pitchFamily="18" charset="0"/>
              </a:rPr>
              <a:t>These disorders are often seen in the young hatchlings of crocodiles which subsequently reveal failure of hardening of bones due to lack of calcium </a:t>
            </a:r>
          </a:p>
          <a:p>
            <a:pPr algn="just"/>
            <a:r>
              <a:rPr lang="en-US" dirty="0" smtClean="0">
                <a:solidFill>
                  <a:srgbClr val="002060"/>
                </a:solidFill>
                <a:latin typeface="Bell MT" pitchFamily="18" charset="0"/>
              </a:rPr>
              <a:t>Among mammals, bone eaters (</a:t>
            </a:r>
            <a:r>
              <a:rPr lang="en-US" dirty="0" err="1" smtClean="0">
                <a:solidFill>
                  <a:srgbClr val="002060"/>
                </a:solidFill>
                <a:latin typeface="Bell MT" pitchFamily="18" charset="0"/>
              </a:rPr>
              <a:t>eg</a:t>
            </a:r>
            <a:r>
              <a:rPr lang="en-US" dirty="0" smtClean="0">
                <a:solidFill>
                  <a:srgbClr val="002060"/>
                </a:solidFill>
                <a:latin typeface="Bell MT" pitchFamily="18" charset="0"/>
              </a:rPr>
              <a:t>. </a:t>
            </a:r>
            <a:r>
              <a:rPr lang="en-US" dirty="0" err="1" smtClean="0">
                <a:solidFill>
                  <a:srgbClr val="002060"/>
                </a:solidFill>
                <a:latin typeface="Bell MT" pitchFamily="18" charset="0"/>
              </a:rPr>
              <a:t>hyaena</a:t>
            </a:r>
            <a:r>
              <a:rPr lang="en-US" dirty="0" smtClean="0">
                <a:solidFill>
                  <a:srgbClr val="002060"/>
                </a:solidFill>
                <a:latin typeface="Bell MT" pitchFamily="18" charset="0"/>
              </a:rPr>
              <a:t>) if deprived of bones during feeding will end up in metabolic bone diseases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Bell MT" pitchFamily="18" charset="0"/>
              </a:rPr>
              <a:t>Etiology </a:t>
            </a:r>
            <a:endParaRPr lang="en-US" dirty="0">
              <a:solidFill>
                <a:srgbClr val="C00000"/>
              </a:solidFill>
              <a:latin typeface="Bell MT" pitchFamily="18" charset="0"/>
            </a:endParaRPr>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pPr algn="just"/>
            <a:r>
              <a:rPr lang="en-US" dirty="0" smtClean="0">
                <a:solidFill>
                  <a:srgbClr val="002060"/>
                </a:solidFill>
                <a:latin typeface="Bell MT" pitchFamily="18" charset="0"/>
              </a:rPr>
              <a:t>Feeding diet with less calcium (provision of mince with liver and heart without bone or with less bones) </a:t>
            </a:r>
          </a:p>
          <a:p>
            <a:pPr algn="just"/>
            <a:r>
              <a:rPr lang="en-US" dirty="0" smtClean="0">
                <a:solidFill>
                  <a:srgbClr val="002060"/>
                </a:solidFill>
                <a:latin typeface="Bell MT" pitchFamily="18" charset="0"/>
              </a:rPr>
              <a:t>Failure in proper absorption of calcium (diseases of GI tract / excessive phosphorus in diet) </a:t>
            </a:r>
          </a:p>
          <a:p>
            <a:pPr algn="just"/>
            <a:r>
              <a:rPr lang="en-US" dirty="0" smtClean="0">
                <a:solidFill>
                  <a:srgbClr val="002060"/>
                </a:solidFill>
                <a:latin typeface="Bell MT" pitchFamily="18" charset="0"/>
              </a:rPr>
              <a:t>Insufficient calcium supplement and hormonal imbalances due to multiple causes </a:t>
            </a:r>
          </a:p>
          <a:p>
            <a:pPr algn="just"/>
            <a:r>
              <a:rPr lang="en-US" dirty="0" smtClean="0">
                <a:solidFill>
                  <a:srgbClr val="002060"/>
                </a:solidFill>
                <a:latin typeface="Bell MT" pitchFamily="18" charset="0"/>
              </a:rPr>
              <a:t>Lack of vitamin D esp. in indoor-kept wild animals. </a:t>
            </a:r>
          </a:p>
          <a:p>
            <a:pPr algn="just"/>
            <a:r>
              <a:rPr lang="en-US" dirty="0" smtClean="0">
                <a:solidFill>
                  <a:srgbClr val="002060"/>
                </a:solidFill>
                <a:latin typeface="Bell MT" pitchFamily="18" charset="0"/>
              </a:rPr>
              <a:t>Prolonged storage of ration leads to less vitamin D3 </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Bell MT" pitchFamily="18" charset="0"/>
              </a:rPr>
              <a:t>Clinical signs </a:t>
            </a:r>
            <a:endParaRPr lang="en-US" dirty="0">
              <a:solidFill>
                <a:srgbClr val="C00000"/>
              </a:solidFill>
              <a:latin typeface="Bell MT" pitchFamily="18" charset="0"/>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buNone/>
            </a:pPr>
            <a:endParaRPr lang="en-US" dirty="0" smtClean="0"/>
          </a:p>
          <a:p>
            <a:pPr algn="just"/>
            <a:r>
              <a:rPr lang="en-US" dirty="0" smtClean="0">
                <a:solidFill>
                  <a:srgbClr val="002060"/>
                </a:solidFill>
                <a:latin typeface="Bell MT" pitchFamily="18" charset="0"/>
              </a:rPr>
              <a:t>Persisting of kyphokoliosis ( hunch backed appearance) esp. in subadults and adult crocodiles </a:t>
            </a:r>
          </a:p>
          <a:p>
            <a:pPr algn="just"/>
            <a:r>
              <a:rPr lang="en-US" dirty="0" smtClean="0">
                <a:solidFill>
                  <a:srgbClr val="002060"/>
                </a:solidFill>
                <a:latin typeface="Bell MT" pitchFamily="18" charset="0"/>
              </a:rPr>
              <a:t>Weakness of hatchling to walk on land while they still can move freely if in water or can swim freely in water</a:t>
            </a:r>
          </a:p>
          <a:p>
            <a:pPr algn="just"/>
            <a:r>
              <a:rPr lang="en-US" dirty="0" smtClean="0">
                <a:solidFill>
                  <a:srgbClr val="002060"/>
                </a:solidFill>
                <a:latin typeface="Bell MT" pitchFamily="18" charset="0"/>
              </a:rPr>
              <a:t>Falling of teeth and poor calcification of teeth </a:t>
            </a:r>
          </a:p>
          <a:p>
            <a:pPr algn="just"/>
            <a:r>
              <a:rPr lang="en-US" dirty="0" smtClean="0">
                <a:solidFill>
                  <a:srgbClr val="002060"/>
                </a:solidFill>
                <a:latin typeface="Bell MT" pitchFamily="18" charset="0"/>
              </a:rPr>
              <a:t>Jaw bones become more pliable as evidenced in case of hatchlings(rubber jaws) </a:t>
            </a:r>
          </a:p>
          <a:p>
            <a:pPr algn="just"/>
            <a:r>
              <a:rPr lang="en-US" dirty="0" smtClean="0">
                <a:solidFill>
                  <a:srgbClr val="002060"/>
                </a:solidFill>
                <a:latin typeface="Bell MT" pitchFamily="18" charset="0"/>
              </a:rPr>
              <a:t>Weakness in hatchlings along with sluggish movements </a:t>
            </a:r>
          </a:p>
          <a:p>
            <a:pPr algn="just"/>
            <a:r>
              <a:rPr lang="en-US" dirty="0" smtClean="0">
                <a:solidFill>
                  <a:srgbClr val="002060"/>
                </a:solidFill>
                <a:latin typeface="Bell MT" pitchFamily="18" charset="0"/>
              </a:rPr>
              <a:t>In chelonians, lump like appearance of carapace (compare with normal nearby chelonian)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zoo\Crested-gecko-Rhacodactylus-ciliatus-with-marked-kyphosis-consistent-with-secondary_Q320.jpg"/>
          <p:cNvPicPr>
            <a:picLocks noGrp="1" noChangeAspect="1" noChangeArrowheads="1"/>
          </p:cNvPicPr>
          <p:nvPr>
            <p:ph idx="1"/>
          </p:nvPr>
        </p:nvPicPr>
        <p:blipFill>
          <a:blip r:embed="rId2"/>
          <a:srcRect/>
          <a:stretch>
            <a:fillRect/>
          </a:stretch>
        </p:blipFill>
        <p:spPr bwMode="auto">
          <a:xfrm>
            <a:off x="1371600" y="1219200"/>
            <a:ext cx="5867400" cy="4167981"/>
          </a:xfrm>
          <a:prstGeom prst="rect">
            <a:avLst/>
          </a:prstGeom>
          <a:ln>
            <a:noFill/>
          </a:ln>
          <a:effectLst>
            <a:softEdge rad="112500"/>
          </a:effectLst>
        </p:spPr>
      </p:pic>
      <p:sp>
        <p:nvSpPr>
          <p:cNvPr id="5" name="TextBox 4"/>
          <p:cNvSpPr txBox="1"/>
          <p:nvPr/>
        </p:nvSpPr>
        <p:spPr>
          <a:xfrm>
            <a:off x="3657599" y="5486400"/>
            <a:ext cx="1828801" cy="369332"/>
          </a:xfrm>
          <a:prstGeom prst="rect">
            <a:avLst/>
          </a:prstGeom>
          <a:noFill/>
        </p:spPr>
        <p:txBody>
          <a:bodyPr wrap="square" rtlCol="0">
            <a:spAutoFit/>
          </a:bodyPr>
          <a:lstStyle/>
          <a:p>
            <a:r>
              <a:rPr lang="en-US" b="1" dirty="0" smtClean="0">
                <a:solidFill>
                  <a:srgbClr val="002060"/>
                </a:solidFill>
                <a:latin typeface="Bell MT" pitchFamily="18" charset="0"/>
              </a:rPr>
              <a:t>Kyphokoliosis</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Bell MT" pitchFamily="18" charset="0"/>
              </a:rPr>
              <a:t>Diagnosis </a:t>
            </a:r>
            <a:endParaRPr lang="en-US" dirty="0">
              <a:solidFill>
                <a:srgbClr val="C00000"/>
              </a:solidFill>
              <a:latin typeface="Bell MT" pitchFamily="18" charset="0"/>
            </a:endParaRPr>
          </a:p>
        </p:txBody>
      </p:sp>
      <p:sp>
        <p:nvSpPr>
          <p:cNvPr id="3" name="Content Placeholder 2"/>
          <p:cNvSpPr>
            <a:spLocks noGrp="1"/>
          </p:cNvSpPr>
          <p:nvPr>
            <p:ph idx="1"/>
          </p:nvPr>
        </p:nvSpPr>
        <p:spPr/>
        <p:txBody>
          <a:bodyPr/>
          <a:lstStyle/>
          <a:p>
            <a:endParaRPr lang="en-US" dirty="0" smtClean="0"/>
          </a:p>
          <a:p>
            <a:r>
              <a:rPr lang="en-US" dirty="0" smtClean="0">
                <a:solidFill>
                  <a:srgbClr val="002060"/>
                </a:solidFill>
                <a:latin typeface="Bell MT" pitchFamily="18" charset="0"/>
              </a:rPr>
              <a:t>Clinical signs and history of feeding and management</a:t>
            </a:r>
          </a:p>
          <a:p>
            <a:r>
              <a:rPr lang="en-US" dirty="0" smtClean="0">
                <a:solidFill>
                  <a:srgbClr val="002060"/>
                </a:solidFill>
                <a:latin typeface="Bell MT" pitchFamily="18" charset="0"/>
              </a:rPr>
              <a:t>Radiographical examination </a:t>
            </a:r>
          </a:p>
          <a:p>
            <a:r>
              <a:rPr lang="en-US" dirty="0" smtClean="0">
                <a:solidFill>
                  <a:srgbClr val="002060"/>
                </a:solidFill>
                <a:latin typeface="Bell MT" pitchFamily="18" charset="0"/>
              </a:rPr>
              <a:t>Serum estimation of calcium and phosphorus </a:t>
            </a:r>
          </a:p>
          <a:p>
            <a:pPr>
              <a:buNone/>
            </a:pPr>
            <a:endParaRPr lang="en-US" dirty="0" smtClean="0">
              <a:solidFill>
                <a:srgbClr val="002060"/>
              </a:solidFill>
              <a:latin typeface="Bell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382</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Prevention, control and  treatment of nutritional and metabolic diseases of zoo and wild animals Part-I</vt:lpstr>
      <vt:lpstr>PowerPoint Presentation</vt:lpstr>
      <vt:lpstr>PowerPoint Presentation</vt:lpstr>
      <vt:lpstr> RICKETS AND OSTEOPOROSIS   </vt:lpstr>
      <vt:lpstr> OSTEOMALACIA AND FIBROUS OSTEODYSTROPHY   </vt:lpstr>
      <vt:lpstr>Etiology </vt:lpstr>
      <vt:lpstr>Clinical signs </vt:lpstr>
      <vt:lpstr>PowerPoint Presentation</vt:lpstr>
      <vt:lpstr>Diagnosis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control and  treatment of nutritional and metabolic diseases of zoo and wild animals</dc:title>
  <dc:creator>hp</dc:creator>
  <cp:lastModifiedBy>Ajit Kumar</cp:lastModifiedBy>
  <cp:revision>4</cp:revision>
  <dcterms:created xsi:type="dcterms:W3CDTF">2006-08-16T00:00:00Z</dcterms:created>
  <dcterms:modified xsi:type="dcterms:W3CDTF">2020-09-28T08:46:35Z</dcterms:modified>
</cp:coreProperties>
</file>