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219200"/>
            <a:ext cx="6629400" cy="4495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r>
              <a:rPr lang="en-US" sz="2000" b="1" i="1" dirty="0" smtClean="0">
                <a:solidFill>
                  <a:schemeClr val="tx1"/>
                </a:solidFill>
              </a:rPr>
              <a:t>Unit-5 					Anil Kumar </a:t>
            </a:r>
          </a:p>
          <a:p>
            <a:pPr algn="r"/>
            <a:r>
              <a:rPr lang="en-US" sz="2000" b="1" i="1" dirty="0" smtClean="0">
                <a:solidFill>
                  <a:schemeClr val="tx1"/>
                </a:solidFill>
              </a:rPr>
              <a:t>Asst. Professor</a:t>
            </a:r>
          </a:p>
          <a:p>
            <a:pPr algn="r"/>
            <a:r>
              <a:rPr lang="en-US" sz="2000" b="1" i="1" dirty="0" smtClean="0">
                <a:solidFill>
                  <a:schemeClr val="tx1"/>
                </a:solidFill>
              </a:rPr>
              <a:t>Dept. of VCC, BVC, Patna</a:t>
            </a:r>
            <a:endParaRPr lang="en-IN" sz="20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3371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137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7362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Avian </a:t>
            </a:r>
            <a:r>
              <a:rPr lang="en-IN" b="1" dirty="0" err="1"/>
              <a:t>spirochetosis</a:t>
            </a:r>
            <a:r>
              <a:rPr lang="en-IN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An </a:t>
            </a:r>
            <a:r>
              <a:rPr lang="en-US" dirty="0"/>
              <a:t>acute bacterial infection transmitted by tick to a wide range of birds with highly variable and </a:t>
            </a:r>
            <a:r>
              <a:rPr lang="en-US" dirty="0" smtClean="0"/>
              <a:t> nonspecific clinical signs.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Etiology:</a:t>
            </a:r>
          </a:p>
          <a:p>
            <a:pPr algn="just"/>
            <a:r>
              <a:rPr lang="en-US" dirty="0" smtClean="0"/>
              <a:t>Caused by </a:t>
            </a:r>
            <a:r>
              <a:rPr lang="en-US" i="1" dirty="0" err="1" smtClean="0"/>
              <a:t>Borrelia</a:t>
            </a:r>
            <a:r>
              <a:rPr lang="en-US" i="1" dirty="0" smtClean="0"/>
              <a:t> </a:t>
            </a:r>
            <a:r>
              <a:rPr lang="en-US" i="1" dirty="0" err="1"/>
              <a:t>anserina</a:t>
            </a:r>
            <a:r>
              <a:rPr lang="en-US" dirty="0"/>
              <a:t>, is an actively motile </a:t>
            </a:r>
            <a:r>
              <a:rPr lang="en-US" dirty="0" smtClean="0"/>
              <a:t>spirochete and consists </a:t>
            </a:r>
            <a:r>
              <a:rPr lang="en-US" dirty="0"/>
              <a:t>of 5–8 loosely arranged </a:t>
            </a:r>
            <a:r>
              <a:rPr lang="en-US" dirty="0" smtClean="0"/>
              <a:t>coils.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Transmission:</a:t>
            </a:r>
          </a:p>
          <a:p>
            <a:pPr algn="just"/>
            <a:r>
              <a:rPr lang="en-US" dirty="0" smtClean="0"/>
              <a:t>The disease occur in temperate </a:t>
            </a:r>
            <a:r>
              <a:rPr lang="en-US" dirty="0"/>
              <a:t>or tropical regions, wherever the biologic vectors are </a:t>
            </a:r>
            <a:r>
              <a:rPr lang="en-US" dirty="0" smtClean="0"/>
              <a:t>found</a:t>
            </a:r>
            <a:r>
              <a:rPr lang="en-US" dirty="0"/>
              <a:t> </a:t>
            </a:r>
            <a:r>
              <a:rPr lang="en-US" dirty="0" smtClean="0"/>
              <a:t>and transmitted by tick </a:t>
            </a:r>
            <a:r>
              <a:rPr lang="en-US" i="1" dirty="0" err="1" smtClean="0"/>
              <a:t>Argas</a:t>
            </a:r>
            <a:r>
              <a:rPr lang="en-US" i="1" dirty="0" smtClean="0"/>
              <a:t> </a:t>
            </a:r>
            <a:r>
              <a:rPr lang="en-US" i="1" dirty="0" err="1" smtClean="0"/>
              <a:t>persicus</a:t>
            </a:r>
            <a:r>
              <a:rPr lang="en-US" i="1" dirty="0" smtClean="0"/>
              <a:t> </a:t>
            </a:r>
            <a:r>
              <a:rPr lang="en-US" dirty="0" smtClean="0"/>
              <a:t>where  it maintains </a:t>
            </a:r>
            <a:r>
              <a:rPr lang="en-US" dirty="0"/>
              <a:t>the </a:t>
            </a:r>
            <a:r>
              <a:rPr lang="en-US" dirty="0" smtClean="0"/>
              <a:t>infection throughout  their </a:t>
            </a:r>
            <a:r>
              <a:rPr lang="en-US" i="1" dirty="0" smtClean="0"/>
              <a:t>larval</a:t>
            </a:r>
            <a:r>
              <a:rPr lang="en-US" i="1" dirty="0"/>
              <a:t>, </a:t>
            </a:r>
            <a:r>
              <a:rPr lang="en-US" i="1" dirty="0" err="1"/>
              <a:t>nymphal</a:t>
            </a:r>
            <a:r>
              <a:rPr lang="en-US" i="1" dirty="0"/>
              <a:t>, and adult stages. </a:t>
            </a:r>
            <a:endParaRPr lang="en-US" i="1" dirty="0" smtClean="0"/>
          </a:p>
          <a:p>
            <a:pPr algn="just"/>
            <a:r>
              <a:rPr lang="en-US" dirty="0"/>
              <a:t> Cultivation in vitro is difficult and grow on Barbour-</a:t>
            </a:r>
            <a:r>
              <a:rPr lang="en-US" dirty="0" err="1"/>
              <a:t>Stoenner</a:t>
            </a:r>
            <a:r>
              <a:rPr lang="en-US" dirty="0"/>
              <a:t>-Kelly medium but loses virulence after 12 passages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err="1"/>
              <a:t>e</a:t>
            </a:r>
            <a:r>
              <a:rPr lang="en-US" dirty="0" err="1" smtClean="0"/>
              <a:t>mbryonated</a:t>
            </a:r>
            <a:r>
              <a:rPr lang="en-US" dirty="0" smtClean="0"/>
              <a:t> </a:t>
            </a:r>
            <a:r>
              <a:rPr lang="en-US" dirty="0"/>
              <a:t>duck or chick embryos or in young ducks or </a:t>
            </a:r>
            <a:r>
              <a:rPr lang="en-US" dirty="0" smtClean="0"/>
              <a:t>chicks, it can be propagated.</a:t>
            </a:r>
          </a:p>
          <a:p>
            <a:pPr algn="just"/>
            <a:r>
              <a:rPr lang="en-US" dirty="0"/>
              <a:t>Other vectors </a:t>
            </a:r>
            <a:r>
              <a:rPr lang="en-US" dirty="0" smtClean="0"/>
              <a:t>like lice</a:t>
            </a:r>
            <a:r>
              <a:rPr lang="en-US" dirty="0"/>
              <a:t>, mosquitoes, some species of ticks, inanimate </a:t>
            </a:r>
            <a:r>
              <a:rPr lang="en-US" dirty="0" smtClean="0"/>
              <a:t>objects </a:t>
            </a:r>
            <a:r>
              <a:rPr lang="en-US" dirty="0"/>
              <a:t>can transmit the spirochete </a:t>
            </a:r>
            <a:r>
              <a:rPr lang="en-US" dirty="0" smtClean="0"/>
              <a:t>mechanically.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113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Ingestion of bile-stained fecal droppings containing the spirochete, contamination of feed or water, and cannibalism during </a:t>
            </a:r>
            <a:r>
              <a:rPr lang="en-US" dirty="0" err="1"/>
              <a:t>spirochetemia</a:t>
            </a:r>
            <a:r>
              <a:rPr lang="en-US" dirty="0"/>
              <a:t> can result in </a:t>
            </a:r>
            <a:r>
              <a:rPr lang="en-US" dirty="0" smtClean="0"/>
              <a:t>infection.</a:t>
            </a:r>
          </a:p>
          <a:p>
            <a:pPr marL="0" indent="0" algn="just">
              <a:buNone/>
            </a:pPr>
            <a:r>
              <a:rPr lang="en-IN" b="1" dirty="0">
                <a:solidFill>
                  <a:srgbClr val="FF0000"/>
                </a:solidFill>
              </a:rPr>
              <a:t>Clinical Findings </a:t>
            </a:r>
            <a:r>
              <a:rPr lang="en-IN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IN" dirty="0" smtClean="0"/>
              <a:t>Highly variable, </a:t>
            </a:r>
            <a:r>
              <a:rPr lang="en-US" dirty="0" smtClean="0"/>
              <a:t>depending </a:t>
            </a:r>
            <a:r>
              <a:rPr lang="en-US" dirty="0"/>
              <a:t>on the virulence of the </a:t>
            </a:r>
            <a:r>
              <a:rPr lang="en-US" dirty="0" smtClean="0"/>
              <a:t>spirochete.</a:t>
            </a:r>
          </a:p>
          <a:p>
            <a:pPr algn="just"/>
            <a:r>
              <a:rPr lang="en-US" dirty="0" smtClean="0"/>
              <a:t>Listlessness</a:t>
            </a:r>
          </a:p>
          <a:p>
            <a:pPr algn="just"/>
            <a:r>
              <a:rPr lang="en-US" dirty="0" smtClean="0"/>
              <a:t> Depression</a:t>
            </a:r>
          </a:p>
          <a:p>
            <a:pPr algn="just"/>
            <a:r>
              <a:rPr lang="en-US" dirty="0" smtClean="0"/>
              <a:t> Somnolence,</a:t>
            </a:r>
          </a:p>
          <a:p>
            <a:pPr algn="just"/>
            <a:r>
              <a:rPr lang="en-US" dirty="0"/>
              <a:t>M</a:t>
            </a:r>
            <a:r>
              <a:rPr lang="en-US" dirty="0" smtClean="0"/>
              <a:t>oderate </a:t>
            </a:r>
            <a:r>
              <a:rPr lang="en-US" dirty="0"/>
              <a:t>to marked </a:t>
            </a:r>
            <a:r>
              <a:rPr lang="en-US" dirty="0" smtClean="0"/>
              <a:t>shivering</a:t>
            </a:r>
          </a:p>
          <a:p>
            <a:pPr algn="just"/>
            <a:r>
              <a:rPr lang="en-US" dirty="0" smtClean="0"/>
              <a:t>  Increased thirst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Ruffled </a:t>
            </a:r>
            <a:r>
              <a:rPr lang="en-US" dirty="0" smtClean="0"/>
              <a:t>feathers</a:t>
            </a:r>
          </a:p>
          <a:p>
            <a:pPr algn="just"/>
            <a:r>
              <a:rPr lang="en-US" dirty="0" smtClean="0"/>
              <a:t> Anemia </a:t>
            </a:r>
          </a:p>
          <a:p>
            <a:pPr algn="just"/>
            <a:r>
              <a:rPr lang="en-US" dirty="0" smtClean="0"/>
              <a:t> Pale </a:t>
            </a:r>
            <a:r>
              <a:rPr lang="en-US" dirty="0"/>
              <a:t>combs can be noticed </a:t>
            </a:r>
            <a:r>
              <a:rPr lang="en-US" dirty="0" smtClean="0"/>
              <a:t>and </a:t>
            </a:r>
            <a:r>
              <a:rPr lang="en-US" dirty="0" err="1" smtClean="0"/>
              <a:t>inappetence</a:t>
            </a:r>
            <a:r>
              <a:rPr lang="en-US" dirty="0" smtClean="0"/>
              <a:t> </a:t>
            </a:r>
            <a:r>
              <a:rPr lang="en-US" dirty="0"/>
              <a:t>can lead to reduced weight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082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629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Young birds are affected more severely than older ones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During the initial stages of the disease, there </a:t>
            </a:r>
            <a:r>
              <a:rPr lang="en-US" dirty="0" smtClean="0"/>
              <a:t>a </a:t>
            </a:r>
            <a:r>
              <a:rPr lang="en-US" dirty="0"/>
              <a:t>green or yellow diarrhea with increased </a:t>
            </a:r>
            <a:r>
              <a:rPr lang="en-US" dirty="0" err="1"/>
              <a:t>urates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Lesions:</a:t>
            </a:r>
          </a:p>
          <a:p>
            <a:pPr algn="just"/>
            <a:r>
              <a:rPr lang="en-IN" dirty="0" smtClean="0"/>
              <a:t>Enlarged spleen, </a:t>
            </a:r>
            <a:r>
              <a:rPr lang="en-US" dirty="0"/>
              <a:t>with petechial or </a:t>
            </a:r>
            <a:r>
              <a:rPr lang="en-US" dirty="0" err="1"/>
              <a:t>ecchymotic</a:t>
            </a:r>
            <a:r>
              <a:rPr lang="en-US" dirty="0"/>
              <a:t> hemorrhages, appearing dark or </a:t>
            </a:r>
            <a:r>
              <a:rPr lang="en-US" dirty="0" smtClean="0"/>
              <a:t>mottled</a:t>
            </a:r>
          </a:p>
          <a:p>
            <a:r>
              <a:rPr lang="en-IN" dirty="0"/>
              <a:t>A green, catarrhal </a:t>
            </a:r>
            <a:r>
              <a:rPr lang="en-IN" dirty="0" smtClean="0"/>
              <a:t>enteritis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Diagnosis:</a:t>
            </a:r>
          </a:p>
          <a:p>
            <a:r>
              <a:rPr lang="en-IN" dirty="0"/>
              <a:t>Microscopic </a:t>
            </a:r>
            <a:r>
              <a:rPr lang="en-IN" dirty="0" smtClean="0"/>
              <a:t>Identification</a:t>
            </a:r>
          </a:p>
          <a:p>
            <a:r>
              <a:rPr lang="en-US" dirty="0" smtClean="0"/>
              <a:t>Demonstration </a:t>
            </a:r>
            <a:r>
              <a:rPr lang="en-US" dirty="0"/>
              <a:t>of </a:t>
            </a:r>
            <a:r>
              <a:rPr lang="en-US" dirty="0" err="1"/>
              <a:t>Borrelia</a:t>
            </a:r>
            <a:r>
              <a:rPr lang="en-US" dirty="0"/>
              <a:t> in the blood, either as actively motile during </a:t>
            </a:r>
            <a:r>
              <a:rPr lang="en-US" dirty="0" err="1"/>
              <a:t>darkfield</a:t>
            </a:r>
            <a:r>
              <a:rPr lang="en-US" dirty="0"/>
              <a:t> </a:t>
            </a:r>
            <a:r>
              <a:rPr lang="en-US" dirty="0" smtClean="0"/>
              <a:t>microscopy</a:t>
            </a:r>
          </a:p>
          <a:p>
            <a:r>
              <a:rPr lang="en-US" dirty="0" err="1"/>
              <a:t>Giemsa</a:t>
            </a:r>
            <a:r>
              <a:rPr lang="en-US" dirty="0"/>
              <a:t>-stained blood smears, or </a:t>
            </a:r>
            <a:endParaRPr lang="en-US" dirty="0" smtClean="0"/>
          </a:p>
          <a:p>
            <a:r>
              <a:rPr lang="en-US" dirty="0" smtClean="0"/>
              <a:t>PCR</a:t>
            </a:r>
          </a:p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Treatment and Control </a:t>
            </a:r>
            <a:r>
              <a:rPr lang="en-IN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dirty="0"/>
              <a:t>Antibiotics like penicillin derivatives, </a:t>
            </a:r>
            <a:r>
              <a:rPr lang="en-US" dirty="0" err="1"/>
              <a:t>streptomycins</a:t>
            </a:r>
            <a:r>
              <a:rPr lang="en-US" dirty="0"/>
              <a:t>, </a:t>
            </a:r>
            <a:r>
              <a:rPr lang="en-US" dirty="0" err="1"/>
              <a:t>tetracyclines</a:t>
            </a:r>
            <a:r>
              <a:rPr lang="en-US" dirty="0"/>
              <a:t>, and </a:t>
            </a:r>
            <a:r>
              <a:rPr lang="en-US" dirty="0" err="1"/>
              <a:t>tylosin</a:t>
            </a:r>
            <a:r>
              <a:rPr lang="en-US" dirty="0"/>
              <a:t>   are effective</a:t>
            </a:r>
          </a:p>
          <a:p>
            <a:pPr algn="just"/>
            <a:r>
              <a:rPr lang="en-US" dirty="0"/>
              <a:t>Control requires elimination of the tick vector or immunization with </a:t>
            </a:r>
            <a:r>
              <a:rPr lang="en-US" dirty="0" err="1"/>
              <a:t>bacterins</a:t>
            </a:r>
            <a:r>
              <a:rPr lang="en-US" dirty="0"/>
              <a:t> prepared from local strains of </a:t>
            </a:r>
            <a:r>
              <a:rPr lang="en-US" i="1" dirty="0" smtClean="0"/>
              <a:t>B. </a:t>
            </a:r>
            <a:r>
              <a:rPr lang="en-US" i="1" dirty="0" err="1" smtClean="0"/>
              <a:t>anserina</a:t>
            </a:r>
            <a:r>
              <a:rPr lang="en-US" i="1" dirty="0" smtClean="0"/>
              <a:t>.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139365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316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Avian spirochetosis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Avian spirochetosis </dc:title>
  <dc:creator>anil kumar</dc:creator>
  <cp:lastModifiedBy>anil kumar</cp:lastModifiedBy>
  <cp:revision>7</cp:revision>
  <dcterms:created xsi:type="dcterms:W3CDTF">2006-08-16T00:00:00Z</dcterms:created>
  <dcterms:modified xsi:type="dcterms:W3CDTF">2020-09-22T08:05:05Z</dcterms:modified>
</cp:coreProperties>
</file>