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56A26B-1A30-4B1A-AFA3-014FB756F5C2}" type="datetimeFigureOut">
              <a:rPr lang="en-IN" smtClean="0"/>
              <a:t>22-09-2020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658313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6A26B-1A30-4B1A-AFA3-014FB756F5C2}" type="datetimeFigureOut">
              <a:rPr lang="en-IN" smtClean="0"/>
              <a:t>22-09-2020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403528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6A26B-1A30-4B1A-AFA3-014FB756F5C2}" type="datetimeFigureOut">
              <a:rPr lang="en-IN" smtClean="0"/>
              <a:t>22-09-2020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F4F416-F4A0-4BE7-BC5F-2779B960444A}"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48166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6A26B-1A30-4B1A-AFA3-014FB756F5C2}" type="datetimeFigureOut">
              <a:rPr lang="en-IN" smtClean="0"/>
              <a:t>22-09-2020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3348311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6A26B-1A30-4B1A-AFA3-014FB756F5C2}" type="datetimeFigureOut">
              <a:rPr lang="en-IN" smtClean="0"/>
              <a:t>22-09-2020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F4F416-F4A0-4BE7-BC5F-2779B960444A}"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74423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6A26B-1A30-4B1A-AFA3-014FB756F5C2}" type="datetimeFigureOut">
              <a:rPr lang="en-IN" smtClean="0"/>
              <a:t>22-09-2020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4171508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6A26B-1A30-4B1A-AFA3-014FB756F5C2}" type="datetimeFigureOut">
              <a:rPr lang="en-IN" smtClean="0"/>
              <a:t>22-09-2020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1405907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6A26B-1A30-4B1A-AFA3-014FB756F5C2}" type="datetimeFigureOut">
              <a:rPr lang="en-IN" smtClean="0"/>
              <a:t>22-09-2020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265466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6A26B-1A30-4B1A-AFA3-014FB756F5C2}" type="datetimeFigureOut">
              <a:rPr lang="en-IN" smtClean="0"/>
              <a:t>22-09-2020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2724546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6A26B-1A30-4B1A-AFA3-014FB756F5C2}" type="datetimeFigureOut">
              <a:rPr lang="en-IN" smtClean="0"/>
              <a:t>22-09-2020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3498707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56A26B-1A30-4B1A-AFA3-014FB756F5C2}" type="datetimeFigureOut">
              <a:rPr lang="en-IN" smtClean="0"/>
              <a:t>22-09-2020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2420616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56A26B-1A30-4B1A-AFA3-014FB756F5C2}" type="datetimeFigureOut">
              <a:rPr lang="en-IN" smtClean="0"/>
              <a:t>22-09-2020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2580093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56A26B-1A30-4B1A-AFA3-014FB756F5C2}" type="datetimeFigureOut">
              <a:rPr lang="en-IN" smtClean="0"/>
              <a:t>22-09-2020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3114568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6A26B-1A30-4B1A-AFA3-014FB756F5C2}" type="datetimeFigureOut">
              <a:rPr lang="en-IN" smtClean="0"/>
              <a:t>22-09-2020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2622447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56A26B-1A30-4B1A-AFA3-014FB756F5C2}" type="datetimeFigureOut">
              <a:rPr lang="en-IN" smtClean="0"/>
              <a:t>22-09-2020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1127912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56A26B-1A30-4B1A-AFA3-014FB756F5C2}" type="datetimeFigureOut">
              <a:rPr lang="en-IN" smtClean="0"/>
              <a:t>22-09-2020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F4F416-F4A0-4BE7-BC5F-2779B960444A}" type="slidenum">
              <a:rPr lang="en-IN" smtClean="0"/>
              <a:t>‹#›</a:t>
            </a:fld>
            <a:endParaRPr lang="en-IN"/>
          </a:p>
        </p:txBody>
      </p:sp>
    </p:spTree>
    <p:extLst>
      <p:ext uri="{BB962C8B-B14F-4D97-AF65-F5344CB8AC3E}">
        <p14:creationId xmlns:p14="http://schemas.microsoft.com/office/powerpoint/2010/main" val="29217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56A26B-1A30-4B1A-AFA3-014FB756F5C2}" type="datetimeFigureOut">
              <a:rPr lang="en-IN" smtClean="0"/>
              <a:t>22-09-2020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6F4F416-F4A0-4BE7-BC5F-2779B960444A}" type="slidenum">
              <a:rPr lang="en-IN" smtClean="0"/>
              <a:t>‹#›</a:t>
            </a:fld>
            <a:endParaRPr lang="en-IN"/>
          </a:p>
        </p:txBody>
      </p:sp>
    </p:spTree>
    <p:extLst>
      <p:ext uri="{BB962C8B-B14F-4D97-AF65-F5344CB8AC3E}">
        <p14:creationId xmlns:p14="http://schemas.microsoft.com/office/powerpoint/2010/main" val="3452791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219200"/>
            <a:ext cx="9448800" cy="4572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a:solidFill>
                  <a:srgbClr val="FF0000"/>
                </a:solidFill>
                <a:latin typeface="Times New Roman" panose="02020603050405020304" pitchFamily="18" charset="0"/>
                <a:cs typeface="Times New Roman" panose="02020603050405020304" pitchFamily="18" charset="0"/>
              </a:rPr>
              <a:t>Salmonellosis</a:t>
            </a:r>
          </a:p>
        </p:txBody>
      </p:sp>
      <p:pic>
        <p:nvPicPr>
          <p:cNvPr id="3" name="Picture 4"/>
          <p:cNvPicPr>
            <a:picLocks noChangeAspect="1"/>
          </p:cNvPicPr>
          <p:nvPr/>
        </p:nvPicPr>
        <p:blipFill>
          <a:blip r:embed="rId3"/>
          <a:srcRect/>
          <a:stretch>
            <a:fillRect/>
          </a:stretch>
        </p:blipFill>
        <p:spPr bwMode="auto">
          <a:xfrm>
            <a:off x="4165600" y="0"/>
            <a:ext cx="2743200" cy="1066800"/>
          </a:xfrm>
          <a:prstGeom prst="rect">
            <a:avLst/>
          </a:prstGeom>
          <a:noFill/>
          <a:ln w="9525">
            <a:noFill/>
            <a:miter lim="800000"/>
            <a:headEnd/>
            <a:tailEnd/>
          </a:ln>
        </p:spPr>
      </p:pic>
      <p:sp>
        <p:nvSpPr>
          <p:cNvPr id="5" name="Rectangle 4"/>
          <p:cNvSpPr/>
          <p:nvPr/>
        </p:nvSpPr>
        <p:spPr>
          <a:xfrm>
            <a:off x="3962400" y="2286000"/>
            <a:ext cx="5283200" cy="9906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latin typeface="Times New Roman" pitchFamily="18" charset="0"/>
                <a:cs typeface="Times New Roman" pitchFamily="18" charset="0"/>
              </a:rPr>
              <a:t>Dr. </a:t>
            </a:r>
            <a:r>
              <a:rPr lang="en-IN" sz="2400" dirty="0" err="1">
                <a:latin typeface="Times New Roman" pitchFamily="18" charset="0"/>
                <a:cs typeface="Times New Roman" pitchFamily="18" charset="0"/>
              </a:rPr>
              <a:t>Bipin</a:t>
            </a:r>
            <a:r>
              <a:rPr lang="en-IN" sz="2400" dirty="0">
                <a:latin typeface="Times New Roman" pitchFamily="18" charset="0"/>
                <a:cs typeface="Times New Roman" pitchFamily="18" charset="0"/>
              </a:rPr>
              <a:t> Kumar</a:t>
            </a:r>
          </a:p>
          <a:p>
            <a:pPr algn="ctr"/>
            <a:r>
              <a:rPr lang="en-IN" sz="2400" dirty="0">
                <a:latin typeface="Times New Roman" pitchFamily="18" charset="0"/>
                <a:cs typeface="Times New Roman" pitchFamily="18" charset="0"/>
              </a:rPr>
              <a:t>Assistant Professor</a:t>
            </a:r>
          </a:p>
        </p:txBody>
      </p:sp>
      <p:sp>
        <p:nvSpPr>
          <p:cNvPr id="6" name="Rectangle 5"/>
          <p:cNvSpPr/>
          <p:nvPr/>
        </p:nvSpPr>
        <p:spPr>
          <a:xfrm>
            <a:off x="2336800" y="4343400"/>
            <a:ext cx="8026400" cy="2133600"/>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en-US" b="1" dirty="0">
              <a:solidFill>
                <a:srgbClr val="00B050"/>
              </a:solidFill>
              <a:latin typeface="Times New Roman" pitchFamily="18" charset="0"/>
              <a:cs typeface="Times New Roman" pitchFamily="18" charset="0"/>
            </a:endParaRPr>
          </a:p>
          <a:p>
            <a:pPr algn="ctr"/>
            <a:r>
              <a:rPr lang="en-US" altLang="en-US" sz="2000" b="1" dirty="0">
                <a:solidFill>
                  <a:srgbClr val="C00000"/>
                </a:solidFill>
                <a:latin typeface="Times New Roman" pitchFamily="18" charset="0"/>
                <a:cs typeface="Times New Roman" pitchFamily="18" charset="0"/>
              </a:rPr>
              <a:t>Department of Veterinary Medicine</a:t>
            </a:r>
          </a:p>
          <a:p>
            <a:pPr algn="ctr"/>
            <a:r>
              <a:rPr lang="en-US" altLang="en-US" b="1" dirty="0">
                <a:solidFill>
                  <a:srgbClr val="C00000"/>
                </a:solidFill>
                <a:latin typeface="Times New Roman" pitchFamily="18" charset="0"/>
                <a:cs typeface="Times New Roman" pitchFamily="18" charset="0"/>
              </a:rPr>
              <a:t>Bihar Veterinary College, Patna</a:t>
            </a:r>
          </a:p>
          <a:p>
            <a:pPr algn="ctr"/>
            <a:r>
              <a:rPr lang="en-US" altLang="en-US" b="1" dirty="0">
                <a:solidFill>
                  <a:srgbClr val="C00000"/>
                </a:solidFill>
                <a:latin typeface="Times New Roman" pitchFamily="18" charset="0"/>
                <a:cs typeface="Times New Roman" pitchFamily="18" charset="0"/>
              </a:rPr>
              <a:t>(Bihar Animal Sciences University, Patna</a:t>
            </a:r>
            <a:r>
              <a:rPr lang="en-US" altLang="en-US" sz="2400" b="1" dirty="0">
                <a:solidFill>
                  <a:srgbClr val="C00000"/>
                </a:solidFill>
                <a:latin typeface="Times New Roman" pitchFamily="18" charset="0"/>
                <a:cs typeface="Times New Roman" pitchFamily="18" charset="0"/>
              </a:rPr>
              <a:t>)</a:t>
            </a:r>
          </a:p>
        </p:txBody>
      </p:sp>
      <p:pic>
        <p:nvPicPr>
          <p:cNvPr id="7" name="Picture 6">
            <a:extLst>
              <a:ext uri="{FF2B5EF4-FFF2-40B4-BE49-F238E27FC236}">
                <a16:creationId xmlns:a16="http://schemas.microsoft.com/office/drawing/2014/main" id="{51AB5B9E-5C62-431D-912A-41B31855358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3176" y="1810305"/>
            <a:ext cx="2894121" cy="2399190"/>
          </a:xfrm>
          <a:prstGeom prst="rect">
            <a:avLst/>
          </a:prstGeom>
        </p:spPr>
      </p:pic>
      <p:pic>
        <p:nvPicPr>
          <p:cNvPr id="9" name="Picture 8">
            <a:extLst>
              <a:ext uri="{FF2B5EF4-FFF2-40B4-BE49-F238E27FC236}">
                <a16:creationId xmlns:a16="http://schemas.microsoft.com/office/drawing/2014/main" id="{5BEE06D5-85CC-43D4-9EA0-AC561FEA0E7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10704" y="1828800"/>
            <a:ext cx="2755760" cy="2380695"/>
          </a:xfrm>
          <a:prstGeom prst="rect">
            <a:avLst/>
          </a:prstGeom>
        </p:spPr>
      </p:pic>
    </p:spTree>
    <p:extLst>
      <p:ext uri="{BB962C8B-B14F-4D97-AF65-F5344CB8AC3E}">
        <p14:creationId xmlns:p14="http://schemas.microsoft.com/office/powerpoint/2010/main" val="2522984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8D4CFE-FF33-4783-AA43-C07289AB0182}"/>
              </a:ext>
            </a:extLst>
          </p:cNvPr>
          <p:cNvSpPr>
            <a:spLocks noGrp="1"/>
          </p:cNvSpPr>
          <p:nvPr>
            <p:ph idx="1"/>
          </p:nvPr>
        </p:nvSpPr>
        <p:spPr>
          <a:xfrm>
            <a:off x="731668" y="-65319"/>
            <a:ext cx="10515600" cy="4351338"/>
          </a:xfrm>
        </p:spPr>
        <p:txBody>
          <a:bodyPr>
            <a:noAutofit/>
          </a:bodyPr>
          <a:lstStyle/>
          <a:p>
            <a:r>
              <a:rPr lang="en-US" sz="2000" b="0" i="0" dirty="0">
                <a:solidFill>
                  <a:srgbClr val="C00000"/>
                </a:solidFill>
                <a:effectLst/>
                <a:latin typeface="Times New Roman" panose="02020603050405020304" pitchFamily="18" charset="0"/>
                <a:cs typeface="Times New Roman" panose="02020603050405020304" pitchFamily="18" charset="0"/>
              </a:rPr>
              <a:t>Salmonellosis in poultry </a:t>
            </a:r>
          </a:p>
          <a:p>
            <a:r>
              <a:rPr lang="en-US" sz="2000" b="0" i="0" dirty="0">
                <a:solidFill>
                  <a:srgbClr val="3B3835"/>
                </a:solidFill>
                <a:effectLst/>
                <a:latin typeface="Times New Roman" panose="02020603050405020304" pitchFamily="18" charset="0"/>
                <a:cs typeface="Times New Roman" panose="02020603050405020304" pitchFamily="18" charset="0"/>
              </a:rPr>
              <a:t>Salmonella Pullorum, Salmonella </a:t>
            </a:r>
            <a:r>
              <a:rPr lang="en-US" sz="2000" b="0" i="0" dirty="0" err="1">
                <a:solidFill>
                  <a:srgbClr val="3B3835"/>
                </a:solidFill>
                <a:effectLst/>
                <a:latin typeface="Times New Roman" panose="02020603050405020304" pitchFamily="18" charset="0"/>
                <a:cs typeface="Times New Roman" panose="02020603050405020304" pitchFamily="18" charset="0"/>
              </a:rPr>
              <a:t>Gallinarum</a:t>
            </a:r>
            <a:r>
              <a:rPr lang="en-US" sz="2000" b="0" i="0" dirty="0">
                <a:solidFill>
                  <a:srgbClr val="3B3835"/>
                </a:solidFill>
                <a:effectLst/>
                <a:latin typeface="Times New Roman" panose="02020603050405020304" pitchFamily="18" charset="0"/>
                <a:cs typeface="Times New Roman" panose="02020603050405020304" pitchFamily="18" charset="0"/>
              </a:rPr>
              <a:t> and Salmonella Enteritidis can infect the ovaries of hens and be transmitted through eggs. </a:t>
            </a:r>
          </a:p>
          <a:p>
            <a:r>
              <a:rPr lang="en-US" sz="2000" b="0" i="0" dirty="0">
                <a:solidFill>
                  <a:srgbClr val="00B050"/>
                </a:solidFill>
                <a:effectLst/>
                <a:latin typeface="Times New Roman" panose="02020603050405020304" pitchFamily="18" charset="0"/>
                <a:cs typeface="Times New Roman" panose="02020603050405020304" pitchFamily="18" charset="0"/>
              </a:rPr>
              <a:t>Pullorum disease or bacillary white </a:t>
            </a:r>
            <a:r>
              <a:rPr lang="en-US" sz="2000" b="0" i="0" dirty="0" err="1">
                <a:solidFill>
                  <a:srgbClr val="00B050"/>
                </a:solidFill>
                <a:effectLst/>
                <a:latin typeface="Times New Roman" panose="02020603050405020304" pitchFamily="18" charset="0"/>
                <a:cs typeface="Times New Roman" panose="02020603050405020304" pitchFamily="18" charset="0"/>
              </a:rPr>
              <a:t>diarrhoea</a:t>
            </a:r>
            <a:r>
              <a:rPr lang="en-US" sz="2000" b="0" i="0" dirty="0">
                <a:solidFill>
                  <a:srgbClr val="00B050"/>
                </a:solidFill>
                <a:effectLst/>
                <a:latin typeface="Times New Roman" panose="02020603050405020304" pitchFamily="18" charset="0"/>
                <a:cs typeface="Times New Roman" panose="02020603050405020304" pitchFamily="18" charset="0"/>
              </a:rPr>
              <a:t> (Salmonella Pullorum): </a:t>
            </a:r>
          </a:p>
          <a:p>
            <a:r>
              <a:rPr lang="en-US" sz="2000" b="0" i="0" dirty="0">
                <a:solidFill>
                  <a:srgbClr val="3B3835"/>
                </a:solidFill>
                <a:effectLst/>
                <a:latin typeface="Times New Roman" panose="02020603050405020304" pitchFamily="18" charset="0"/>
                <a:cs typeface="Times New Roman" panose="02020603050405020304" pitchFamily="18" charset="0"/>
              </a:rPr>
              <a:t>Infects young chicks and turkey poults up to 2 to 3 weeks of age. </a:t>
            </a:r>
          </a:p>
          <a:p>
            <a:r>
              <a:rPr lang="en-US" sz="2000" b="0" i="0" dirty="0">
                <a:solidFill>
                  <a:srgbClr val="FF0000"/>
                </a:solidFill>
                <a:effectLst/>
                <a:latin typeface="Times New Roman" panose="02020603050405020304" pitchFamily="18" charset="0"/>
                <a:cs typeface="Times New Roman" panose="02020603050405020304" pitchFamily="18" charset="0"/>
              </a:rPr>
              <a:t>The mortality rate is high and affected birds huddle under a heat source and are anorexic, depressed and have whitish </a:t>
            </a:r>
            <a:r>
              <a:rPr lang="en-US" sz="2000" b="0" i="0" dirty="0" err="1">
                <a:solidFill>
                  <a:srgbClr val="FF0000"/>
                </a:solidFill>
                <a:effectLst/>
                <a:latin typeface="Times New Roman" panose="02020603050405020304" pitchFamily="18" charset="0"/>
                <a:cs typeface="Times New Roman" panose="02020603050405020304" pitchFamily="18" charset="0"/>
              </a:rPr>
              <a:t>faecal</a:t>
            </a:r>
            <a:r>
              <a:rPr lang="en-US" sz="2000" b="0" i="0" dirty="0">
                <a:solidFill>
                  <a:srgbClr val="FF0000"/>
                </a:solidFill>
                <a:effectLst/>
                <a:latin typeface="Times New Roman" panose="02020603050405020304" pitchFamily="18" charset="0"/>
                <a:cs typeface="Times New Roman" panose="02020603050405020304" pitchFamily="18" charset="0"/>
              </a:rPr>
              <a:t> pasting around their vents. </a:t>
            </a:r>
          </a:p>
          <a:p>
            <a:r>
              <a:rPr lang="en-US" sz="2000" b="0" i="0" dirty="0">
                <a:solidFill>
                  <a:srgbClr val="3B3835"/>
                </a:solidFill>
                <a:effectLst/>
                <a:latin typeface="Times New Roman" panose="02020603050405020304" pitchFamily="18" charset="0"/>
                <a:cs typeface="Times New Roman" panose="02020603050405020304" pitchFamily="18" charset="0"/>
              </a:rPr>
              <a:t>Characteristic lesions includes whitish nodes throughout the lungs and focal necrosis of liver and spleen. </a:t>
            </a:r>
          </a:p>
          <a:p>
            <a:pPr marL="0" indent="0">
              <a:buNone/>
            </a:pPr>
            <a:r>
              <a:rPr lang="en-US" sz="2000" b="0" i="0" dirty="0">
                <a:solidFill>
                  <a:srgbClr val="00B050"/>
                </a:solidFill>
                <a:effectLst/>
                <a:latin typeface="Times New Roman" panose="02020603050405020304" pitchFamily="18" charset="0"/>
                <a:cs typeface="Times New Roman" panose="02020603050405020304" pitchFamily="18" charset="0"/>
              </a:rPr>
              <a:t>Fowl typhoid (Salmonella </a:t>
            </a:r>
            <a:r>
              <a:rPr lang="en-US" sz="2000" b="0" i="0" dirty="0" err="1">
                <a:solidFill>
                  <a:srgbClr val="00B050"/>
                </a:solidFill>
                <a:effectLst/>
                <a:latin typeface="Times New Roman" panose="02020603050405020304" pitchFamily="18" charset="0"/>
                <a:cs typeface="Times New Roman" panose="02020603050405020304" pitchFamily="18" charset="0"/>
              </a:rPr>
              <a:t>Gallinarum</a:t>
            </a:r>
            <a:r>
              <a:rPr lang="en-US" sz="2000" b="0" i="0" dirty="0">
                <a:solidFill>
                  <a:srgbClr val="00B050"/>
                </a:solidFill>
                <a:effectLst/>
                <a:latin typeface="Times New Roman" panose="02020603050405020304" pitchFamily="18" charset="0"/>
                <a:cs typeface="Times New Roman" panose="02020603050405020304" pitchFamily="18" charset="0"/>
              </a:rPr>
              <a:t>): </a:t>
            </a:r>
          </a:p>
          <a:p>
            <a:r>
              <a:rPr lang="en-US" sz="2000" b="0" i="0" dirty="0">
                <a:solidFill>
                  <a:srgbClr val="3B3835"/>
                </a:solidFill>
                <a:effectLst/>
                <a:latin typeface="Times New Roman" panose="02020603050405020304" pitchFamily="18" charset="0"/>
                <a:cs typeface="Times New Roman" panose="02020603050405020304" pitchFamily="18" charset="0"/>
              </a:rPr>
              <a:t>Can produce lesions in young chicks and poults similar to those of pullorum disease, but it is also a serious concern in growing and adult poultry </a:t>
            </a:r>
          </a:p>
          <a:p>
            <a:r>
              <a:rPr lang="en-US" sz="2000" b="0" i="0" dirty="0">
                <a:solidFill>
                  <a:srgbClr val="3B3835"/>
                </a:solidFill>
                <a:effectLst/>
                <a:latin typeface="Times New Roman" panose="02020603050405020304" pitchFamily="18" charset="0"/>
                <a:cs typeface="Times New Roman" panose="02020603050405020304" pitchFamily="18" charset="0"/>
              </a:rPr>
              <a:t>However, in countries where fowl typhoid is endemic, a </a:t>
            </a:r>
            <a:r>
              <a:rPr lang="en-US" sz="2000" b="0" i="0" dirty="0" err="1">
                <a:solidFill>
                  <a:srgbClr val="3B3835"/>
                </a:solidFill>
                <a:effectLst/>
                <a:latin typeface="Times New Roman" panose="02020603050405020304" pitchFamily="18" charset="0"/>
                <a:cs typeface="Times New Roman" panose="02020603050405020304" pitchFamily="18" charset="0"/>
              </a:rPr>
              <a:t>septicaemic</a:t>
            </a:r>
            <a:r>
              <a:rPr lang="en-US" sz="2000" b="0" i="0" dirty="0">
                <a:solidFill>
                  <a:srgbClr val="3B3835"/>
                </a:solidFill>
                <a:effectLst/>
                <a:latin typeface="Times New Roman" panose="02020603050405020304" pitchFamily="18" charset="0"/>
                <a:cs typeface="Times New Roman" panose="02020603050405020304" pitchFamily="18" charset="0"/>
              </a:rPr>
              <a:t> disease of adult birds occurs, often resulting in sudden deaths. </a:t>
            </a:r>
          </a:p>
          <a:p>
            <a:r>
              <a:rPr lang="en-US" sz="2000" b="0" i="0" dirty="0">
                <a:solidFill>
                  <a:srgbClr val="3B3835"/>
                </a:solidFill>
                <a:effectLst/>
                <a:latin typeface="Times New Roman" panose="02020603050405020304" pitchFamily="18" charset="0"/>
                <a:cs typeface="Times New Roman" panose="02020603050405020304" pitchFamily="18" charset="0"/>
              </a:rPr>
              <a:t>Characteristic findings include an enlarged, friable, bile-stained liver and enlarged spleen. </a:t>
            </a:r>
          </a:p>
          <a:p>
            <a:r>
              <a:rPr lang="en-US" sz="2000" b="0" i="0" dirty="0">
                <a:solidFill>
                  <a:srgbClr val="FF0000"/>
                </a:solidFill>
                <a:effectLst/>
                <a:latin typeface="Times New Roman" panose="02020603050405020304" pitchFamily="18" charset="0"/>
                <a:cs typeface="Times New Roman" panose="02020603050405020304" pitchFamily="18" charset="0"/>
              </a:rPr>
              <a:t>Paratyphoid is a name given to infections of poultry by non-host-adapted salmonellae such as Salmonella Enteritidis and Salmonella Typhimurium. These infections are often subclinical in laying birds.</a:t>
            </a:r>
            <a:endParaRPr lang="en-IN"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755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F5336-33B2-4751-9EF2-EB7859672119}"/>
              </a:ext>
            </a:extLst>
          </p:cNvPr>
          <p:cNvSpPr>
            <a:spLocks noGrp="1"/>
          </p:cNvSpPr>
          <p:nvPr>
            <p:ph type="title"/>
          </p:nvPr>
        </p:nvSpPr>
        <p:spPr/>
        <p:txBody>
          <a:bodyPr>
            <a:normAutofit/>
          </a:bodyPr>
          <a:lstStyle/>
          <a:p>
            <a:pPr algn="ctr"/>
            <a:r>
              <a:rPr lang="en-IN" sz="3200" dirty="0">
                <a:solidFill>
                  <a:srgbClr val="C00000"/>
                </a:solidFill>
                <a:latin typeface="Times New Roman" panose="02020603050405020304" pitchFamily="18" charset="0"/>
                <a:cs typeface="Times New Roman" panose="02020603050405020304" pitchFamily="18" charset="0"/>
              </a:rPr>
              <a:t>Diagnosis</a:t>
            </a:r>
          </a:p>
        </p:txBody>
      </p:sp>
      <p:sp>
        <p:nvSpPr>
          <p:cNvPr id="3" name="Content Placeholder 2">
            <a:extLst>
              <a:ext uri="{FF2B5EF4-FFF2-40B4-BE49-F238E27FC236}">
                <a16:creationId xmlns:a16="http://schemas.microsoft.com/office/drawing/2014/main" id="{10CBC7C4-AF92-44E3-A9F8-126D95E38619}"/>
              </a:ext>
            </a:extLst>
          </p:cNvPr>
          <p:cNvSpPr>
            <a:spLocks noGrp="1"/>
          </p:cNvSpPr>
          <p:nvPr>
            <p:ph idx="1"/>
          </p:nvPr>
        </p:nvSpPr>
        <p:spPr>
          <a:xfrm>
            <a:off x="634013" y="1253331"/>
            <a:ext cx="10515600" cy="4351338"/>
          </a:xfrm>
        </p:spPr>
        <p:txBody>
          <a:bodyPr>
            <a:noAutofit/>
          </a:bodyPr>
          <a:lstStyle/>
          <a:p>
            <a:pPr marL="0" indent="0">
              <a:buNone/>
            </a:pPr>
            <a:endParaRPr lang="en-US" sz="2000" b="0" i="0" dirty="0">
              <a:solidFill>
                <a:srgbClr val="3B3835"/>
              </a:solidFill>
              <a:effectLst/>
              <a:latin typeface="Helvetica Neue"/>
            </a:endParaRPr>
          </a:p>
          <a:p>
            <a:r>
              <a:rPr lang="en-US" sz="2000" b="0" i="0" dirty="0">
                <a:solidFill>
                  <a:srgbClr val="3B3835"/>
                </a:solidFill>
                <a:effectLst/>
                <a:latin typeface="Times New Roman" panose="02020603050405020304" pitchFamily="18" charset="0"/>
                <a:cs typeface="Times New Roman" panose="02020603050405020304" pitchFamily="18" charset="0"/>
              </a:rPr>
              <a:t> A history of previous outbreaks of the disease may suggest salmonellosis. </a:t>
            </a:r>
          </a:p>
          <a:p>
            <a:r>
              <a:rPr lang="en-US" sz="2000" b="0" i="0" dirty="0">
                <a:solidFill>
                  <a:srgbClr val="00B0F0"/>
                </a:solidFill>
                <a:effectLst/>
                <a:latin typeface="Times New Roman" panose="02020603050405020304" pitchFamily="18" charset="0"/>
                <a:cs typeface="Times New Roman" panose="02020603050405020304" pitchFamily="18" charset="0"/>
              </a:rPr>
              <a:t>At postmortem, enterocolitis with blood-stained luminal contents and enlarged mesenteric lymph nodes are commonly observed. </a:t>
            </a:r>
          </a:p>
          <a:p>
            <a:r>
              <a:rPr lang="en-US" sz="2000" b="0" i="0" dirty="0">
                <a:solidFill>
                  <a:srgbClr val="3B3835"/>
                </a:solidFill>
                <a:effectLst/>
                <a:latin typeface="Times New Roman" panose="02020603050405020304" pitchFamily="18" charset="0"/>
                <a:cs typeface="Times New Roman" panose="02020603050405020304" pitchFamily="18" charset="0"/>
              </a:rPr>
              <a:t>Specimens for submission should include </a:t>
            </a:r>
            <a:r>
              <a:rPr lang="en-US" sz="2000" b="0" i="0" dirty="0" err="1">
                <a:solidFill>
                  <a:srgbClr val="3B3835"/>
                </a:solidFill>
                <a:effectLst/>
                <a:latin typeface="Times New Roman" panose="02020603050405020304" pitchFamily="18" charset="0"/>
                <a:cs typeface="Times New Roman" panose="02020603050405020304" pitchFamily="18" charset="0"/>
              </a:rPr>
              <a:t>faeces</a:t>
            </a:r>
            <a:r>
              <a:rPr lang="en-US" sz="2000" b="0" i="0" dirty="0">
                <a:solidFill>
                  <a:srgbClr val="3B3835"/>
                </a:solidFill>
                <a:effectLst/>
                <a:latin typeface="Times New Roman" panose="02020603050405020304" pitchFamily="18" charset="0"/>
                <a:cs typeface="Times New Roman" panose="02020603050405020304" pitchFamily="18" charset="0"/>
              </a:rPr>
              <a:t> and blood from live animals. </a:t>
            </a:r>
          </a:p>
          <a:p>
            <a:r>
              <a:rPr lang="en-US" sz="2000" b="0" i="0" dirty="0">
                <a:solidFill>
                  <a:srgbClr val="FF0000"/>
                </a:solidFill>
                <a:effectLst/>
                <a:latin typeface="Times New Roman" panose="02020603050405020304" pitchFamily="18" charset="0"/>
                <a:cs typeface="Times New Roman" panose="02020603050405020304" pitchFamily="18" charset="0"/>
              </a:rPr>
              <a:t>Intestinal contents and samples from tissue lesions should be submitted from dead animals and </a:t>
            </a:r>
            <a:r>
              <a:rPr lang="en-US" sz="2000" b="0" i="0" dirty="0" err="1">
                <a:solidFill>
                  <a:srgbClr val="FF0000"/>
                </a:solidFill>
                <a:effectLst/>
                <a:latin typeface="Times New Roman" panose="02020603050405020304" pitchFamily="18" charset="0"/>
                <a:cs typeface="Times New Roman" panose="02020603050405020304" pitchFamily="18" charset="0"/>
              </a:rPr>
              <a:t>abomasal</a:t>
            </a:r>
            <a:r>
              <a:rPr lang="en-US" sz="2000" b="0" i="0" dirty="0">
                <a:solidFill>
                  <a:srgbClr val="FF0000"/>
                </a:solidFill>
                <a:effectLst/>
                <a:latin typeface="Times New Roman" panose="02020603050405020304" pitchFamily="18" charset="0"/>
                <a:cs typeface="Times New Roman" panose="02020603050405020304" pitchFamily="18" charset="0"/>
              </a:rPr>
              <a:t> contents from aborted </a:t>
            </a:r>
            <a:r>
              <a:rPr lang="en-US" sz="2000" b="0" i="0" dirty="0" err="1">
                <a:solidFill>
                  <a:srgbClr val="FF0000"/>
                </a:solidFill>
                <a:effectLst/>
                <a:latin typeface="Times New Roman" panose="02020603050405020304" pitchFamily="18" charset="0"/>
                <a:cs typeface="Times New Roman" panose="02020603050405020304" pitchFamily="18" charset="0"/>
              </a:rPr>
              <a:t>foetuses</a:t>
            </a:r>
            <a:r>
              <a:rPr lang="en-US" sz="2000" b="0" i="0" dirty="0">
                <a:solidFill>
                  <a:srgbClr val="FF0000"/>
                </a:solidFill>
                <a:effectLst/>
                <a:latin typeface="Times New Roman" panose="02020603050405020304" pitchFamily="18" charset="0"/>
                <a:cs typeface="Times New Roman" panose="02020603050405020304" pitchFamily="18" charset="0"/>
              </a:rPr>
              <a:t>. </a:t>
            </a:r>
          </a:p>
          <a:p>
            <a:r>
              <a:rPr lang="en-US" sz="2000" b="0" i="0" dirty="0">
                <a:solidFill>
                  <a:srgbClr val="3B3835"/>
                </a:solidFill>
                <a:effectLst/>
                <a:latin typeface="Times New Roman" panose="02020603050405020304" pitchFamily="18" charset="0"/>
                <a:cs typeface="Times New Roman" panose="02020603050405020304" pitchFamily="18" charset="0"/>
              </a:rPr>
              <a:t>Isolation of salmonellae from blood or parenchymatous organs is deemed to be confirmatory for </a:t>
            </a:r>
            <a:r>
              <a:rPr lang="en-US" sz="2000" b="0" i="0" dirty="0" err="1">
                <a:solidFill>
                  <a:srgbClr val="3B3835"/>
                </a:solidFill>
                <a:effectLst/>
                <a:latin typeface="Times New Roman" panose="02020603050405020304" pitchFamily="18" charset="0"/>
                <a:cs typeface="Times New Roman" panose="02020603050405020304" pitchFamily="18" charset="0"/>
              </a:rPr>
              <a:t>septicaemic</a:t>
            </a:r>
            <a:r>
              <a:rPr lang="en-US" sz="2000" b="0" i="0" dirty="0">
                <a:solidFill>
                  <a:srgbClr val="3B3835"/>
                </a:solidFill>
                <a:effectLst/>
                <a:latin typeface="Times New Roman" panose="02020603050405020304" pitchFamily="18" charset="0"/>
                <a:cs typeface="Times New Roman" panose="02020603050405020304" pitchFamily="18" charset="0"/>
              </a:rPr>
              <a:t> </a:t>
            </a:r>
            <a:r>
              <a:rPr lang="en-US" sz="2000" b="0" i="0" dirty="0" err="1">
                <a:solidFill>
                  <a:srgbClr val="3B3835"/>
                </a:solidFill>
                <a:effectLst/>
                <a:latin typeface="Times New Roman" panose="02020603050405020304" pitchFamily="18" charset="0"/>
                <a:cs typeface="Times New Roman" panose="02020603050405020304" pitchFamily="18" charset="0"/>
              </a:rPr>
              <a:t>sallmonellosis</a:t>
            </a:r>
            <a:r>
              <a:rPr lang="en-US" sz="2000" b="0" i="0" dirty="0">
                <a:solidFill>
                  <a:srgbClr val="3B3835"/>
                </a:solidFill>
                <a:effectLst/>
                <a:latin typeface="Times New Roman" panose="02020603050405020304" pitchFamily="18" charset="0"/>
                <a:cs typeface="Times New Roman" panose="02020603050405020304" pitchFamily="18" charset="0"/>
              </a:rPr>
              <a:t>. </a:t>
            </a:r>
          </a:p>
          <a:p>
            <a:r>
              <a:rPr lang="en-US" sz="2000" b="0" i="0" dirty="0">
                <a:solidFill>
                  <a:srgbClr val="00B050"/>
                </a:solidFill>
                <a:effectLst/>
                <a:latin typeface="Times New Roman" panose="02020603050405020304" pitchFamily="18" charset="0"/>
                <a:cs typeface="Times New Roman" panose="02020603050405020304" pitchFamily="18" charset="0"/>
              </a:rPr>
              <a:t>Serological tests such as ELISA and agglutination techniques are of greatest value when used on a herd or flock basis. </a:t>
            </a:r>
          </a:p>
          <a:p>
            <a:r>
              <a:rPr lang="en-US" sz="2000" b="0" i="0" dirty="0">
                <a:solidFill>
                  <a:srgbClr val="3B3835"/>
                </a:solidFill>
                <a:effectLst/>
                <a:latin typeface="Times New Roman" panose="02020603050405020304" pitchFamily="18" charset="0"/>
                <a:cs typeface="Times New Roman" panose="02020603050405020304" pitchFamily="18" charset="0"/>
              </a:rPr>
              <a:t> A rising antibody </a:t>
            </a:r>
            <a:r>
              <a:rPr lang="en-US" sz="2000" b="0" i="0" dirty="0" err="1">
                <a:solidFill>
                  <a:srgbClr val="3B3835"/>
                </a:solidFill>
                <a:effectLst/>
                <a:latin typeface="Times New Roman" panose="02020603050405020304" pitchFamily="18" charset="0"/>
                <a:cs typeface="Times New Roman" panose="02020603050405020304" pitchFamily="18" charset="0"/>
              </a:rPr>
              <a:t>titre</a:t>
            </a:r>
            <a:r>
              <a:rPr lang="en-US" sz="2000" b="0" i="0" dirty="0">
                <a:solidFill>
                  <a:srgbClr val="3B3835"/>
                </a:solidFill>
                <a:effectLst/>
                <a:latin typeface="Times New Roman" panose="02020603050405020304" pitchFamily="18" charset="0"/>
                <a:cs typeface="Times New Roman" panose="02020603050405020304" pitchFamily="18" charset="0"/>
              </a:rPr>
              <a:t> using paired serum samples is indicative of active infection. </a:t>
            </a:r>
          </a:p>
          <a:p>
            <a:r>
              <a:rPr lang="en-US" sz="2000" b="0" i="0" dirty="0">
                <a:solidFill>
                  <a:srgbClr val="C00000"/>
                </a:solidFill>
                <a:effectLst/>
                <a:latin typeface="Times New Roman" panose="02020603050405020304" pitchFamily="18" charset="0"/>
                <a:cs typeface="Times New Roman" panose="02020603050405020304" pitchFamily="18" charset="0"/>
              </a:rPr>
              <a:t>DNA probes can be used to screen large numbers of </a:t>
            </a:r>
            <a:r>
              <a:rPr lang="en-US" sz="2000" b="0" i="0" dirty="0" err="1">
                <a:solidFill>
                  <a:srgbClr val="C00000"/>
                </a:solidFill>
                <a:effectLst/>
                <a:latin typeface="Times New Roman" panose="02020603050405020304" pitchFamily="18" charset="0"/>
                <a:cs typeface="Times New Roman" panose="02020603050405020304" pitchFamily="18" charset="0"/>
              </a:rPr>
              <a:t>faecal</a:t>
            </a:r>
            <a:r>
              <a:rPr lang="en-US" sz="2000" b="0" i="0" dirty="0">
                <a:solidFill>
                  <a:srgbClr val="C00000"/>
                </a:solidFill>
                <a:effectLst/>
                <a:latin typeface="Times New Roman" panose="02020603050405020304" pitchFamily="18" charset="0"/>
                <a:cs typeface="Times New Roman" panose="02020603050405020304" pitchFamily="18" charset="0"/>
              </a:rPr>
              <a:t> samples for salmonellae (Maddox and Fales, 1991).</a:t>
            </a:r>
          </a:p>
          <a:p>
            <a:r>
              <a:rPr lang="en-US" sz="2000" b="0" i="0" dirty="0">
                <a:solidFill>
                  <a:srgbClr val="3B3835"/>
                </a:solidFill>
                <a:effectLst/>
                <a:latin typeface="Times New Roman" panose="02020603050405020304" pitchFamily="18" charset="0"/>
                <a:cs typeface="Times New Roman" panose="02020603050405020304" pitchFamily="18" charset="0"/>
              </a:rPr>
              <a:t>Salmonella isolates then should be sent to a central or reference laboratory for more comprehensive serologic testing and</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2221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C1C3A-76B4-4B9A-8736-5472C2D39B72}"/>
              </a:ext>
            </a:extLst>
          </p:cNvPr>
          <p:cNvSpPr>
            <a:spLocks noGrp="1"/>
          </p:cNvSpPr>
          <p:nvPr>
            <p:ph type="title"/>
          </p:nvPr>
        </p:nvSpPr>
        <p:spPr/>
        <p:txBody>
          <a:bodyPr>
            <a:normAutofit/>
          </a:bodyPr>
          <a:lstStyle/>
          <a:p>
            <a:pPr algn="ctr"/>
            <a:r>
              <a:rPr lang="en-IN" sz="3200" dirty="0">
                <a:solidFill>
                  <a:srgbClr val="C00000"/>
                </a:solidFill>
                <a:latin typeface="Times New Roman" panose="02020603050405020304" pitchFamily="18" charset="0"/>
                <a:cs typeface="Times New Roman" panose="02020603050405020304" pitchFamily="18" charset="0"/>
              </a:rPr>
              <a:t>Treatment</a:t>
            </a:r>
          </a:p>
        </p:txBody>
      </p:sp>
      <p:sp>
        <p:nvSpPr>
          <p:cNvPr id="3" name="Content Placeholder 2">
            <a:extLst>
              <a:ext uri="{FF2B5EF4-FFF2-40B4-BE49-F238E27FC236}">
                <a16:creationId xmlns:a16="http://schemas.microsoft.com/office/drawing/2014/main" id="{F33C839A-95B5-4047-8653-25A05FB8AE42}"/>
              </a:ext>
            </a:extLst>
          </p:cNvPr>
          <p:cNvSpPr>
            <a:spLocks noGrp="1"/>
          </p:cNvSpPr>
          <p:nvPr>
            <p:ph idx="1"/>
          </p:nvPr>
        </p:nvSpPr>
        <p:spPr/>
        <p:txBody>
          <a:bodyPr>
            <a:normAutofit/>
          </a:bodyPr>
          <a:lstStyle/>
          <a:p>
            <a:r>
              <a:rPr lang="en-US" sz="2000" b="0" i="0" dirty="0">
                <a:solidFill>
                  <a:srgbClr val="00B050"/>
                </a:solidFill>
                <a:effectLst/>
                <a:latin typeface="Times New Roman" panose="02020603050405020304" pitchFamily="18" charset="0"/>
                <a:cs typeface="Times New Roman" panose="02020603050405020304" pitchFamily="18" charset="0"/>
              </a:rPr>
              <a:t>Antibiotic therapy should be based on results of susceptibility testing because R-plasmids coding for multiple resistance are comparatively common in salmonellae. </a:t>
            </a:r>
          </a:p>
          <a:p>
            <a:r>
              <a:rPr lang="en-US" sz="2000" b="0" i="0" dirty="0">
                <a:solidFill>
                  <a:srgbClr val="3B3835"/>
                </a:solidFill>
                <a:effectLst/>
                <a:latin typeface="Times New Roman" panose="02020603050405020304" pitchFamily="18" charset="0"/>
                <a:cs typeface="Times New Roman" panose="02020603050405020304" pitchFamily="18" charset="0"/>
              </a:rPr>
              <a:t>Oral antimicrobial therapy should be used judiciously for treating enteric salmonellosis because it may disturb the normal intestinal flora, extend the duration of salmonella excretion and increase the probability of drug resistance developing. </a:t>
            </a:r>
          </a:p>
          <a:p>
            <a:r>
              <a:rPr lang="en-US" sz="2000" b="0" i="0" dirty="0">
                <a:solidFill>
                  <a:srgbClr val="0070C0"/>
                </a:solidFill>
                <a:effectLst/>
                <a:latin typeface="Times New Roman" panose="02020603050405020304" pitchFamily="18" charset="0"/>
                <a:cs typeface="Times New Roman" panose="02020603050405020304" pitchFamily="18" charset="0"/>
              </a:rPr>
              <a:t>In the </a:t>
            </a:r>
            <a:r>
              <a:rPr lang="en-US" sz="2000" b="0" i="0" dirty="0" err="1">
                <a:solidFill>
                  <a:srgbClr val="0070C0"/>
                </a:solidFill>
                <a:effectLst/>
                <a:latin typeface="Times New Roman" panose="02020603050405020304" pitchFamily="18" charset="0"/>
                <a:cs typeface="Times New Roman" panose="02020603050405020304" pitchFamily="18" charset="0"/>
              </a:rPr>
              <a:t>septicaemic</a:t>
            </a:r>
            <a:r>
              <a:rPr lang="en-US" sz="2000" b="0" i="0" dirty="0">
                <a:solidFill>
                  <a:srgbClr val="0070C0"/>
                </a:solidFill>
                <a:effectLst/>
                <a:latin typeface="Times New Roman" panose="02020603050405020304" pitchFamily="18" charset="0"/>
                <a:cs typeface="Times New Roman" panose="02020603050405020304" pitchFamily="18" charset="0"/>
              </a:rPr>
              <a:t> form of the disease, intravenous antibiotic therapy must be used. </a:t>
            </a:r>
          </a:p>
          <a:p>
            <a:r>
              <a:rPr lang="en-US" sz="2000" b="0" i="0" dirty="0">
                <a:solidFill>
                  <a:srgbClr val="C00000"/>
                </a:solidFill>
                <a:effectLst/>
                <a:latin typeface="Times New Roman" panose="02020603050405020304" pitchFamily="18" charset="0"/>
                <a:cs typeface="Times New Roman" panose="02020603050405020304" pitchFamily="18" charset="0"/>
              </a:rPr>
              <a:t>Fluid and electrolyte replacement therapy is required to counteract dehydration and shock</a:t>
            </a:r>
            <a:r>
              <a:rPr lang="en-US" b="0" i="0" dirty="0">
                <a:solidFill>
                  <a:srgbClr val="C00000"/>
                </a:solidFill>
                <a:effectLst/>
                <a:latin typeface="Helvetica Neue"/>
              </a:rPr>
              <a:t>.</a:t>
            </a:r>
            <a:endParaRPr lang="en-IN" dirty="0">
              <a:solidFill>
                <a:srgbClr val="C00000"/>
              </a:solidFill>
            </a:endParaRPr>
          </a:p>
        </p:txBody>
      </p:sp>
    </p:spTree>
    <p:extLst>
      <p:ext uri="{BB962C8B-B14F-4D97-AF65-F5344CB8AC3E}">
        <p14:creationId xmlns:p14="http://schemas.microsoft.com/office/powerpoint/2010/main" val="808385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92D8C-E08D-44CD-9018-8A115BB88775}"/>
              </a:ext>
            </a:extLst>
          </p:cNvPr>
          <p:cNvSpPr>
            <a:spLocks noGrp="1"/>
          </p:cNvSpPr>
          <p:nvPr>
            <p:ph type="title"/>
          </p:nvPr>
        </p:nvSpPr>
        <p:spPr/>
        <p:txBody>
          <a:bodyPr>
            <a:normAutofit/>
          </a:bodyPr>
          <a:lstStyle/>
          <a:p>
            <a:pPr algn="ctr"/>
            <a:r>
              <a:rPr lang="en-IN" sz="3200" dirty="0">
                <a:solidFill>
                  <a:srgbClr val="C00000"/>
                </a:solidFill>
                <a:latin typeface="Times New Roman" panose="02020603050405020304" pitchFamily="18" charset="0"/>
                <a:cs typeface="Times New Roman" panose="02020603050405020304" pitchFamily="18" charset="0"/>
              </a:rPr>
              <a:t>Control</a:t>
            </a:r>
          </a:p>
        </p:txBody>
      </p:sp>
      <p:sp>
        <p:nvSpPr>
          <p:cNvPr id="3" name="Content Placeholder 2">
            <a:extLst>
              <a:ext uri="{FF2B5EF4-FFF2-40B4-BE49-F238E27FC236}">
                <a16:creationId xmlns:a16="http://schemas.microsoft.com/office/drawing/2014/main" id="{CDBC481B-4C44-4975-89B3-DB22521D14F1}"/>
              </a:ext>
            </a:extLst>
          </p:cNvPr>
          <p:cNvSpPr>
            <a:spLocks noGrp="1"/>
          </p:cNvSpPr>
          <p:nvPr>
            <p:ph idx="1"/>
          </p:nvPr>
        </p:nvSpPr>
        <p:spPr/>
        <p:txBody>
          <a:bodyPr>
            <a:noAutofit/>
          </a:bodyPr>
          <a:lstStyle/>
          <a:p>
            <a:r>
              <a:rPr lang="en-US" sz="2000" b="0" i="0" dirty="0">
                <a:solidFill>
                  <a:srgbClr val="3B3835"/>
                </a:solidFill>
                <a:effectLst/>
                <a:latin typeface="Helvetica Neue"/>
              </a:rPr>
              <a:t>Control is based on reducing the risk of exposure to infection. </a:t>
            </a:r>
          </a:p>
          <a:p>
            <a:r>
              <a:rPr lang="en-US" sz="2000" b="0" i="0" dirty="0">
                <a:solidFill>
                  <a:srgbClr val="92D050"/>
                </a:solidFill>
                <a:effectLst/>
                <a:latin typeface="Helvetica Neue"/>
              </a:rPr>
              <a:t>Measures for excluding infection from a herd or flock free of salmonellosis: </a:t>
            </a:r>
          </a:p>
          <a:p>
            <a:r>
              <a:rPr lang="en-US" sz="2000" b="0" i="0" dirty="0">
                <a:solidFill>
                  <a:srgbClr val="3B3835"/>
                </a:solidFill>
                <a:effectLst/>
                <a:latin typeface="Helvetica Neue"/>
              </a:rPr>
              <a:t>A closed-herd policy should be implemented when feasible. </a:t>
            </a:r>
          </a:p>
          <a:p>
            <a:r>
              <a:rPr lang="en-US" sz="2000" b="0" i="0" dirty="0">
                <a:solidFill>
                  <a:srgbClr val="3B3835"/>
                </a:solidFill>
                <a:effectLst/>
                <a:latin typeface="Helvetica Neue"/>
              </a:rPr>
              <a:t>Animals should be purchased from reliable sources and isolated until negative for salmonellae on three consecutive samplings. </a:t>
            </a:r>
          </a:p>
          <a:p>
            <a:r>
              <a:rPr lang="en-US" sz="2000" b="0" i="0" dirty="0">
                <a:solidFill>
                  <a:srgbClr val="3B3835"/>
                </a:solidFill>
                <a:effectLst/>
                <a:latin typeface="Helvetica Neue"/>
              </a:rPr>
              <a:t>Steps should be taken to prevent contamination of foodstuffs and water - In this context, rodent control is important. </a:t>
            </a:r>
          </a:p>
          <a:p>
            <a:r>
              <a:rPr lang="en-US" sz="2000" b="0" i="0" dirty="0">
                <a:solidFill>
                  <a:srgbClr val="3B3835"/>
                </a:solidFill>
                <a:effectLst/>
                <a:latin typeface="Helvetica Neue"/>
              </a:rPr>
              <a:t>Protective clothing and footwear should be worn by personnel entering hatcheries and minimal disease pig units. </a:t>
            </a:r>
          </a:p>
          <a:p>
            <a:r>
              <a:rPr lang="en-US" sz="2000" b="0" i="0" dirty="0">
                <a:solidFill>
                  <a:srgbClr val="FF0000"/>
                </a:solidFill>
                <a:effectLst/>
                <a:latin typeface="Helvetica Neue"/>
              </a:rPr>
              <a:t>Measures for reducing environmental contamination: </a:t>
            </a:r>
          </a:p>
          <a:p>
            <a:r>
              <a:rPr lang="en-US" sz="2000" b="0" i="0" dirty="0">
                <a:solidFill>
                  <a:srgbClr val="3B3835"/>
                </a:solidFill>
                <a:effectLst/>
                <a:latin typeface="Helvetica Neue"/>
              </a:rPr>
              <a:t>Effective routine cleaning and disinfection of buildings and equipment is essential. </a:t>
            </a:r>
          </a:p>
          <a:p>
            <a:r>
              <a:rPr lang="en-US" sz="2000" b="0" i="0" dirty="0">
                <a:solidFill>
                  <a:srgbClr val="3B3835"/>
                </a:solidFill>
                <a:effectLst/>
                <a:latin typeface="Helvetica Neue"/>
              </a:rPr>
              <a:t>Overstocking and overcrowding should be avoided. </a:t>
            </a:r>
          </a:p>
          <a:p>
            <a:r>
              <a:rPr lang="en-US" sz="2000" b="0" i="0" dirty="0">
                <a:solidFill>
                  <a:srgbClr val="3B3835"/>
                </a:solidFill>
                <a:effectLst/>
                <a:latin typeface="Helvetica Neue"/>
              </a:rPr>
              <a:t>Slurry should be spread on arable land where possible. </a:t>
            </a:r>
          </a:p>
          <a:p>
            <a:pPr marL="0" indent="0">
              <a:buNone/>
            </a:pPr>
            <a:endParaRPr lang="en-IN" sz="2000" dirty="0"/>
          </a:p>
        </p:txBody>
      </p:sp>
    </p:spTree>
    <p:extLst>
      <p:ext uri="{BB962C8B-B14F-4D97-AF65-F5344CB8AC3E}">
        <p14:creationId xmlns:p14="http://schemas.microsoft.com/office/powerpoint/2010/main" val="2351155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721C7D-61E2-4D4F-BAEB-73BB5F4312A0}"/>
              </a:ext>
            </a:extLst>
          </p:cNvPr>
          <p:cNvSpPr>
            <a:spLocks noGrp="1"/>
          </p:cNvSpPr>
          <p:nvPr>
            <p:ph idx="1"/>
          </p:nvPr>
        </p:nvSpPr>
        <p:spPr/>
        <p:txBody>
          <a:bodyPr>
            <a:normAutofit fontScale="25000" lnSpcReduction="20000"/>
          </a:bodyPr>
          <a:lstStyle/>
          <a:p>
            <a:pPr marL="0" indent="0" algn="l">
              <a:buNone/>
            </a:pPr>
            <a:r>
              <a:rPr lang="en-US" sz="8000" b="0" i="0" dirty="0">
                <a:solidFill>
                  <a:srgbClr val="0070C0"/>
                </a:solidFill>
                <a:effectLst/>
                <a:latin typeface="Times New Roman" panose="02020603050405020304" pitchFamily="18" charset="0"/>
                <a:cs typeface="Times New Roman" panose="02020603050405020304" pitchFamily="18" charset="0"/>
              </a:rPr>
              <a:t>Strategies for enhancing resistance and reducing the likelihood of clinical disease: </a:t>
            </a:r>
          </a:p>
          <a:p>
            <a:pPr algn="l"/>
            <a:r>
              <a:rPr lang="en-US" sz="8000" b="0" i="0" dirty="0">
                <a:solidFill>
                  <a:srgbClr val="3B3835"/>
                </a:solidFill>
                <a:effectLst/>
                <a:latin typeface="Times New Roman" panose="02020603050405020304" pitchFamily="18" charset="0"/>
                <a:cs typeface="Times New Roman" panose="02020603050405020304" pitchFamily="18" charset="0"/>
              </a:rPr>
              <a:t>Vaccination procedures are used in cattle, sheep, poultry and pigs. </a:t>
            </a:r>
          </a:p>
          <a:p>
            <a:pPr algn="l"/>
            <a:r>
              <a:rPr lang="en-US" sz="8000" b="0" i="0" dirty="0">
                <a:solidFill>
                  <a:srgbClr val="00B050"/>
                </a:solidFill>
                <a:effectLst/>
                <a:latin typeface="Times New Roman" panose="02020603050405020304" pitchFamily="18" charset="0"/>
                <a:cs typeface="Times New Roman" panose="02020603050405020304" pitchFamily="18" charset="0"/>
              </a:rPr>
              <a:t>Modified live vaccines which stimulate humoral immunity and cell- mediated immunity are </a:t>
            </a:r>
            <a:r>
              <a:rPr lang="en-US" sz="8000" b="0" i="0" dirty="0" err="1">
                <a:solidFill>
                  <a:srgbClr val="00B050"/>
                </a:solidFill>
                <a:effectLst/>
                <a:latin typeface="Times New Roman" panose="02020603050405020304" pitchFamily="18" charset="0"/>
                <a:cs typeface="Times New Roman" panose="02020603050405020304" pitchFamily="18" charset="0"/>
              </a:rPr>
              <a:t>preferabIe</a:t>
            </a:r>
            <a:r>
              <a:rPr lang="en-US" sz="8000" b="0" i="0" dirty="0">
                <a:solidFill>
                  <a:srgbClr val="00B050"/>
                </a:solidFill>
                <a:effectLst/>
                <a:latin typeface="Times New Roman" panose="02020603050405020304" pitchFamily="18" charset="0"/>
                <a:cs typeface="Times New Roman" panose="02020603050405020304" pitchFamily="18" charset="0"/>
              </a:rPr>
              <a:t> to bacterins. </a:t>
            </a:r>
          </a:p>
          <a:p>
            <a:pPr marL="0" indent="0" algn="l">
              <a:buNone/>
            </a:pPr>
            <a:r>
              <a:rPr lang="en-US" sz="8000" b="0" i="0" dirty="0">
                <a:solidFill>
                  <a:srgbClr val="3B3835"/>
                </a:solidFill>
                <a:effectLst/>
                <a:latin typeface="Times New Roman" panose="02020603050405020304" pitchFamily="18" charset="0"/>
                <a:cs typeface="Times New Roman" panose="02020603050405020304" pitchFamily="18" charset="0"/>
              </a:rPr>
              <a:t> </a:t>
            </a:r>
            <a:r>
              <a:rPr lang="en-US" sz="8000" b="0" i="0" dirty="0">
                <a:solidFill>
                  <a:srgbClr val="C00000"/>
                </a:solidFill>
                <a:effectLst/>
                <a:latin typeface="Times New Roman" panose="02020603050405020304" pitchFamily="18" charset="0"/>
                <a:cs typeface="Times New Roman" panose="02020603050405020304" pitchFamily="18" charset="0"/>
              </a:rPr>
              <a:t>Measures for </a:t>
            </a:r>
            <a:r>
              <a:rPr lang="en-US" sz="8000" b="0" i="0" dirty="0" err="1">
                <a:solidFill>
                  <a:srgbClr val="C00000"/>
                </a:solidFill>
                <a:effectLst/>
                <a:latin typeface="Times New Roman" panose="02020603050405020304" pitchFamily="18" charset="0"/>
                <a:cs typeface="Times New Roman" panose="02020603050405020304" pitchFamily="18" charset="0"/>
              </a:rPr>
              <a:t>controlIing</a:t>
            </a:r>
            <a:r>
              <a:rPr lang="en-US" sz="8000" b="0" i="0" dirty="0">
                <a:solidFill>
                  <a:srgbClr val="C00000"/>
                </a:solidFill>
                <a:effectLst/>
                <a:latin typeface="Times New Roman" panose="02020603050405020304" pitchFamily="18" charset="0"/>
                <a:cs typeface="Times New Roman" panose="02020603050405020304" pitchFamily="18" charset="0"/>
              </a:rPr>
              <a:t> an outbreak of salmonellosis: </a:t>
            </a:r>
          </a:p>
          <a:p>
            <a:pPr algn="l"/>
            <a:r>
              <a:rPr lang="en-US" sz="8000" b="0" i="0" dirty="0">
                <a:solidFill>
                  <a:srgbClr val="3B3835"/>
                </a:solidFill>
                <a:effectLst/>
                <a:latin typeface="Times New Roman" panose="02020603050405020304" pitchFamily="18" charset="0"/>
                <a:cs typeface="Times New Roman" panose="02020603050405020304" pitchFamily="18" charset="0"/>
              </a:rPr>
              <a:t>Detection and elimination of the source of infection is essential. </a:t>
            </a:r>
          </a:p>
          <a:p>
            <a:pPr algn="l"/>
            <a:r>
              <a:rPr lang="en-US" sz="8000" b="0" i="0" dirty="0">
                <a:solidFill>
                  <a:srgbClr val="3B3835"/>
                </a:solidFill>
                <a:effectLst/>
                <a:latin typeface="Times New Roman" panose="02020603050405020304" pitchFamily="18" charset="0"/>
                <a:cs typeface="Times New Roman" panose="02020603050405020304" pitchFamily="18" charset="0"/>
              </a:rPr>
              <a:t>Clinically affected animals should be isolated. </a:t>
            </a:r>
          </a:p>
          <a:p>
            <a:pPr algn="l"/>
            <a:r>
              <a:rPr lang="en-US" sz="8000" b="0" i="0" dirty="0">
                <a:solidFill>
                  <a:srgbClr val="0070C0"/>
                </a:solidFill>
                <a:effectLst/>
                <a:latin typeface="Times New Roman" panose="02020603050405020304" pitchFamily="18" charset="0"/>
                <a:cs typeface="Times New Roman" panose="02020603050405020304" pitchFamily="18" charset="0"/>
              </a:rPr>
              <a:t>Movement of animals, vehicles and humans should be curtailed. </a:t>
            </a:r>
          </a:p>
          <a:p>
            <a:pPr algn="l"/>
            <a:r>
              <a:rPr lang="en-US" sz="8000" b="0" i="0" dirty="0">
                <a:solidFill>
                  <a:srgbClr val="3B3835"/>
                </a:solidFill>
                <a:effectLst/>
                <a:latin typeface="Times New Roman" panose="02020603050405020304" pitchFamily="18" charset="0"/>
                <a:cs typeface="Times New Roman" panose="02020603050405020304" pitchFamily="18" charset="0"/>
              </a:rPr>
              <a:t>Foot baths containing suitable disinfectant, such as 3% iodophor, should be placed at strategic locations to limit spread of salmonellae.</a:t>
            </a:r>
          </a:p>
          <a:p>
            <a:pPr algn="l"/>
            <a:r>
              <a:rPr lang="en-US" sz="8000" b="0" i="0" dirty="0">
                <a:solidFill>
                  <a:srgbClr val="FF0000"/>
                </a:solidFill>
                <a:effectLst/>
                <a:latin typeface="Times New Roman" panose="02020603050405020304" pitchFamily="18" charset="0"/>
                <a:cs typeface="Times New Roman" panose="02020603050405020304" pitchFamily="18" charset="0"/>
              </a:rPr>
              <a:t>Careful disposal of contaminated </a:t>
            </a:r>
            <a:r>
              <a:rPr lang="en-US" sz="8000" b="0" i="0" dirty="0" err="1">
                <a:solidFill>
                  <a:srgbClr val="FF0000"/>
                </a:solidFill>
                <a:effectLst/>
                <a:latin typeface="Times New Roman" panose="02020603050405020304" pitchFamily="18" charset="0"/>
                <a:cs typeface="Times New Roman" panose="02020603050405020304" pitchFamily="18" charset="0"/>
              </a:rPr>
              <a:t>carcases</a:t>
            </a:r>
            <a:r>
              <a:rPr lang="en-US" sz="8000" b="0" i="0" dirty="0">
                <a:solidFill>
                  <a:srgbClr val="FF0000"/>
                </a:solidFill>
                <a:effectLst/>
                <a:latin typeface="Times New Roman" panose="02020603050405020304" pitchFamily="18" charset="0"/>
                <a:cs typeface="Times New Roman" panose="02020603050405020304" pitchFamily="18" charset="0"/>
              </a:rPr>
              <a:t> and bedding is mandatory. </a:t>
            </a:r>
          </a:p>
          <a:p>
            <a:pPr algn="l"/>
            <a:r>
              <a:rPr lang="en-US" sz="8000" b="0" i="0" dirty="0">
                <a:solidFill>
                  <a:srgbClr val="3B3835"/>
                </a:solidFill>
                <a:effectLst/>
                <a:latin typeface="Times New Roman" panose="02020603050405020304" pitchFamily="18" charset="0"/>
                <a:cs typeface="Times New Roman" panose="02020603050405020304" pitchFamily="18" charset="0"/>
              </a:rPr>
              <a:t>A 3% concentration of sodium hypochlorite or iodophors is suitable for clean surfaces.</a:t>
            </a:r>
          </a:p>
          <a:p>
            <a:pPr algn="l"/>
            <a:r>
              <a:rPr lang="en-US" sz="8000" b="0" i="0" dirty="0">
                <a:solidFill>
                  <a:srgbClr val="00B0F0"/>
                </a:solidFill>
                <a:effectLst/>
                <a:latin typeface="Times New Roman" panose="02020603050405020304" pitchFamily="18" charset="0"/>
                <a:cs typeface="Times New Roman" panose="02020603050405020304" pitchFamily="18" charset="0"/>
              </a:rPr>
              <a:t>Phenolic disinfectants are suitable for buildings with residual organic matter. </a:t>
            </a:r>
          </a:p>
          <a:p>
            <a:pPr algn="l"/>
            <a:r>
              <a:rPr lang="en-US" sz="8000" b="0" i="0" dirty="0">
                <a:solidFill>
                  <a:srgbClr val="3B3835"/>
                </a:solidFill>
                <a:effectLst/>
                <a:latin typeface="Times New Roman" panose="02020603050405020304" pitchFamily="18" charset="0"/>
                <a:cs typeface="Times New Roman" panose="02020603050405020304" pitchFamily="18" charset="0"/>
              </a:rPr>
              <a:t>Fumigation with formaldehyde is the most effective method for disinfecting poultry houses. </a:t>
            </a:r>
          </a:p>
          <a:p>
            <a:pPr algn="l"/>
            <a:r>
              <a:rPr lang="en-US" sz="8000" b="0" i="0" dirty="0">
                <a:solidFill>
                  <a:srgbClr val="C00000"/>
                </a:solidFill>
                <a:effectLst/>
                <a:latin typeface="Times New Roman" panose="02020603050405020304" pitchFamily="18" charset="0"/>
                <a:cs typeface="Times New Roman" panose="02020603050405020304" pitchFamily="18" charset="0"/>
              </a:rPr>
              <a:t>Herd vaccination may be of value for limiting the spread of infection during outbreaks of disease in cattle (Wray, 1991). </a:t>
            </a:r>
          </a:p>
          <a:p>
            <a:endParaRPr lang="en-IN" dirty="0"/>
          </a:p>
        </p:txBody>
      </p:sp>
    </p:spTree>
    <p:extLst>
      <p:ext uri="{BB962C8B-B14F-4D97-AF65-F5344CB8AC3E}">
        <p14:creationId xmlns:p14="http://schemas.microsoft.com/office/powerpoint/2010/main" val="3752643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5BA8E2-C376-4AF7-B49E-0E01F378006A}"/>
              </a:ext>
            </a:extLst>
          </p:cNvPr>
          <p:cNvSpPr>
            <a:spLocks noGrp="1"/>
          </p:cNvSpPr>
          <p:nvPr>
            <p:ph idx="1"/>
          </p:nvPr>
        </p:nvSpPr>
        <p:spPr/>
        <p:txBody>
          <a:bodyPr/>
          <a:lstStyle/>
          <a:p>
            <a:endParaRPr lang="en-IN" dirty="0"/>
          </a:p>
          <a:p>
            <a:endParaRPr lang="en-IN" dirty="0"/>
          </a:p>
          <a:p>
            <a:endParaRPr lang="en-IN" dirty="0"/>
          </a:p>
          <a:p>
            <a:endParaRPr lang="en-IN" dirty="0"/>
          </a:p>
          <a:p>
            <a:pPr marL="3200400" lvl="7" indent="0">
              <a:buNone/>
            </a:pPr>
            <a:r>
              <a:rPr lang="en-IN" sz="4800" dirty="0">
                <a:solidFill>
                  <a:srgbClr val="C00000"/>
                </a:solidFill>
                <a:latin typeface="MS PGothic" panose="020B0600070205080204" pitchFamily="34" charset="-128"/>
                <a:ea typeface="MS PGothic" panose="020B0600070205080204" pitchFamily="34" charset="-128"/>
              </a:rPr>
              <a:t>Thank You</a:t>
            </a:r>
          </a:p>
        </p:txBody>
      </p:sp>
    </p:spTree>
    <p:extLst>
      <p:ext uri="{BB962C8B-B14F-4D97-AF65-F5344CB8AC3E}">
        <p14:creationId xmlns:p14="http://schemas.microsoft.com/office/powerpoint/2010/main" val="2694968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91319-C41C-4C00-88D9-2DDCEAF11730}"/>
              </a:ext>
            </a:extLst>
          </p:cNvPr>
          <p:cNvSpPr>
            <a:spLocks noGrp="1"/>
          </p:cNvSpPr>
          <p:nvPr>
            <p:ph type="title"/>
          </p:nvPr>
        </p:nvSpPr>
        <p:spPr>
          <a:solidFill>
            <a:schemeClr val="accent6">
              <a:lumMod val="60000"/>
              <a:lumOff val="40000"/>
            </a:schemeClr>
          </a:solidFill>
        </p:spPr>
        <p:txBody>
          <a:bodyPr>
            <a:normAutofit/>
          </a:bodyPr>
          <a:lstStyle/>
          <a:p>
            <a:pPr algn="ctr"/>
            <a:r>
              <a:rPr lang="en-IN" sz="3200" dirty="0" err="1">
                <a:solidFill>
                  <a:schemeClr val="accent5">
                    <a:lumMod val="50000"/>
                  </a:schemeClr>
                </a:solidFill>
                <a:latin typeface="Times New Roman" panose="02020603050405020304" pitchFamily="18" charset="0"/>
                <a:cs typeface="Times New Roman" panose="02020603050405020304" pitchFamily="18" charset="0"/>
              </a:rPr>
              <a:t>Etiology</a:t>
            </a:r>
            <a:endParaRPr lang="en-IN" sz="3200"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025BC9B-B4F7-48E6-AC4C-8B3CEBFD96F2}"/>
              </a:ext>
            </a:extLst>
          </p:cNvPr>
          <p:cNvSpPr>
            <a:spLocks noGrp="1"/>
          </p:cNvSpPr>
          <p:nvPr>
            <p:ph idx="1"/>
          </p:nvPr>
        </p:nvSpPr>
        <p:spPr/>
        <p:txBody>
          <a:bodyPr>
            <a:noAutofit/>
          </a:bodyPr>
          <a:lstStyle/>
          <a:p>
            <a:r>
              <a:rPr lang="en-US" sz="2000" i="1" dirty="0">
                <a:solidFill>
                  <a:srgbClr val="C00000"/>
                </a:solidFill>
                <a:latin typeface="Times New Roman" panose="02020603050405020304" pitchFamily="18" charset="0"/>
                <a:cs typeface="Times New Roman" panose="02020603050405020304" pitchFamily="18" charset="0"/>
              </a:rPr>
              <a:t>Salmonella</a:t>
            </a:r>
            <a:r>
              <a:rPr lang="en-US" sz="2000" dirty="0">
                <a:solidFill>
                  <a:srgbClr val="C00000"/>
                </a:solidFill>
                <a:latin typeface="Times New Roman" panose="02020603050405020304" pitchFamily="18" charset="0"/>
                <a:cs typeface="Times New Roman" panose="02020603050405020304" pitchFamily="18" charset="0"/>
              </a:rPr>
              <a:t>, a rod-shaped gram-negative bacterium is the causative agent of salmonellosis.</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Salmonellosis in warm-blooded vertebrates is in most cases associated with serovars of </a:t>
            </a:r>
            <a:r>
              <a:rPr lang="en-US" sz="2000" i="1" dirty="0">
                <a:latin typeface="Times New Roman" panose="02020603050405020304" pitchFamily="18" charset="0"/>
                <a:cs typeface="Times New Roman" panose="02020603050405020304" pitchFamily="18" charset="0"/>
              </a:rPr>
              <a:t>Salmonella enterica</a:t>
            </a:r>
            <a:r>
              <a:rPr lang="en-US" sz="2000" dirty="0">
                <a:latin typeface="Times New Roman" panose="02020603050405020304" pitchFamily="18" charset="0"/>
                <a:cs typeface="Times New Roman" panose="02020603050405020304" pitchFamily="18" charset="0"/>
              </a:rPr>
              <a:t>. </a:t>
            </a:r>
          </a:p>
          <a:p>
            <a:r>
              <a:rPr lang="en-US" sz="2000" dirty="0">
                <a:solidFill>
                  <a:srgbClr val="00B050"/>
                </a:solidFill>
                <a:latin typeface="Times New Roman" panose="02020603050405020304" pitchFamily="18" charset="0"/>
                <a:cs typeface="Times New Roman" panose="02020603050405020304" pitchFamily="18" charset="0"/>
              </a:rPr>
              <a:t>The most common type of infection is the carrier state.</a:t>
            </a:r>
          </a:p>
          <a:p>
            <a:r>
              <a:rPr lang="en-US" sz="2000" dirty="0">
                <a:latin typeface="Times New Roman" panose="02020603050405020304" pitchFamily="18" charset="0"/>
                <a:cs typeface="Times New Roman" panose="02020603050405020304" pitchFamily="18" charset="0"/>
              </a:rPr>
              <a:t>Clinical disease is characterized by two major syndromes: a systemic septicemia (also termed as typhoid) and an enteritis. </a:t>
            </a:r>
          </a:p>
          <a:p>
            <a:r>
              <a:rPr lang="en-US" sz="2000" dirty="0">
                <a:solidFill>
                  <a:srgbClr val="0070C0"/>
                </a:solidFill>
                <a:latin typeface="Times New Roman" panose="02020603050405020304" pitchFamily="18" charset="0"/>
                <a:cs typeface="Times New Roman" panose="02020603050405020304" pitchFamily="18" charset="0"/>
              </a:rPr>
              <a:t>Other less common clinical presentations include abortion, arthritis, respiratory disease, necrosis of extremities, and meningitis.</a:t>
            </a:r>
            <a:r>
              <a:rPr lang="en-IN" sz="2000" dirty="0">
                <a:solidFill>
                  <a:srgbClr val="0070C0"/>
                </a:solidFill>
                <a:latin typeface="Times New Roman" panose="02020603050405020304" pitchFamily="18" charset="0"/>
                <a:cs typeface="Times New Roman" panose="02020603050405020304" pitchFamily="18" charset="0"/>
              </a:rPr>
              <a:t> </a:t>
            </a:r>
            <a:r>
              <a:rPr lang="en-IN" sz="2000" i="1" dirty="0">
                <a:solidFill>
                  <a:srgbClr val="0070C0"/>
                </a:solidFill>
                <a:latin typeface="Times New Roman" panose="02020603050405020304" pitchFamily="18" charset="0"/>
                <a:cs typeface="Times New Roman" panose="02020603050405020304" pitchFamily="18" charset="0"/>
              </a:rPr>
              <a:t>Salmonella</a:t>
            </a:r>
            <a:r>
              <a:rPr lang="en-IN" sz="2000" dirty="0">
                <a:solidFill>
                  <a:srgbClr val="0070C0"/>
                </a:solidFill>
                <a:latin typeface="Times New Roman" panose="02020603050405020304" pitchFamily="18" charset="0"/>
                <a:cs typeface="Times New Roman" panose="02020603050405020304" pitchFamily="18" charset="0"/>
              </a:rPr>
              <a:t> spp. </a:t>
            </a:r>
          </a:p>
          <a:p>
            <a:r>
              <a:rPr lang="en-IN" sz="2000" dirty="0">
                <a:latin typeface="Times New Roman" panose="02020603050405020304" pitchFamily="18" charset="0"/>
                <a:cs typeface="Times New Roman" panose="02020603050405020304" pitchFamily="18" charset="0"/>
              </a:rPr>
              <a:t>Only a few serotypes produce clinical salmonellosis in healthy animals and typically have a narrow range of host species, a phenomenon termed serovar-host specificity. </a:t>
            </a:r>
          </a:p>
          <a:p>
            <a:r>
              <a:rPr lang="en-IN" sz="2000" i="1" dirty="0">
                <a:solidFill>
                  <a:srgbClr val="FF0000"/>
                </a:solidFill>
                <a:latin typeface="Times New Roman" panose="02020603050405020304" pitchFamily="18" charset="0"/>
                <a:cs typeface="Times New Roman" panose="02020603050405020304" pitchFamily="18" charset="0"/>
              </a:rPr>
              <a:t>Salmonella enterica</a:t>
            </a:r>
            <a:r>
              <a:rPr lang="en-IN" sz="2000" dirty="0">
                <a:solidFill>
                  <a:srgbClr val="FF0000"/>
                </a:solidFill>
                <a:latin typeface="Times New Roman" panose="02020603050405020304" pitchFamily="18" charset="0"/>
                <a:cs typeface="Times New Roman" panose="02020603050405020304" pitchFamily="18" charset="0"/>
              </a:rPr>
              <a:t> serovar Typhi (</a:t>
            </a:r>
            <a:r>
              <a:rPr lang="en-IN" sz="2000" i="1" dirty="0">
                <a:solidFill>
                  <a:srgbClr val="FF0000"/>
                </a:solidFill>
                <a:latin typeface="Times New Roman" panose="02020603050405020304" pitchFamily="18" charset="0"/>
                <a:cs typeface="Times New Roman" panose="02020603050405020304" pitchFamily="18" charset="0"/>
              </a:rPr>
              <a:t>S</a:t>
            </a:r>
            <a:r>
              <a:rPr lang="en-IN" sz="2000" dirty="0">
                <a:solidFill>
                  <a:srgbClr val="FF0000"/>
                </a:solidFill>
                <a:latin typeface="Times New Roman" panose="02020603050405020304" pitchFamily="18" charset="0"/>
                <a:cs typeface="Times New Roman" panose="02020603050405020304" pitchFamily="18" charset="0"/>
              </a:rPr>
              <a:t> Typhi) and </a:t>
            </a:r>
            <a:r>
              <a:rPr lang="en-IN" sz="2000" i="1" dirty="0">
                <a:solidFill>
                  <a:srgbClr val="FF0000"/>
                </a:solidFill>
                <a:latin typeface="Times New Roman" panose="02020603050405020304" pitchFamily="18" charset="0"/>
                <a:cs typeface="Times New Roman" panose="02020603050405020304" pitchFamily="18" charset="0"/>
              </a:rPr>
              <a:t>S</a:t>
            </a:r>
            <a:r>
              <a:rPr lang="en-IN" sz="2000" dirty="0">
                <a:solidFill>
                  <a:srgbClr val="FF0000"/>
                </a:solidFill>
                <a:latin typeface="Times New Roman" panose="02020603050405020304" pitchFamily="18" charset="0"/>
                <a:cs typeface="Times New Roman" panose="02020603050405020304" pitchFamily="18" charset="0"/>
              </a:rPr>
              <a:t> </a:t>
            </a:r>
            <a:r>
              <a:rPr lang="en-IN" sz="2000" dirty="0" err="1">
                <a:solidFill>
                  <a:srgbClr val="FF0000"/>
                </a:solidFill>
                <a:latin typeface="Times New Roman" panose="02020603050405020304" pitchFamily="18" charset="0"/>
                <a:cs typeface="Times New Roman" panose="02020603050405020304" pitchFamily="18" charset="0"/>
              </a:rPr>
              <a:t>Paratyphi</a:t>
            </a:r>
            <a:r>
              <a:rPr lang="en-IN" sz="2000" dirty="0">
                <a:solidFill>
                  <a:srgbClr val="FF0000"/>
                </a:solidFill>
                <a:latin typeface="Times New Roman" panose="02020603050405020304" pitchFamily="18" charset="0"/>
                <a:cs typeface="Times New Roman" panose="02020603050405020304" pitchFamily="18" charset="0"/>
              </a:rPr>
              <a:t> produce typhoid in people, </a:t>
            </a:r>
            <a:r>
              <a:rPr lang="en-IN" sz="2000" i="1" dirty="0">
                <a:solidFill>
                  <a:srgbClr val="FF0000"/>
                </a:solidFill>
                <a:latin typeface="Times New Roman" panose="02020603050405020304" pitchFamily="18" charset="0"/>
                <a:cs typeface="Times New Roman" panose="02020603050405020304" pitchFamily="18" charset="0"/>
              </a:rPr>
              <a:t>S </a:t>
            </a:r>
            <a:r>
              <a:rPr lang="en-IN" sz="2000" dirty="0" err="1">
                <a:solidFill>
                  <a:srgbClr val="FF0000"/>
                </a:solidFill>
                <a:latin typeface="Times New Roman" panose="02020603050405020304" pitchFamily="18" charset="0"/>
                <a:cs typeface="Times New Roman" panose="02020603050405020304" pitchFamily="18" charset="0"/>
              </a:rPr>
              <a:t>Gallinarum</a:t>
            </a:r>
            <a:r>
              <a:rPr lang="en-IN" sz="2000" dirty="0">
                <a:solidFill>
                  <a:srgbClr val="FF0000"/>
                </a:solidFill>
                <a:latin typeface="Times New Roman" panose="02020603050405020304" pitchFamily="18" charset="0"/>
                <a:cs typeface="Times New Roman" panose="02020603050405020304" pitchFamily="18" charset="0"/>
              </a:rPr>
              <a:t> produces a similar disease in poultry, </a:t>
            </a:r>
            <a:r>
              <a:rPr lang="en-IN" sz="2000" i="1" dirty="0">
                <a:solidFill>
                  <a:srgbClr val="FF0000"/>
                </a:solidFill>
                <a:latin typeface="Times New Roman" panose="02020603050405020304" pitchFamily="18" charset="0"/>
                <a:cs typeface="Times New Roman" panose="02020603050405020304" pitchFamily="18" charset="0"/>
              </a:rPr>
              <a:t>S </a:t>
            </a:r>
            <a:r>
              <a:rPr lang="en-IN" sz="2000" dirty="0" err="1">
                <a:solidFill>
                  <a:srgbClr val="FF0000"/>
                </a:solidFill>
                <a:latin typeface="Times New Roman" panose="02020603050405020304" pitchFamily="18" charset="0"/>
                <a:cs typeface="Times New Roman" panose="02020603050405020304" pitchFamily="18" charset="0"/>
              </a:rPr>
              <a:t>Abortusovis</a:t>
            </a:r>
            <a:r>
              <a:rPr lang="en-IN" sz="2000" dirty="0">
                <a:solidFill>
                  <a:srgbClr val="FF0000"/>
                </a:solidFill>
                <a:latin typeface="Times New Roman" panose="02020603050405020304" pitchFamily="18" charset="0"/>
                <a:cs typeface="Times New Roman" panose="02020603050405020304" pitchFamily="18" charset="0"/>
              </a:rPr>
              <a:t> in sheep, </a:t>
            </a:r>
            <a:r>
              <a:rPr lang="en-IN" sz="2000" i="1" dirty="0">
                <a:solidFill>
                  <a:srgbClr val="FF0000"/>
                </a:solidFill>
                <a:latin typeface="Times New Roman" panose="02020603050405020304" pitchFamily="18" charset="0"/>
                <a:cs typeface="Times New Roman" panose="02020603050405020304" pitchFamily="18" charset="0"/>
              </a:rPr>
              <a:t>S </a:t>
            </a:r>
            <a:r>
              <a:rPr lang="en-IN" sz="2000" dirty="0" err="1">
                <a:solidFill>
                  <a:srgbClr val="FF0000"/>
                </a:solidFill>
                <a:latin typeface="Times New Roman" panose="02020603050405020304" pitchFamily="18" charset="0"/>
                <a:cs typeface="Times New Roman" panose="02020603050405020304" pitchFamily="18" charset="0"/>
              </a:rPr>
              <a:t>Choleraesuis</a:t>
            </a:r>
            <a:r>
              <a:rPr lang="en-IN" sz="2000" dirty="0">
                <a:solidFill>
                  <a:srgbClr val="FF0000"/>
                </a:solidFill>
                <a:latin typeface="Times New Roman" panose="02020603050405020304" pitchFamily="18" charset="0"/>
                <a:cs typeface="Times New Roman" panose="02020603050405020304" pitchFamily="18" charset="0"/>
              </a:rPr>
              <a:t> in pigs, </a:t>
            </a:r>
            <a:r>
              <a:rPr lang="en-IN" sz="2000" i="1" dirty="0">
                <a:solidFill>
                  <a:srgbClr val="FF0000"/>
                </a:solidFill>
                <a:latin typeface="Times New Roman" panose="02020603050405020304" pitchFamily="18" charset="0"/>
                <a:cs typeface="Times New Roman" panose="02020603050405020304" pitchFamily="18" charset="0"/>
              </a:rPr>
              <a:t>S </a:t>
            </a:r>
            <a:r>
              <a:rPr lang="en-IN" sz="2000" dirty="0">
                <a:solidFill>
                  <a:srgbClr val="FF0000"/>
                </a:solidFill>
                <a:latin typeface="Times New Roman" panose="02020603050405020304" pitchFamily="18" charset="0"/>
                <a:cs typeface="Times New Roman" panose="02020603050405020304" pitchFamily="18" charset="0"/>
              </a:rPr>
              <a:t>Dublin in cattle, etc.</a:t>
            </a:r>
          </a:p>
        </p:txBody>
      </p:sp>
    </p:spTree>
    <p:extLst>
      <p:ext uri="{BB962C8B-B14F-4D97-AF65-F5344CB8AC3E}">
        <p14:creationId xmlns:p14="http://schemas.microsoft.com/office/powerpoint/2010/main" val="540492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2BC61F-278B-47C7-A7E7-2BB83F2F028F}"/>
              </a:ext>
            </a:extLst>
          </p:cNvPr>
          <p:cNvSpPr>
            <a:spLocks noGrp="1"/>
          </p:cNvSpPr>
          <p:nvPr>
            <p:ph idx="1"/>
          </p:nvPr>
        </p:nvSpPr>
        <p:spPr/>
        <p:txBody>
          <a:bodyPr/>
          <a:lstStyle/>
          <a:p>
            <a:r>
              <a:rPr lang="en-US" sz="2000" dirty="0">
                <a:solidFill>
                  <a:srgbClr val="00B050"/>
                </a:solidFill>
                <a:latin typeface="Times New Roman" panose="02020603050405020304" pitchFamily="18" charset="0"/>
                <a:cs typeface="Times New Roman" panose="02020603050405020304" pitchFamily="18" charset="0"/>
              </a:rPr>
              <a:t>Young calves, piglets, lambs, and foals may develop both the enteritis and septicemic form.</a:t>
            </a:r>
          </a:p>
          <a:p>
            <a:r>
              <a:rPr lang="en-IN" sz="2000" b="1" dirty="0">
                <a:latin typeface="Times New Roman" panose="02020603050405020304" pitchFamily="18" charset="0"/>
                <a:cs typeface="Times New Roman" panose="02020603050405020304" pitchFamily="18" charset="0"/>
              </a:rPr>
              <a:t>cattle</a:t>
            </a:r>
            <a:r>
              <a:rPr lang="en-IN" sz="2000" dirty="0">
                <a:latin typeface="Times New Roman" panose="02020603050405020304" pitchFamily="18" charset="0"/>
                <a:cs typeface="Times New Roman" panose="02020603050405020304" pitchFamily="18" charset="0"/>
              </a:rPr>
              <a:t>—</a:t>
            </a:r>
            <a:r>
              <a:rPr lang="en-IN" sz="2000" i="1" dirty="0">
                <a:latin typeface="Times New Roman" panose="02020603050405020304" pitchFamily="18" charset="0"/>
                <a:cs typeface="Times New Roman" panose="02020603050405020304" pitchFamily="18" charset="0"/>
              </a:rPr>
              <a:t>S </a:t>
            </a:r>
            <a:r>
              <a:rPr lang="en-IN" sz="2000" dirty="0">
                <a:latin typeface="Times New Roman" panose="02020603050405020304" pitchFamily="18" charset="0"/>
                <a:cs typeface="Times New Roman" panose="02020603050405020304" pitchFamily="18" charset="0"/>
              </a:rPr>
              <a:t>Typhimurium, </a:t>
            </a:r>
            <a:r>
              <a:rPr lang="en-IN" sz="2000" i="1" dirty="0">
                <a:latin typeface="Times New Roman" panose="02020603050405020304" pitchFamily="18" charset="0"/>
                <a:cs typeface="Times New Roman" panose="02020603050405020304" pitchFamily="18" charset="0"/>
              </a:rPr>
              <a:t>S </a:t>
            </a:r>
            <a:r>
              <a:rPr lang="en-IN" sz="2000" dirty="0">
                <a:latin typeface="Times New Roman" panose="02020603050405020304" pitchFamily="18" charset="0"/>
                <a:cs typeface="Times New Roman" panose="02020603050405020304" pitchFamily="18" charset="0"/>
              </a:rPr>
              <a:t>Dublin, and </a:t>
            </a:r>
            <a:r>
              <a:rPr lang="en-IN" sz="2000" i="1" dirty="0">
                <a:latin typeface="Times New Roman" panose="02020603050405020304" pitchFamily="18" charset="0"/>
                <a:cs typeface="Times New Roman" panose="02020603050405020304" pitchFamily="18" charset="0"/>
              </a:rPr>
              <a:t>S </a:t>
            </a:r>
            <a:r>
              <a:rPr lang="en-IN" sz="2000" dirty="0">
                <a:latin typeface="Times New Roman" panose="02020603050405020304" pitchFamily="18" charset="0"/>
                <a:cs typeface="Times New Roman" panose="02020603050405020304" pitchFamily="18" charset="0"/>
              </a:rPr>
              <a:t>Newport; </a:t>
            </a:r>
          </a:p>
          <a:p>
            <a:r>
              <a:rPr lang="en-IN" sz="2000" b="1" dirty="0">
                <a:solidFill>
                  <a:srgbClr val="0070C0"/>
                </a:solidFill>
                <a:latin typeface="Times New Roman" panose="02020603050405020304" pitchFamily="18" charset="0"/>
                <a:cs typeface="Times New Roman" panose="02020603050405020304" pitchFamily="18" charset="0"/>
              </a:rPr>
              <a:t>sheep and goats</a:t>
            </a:r>
            <a:r>
              <a:rPr lang="en-IN" sz="2000" dirty="0">
                <a:solidFill>
                  <a:srgbClr val="0070C0"/>
                </a:solidFill>
                <a:latin typeface="Times New Roman" panose="02020603050405020304" pitchFamily="18" charset="0"/>
                <a:cs typeface="Times New Roman" panose="02020603050405020304" pitchFamily="18" charset="0"/>
              </a:rPr>
              <a:t>—</a:t>
            </a:r>
            <a:r>
              <a:rPr lang="en-IN" sz="2000" i="1" dirty="0">
                <a:solidFill>
                  <a:srgbClr val="0070C0"/>
                </a:solidFill>
                <a:latin typeface="Times New Roman" panose="02020603050405020304" pitchFamily="18" charset="0"/>
                <a:cs typeface="Times New Roman" panose="02020603050405020304" pitchFamily="18" charset="0"/>
              </a:rPr>
              <a:t>S</a:t>
            </a:r>
            <a:r>
              <a:rPr lang="en-IN" sz="2000" dirty="0">
                <a:solidFill>
                  <a:srgbClr val="0070C0"/>
                </a:solidFill>
                <a:latin typeface="Times New Roman" panose="02020603050405020304" pitchFamily="18" charset="0"/>
                <a:cs typeface="Times New Roman" panose="02020603050405020304" pitchFamily="18" charset="0"/>
              </a:rPr>
              <a:t> Typhimurium, </a:t>
            </a:r>
            <a:r>
              <a:rPr lang="en-IN" sz="2000" i="1" dirty="0">
                <a:solidFill>
                  <a:srgbClr val="0070C0"/>
                </a:solidFill>
                <a:latin typeface="Times New Roman" panose="02020603050405020304" pitchFamily="18" charset="0"/>
                <a:cs typeface="Times New Roman" panose="02020603050405020304" pitchFamily="18" charset="0"/>
              </a:rPr>
              <a:t>S</a:t>
            </a:r>
            <a:r>
              <a:rPr lang="en-IN" sz="2000" dirty="0">
                <a:solidFill>
                  <a:srgbClr val="0070C0"/>
                </a:solidFill>
                <a:latin typeface="Times New Roman" panose="02020603050405020304" pitchFamily="18" charset="0"/>
                <a:cs typeface="Times New Roman" panose="02020603050405020304" pitchFamily="18" charset="0"/>
              </a:rPr>
              <a:t> Dublin, </a:t>
            </a:r>
            <a:r>
              <a:rPr lang="en-IN" sz="2000" i="1" dirty="0">
                <a:solidFill>
                  <a:srgbClr val="0070C0"/>
                </a:solidFill>
                <a:latin typeface="Times New Roman" panose="02020603050405020304" pitchFamily="18" charset="0"/>
                <a:cs typeface="Times New Roman" panose="02020603050405020304" pitchFamily="18" charset="0"/>
              </a:rPr>
              <a:t>S</a:t>
            </a:r>
            <a:r>
              <a:rPr lang="en-IN" sz="2000" dirty="0">
                <a:solidFill>
                  <a:srgbClr val="0070C0"/>
                </a:solidFill>
                <a:latin typeface="Times New Roman" panose="02020603050405020304" pitchFamily="18" charset="0"/>
                <a:cs typeface="Times New Roman" panose="02020603050405020304" pitchFamily="18" charset="0"/>
              </a:rPr>
              <a:t> </a:t>
            </a:r>
            <a:r>
              <a:rPr lang="en-IN" sz="2000" dirty="0" err="1">
                <a:solidFill>
                  <a:srgbClr val="0070C0"/>
                </a:solidFill>
                <a:latin typeface="Times New Roman" panose="02020603050405020304" pitchFamily="18" charset="0"/>
                <a:cs typeface="Times New Roman" panose="02020603050405020304" pitchFamily="18" charset="0"/>
              </a:rPr>
              <a:t>Abortusovis</a:t>
            </a:r>
            <a:r>
              <a:rPr lang="en-IN" sz="2000" dirty="0">
                <a:solidFill>
                  <a:srgbClr val="0070C0"/>
                </a:solidFill>
                <a:latin typeface="Times New Roman" panose="02020603050405020304" pitchFamily="18" charset="0"/>
                <a:cs typeface="Times New Roman" panose="02020603050405020304" pitchFamily="18" charset="0"/>
              </a:rPr>
              <a:t>, </a:t>
            </a:r>
            <a:r>
              <a:rPr lang="en-IN" sz="2000" i="1" dirty="0">
                <a:solidFill>
                  <a:srgbClr val="0070C0"/>
                </a:solidFill>
                <a:latin typeface="Times New Roman" panose="02020603050405020304" pitchFamily="18" charset="0"/>
                <a:cs typeface="Times New Roman" panose="02020603050405020304" pitchFamily="18" charset="0"/>
              </a:rPr>
              <a:t>S</a:t>
            </a:r>
            <a:r>
              <a:rPr lang="en-IN" sz="2000" dirty="0">
                <a:solidFill>
                  <a:srgbClr val="0070C0"/>
                </a:solidFill>
                <a:latin typeface="Times New Roman" panose="02020603050405020304" pitchFamily="18" charset="0"/>
                <a:cs typeface="Times New Roman" panose="02020603050405020304" pitchFamily="18" charset="0"/>
              </a:rPr>
              <a:t> </a:t>
            </a:r>
            <a:r>
              <a:rPr lang="en-IN" sz="2000" dirty="0" err="1">
                <a:solidFill>
                  <a:srgbClr val="0070C0"/>
                </a:solidFill>
                <a:latin typeface="Times New Roman" panose="02020603050405020304" pitchFamily="18" charset="0"/>
                <a:cs typeface="Times New Roman" panose="02020603050405020304" pitchFamily="18" charset="0"/>
              </a:rPr>
              <a:t>Anatum</a:t>
            </a:r>
            <a:r>
              <a:rPr lang="en-IN" sz="2000" dirty="0">
                <a:solidFill>
                  <a:srgbClr val="0070C0"/>
                </a:solidFill>
                <a:latin typeface="Times New Roman" panose="02020603050405020304" pitchFamily="18" charset="0"/>
                <a:cs typeface="Times New Roman" panose="02020603050405020304" pitchFamily="18" charset="0"/>
              </a:rPr>
              <a:t>, and </a:t>
            </a:r>
            <a:r>
              <a:rPr lang="en-IN" sz="2000" i="1" dirty="0">
                <a:solidFill>
                  <a:srgbClr val="0070C0"/>
                </a:solidFill>
                <a:latin typeface="Times New Roman" panose="02020603050405020304" pitchFamily="18" charset="0"/>
                <a:cs typeface="Times New Roman" panose="02020603050405020304" pitchFamily="18" charset="0"/>
              </a:rPr>
              <a:t>S</a:t>
            </a:r>
            <a:r>
              <a:rPr lang="en-IN" sz="2000" dirty="0">
                <a:solidFill>
                  <a:srgbClr val="0070C0"/>
                </a:solidFill>
                <a:latin typeface="Times New Roman" panose="02020603050405020304" pitchFamily="18" charset="0"/>
                <a:cs typeface="Times New Roman" panose="02020603050405020304" pitchFamily="18" charset="0"/>
              </a:rPr>
              <a:t> Montevideo; </a:t>
            </a:r>
          </a:p>
          <a:p>
            <a:r>
              <a:rPr lang="en-IN" sz="2000" b="1" dirty="0">
                <a:latin typeface="Times New Roman" panose="02020603050405020304" pitchFamily="18" charset="0"/>
                <a:cs typeface="Times New Roman" panose="02020603050405020304" pitchFamily="18" charset="0"/>
              </a:rPr>
              <a:t>pigs</a:t>
            </a:r>
            <a:r>
              <a:rPr lang="en-IN" sz="2000" dirty="0">
                <a:latin typeface="Times New Roman" panose="02020603050405020304" pitchFamily="18" charset="0"/>
                <a:cs typeface="Times New Roman" panose="02020603050405020304" pitchFamily="18" charset="0"/>
              </a:rPr>
              <a:t>—</a:t>
            </a:r>
            <a:r>
              <a:rPr lang="en-IN" sz="2000" i="1" dirty="0">
                <a:latin typeface="Times New Roman" panose="02020603050405020304" pitchFamily="18" charset="0"/>
                <a:cs typeface="Times New Roman" panose="02020603050405020304" pitchFamily="18" charset="0"/>
              </a:rPr>
              <a:t>S</a:t>
            </a:r>
            <a:r>
              <a:rPr lang="en-IN" sz="2000" dirty="0">
                <a:latin typeface="Times New Roman" panose="02020603050405020304" pitchFamily="18" charset="0"/>
                <a:cs typeface="Times New Roman" panose="02020603050405020304" pitchFamily="18" charset="0"/>
              </a:rPr>
              <a:t> Typhimurium and </a:t>
            </a:r>
            <a:r>
              <a:rPr lang="en-IN" sz="2000" i="1" dirty="0">
                <a:latin typeface="Times New Roman" panose="02020603050405020304" pitchFamily="18" charset="0"/>
                <a:cs typeface="Times New Roman" panose="02020603050405020304" pitchFamily="18" charset="0"/>
              </a:rPr>
              <a:t>S</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Choleraesuis</a:t>
            </a:r>
            <a:r>
              <a:rPr lang="en-IN" sz="2000" dirty="0">
                <a:latin typeface="Times New Roman" panose="02020603050405020304" pitchFamily="18" charset="0"/>
                <a:cs typeface="Times New Roman" panose="02020603050405020304" pitchFamily="18" charset="0"/>
              </a:rPr>
              <a:t>; </a:t>
            </a:r>
          </a:p>
          <a:p>
            <a:r>
              <a:rPr lang="en-IN" sz="2000" b="1" dirty="0">
                <a:solidFill>
                  <a:srgbClr val="FF0000"/>
                </a:solidFill>
                <a:latin typeface="Times New Roman" panose="02020603050405020304" pitchFamily="18" charset="0"/>
                <a:cs typeface="Times New Roman" panose="02020603050405020304" pitchFamily="18" charset="0"/>
              </a:rPr>
              <a:t>horses</a:t>
            </a:r>
            <a:r>
              <a:rPr lang="en-IN" sz="2000" dirty="0">
                <a:solidFill>
                  <a:srgbClr val="FF0000"/>
                </a:solidFill>
                <a:latin typeface="Times New Roman" panose="02020603050405020304" pitchFamily="18" charset="0"/>
                <a:cs typeface="Times New Roman" panose="02020603050405020304" pitchFamily="18" charset="0"/>
              </a:rPr>
              <a:t>—</a:t>
            </a:r>
            <a:r>
              <a:rPr lang="en-IN" sz="2000" i="1" dirty="0">
                <a:solidFill>
                  <a:srgbClr val="FF0000"/>
                </a:solidFill>
                <a:latin typeface="Times New Roman" panose="02020603050405020304" pitchFamily="18" charset="0"/>
                <a:cs typeface="Times New Roman" panose="02020603050405020304" pitchFamily="18" charset="0"/>
              </a:rPr>
              <a:t>S</a:t>
            </a:r>
            <a:r>
              <a:rPr lang="en-IN" sz="2000" dirty="0">
                <a:solidFill>
                  <a:srgbClr val="FF0000"/>
                </a:solidFill>
                <a:latin typeface="Times New Roman" panose="02020603050405020304" pitchFamily="18" charset="0"/>
                <a:cs typeface="Times New Roman" panose="02020603050405020304" pitchFamily="18" charset="0"/>
              </a:rPr>
              <a:t> Typhimurium, </a:t>
            </a:r>
            <a:r>
              <a:rPr lang="en-IN" sz="2000" i="1" dirty="0">
                <a:solidFill>
                  <a:srgbClr val="FF0000"/>
                </a:solidFill>
                <a:latin typeface="Times New Roman" panose="02020603050405020304" pitchFamily="18" charset="0"/>
                <a:cs typeface="Times New Roman" panose="02020603050405020304" pitchFamily="18" charset="0"/>
              </a:rPr>
              <a:t>S</a:t>
            </a:r>
            <a:r>
              <a:rPr lang="en-IN" sz="2000" dirty="0">
                <a:solidFill>
                  <a:srgbClr val="FF0000"/>
                </a:solidFill>
                <a:latin typeface="Times New Roman" panose="02020603050405020304" pitchFamily="18" charset="0"/>
                <a:cs typeface="Times New Roman" panose="02020603050405020304" pitchFamily="18" charset="0"/>
              </a:rPr>
              <a:t> </a:t>
            </a:r>
            <a:r>
              <a:rPr lang="en-IN" sz="2000" dirty="0" err="1">
                <a:solidFill>
                  <a:srgbClr val="FF0000"/>
                </a:solidFill>
                <a:latin typeface="Times New Roman" panose="02020603050405020304" pitchFamily="18" charset="0"/>
                <a:cs typeface="Times New Roman" panose="02020603050405020304" pitchFamily="18" charset="0"/>
              </a:rPr>
              <a:t>Anatum</a:t>
            </a:r>
            <a:r>
              <a:rPr lang="en-IN" sz="2000" dirty="0">
                <a:solidFill>
                  <a:srgbClr val="FF0000"/>
                </a:solidFill>
                <a:latin typeface="Times New Roman" panose="02020603050405020304" pitchFamily="18" charset="0"/>
                <a:cs typeface="Times New Roman" panose="02020603050405020304" pitchFamily="18" charset="0"/>
              </a:rPr>
              <a:t>, </a:t>
            </a:r>
            <a:r>
              <a:rPr lang="en-IN" sz="2000" i="1" dirty="0">
                <a:solidFill>
                  <a:srgbClr val="FF0000"/>
                </a:solidFill>
                <a:latin typeface="Times New Roman" panose="02020603050405020304" pitchFamily="18" charset="0"/>
                <a:cs typeface="Times New Roman" panose="02020603050405020304" pitchFamily="18" charset="0"/>
              </a:rPr>
              <a:t>S</a:t>
            </a:r>
            <a:r>
              <a:rPr lang="en-IN" sz="2000" dirty="0">
                <a:solidFill>
                  <a:srgbClr val="FF0000"/>
                </a:solidFill>
                <a:latin typeface="Times New Roman" panose="02020603050405020304" pitchFamily="18" charset="0"/>
                <a:cs typeface="Times New Roman" panose="02020603050405020304" pitchFamily="18" charset="0"/>
              </a:rPr>
              <a:t> Newport, </a:t>
            </a:r>
            <a:r>
              <a:rPr lang="en-IN" sz="2000" i="1" dirty="0">
                <a:solidFill>
                  <a:srgbClr val="FF0000"/>
                </a:solidFill>
                <a:latin typeface="Times New Roman" panose="02020603050405020304" pitchFamily="18" charset="0"/>
                <a:cs typeface="Times New Roman" panose="02020603050405020304" pitchFamily="18" charset="0"/>
              </a:rPr>
              <a:t>S</a:t>
            </a:r>
            <a:r>
              <a:rPr lang="en-IN" sz="2000" dirty="0">
                <a:solidFill>
                  <a:srgbClr val="FF0000"/>
                </a:solidFill>
                <a:latin typeface="Times New Roman" panose="02020603050405020304" pitchFamily="18" charset="0"/>
                <a:cs typeface="Times New Roman" panose="02020603050405020304" pitchFamily="18" charset="0"/>
              </a:rPr>
              <a:t> Enteritidis, and </a:t>
            </a:r>
            <a:r>
              <a:rPr lang="en-IN" sz="2000" i="1" dirty="0">
                <a:solidFill>
                  <a:srgbClr val="FF0000"/>
                </a:solidFill>
                <a:latin typeface="Times New Roman" panose="02020603050405020304" pitchFamily="18" charset="0"/>
                <a:cs typeface="Times New Roman" panose="02020603050405020304" pitchFamily="18" charset="0"/>
              </a:rPr>
              <a:t>Salmonella</a:t>
            </a:r>
            <a:r>
              <a:rPr lang="en-IN" sz="2000" dirty="0">
                <a:solidFill>
                  <a:srgbClr val="FF0000"/>
                </a:solidFill>
                <a:latin typeface="Times New Roman" panose="02020603050405020304" pitchFamily="18" charset="0"/>
                <a:cs typeface="Times New Roman" panose="02020603050405020304" pitchFamily="18" charset="0"/>
              </a:rPr>
              <a:t> serovar IIIa 18:z</a:t>
            </a:r>
            <a:r>
              <a:rPr lang="en-IN" sz="2000" baseline="-25000" dirty="0">
                <a:solidFill>
                  <a:srgbClr val="FF0000"/>
                </a:solidFill>
                <a:latin typeface="Times New Roman" panose="02020603050405020304" pitchFamily="18" charset="0"/>
                <a:cs typeface="Times New Roman" panose="02020603050405020304" pitchFamily="18" charset="0"/>
              </a:rPr>
              <a:t>4</a:t>
            </a:r>
            <a:r>
              <a:rPr lang="en-IN" sz="2000" dirty="0">
                <a:solidFill>
                  <a:srgbClr val="FF0000"/>
                </a:solidFill>
                <a:latin typeface="Times New Roman" panose="02020603050405020304" pitchFamily="18" charset="0"/>
                <a:cs typeface="Times New Roman" panose="02020603050405020304" pitchFamily="18" charset="0"/>
              </a:rPr>
              <a:t>:z</a:t>
            </a:r>
            <a:r>
              <a:rPr lang="en-IN" sz="2000" baseline="-25000" dirty="0">
                <a:solidFill>
                  <a:srgbClr val="FF0000"/>
                </a:solidFill>
                <a:latin typeface="Times New Roman" panose="02020603050405020304" pitchFamily="18" charset="0"/>
                <a:cs typeface="Times New Roman" panose="02020603050405020304" pitchFamily="18" charset="0"/>
              </a:rPr>
              <a:t>23</a:t>
            </a:r>
            <a:r>
              <a:rPr lang="en-IN" sz="2000" dirty="0">
                <a:solidFill>
                  <a:srgbClr val="FF0000"/>
                </a:solidFill>
                <a:latin typeface="Times New Roman" panose="02020603050405020304" pitchFamily="18" charset="0"/>
                <a:cs typeface="Times New Roman" panose="02020603050405020304" pitchFamily="18" charset="0"/>
              </a:rPr>
              <a:t>; and </a:t>
            </a:r>
          </a:p>
          <a:p>
            <a:r>
              <a:rPr lang="en-IN" sz="2000" b="1" dirty="0">
                <a:latin typeface="Times New Roman" panose="02020603050405020304" pitchFamily="18" charset="0"/>
                <a:cs typeface="Times New Roman" panose="02020603050405020304" pitchFamily="18" charset="0"/>
              </a:rPr>
              <a:t>poultry</a:t>
            </a:r>
            <a:r>
              <a:rPr lang="en-IN" sz="2000" dirty="0">
                <a:latin typeface="Times New Roman" panose="02020603050405020304" pitchFamily="18" charset="0"/>
                <a:cs typeface="Times New Roman" panose="02020603050405020304" pitchFamily="18" charset="0"/>
              </a:rPr>
              <a:t>—</a:t>
            </a:r>
            <a:r>
              <a:rPr lang="en-IN" sz="2000" i="1" dirty="0">
                <a:latin typeface="Times New Roman" panose="02020603050405020304" pitchFamily="18" charset="0"/>
                <a:cs typeface="Times New Roman" panose="02020603050405020304" pitchFamily="18" charset="0"/>
              </a:rPr>
              <a:t>S</a:t>
            </a:r>
            <a:r>
              <a:rPr lang="en-IN" sz="2000" dirty="0">
                <a:latin typeface="Times New Roman" panose="02020603050405020304" pitchFamily="18" charset="0"/>
                <a:cs typeface="Times New Roman" panose="02020603050405020304" pitchFamily="18" charset="0"/>
              </a:rPr>
              <a:t> Enteritidis, </a:t>
            </a:r>
            <a:r>
              <a:rPr lang="en-IN" sz="2000" i="1" dirty="0">
                <a:latin typeface="Times New Roman" panose="02020603050405020304" pitchFamily="18" charset="0"/>
                <a:cs typeface="Times New Roman" panose="02020603050405020304" pitchFamily="18" charset="0"/>
              </a:rPr>
              <a:t>S</a:t>
            </a:r>
            <a:r>
              <a:rPr lang="en-IN" sz="2000" dirty="0">
                <a:latin typeface="Times New Roman" panose="02020603050405020304" pitchFamily="18" charset="0"/>
                <a:cs typeface="Times New Roman" panose="02020603050405020304" pitchFamily="18" charset="0"/>
              </a:rPr>
              <a:t> Typhimurium, </a:t>
            </a:r>
            <a:r>
              <a:rPr lang="en-IN" sz="2000" i="1" dirty="0">
                <a:latin typeface="Times New Roman" panose="02020603050405020304" pitchFamily="18" charset="0"/>
                <a:cs typeface="Times New Roman" panose="02020603050405020304" pitchFamily="18" charset="0"/>
              </a:rPr>
              <a:t>S</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Gallinarum</a:t>
            </a:r>
            <a:r>
              <a:rPr lang="en-IN" sz="2000" dirty="0">
                <a:latin typeface="Times New Roman" panose="02020603050405020304" pitchFamily="18" charset="0"/>
                <a:cs typeface="Times New Roman" panose="02020603050405020304" pitchFamily="18" charset="0"/>
              </a:rPr>
              <a:t>, and </a:t>
            </a:r>
            <a:r>
              <a:rPr lang="en-IN" sz="2000" i="1" dirty="0">
                <a:latin typeface="Times New Roman" panose="02020603050405020304" pitchFamily="18" charset="0"/>
                <a:cs typeface="Times New Roman" panose="02020603050405020304" pitchFamily="18" charset="0"/>
              </a:rPr>
              <a:t>S</a:t>
            </a:r>
            <a:r>
              <a:rPr lang="en-IN" sz="2000" dirty="0">
                <a:latin typeface="Times New Roman" panose="02020603050405020304" pitchFamily="18" charset="0"/>
                <a:cs typeface="Times New Roman" panose="02020603050405020304" pitchFamily="18" charset="0"/>
              </a:rPr>
              <a:t> Pullorum.</a:t>
            </a:r>
          </a:p>
          <a:p>
            <a:endParaRPr lang="en-IN" dirty="0"/>
          </a:p>
        </p:txBody>
      </p:sp>
    </p:spTree>
    <p:extLst>
      <p:ext uri="{BB962C8B-B14F-4D97-AF65-F5344CB8AC3E}">
        <p14:creationId xmlns:p14="http://schemas.microsoft.com/office/powerpoint/2010/main" val="272419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27010-DDD3-48F7-8BFC-68CDE750C373}"/>
              </a:ext>
            </a:extLst>
          </p:cNvPr>
          <p:cNvSpPr>
            <a:spLocks noGrp="1"/>
          </p:cNvSpPr>
          <p:nvPr>
            <p:ph type="title"/>
          </p:nvPr>
        </p:nvSpPr>
        <p:spPr/>
        <p:txBody>
          <a:bodyPr>
            <a:normAutofit/>
          </a:bodyPr>
          <a:lstStyle/>
          <a:p>
            <a:pPr algn="ctr"/>
            <a:r>
              <a:rPr lang="en-US" sz="3200" b="0" i="0" dirty="0">
                <a:solidFill>
                  <a:srgbClr val="C00000"/>
                </a:solidFill>
                <a:effectLst/>
                <a:latin typeface="Times New Roman" panose="02020603050405020304" pitchFamily="18" charset="0"/>
                <a:cs typeface="Times New Roman" panose="02020603050405020304" pitchFamily="18" charset="0"/>
              </a:rPr>
              <a:t>Transmission</a:t>
            </a:r>
            <a:endParaRPr lang="en-IN" sz="32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742560-0E22-4500-849B-5BB3BD867D9C}"/>
              </a:ext>
            </a:extLst>
          </p:cNvPr>
          <p:cNvSpPr>
            <a:spLocks noGrp="1"/>
          </p:cNvSpPr>
          <p:nvPr>
            <p:ph idx="1"/>
          </p:nvPr>
        </p:nvSpPr>
        <p:spPr>
          <a:xfrm>
            <a:off x="838200" y="1358283"/>
            <a:ext cx="10515600" cy="4818680"/>
          </a:xfrm>
        </p:spPr>
        <p:txBody>
          <a:bodyPr>
            <a:noAutofit/>
          </a:bodyPr>
          <a:lstStyle/>
          <a:p>
            <a:r>
              <a:rPr lang="en-US" sz="2000" b="0" i="0" dirty="0">
                <a:solidFill>
                  <a:srgbClr val="3B3835"/>
                </a:solidFill>
                <a:effectLst/>
                <a:latin typeface="Times New Roman" panose="02020603050405020304" pitchFamily="18" charset="0"/>
                <a:cs typeface="Times New Roman" panose="02020603050405020304" pitchFamily="18" charset="0"/>
              </a:rPr>
              <a:t> </a:t>
            </a:r>
            <a:r>
              <a:rPr lang="en-US" sz="2000" b="0" i="0" dirty="0">
                <a:solidFill>
                  <a:srgbClr val="FF0000"/>
                </a:solidFill>
                <a:effectLst/>
                <a:latin typeface="Times New Roman" panose="02020603050405020304" pitchFamily="18" charset="0"/>
                <a:cs typeface="Times New Roman" panose="02020603050405020304" pitchFamily="18" charset="0"/>
              </a:rPr>
              <a:t>Human: </a:t>
            </a:r>
          </a:p>
          <a:p>
            <a:r>
              <a:rPr lang="en-US" sz="2000" b="0" i="0" dirty="0">
                <a:solidFill>
                  <a:srgbClr val="3B3835"/>
                </a:solidFill>
                <a:effectLst/>
                <a:latin typeface="Times New Roman" panose="02020603050405020304" pitchFamily="18" charset="0"/>
                <a:cs typeface="Times New Roman" panose="02020603050405020304" pitchFamily="18" charset="0"/>
              </a:rPr>
              <a:t> People are often infected when they eat contaminated foods of animal origin such as meat or eggs. </a:t>
            </a:r>
          </a:p>
          <a:p>
            <a:r>
              <a:rPr lang="en-US" sz="2000" b="0" i="0" dirty="0">
                <a:solidFill>
                  <a:srgbClr val="00B050"/>
                </a:solidFill>
                <a:effectLst/>
                <a:latin typeface="Times New Roman" panose="02020603050405020304" pitchFamily="18" charset="0"/>
                <a:cs typeface="Times New Roman" panose="02020603050405020304" pitchFamily="18" charset="0"/>
              </a:rPr>
              <a:t>They can also be infected by ingesting organisms in animal feces, either directly or in contaminated food or water. </a:t>
            </a:r>
          </a:p>
          <a:p>
            <a:r>
              <a:rPr lang="en-US" sz="2000" b="0" i="0" dirty="0">
                <a:solidFill>
                  <a:srgbClr val="3B3835"/>
                </a:solidFill>
                <a:effectLst/>
                <a:latin typeface="Times New Roman" panose="02020603050405020304" pitchFamily="18" charset="0"/>
                <a:cs typeface="Times New Roman" panose="02020603050405020304" pitchFamily="18" charset="0"/>
              </a:rPr>
              <a:t>Directly transmitted human infections are most often acquired from the feces of reptiles, chicks and ducklings. Livestock, dogs, cats, adult poultry and cage birds can also be involved. </a:t>
            </a:r>
          </a:p>
          <a:p>
            <a:r>
              <a:rPr lang="en-US" sz="2000" b="0" i="0" dirty="0">
                <a:solidFill>
                  <a:srgbClr val="FF0000"/>
                </a:solidFill>
                <a:effectLst/>
                <a:latin typeface="Times New Roman" panose="02020603050405020304" pitchFamily="18" charset="0"/>
                <a:cs typeface="Times New Roman" panose="02020603050405020304" pitchFamily="18" charset="0"/>
              </a:rPr>
              <a:t>Animals: </a:t>
            </a:r>
          </a:p>
          <a:p>
            <a:r>
              <a:rPr lang="en-US" sz="2000" b="0" i="0" dirty="0">
                <a:solidFill>
                  <a:srgbClr val="3B3835"/>
                </a:solidFill>
                <a:effectLst/>
                <a:latin typeface="Times New Roman" panose="02020603050405020304" pitchFamily="18" charset="0"/>
                <a:cs typeface="Times New Roman" panose="02020603050405020304" pitchFamily="18" charset="0"/>
              </a:rPr>
              <a:t>Salmonella spp. are mainly transmitted by the fecal-oral route. </a:t>
            </a:r>
          </a:p>
          <a:p>
            <a:r>
              <a:rPr lang="en-US" sz="2000" b="0" i="0" dirty="0">
                <a:solidFill>
                  <a:srgbClr val="0070C0"/>
                </a:solidFill>
                <a:effectLst/>
                <a:latin typeface="Times New Roman" panose="02020603050405020304" pitchFamily="18" charset="0"/>
                <a:cs typeface="Times New Roman" panose="02020603050405020304" pitchFamily="18" charset="0"/>
              </a:rPr>
              <a:t>Vertical transmission occurs in birds, with contamination of the vitelline membrane, albumen and the yolk of eggs. </a:t>
            </a:r>
          </a:p>
          <a:p>
            <a:r>
              <a:rPr lang="en-US" sz="2000" b="0" i="0" dirty="0">
                <a:solidFill>
                  <a:srgbClr val="3B3835"/>
                </a:solidFill>
                <a:effectLst/>
                <a:latin typeface="Times New Roman" panose="02020603050405020304" pitchFamily="18" charset="0"/>
                <a:cs typeface="Times New Roman" panose="02020603050405020304" pitchFamily="18" charset="0"/>
              </a:rPr>
              <a:t>Salmonella spp. can also be transmitted in utero in mammals. </a:t>
            </a:r>
          </a:p>
          <a:p>
            <a:r>
              <a:rPr lang="en-US" sz="2000" b="0" i="0" dirty="0">
                <a:solidFill>
                  <a:srgbClr val="C00000"/>
                </a:solidFill>
                <a:effectLst/>
                <a:latin typeface="Times New Roman" panose="02020603050405020304" pitchFamily="18" charset="0"/>
                <a:cs typeface="Times New Roman" panose="02020603050405020304" pitchFamily="18" charset="0"/>
              </a:rPr>
              <a:t>Animals may also become infected from contaminated feed (including pastures), drinking water, or close contact with infected animal (including humans). </a:t>
            </a:r>
          </a:p>
          <a:p>
            <a:r>
              <a:rPr lang="en-US" sz="2000" b="0" i="0" dirty="0">
                <a:solidFill>
                  <a:srgbClr val="3B3835"/>
                </a:solidFill>
                <a:effectLst/>
                <a:latin typeface="Times New Roman" panose="02020603050405020304" pitchFamily="18" charset="0"/>
                <a:cs typeface="Times New Roman" panose="02020603050405020304" pitchFamily="18" charset="0"/>
              </a:rPr>
              <a:t>Birds and rodents can spread Salmonella to livestock. </a:t>
            </a:r>
          </a:p>
          <a:p>
            <a:r>
              <a:rPr lang="en-US" sz="2000" b="0" i="0" dirty="0">
                <a:solidFill>
                  <a:srgbClr val="3B3835"/>
                </a:solidFill>
                <a:effectLst/>
                <a:latin typeface="Times New Roman" panose="02020603050405020304" pitchFamily="18" charset="0"/>
                <a:cs typeface="Times New Roman" panose="02020603050405020304" pitchFamily="18" charset="0"/>
              </a:rPr>
              <a:t> </a:t>
            </a:r>
            <a:r>
              <a:rPr lang="en-US" sz="2000" b="0" i="0" dirty="0">
                <a:solidFill>
                  <a:srgbClr val="00B050"/>
                </a:solidFill>
                <a:effectLst/>
                <a:latin typeface="Times New Roman" panose="02020603050405020304" pitchFamily="18" charset="0"/>
                <a:cs typeface="Times New Roman" panose="02020603050405020304" pitchFamily="18" charset="0"/>
              </a:rPr>
              <a:t>Carnivores are also infected through meat, eggs, and other animal products that are not thoroughly cooked.</a:t>
            </a:r>
            <a:endParaRPr lang="en-IN" sz="2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6440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C004E6-6222-46CC-8F2A-FED88639B340}"/>
              </a:ext>
            </a:extLst>
          </p:cNvPr>
          <p:cNvSpPr>
            <a:spLocks noGrp="1"/>
          </p:cNvSpPr>
          <p:nvPr>
            <p:ph idx="1"/>
          </p:nvPr>
        </p:nvSpPr>
        <p:spPr>
          <a:xfrm>
            <a:off x="838200" y="310718"/>
            <a:ext cx="10515600" cy="5866245"/>
          </a:xfrm>
        </p:spPr>
        <p:txBody>
          <a:bodyPr>
            <a:noAutofit/>
          </a:bodyPr>
          <a:lstStyle/>
          <a:p>
            <a:pPr marL="0" indent="0">
              <a:buNone/>
            </a:pPr>
            <a:r>
              <a:rPr lang="en-US" sz="2000" b="0" i="0" dirty="0">
                <a:solidFill>
                  <a:srgbClr val="FF0000"/>
                </a:solidFill>
                <a:effectLst/>
                <a:latin typeface="Times New Roman" panose="02020603050405020304" pitchFamily="18" charset="0"/>
                <a:cs typeface="Times New Roman" panose="02020603050405020304" pitchFamily="18" charset="0"/>
              </a:rPr>
              <a:t>Mechanisms of Pathogenicity </a:t>
            </a:r>
          </a:p>
          <a:p>
            <a:r>
              <a:rPr lang="en-US" sz="2000" b="0" i="0" dirty="0">
                <a:solidFill>
                  <a:srgbClr val="3B3835"/>
                </a:solidFill>
                <a:effectLst/>
                <a:latin typeface="Times New Roman" panose="02020603050405020304" pitchFamily="18" charset="0"/>
                <a:cs typeface="Times New Roman" panose="02020603050405020304" pitchFamily="18" charset="0"/>
              </a:rPr>
              <a:t> </a:t>
            </a:r>
            <a:r>
              <a:rPr lang="en-US" sz="2000" b="0" i="0" dirty="0">
                <a:solidFill>
                  <a:srgbClr val="0070C0"/>
                </a:solidFill>
                <a:effectLst/>
                <a:latin typeface="Times New Roman" panose="02020603050405020304" pitchFamily="18" charset="0"/>
                <a:cs typeface="Times New Roman" panose="02020603050405020304" pitchFamily="18" charset="0"/>
              </a:rPr>
              <a:t>Bacterial products involved in virulence: </a:t>
            </a:r>
          </a:p>
          <a:p>
            <a:r>
              <a:rPr lang="en-US" sz="2000" b="0" i="0" dirty="0">
                <a:solidFill>
                  <a:srgbClr val="3B3835"/>
                </a:solidFill>
                <a:effectLst/>
                <a:latin typeface="Times New Roman" panose="02020603050405020304" pitchFamily="18" charset="0"/>
                <a:cs typeface="Times New Roman" panose="02020603050405020304" pitchFamily="18" charset="0"/>
              </a:rPr>
              <a:t>Salmonellae owe their pathogenicity largely to their ability to invade tissue and to survive within macrophages. </a:t>
            </a:r>
          </a:p>
          <a:p>
            <a:r>
              <a:rPr lang="en-US" sz="2000" b="0" i="0" dirty="0">
                <a:solidFill>
                  <a:srgbClr val="00B050"/>
                </a:solidFill>
                <a:effectLst/>
                <a:latin typeface="Times New Roman" panose="02020603050405020304" pitchFamily="18" charset="0"/>
                <a:cs typeface="Times New Roman" panose="02020603050405020304" pitchFamily="18" charset="0"/>
              </a:rPr>
              <a:t>The Vi antigen is a capsule that affords salmonellae some protection from phagocytosis</a:t>
            </a:r>
            <a:r>
              <a:rPr lang="en-US" sz="2000" b="0" i="0" dirty="0">
                <a:solidFill>
                  <a:srgbClr val="3B3835"/>
                </a:solidFill>
                <a:effectLst/>
                <a:latin typeface="Times New Roman" panose="02020603050405020304" pitchFamily="18" charset="0"/>
                <a:cs typeface="Times New Roman" panose="02020603050405020304" pitchFamily="18" charset="0"/>
              </a:rPr>
              <a:t>.</a:t>
            </a:r>
          </a:p>
          <a:p>
            <a:r>
              <a:rPr lang="en-US" sz="2000" b="0" i="0" dirty="0">
                <a:solidFill>
                  <a:srgbClr val="3B3835"/>
                </a:solidFill>
                <a:effectLst/>
                <a:latin typeface="Times New Roman" panose="02020603050405020304" pitchFamily="18" charset="0"/>
                <a:cs typeface="Times New Roman" panose="02020603050405020304" pitchFamily="18" charset="0"/>
              </a:rPr>
              <a:t>Once phagocytosed, Salmonella inhibits generation of oxidative free radicals and </a:t>
            </a:r>
            <a:r>
              <a:rPr lang="en-US" sz="2000" b="0" i="0" dirty="0" err="1">
                <a:solidFill>
                  <a:srgbClr val="3B3835"/>
                </a:solidFill>
                <a:effectLst/>
                <a:latin typeface="Times New Roman" panose="02020603050405020304" pitchFamily="18" charset="0"/>
                <a:cs typeface="Times New Roman" panose="02020603050405020304" pitchFamily="18" charset="0"/>
              </a:rPr>
              <a:t>intraphagosomal</a:t>
            </a:r>
            <a:r>
              <a:rPr lang="en-US" sz="2000" b="0" i="0" dirty="0">
                <a:solidFill>
                  <a:srgbClr val="3B3835"/>
                </a:solidFill>
                <a:effectLst/>
                <a:latin typeface="Times New Roman" panose="02020603050405020304" pitchFamily="18" charset="0"/>
                <a:cs typeface="Times New Roman" panose="02020603050405020304" pitchFamily="18" charset="0"/>
              </a:rPr>
              <a:t> killing.</a:t>
            </a:r>
          </a:p>
          <a:p>
            <a:r>
              <a:rPr lang="en-US" sz="2000" b="0" i="0" dirty="0">
                <a:solidFill>
                  <a:srgbClr val="FF0000"/>
                </a:solidFill>
                <a:effectLst/>
                <a:latin typeface="Times New Roman" panose="02020603050405020304" pitchFamily="18" charset="0"/>
                <a:cs typeface="Times New Roman" panose="02020603050405020304" pitchFamily="18" charset="0"/>
              </a:rPr>
              <a:t>Additionally, salmonellae have endotoxic lipopolysaccharide, which is responsible for septic shock in patients with bacteriemia. </a:t>
            </a:r>
          </a:p>
          <a:p>
            <a:r>
              <a:rPr lang="en-US" sz="2000" b="0" i="0" dirty="0">
                <a:solidFill>
                  <a:srgbClr val="3B3835"/>
                </a:solidFill>
                <a:effectLst/>
                <a:latin typeface="Times New Roman" panose="02020603050405020304" pitchFamily="18" charset="0"/>
                <a:cs typeface="Times New Roman" panose="02020603050405020304" pitchFamily="18" charset="0"/>
              </a:rPr>
              <a:t>Salmonellae that cause enteritis produce at least two enterotoxins that are responsible for many of the clinical signs of enteritis. </a:t>
            </a:r>
          </a:p>
          <a:p>
            <a:r>
              <a:rPr lang="en-US" sz="2000" b="0" i="0" dirty="0">
                <a:solidFill>
                  <a:srgbClr val="00B050"/>
                </a:solidFill>
                <a:effectLst/>
                <a:latin typeface="Times New Roman" panose="02020603050405020304" pitchFamily="18" charset="0"/>
                <a:cs typeface="Times New Roman" panose="02020603050405020304" pitchFamily="18" charset="0"/>
              </a:rPr>
              <a:t>The first of these is a small (25-30kD) protein that binds to GM1 gangliosides and cause hypersecretion of fluids and electrolytes by elevating levels of c-AMP. </a:t>
            </a:r>
          </a:p>
          <a:p>
            <a:r>
              <a:rPr lang="en-US" sz="2000" b="0" i="0" dirty="0">
                <a:solidFill>
                  <a:srgbClr val="3B3835"/>
                </a:solidFill>
                <a:effectLst/>
                <a:latin typeface="Times New Roman" panose="02020603050405020304" pitchFamily="18" charset="0"/>
                <a:cs typeface="Times New Roman" panose="02020603050405020304" pitchFamily="18" charset="0"/>
              </a:rPr>
              <a:t>It appears that both protein kinase C and prostaglandin E2 are involved in this process. </a:t>
            </a:r>
          </a:p>
          <a:p>
            <a:r>
              <a:rPr lang="en-US" sz="2000" b="0" i="0" dirty="0">
                <a:solidFill>
                  <a:srgbClr val="0070C0"/>
                </a:solidFill>
                <a:effectLst/>
                <a:latin typeface="Times New Roman" panose="02020603050405020304" pitchFamily="18" charset="0"/>
                <a:cs typeface="Times New Roman" panose="02020603050405020304" pitchFamily="18" charset="0"/>
              </a:rPr>
              <a:t>The second enterotoxin is larger (about 100 </a:t>
            </a:r>
            <a:r>
              <a:rPr lang="en-US" sz="2000" b="0" i="0" dirty="0" err="1">
                <a:solidFill>
                  <a:srgbClr val="0070C0"/>
                </a:solidFill>
                <a:effectLst/>
                <a:latin typeface="Times New Roman" panose="02020603050405020304" pitchFamily="18" charset="0"/>
                <a:cs typeface="Times New Roman" panose="02020603050405020304" pitchFamily="18" charset="0"/>
              </a:rPr>
              <a:t>kD</a:t>
            </a:r>
            <a:r>
              <a:rPr lang="en-US" sz="2000" b="0" i="0" dirty="0">
                <a:solidFill>
                  <a:srgbClr val="0070C0"/>
                </a:solidFill>
                <a:effectLst/>
                <a:latin typeface="Times New Roman" panose="02020603050405020304" pitchFamily="18" charset="0"/>
                <a:cs typeface="Times New Roman" panose="02020603050405020304" pitchFamily="18" charset="0"/>
              </a:rPr>
              <a:t>) and is unrelated in structure and mechanism of activity to the first enterotoxin </a:t>
            </a:r>
          </a:p>
          <a:p>
            <a:r>
              <a:rPr lang="en-US" sz="2000" b="0" i="0" dirty="0">
                <a:solidFill>
                  <a:srgbClr val="3B3835"/>
                </a:solidFill>
                <a:effectLst/>
                <a:latin typeface="Times New Roman" panose="02020603050405020304" pitchFamily="18" charset="0"/>
                <a:cs typeface="Times New Roman" panose="02020603050405020304" pitchFamily="18" charset="0"/>
              </a:rPr>
              <a:t>Salmonella strains that produce enterotoxins have been reported to invade the intestinal wall more effectively and to be more virulent than their non-toxigenic counterparts.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2928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1CD59E-EF29-44E2-9AF2-10E7916AE047}"/>
              </a:ext>
            </a:extLst>
          </p:cNvPr>
          <p:cNvSpPr>
            <a:spLocks noGrp="1"/>
          </p:cNvSpPr>
          <p:nvPr>
            <p:ph idx="1"/>
          </p:nvPr>
        </p:nvSpPr>
        <p:spPr>
          <a:xfrm>
            <a:off x="518604" y="689284"/>
            <a:ext cx="10515600" cy="4351338"/>
          </a:xfrm>
        </p:spPr>
        <p:txBody>
          <a:bodyPr>
            <a:normAutofit fontScale="25000" lnSpcReduction="20000"/>
          </a:bodyPr>
          <a:lstStyle/>
          <a:p>
            <a:pPr marL="0" indent="0" algn="l">
              <a:buNone/>
            </a:pPr>
            <a:r>
              <a:rPr lang="en-IN" sz="8000" b="0" i="0" dirty="0">
                <a:solidFill>
                  <a:srgbClr val="FF0000"/>
                </a:solidFill>
                <a:effectLst/>
                <a:latin typeface="Times New Roman" panose="02020603050405020304" pitchFamily="18" charset="0"/>
                <a:cs typeface="Times New Roman" panose="02020603050405020304" pitchFamily="18" charset="0"/>
              </a:rPr>
              <a:t>The Salmonella infection cycle</a:t>
            </a:r>
            <a:r>
              <a:rPr lang="en-IN" sz="8000" b="0" i="0" dirty="0">
                <a:solidFill>
                  <a:srgbClr val="3B3835"/>
                </a:solidFill>
                <a:effectLst/>
                <a:latin typeface="Times New Roman" panose="02020603050405020304" pitchFamily="18" charset="0"/>
                <a:cs typeface="Times New Roman" panose="02020603050405020304" pitchFamily="18" charset="0"/>
              </a:rPr>
              <a:t>.</a:t>
            </a:r>
          </a:p>
          <a:p>
            <a:pPr marL="0" indent="0" algn="l">
              <a:buNone/>
            </a:pPr>
            <a:r>
              <a:rPr lang="en-IN" sz="8000" b="0" i="0" dirty="0">
                <a:solidFill>
                  <a:srgbClr val="3B3835"/>
                </a:solidFill>
                <a:effectLst/>
                <a:latin typeface="Times New Roman" panose="02020603050405020304" pitchFamily="18" charset="0"/>
                <a:cs typeface="Times New Roman" panose="02020603050405020304" pitchFamily="18" charset="0"/>
              </a:rPr>
              <a:t>• Intestinal infection with salmonellae can follow one of two infection cycle. </a:t>
            </a:r>
          </a:p>
          <a:p>
            <a:pPr marL="0" indent="0" algn="l">
              <a:buNone/>
            </a:pPr>
            <a:r>
              <a:rPr lang="en-IN" sz="8000" b="0" i="0" dirty="0">
                <a:solidFill>
                  <a:srgbClr val="00B050"/>
                </a:solidFill>
                <a:effectLst/>
                <a:latin typeface="Times New Roman" panose="02020603050405020304" pitchFamily="18" charset="0"/>
                <a:cs typeface="Times New Roman" panose="02020603050405020304" pitchFamily="18" charset="0"/>
              </a:rPr>
              <a:t>One cycle causes enteritis, other causes typhoid </a:t>
            </a:r>
          </a:p>
          <a:p>
            <a:pPr marL="0" indent="0" algn="l">
              <a:buNone/>
            </a:pPr>
            <a:r>
              <a:rPr lang="en-IN" sz="8000" b="0" i="0" dirty="0">
                <a:solidFill>
                  <a:srgbClr val="C00000"/>
                </a:solidFill>
                <a:effectLst/>
                <a:latin typeface="Times New Roman" panose="02020603050405020304" pitchFamily="18" charset="0"/>
                <a:cs typeface="Times New Roman" panose="02020603050405020304" pitchFamily="18" charset="0"/>
              </a:rPr>
              <a:t>a. Enteritis </a:t>
            </a:r>
          </a:p>
          <a:p>
            <a:pPr marL="0" indent="0" algn="l">
              <a:buNone/>
            </a:pPr>
            <a:r>
              <a:rPr lang="en-IN" sz="8000" b="0" i="0" dirty="0">
                <a:solidFill>
                  <a:srgbClr val="3B3835"/>
                </a:solidFill>
                <a:effectLst/>
                <a:latin typeface="Times New Roman" panose="02020603050405020304" pitchFamily="18" charset="0"/>
                <a:cs typeface="Times New Roman" panose="02020603050405020304" pitchFamily="18" charset="0"/>
              </a:rPr>
              <a:t>Most serotypes cause enteritis, an infection that is limited to the terminal ileum. </a:t>
            </a:r>
          </a:p>
          <a:p>
            <a:pPr marL="0" indent="0" algn="l">
              <a:buNone/>
            </a:pPr>
            <a:r>
              <a:rPr lang="en-IN" sz="8000" b="0" i="0" dirty="0">
                <a:solidFill>
                  <a:srgbClr val="3B3835"/>
                </a:solidFill>
                <a:effectLst/>
                <a:latin typeface="Times New Roman" panose="02020603050405020304" pitchFamily="18" charset="0"/>
                <a:cs typeface="Times New Roman" panose="02020603050405020304" pitchFamily="18" charset="0"/>
              </a:rPr>
              <a:t>The salmonellae invade the intestinal wall and produce enterotoxins that cause nausea, vomiting and </a:t>
            </a:r>
            <a:r>
              <a:rPr lang="en-IN" sz="8000" b="0" i="0" dirty="0" err="1">
                <a:solidFill>
                  <a:srgbClr val="3B3835"/>
                </a:solidFill>
                <a:effectLst/>
                <a:latin typeface="Times New Roman" panose="02020603050405020304" pitchFamily="18" charset="0"/>
                <a:cs typeface="Times New Roman" panose="02020603050405020304" pitchFamily="18" charset="0"/>
              </a:rPr>
              <a:t>diarrhea</a:t>
            </a:r>
            <a:r>
              <a:rPr lang="en-IN" sz="8000" b="0" i="0" dirty="0">
                <a:solidFill>
                  <a:srgbClr val="3B3835"/>
                </a:solidFill>
                <a:effectLst/>
                <a:latin typeface="Times New Roman" panose="02020603050405020304" pitchFamily="18" charset="0"/>
                <a:cs typeface="Times New Roman" panose="02020603050405020304" pitchFamily="18" charset="0"/>
              </a:rPr>
              <a:t>. </a:t>
            </a:r>
          </a:p>
          <a:p>
            <a:pPr marL="0" indent="0" algn="l">
              <a:buNone/>
            </a:pPr>
            <a:r>
              <a:rPr lang="en-IN" sz="8000" b="0" i="0" dirty="0">
                <a:solidFill>
                  <a:srgbClr val="C00000"/>
                </a:solidFill>
                <a:effectLst/>
                <a:latin typeface="Times New Roman" panose="02020603050405020304" pitchFamily="18" charset="0"/>
                <a:cs typeface="Times New Roman" panose="02020603050405020304" pitchFamily="18" charset="0"/>
              </a:rPr>
              <a:t>b. Enteric fever (Typhoid): </a:t>
            </a:r>
            <a:r>
              <a:rPr lang="en-IN" sz="8000" b="0" i="0" dirty="0">
                <a:solidFill>
                  <a:srgbClr val="3B3835"/>
                </a:solidFill>
                <a:effectLst/>
                <a:latin typeface="Times New Roman" panose="02020603050405020304" pitchFamily="18" charset="0"/>
                <a:cs typeface="Times New Roman" panose="02020603050405020304" pitchFamily="18" charset="0"/>
              </a:rPr>
              <a:t>• Two serotypes Typhi and </a:t>
            </a:r>
            <a:r>
              <a:rPr lang="en-IN" sz="8000" b="0" i="0" dirty="0" err="1">
                <a:solidFill>
                  <a:srgbClr val="3B3835"/>
                </a:solidFill>
                <a:effectLst/>
                <a:latin typeface="Times New Roman" panose="02020603050405020304" pitchFamily="18" charset="0"/>
                <a:cs typeface="Times New Roman" panose="02020603050405020304" pitchFamily="18" charset="0"/>
              </a:rPr>
              <a:t>Paratyphi</a:t>
            </a:r>
            <a:r>
              <a:rPr lang="en-IN" sz="8000" b="0" i="0" dirty="0">
                <a:solidFill>
                  <a:srgbClr val="3B3835"/>
                </a:solidFill>
                <a:effectLst/>
                <a:latin typeface="Times New Roman" panose="02020603050405020304" pitchFamily="18" charset="0"/>
                <a:cs typeface="Times New Roman" panose="02020603050405020304" pitchFamily="18" charset="0"/>
              </a:rPr>
              <a:t> can cause typhoid. </a:t>
            </a:r>
          </a:p>
          <a:p>
            <a:pPr marL="0" indent="0" algn="l">
              <a:buNone/>
            </a:pPr>
            <a:r>
              <a:rPr lang="en-IN" sz="8000" b="0" i="0" dirty="0">
                <a:solidFill>
                  <a:srgbClr val="3B3835"/>
                </a:solidFill>
                <a:effectLst/>
                <a:latin typeface="Times New Roman" panose="02020603050405020304" pitchFamily="18" charset="0"/>
                <a:cs typeface="Times New Roman" panose="02020603050405020304" pitchFamily="18" charset="0"/>
              </a:rPr>
              <a:t>• The salmonella invade the wall of the terminal ileum and than spread to the intestinal lymphatics, where they are phagocytosed by PMNs and macrophages. </a:t>
            </a:r>
          </a:p>
          <a:p>
            <a:pPr marL="0" indent="0" algn="l">
              <a:buNone/>
            </a:pPr>
            <a:r>
              <a:rPr lang="en-IN" sz="8000" b="0" i="0" dirty="0">
                <a:solidFill>
                  <a:srgbClr val="3B3835"/>
                </a:solidFill>
                <a:effectLst/>
                <a:latin typeface="Times New Roman" panose="02020603050405020304" pitchFamily="18" charset="0"/>
                <a:cs typeface="Times New Roman" panose="02020603050405020304" pitchFamily="18" charset="0"/>
              </a:rPr>
              <a:t>• </a:t>
            </a:r>
            <a:r>
              <a:rPr lang="en-IN" sz="8000" b="0" i="0" dirty="0">
                <a:solidFill>
                  <a:srgbClr val="00B050"/>
                </a:solidFill>
                <a:effectLst/>
                <a:latin typeface="Times New Roman" panose="02020603050405020304" pitchFamily="18" charset="0"/>
                <a:cs typeface="Times New Roman" panose="02020603050405020304" pitchFamily="18" charset="0"/>
              </a:rPr>
              <a:t>Salmonella phagocytosed by PMNs are killed, but those phagocytosed by macrophages survive and multiply within phagocytic vacuoles. </a:t>
            </a:r>
          </a:p>
          <a:p>
            <a:pPr marL="0" indent="0" algn="l">
              <a:buNone/>
            </a:pPr>
            <a:r>
              <a:rPr lang="en-IN" sz="8000" b="0" i="0" dirty="0">
                <a:solidFill>
                  <a:srgbClr val="3B3835"/>
                </a:solidFill>
                <a:effectLst/>
                <a:latin typeface="Times New Roman" panose="02020603050405020304" pitchFamily="18" charset="0"/>
                <a:cs typeface="Times New Roman" panose="02020603050405020304" pitchFamily="18" charset="0"/>
              </a:rPr>
              <a:t>• </a:t>
            </a:r>
            <a:r>
              <a:rPr lang="en-IN" sz="8000" b="0" i="0" dirty="0">
                <a:solidFill>
                  <a:srgbClr val="FF0000"/>
                </a:solidFill>
                <a:effectLst/>
                <a:latin typeface="Times New Roman" panose="02020603050405020304" pitchFamily="18" charset="0"/>
                <a:cs typeface="Times New Roman" panose="02020603050405020304" pitchFamily="18" charset="0"/>
              </a:rPr>
              <a:t>Wandering macrophages that contain salmonellae act as “taxi/cabs” that deliver salmonellae to various reticuloendothelial tissues. </a:t>
            </a:r>
          </a:p>
          <a:p>
            <a:pPr marL="0" indent="0" algn="l">
              <a:buNone/>
            </a:pPr>
            <a:r>
              <a:rPr lang="en-IN" sz="8000" b="0" i="0" dirty="0">
                <a:solidFill>
                  <a:srgbClr val="002060"/>
                </a:solidFill>
                <a:effectLst/>
                <a:latin typeface="Times New Roman" panose="02020603050405020304" pitchFamily="18" charset="0"/>
                <a:cs typeface="Times New Roman" panose="02020603050405020304" pitchFamily="18" charset="0"/>
              </a:rPr>
              <a:t>• Infected macrophages are eventually destroyed and salmonellae released from lysed macrophages cause </a:t>
            </a:r>
            <a:r>
              <a:rPr lang="en-IN" sz="8000" b="0" i="0" dirty="0" err="1">
                <a:solidFill>
                  <a:srgbClr val="002060"/>
                </a:solidFill>
                <a:effectLst/>
                <a:latin typeface="Times New Roman" panose="02020603050405020304" pitchFamily="18" charset="0"/>
                <a:cs typeface="Times New Roman" panose="02020603050405020304" pitchFamily="18" charset="0"/>
              </a:rPr>
              <a:t>septicemia</a:t>
            </a:r>
            <a:r>
              <a:rPr lang="en-IN" sz="8000" b="0" i="0" dirty="0">
                <a:solidFill>
                  <a:srgbClr val="002060"/>
                </a:solidFill>
                <a:effectLst/>
                <a:latin typeface="Times New Roman" panose="02020603050405020304" pitchFamily="18" charset="0"/>
                <a:cs typeface="Times New Roman" panose="02020603050405020304" pitchFamily="18" charset="0"/>
              </a:rPr>
              <a:t>.</a:t>
            </a:r>
          </a:p>
          <a:p>
            <a:endParaRPr lang="en-IN" dirty="0"/>
          </a:p>
        </p:txBody>
      </p:sp>
    </p:spTree>
    <p:extLst>
      <p:ext uri="{BB962C8B-B14F-4D97-AF65-F5344CB8AC3E}">
        <p14:creationId xmlns:p14="http://schemas.microsoft.com/office/powerpoint/2010/main" val="1775140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43F80-6CCD-44D1-B06F-3F8BBD3A166A}"/>
              </a:ext>
            </a:extLst>
          </p:cNvPr>
          <p:cNvSpPr>
            <a:spLocks noGrp="1"/>
          </p:cNvSpPr>
          <p:nvPr>
            <p:ph type="title"/>
          </p:nvPr>
        </p:nvSpPr>
        <p:spPr/>
        <p:txBody>
          <a:bodyPr>
            <a:normAutofit/>
          </a:bodyPr>
          <a:lstStyle/>
          <a:p>
            <a:pPr algn="ctr"/>
            <a:r>
              <a:rPr lang="en-IN" sz="3200" dirty="0">
                <a:solidFill>
                  <a:srgbClr val="C00000"/>
                </a:solidFill>
                <a:latin typeface="Times New Roman" panose="02020603050405020304" pitchFamily="18" charset="0"/>
                <a:cs typeface="Times New Roman" panose="02020603050405020304" pitchFamily="18" charset="0"/>
              </a:rPr>
              <a:t>Clinical manifestation</a:t>
            </a:r>
          </a:p>
        </p:txBody>
      </p:sp>
      <p:sp>
        <p:nvSpPr>
          <p:cNvPr id="3" name="Content Placeholder 2">
            <a:extLst>
              <a:ext uri="{FF2B5EF4-FFF2-40B4-BE49-F238E27FC236}">
                <a16:creationId xmlns:a16="http://schemas.microsoft.com/office/drawing/2014/main" id="{D044D15D-3465-4E6A-9E9E-C5825512D050}"/>
              </a:ext>
            </a:extLst>
          </p:cNvPr>
          <p:cNvSpPr>
            <a:spLocks noGrp="1"/>
          </p:cNvSpPr>
          <p:nvPr>
            <p:ph idx="1"/>
          </p:nvPr>
        </p:nvSpPr>
        <p:spPr>
          <a:xfrm>
            <a:off x="838200" y="1355108"/>
            <a:ext cx="10515600" cy="4351338"/>
          </a:xfrm>
        </p:spPr>
        <p:txBody>
          <a:bodyPr>
            <a:noAutofit/>
          </a:bodyPr>
          <a:lstStyle/>
          <a:p>
            <a:r>
              <a:rPr lang="en-US" sz="2000" b="0" i="0" dirty="0">
                <a:solidFill>
                  <a:srgbClr val="3B3835"/>
                </a:solidFill>
                <a:effectLst/>
                <a:latin typeface="Times New Roman" panose="02020603050405020304" pitchFamily="18" charset="0"/>
                <a:cs typeface="Times New Roman" panose="02020603050405020304" pitchFamily="18" charset="0"/>
              </a:rPr>
              <a:t>Salmonellae often localize in the mucosae of the ileum, caecum and colon, and in the mesenteric lymph nodes of infected animals. </a:t>
            </a:r>
          </a:p>
          <a:p>
            <a:r>
              <a:rPr lang="en-US" sz="2000" b="0" i="0" dirty="0">
                <a:solidFill>
                  <a:srgbClr val="C00000"/>
                </a:solidFill>
                <a:effectLst/>
                <a:latin typeface="Times New Roman" panose="02020603050405020304" pitchFamily="18" charset="0"/>
                <a:cs typeface="Times New Roman" panose="02020603050405020304" pitchFamily="18" charset="0"/>
              </a:rPr>
              <a:t> Although most organisms are cleared from the tissues by host defense mechanisms, subclinical infection may persist with shedding of small numbers of salmonellae in the </a:t>
            </a:r>
            <a:r>
              <a:rPr lang="en-US" sz="2000" b="0" i="0" dirty="0" err="1">
                <a:solidFill>
                  <a:srgbClr val="C00000"/>
                </a:solidFill>
                <a:effectLst/>
                <a:latin typeface="Times New Roman" panose="02020603050405020304" pitchFamily="18" charset="0"/>
                <a:cs typeface="Times New Roman" panose="02020603050405020304" pitchFamily="18" charset="0"/>
              </a:rPr>
              <a:t>faeces</a:t>
            </a:r>
            <a:r>
              <a:rPr lang="en-US" sz="2000" b="0" i="0" dirty="0">
                <a:solidFill>
                  <a:srgbClr val="C00000"/>
                </a:solidFill>
                <a:effectLst/>
                <a:latin typeface="Times New Roman" panose="02020603050405020304" pitchFamily="18" charset="0"/>
                <a:cs typeface="Times New Roman" panose="02020603050405020304" pitchFamily="18" charset="0"/>
              </a:rPr>
              <a:t>. </a:t>
            </a:r>
          </a:p>
          <a:p>
            <a:r>
              <a:rPr lang="en-US" sz="2000" b="0" i="0" dirty="0">
                <a:solidFill>
                  <a:srgbClr val="3B3835"/>
                </a:solidFill>
                <a:effectLst/>
                <a:latin typeface="Times New Roman" panose="02020603050405020304" pitchFamily="18" charset="0"/>
                <a:cs typeface="Times New Roman" panose="02020603050405020304" pitchFamily="18" charset="0"/>
              </a:rPr>
              <a:t>Latent infections, in which salmonellae are present in the gall bladder but are not excreted, also occur. </a:t>
            </a:r>
          </a:p>
          <a:p>
            <a:r>
              <a:rPr lang="en-US" sz="2000" b="0" i="0" dirty="0">
                <a:solidFill>
                  <a:srgbClr val="3B3835"/>
                </a:solidFill>
                <a:effectLst/>
                <a:latin typeface="Times New Roman" panose="02020603050405020304" pitchFamily="18" charset="0"/>
                <a:cs typeface="Times New Roman" panose="02020603050405020304" pitchFamily="18" charset="0"/>
              </a:rPr>
              <a:t> </a:t>
            </a:r>
            <a:r>
              <a:rPr lang="en-US" sz="2000" b="0" i="0" dirty="0">
                <a:solidFill>
                  <a:srgbClr val="0070C0"/>
                </a:solidFill>
                <a:effectLst/>
                <a:latin typeface="Times New Roman" panose="02020603050405020304" pitchFamily="18" charset="0"/>
                <a:cs typeface="Times New Roman" panose="02020603050405020304" pitchFamily="18" charset="0"/>
              </a:rPr>
              <a:t>Clinical disease may develop from subclinical and latent infections if affected animals are stressed. </a:t>
            </a:r>
          </a:p>
          <a:p>
            <a:r>
              <a:rPr lang="en-US" sz="2000" b="0" i="0" dirty="0">
                <a:solidFill>
                  <a:srgbClr val="3B3835"/>
                </a:solidFill>
                <a:effectLst/>
                <a:latin typeface="Times New Roman" panose="02020603050405020304" pitchFamily="18" charset="0"/>
                <a:cs typeface="Times New Roman" panose="02020603050405020304" pitchFamily="18" charset="0"/>
              </a:rPr>
              <a:t>Other factors which determine the clinical outcome of infection include the number of salmonellae ingested, the virulence of the infecting serotype or strain and the susceptibility of the host. </a:t>
            </a:r>
          </a:p>
          <a:p>
            <a:r>
              <a:rPr lang="en-US" sz="2000" b="0" i="0" dirty="0">
                <a:solidFill>
                  <a:srgbClr val="00B050"/>
                </a:solidFill>
                <a:effectLst/>
                <a:latin typeface="Times New Roman" panose="02020603050405020304" pitchFamily="18" charset="0"/>
                <a:cs typeface="Times New Roman" panose="02020603050405020304" pitchFamily="18" charset="0"/>
              </a:rPr>
              <a:t>Host susceptibility may be related to immunological status, genetic make- up or age.</a:t>
            </a:r>
          </a:p>
          <a:p>
            <a:r>
              <a:rPr lang="en-US" sz="2000" b="0" i="0" dirty="0">
                <a:solidFill>
                  <a:srgbClr val="3B3835"/>
                </a:solidFill>
                <a:effectLst/>
                <a:latin typeface="Times New Roman" panose="02020603050405020304" pitchFamily="18" charset="0"/>
                <a:cs typeface="Times New Roman" panose="02020603050405020304" pitchFamily="18" charset="0"/>
              </a:rPr>
              <a:t>Young and debilitated or aged </a:t>
            </a:r>
            <a:r>
              <a:rPr lang="en-US" sz="2000" b="0" i="0" dirty="0" err="1">
                <a:solidFill>
                  <a:srgbClr val="3B3835"/>
                </a:solidFill>
                <a:effectLst/>
                <a:latin typeface="Times New Roman" panose="02020603050405020304" pitchFamily="18" charset="0"/>
                <a:cs typeface="Times New Roman" panose="02020603050405020304" pitchFamily="18" charset="0"/>
              </a:rPr>
              <a:t>animaIs</a:t>
            </a:r>
            <a:r>
              <a:rPr lang="en-US" sz="2000" b="0" i="0" dirty="0">
                <a:solidFill>
                  <a:srgbClr val="3B3835"/>
                </a:solidFill>
                <a:effectLst/>
                <a:latin typeface="Times New Roman" panose="02020603050405020304" pitchFamily="18" charset="0"/>
                <a:cs typeface="Times New Roman" panose="02020603050405020304" pitchFamily="18" charset="0"/>
              </a:rPr>
              <a:t> are particularly susceptible and may develop the septicemic form of the disease. </a:t>
            </a:r>
          </a:p>
          <a:p>
            <a:r>
              <a:rPr lang="en-US" sz="2000" b="0" i="0" dirty="0">
                <a:solidFill>
                  <a:srgbClr val="FF0000"/>
                </a:solidFill>
                <a:effectLst/>
                <a:latin typeface="Times New Roman" panose="02020603050405020304" pitchFamily="18" charset="0"/>
                <a:cs typeface="Times New Roman" panose="02020603050405020304" pitchFamily="18" charset="0"/>
              </a:rPr>
              <a:t>In most animal species, both enteric and septicemic forms of salmonellosis are recorded. </a:t>
            </a:r>
          </a:p>
          <a:p>
            <a:r>
              <a:rPr lang="en-US" sz="2000" b="0" i="0" dirty="0">
                <a:solidFill>
                  <a:srgbClr val="3B3835"/>
                </a:solidFill>
                <a:effectLst/>
                <a:latin typeface="Times New Roman" panose="02020603050405020304" pitchFamily="18" charset="0"/>
                <a:cs typeface="Times New Roman" panose="02020603050405020304" pitchFamily="18" charset="0"/>
              </a:rPr>
              <a:t>A number of serotypes have been associated with abortion in farm animals, often without other obvious clinical signs in dams.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0697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BAB4D8-ABF8-4E05-B118-EF6C7BC86DF2}"/>
              </a:ext>
            </a:extLst>
          </p:cNvPr>
          <p:cNvSpPr>
            <a:spLocks noGrp="1"/>
          </p:cNvSpPr>
          <p:nvPr>
            <p:ph idx="1"/>
          </p:nvPr>
        </p:nvSpPr>
        <p:spPr/>
        <p:txBody>
          <a:bodyPr>
            <a:noAutofit/>
          </a:bodyPr>
          <a:lstStyle/>
          <a:p>
            <a:pPr marL="0" indent="0">
              <a:buNone/>
            </a:pPr>
            <a:r>
              <a:rPr lang="en-US" sz="2000" b="0" i="0" dirty="0">
                <a:solidFill>
                  <a:srgbClr val="FF0000"/>
                </a:solidFill>
                <a:effectLst/>
                <a:latin typeface="Times New Roman" panose="02020603050405020304" pitchFamily="18" charset="0"/>
                <a:cs typeface="Times New Roman" panose="02020603050405020304" pitchFamily="18" charset="0"/>
              </a:rPr>
              <a:t>Enteric Salmonellosis </a:t>
            </a:r>
          </a:p>
          <a:p>
            <a:r>
              <a:rPr lang="en-US" sz="2000" b="0" i="0" dirty="0">
                <a:solidFill>
                  <a:srgbClr val="3B3835"/>
                </a:solidFill>
                <a:effectLst/>
                <a:latin typeface="Times New Roman" panose="02020603050405020304" pitchFamily="18" charset="0"/>
                <a:cs typeface="Times New Roman" panose="02020603050405020304" pitchFamily="18" charset="0"/>
              </a:rPr>
              <a:t>Enterocolitis caused by salmonella organisms can affect most species of farm animals, irrespective of age. </a:t>
            </a:r>
          </a:p>
          <a:p>
            <a:r>
              <a:rPr lang="en-US" sz="2000" b="0" i="0" dirty="0">
                <a:solidFill>
                  <a:srgbClr val="00B050"/>
                </a:solidFill>
                <a:effectLst/>
                <a:latin typeface="Times New Roman" panose="02020603050405020304" pitchFamily="18" charset="0"/>
                <a:cs typeface="Times New Roman" panose="02020603050405020304" pitchFamily="18" charset="0"/>
              </a:rPr>
              <a:t>Acute disease is characterized by fever, depression, anorexia and profuse foul-smelling </a:t>
            </a:r>
            <a:r>
              <a:rPr lang="en-US" sz="2000" b="0" i="0" dirty="0" err="1">
                <a:solidFill>
                  <a:srgbClr val="00B050"/>
                </a:solidFill>
                <a:effectLst/>
                <a:latin typeface="Times New Roman" panose="02020603050405020304" pitchFamily="18" charset="0"/>
                <a:cs typeface="Times New Roman" panose="02020603050405020304" pitchFamily="18" charset="0"/>
              </a:rPr>
              <a:t>diarrhoea</a:t>
            </a:r>
            <a:r>
              <a:rPr lang="en-US" sz="2000" b="0" i="0" dirty="0">
                <a:solidFill>
                  <a:srgbClr val="00B050"/>
                </a:solidFill>
                <a:effectLst/>
                <a:latin typeface="Times New Roman" panose="02020603050405020304" pitchFamily="18" charset="0"/>
                <a:cs typeface="Times New Roman" panose="02020603050405020304" pitchFamily="18" charset="0"/>
              </a:rPr>
              <a:t> often containing blood, mucus and epithelial casts. </a:t>
            </a:r>
          </a:p>
          <a:p>
            <a:r>
              <a:rPr lang="en-US" sz="2000" b="0" i="0" dirty="0">
                <a:solidFill>
                  <a:srgbClr val="3B3835"/>
                </a:solidFill>
                <a:effectLst/>
                <a:latin typeface="Times New Roman" panose="02020603050405020304" pitchFamily="18" charset="0"/>
                <a:cs typeface="Times New Roman" panose="02020603050405020304" pitchFamily="18" charset="0"/>
              </a:rPr>
              <a:t>Dehydration and weight loss follow and pregnant animals may abort.</a:t>
            </a:r>
          </a:p>
          <a:p>
            <a:r>
              <a:rPr lang="en-US" sz="2000" b="0" i="0" dirty="0">
                <a:solidFill>
                  <a:srgbClr val="C00000"/>
                </a:solidFill>
                <a:effectLst/>
                <a:latin typeface="Times New Roman" panose="02020603050405020304" pitchFamily="18" charset="0"/>
                <a:cs typeface="Times New Roman" panose="02020603050405020304" pitchFamily="18" charset="0"/>
              </a:rPr>
              <a:t>Severely affected young animals become recumbent and may die within a few days of acquiring infection. </a:t>
            </a:r>
          </a:p>
          <a:p>
            <a:r>
              <a:rPr lang="en-US" sz="2000" b="0" i="0" dirty="0">
                <a:solidFill>
                  <a:srgbClr val="3B3835"/>
                </a:solidFill>
                <a:effectLst/>
                <a:latin typeface="Times New Roman" panose="02020603050405020304" pitchFamily="18" charset="0"/>
                <a:cs typeface="Times New Roman" panose="02020603050405020304" pitchFamily="18" charset="0"/>
              </a:rPr>
              <a:t>On farms with endemic salmonellosis, the milder clinical signs often observed may be attributed to the influence of acquired immunity.</a:t>
            </a:r>
          </a:p>
          <a:p>
            <a:r>
              <a:rPr lang="en-US" sz="2000" b="0" i="0" dirty="0">
                <a:solidFill>
                  <a:srgbClr val="0070C0"/>
                </a:solidFill>
                <a:effectLst/>
                <a:latin typeface="Times New Roman" panose="02020603050405020304" pitchFamily="18" charset="0"/>
                <a:cs typeface="Times New Roman" panose="02020603050405020304" pitchFamily="18" charset="0"/>
              </a:rPr>
              <a:t>Chronic enterocolitis can follow acute salmonellosis in pigs, cattle and horses. </a:t>
            </a:r>
          </a:p>
          <a:p>
            <a:r>
              <a:rPr lang="en-US" sz="2000" b="0" i="0" dirty="0">
                <a:solidFill>
                  <a:srgbClr val="3B3835"/>
                </a:solidFill>
                <a:effectLst/>
                <a:latin typeface="Times New Roman" panose="02020603050405020304" pitchFamily="18" charset="0"/>
                <a:cs typeface="Times New Roman" panose="02020603050405020304" pitchFamily="18" charset="0"/>
              </a:rPr>
              <a:t>Intermittent fever, soft </a:t>
            </a:r>
            <a:r>
              <a:rPr lang="en-US" sz="2000" b="0" i="0" dirty="0" err="1">
                <a:solidFill>
                  <a:srgbClr val="3B3835"/>
                </a:solidFill>
                <a:effectLst/>
                <a:latin typeface="Times New Roman" panose="02020603050405020304" pitchFamily="18" charset="0"/>
                <a:cs typeface="Times New Roman" panose="02020603050405020304" pitchFamily="18" charset="0"/>
              </a:rPr>
              <a:t>faeces</a:t>
            </a:r>
            <a:r>
              <a:rPr lang="en-US" sz="2000" b="0" i="0" dirty="0">
                <a:solidFill>
                  <a:srgbClr val="3B3835"/>
                </a:solidFill>
                <a:effectLst/>
                <a:latin typeface="Times New Roman" panose="02020603050405020304" pitchFamily="18" charset="0"/>
                <a:cs typeface="Times New Roman" panose="02020603050405020304" pitchFamily="18" charset="0"/>
              </a:rPr>
              <a:t> and gradual weight loss, leading to emaciation, are common features of this condition.</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8051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9E07D1-81BA-479C-B564-B21C549CD402}"/>
              </a:ext>
            </a:extLst>
          </p:cNvPr>
          <p:cNvSpPr>
            <a:spLocks noGrp="1"/>
          </p:cNvSpPr>
          <p:nvPr>
            <p:ph idx="1"/>
          </p:nvPr>
        </p:nvSpPr>
        <p:spPr/>
        <p:txBody>
          <a:bodyPr>
            <a:normAutofit fontScale="70000" lnSpcReduction="20000"/>
          </a:bodyPr>
          <a:lstStyle/>
          <a:p>
            <a:pPr marL="0" indent="0">
              <a:buNone/>
            </a:pPr>
            <a:r>
              <a:rPr lang="en-US" sz="2200" b="0" i="0" dirty="0" err="1">
                <a:solidFill>
                  <a:srgbClr val="FF0000"/>
                </a:solidFill>
                <a:effectLst/>
                <a:latin typeface="Times New Roman" panose="02020603050405020304" pitchFamily="18" charset="0"/>
                <a:cs typeface="Times New Roman" panose="02020603050405020304" pitchFamily="18" charset="0"/>
              </a:rPr>
              <a:t>Septicaemic</a:t>
            </a:r>
            <a:r>
              <a:rPr lang="en-US" sz="2200" b="0" i="0" dirty="0">
                <a:solidFill>
                  <a:srgbClr val="FF0000"/>
                </a:solidFill>
                <a:effectLst/>
                <a:latin typeface="Times New Roman" panose="02020603050405020304" pitchFamily="18" charset="0"/>
                <a:cs typeface="Times New Roman" panose="02020603050405020304" pitchFamily="18" charset="0"/>
              </a:rPr>
              <a:t> Salmonellosis </a:t>
            </a:r>
          </a:p>
          <a:p>
            <a:r>
              <a:rPr lang="en-US" sz="2200" b="0" i="0" dirty="0">
                <a:solidFill>
                  <a:srgbClr val="3B3835"/>
                </a:solidFill>
                <a:effectLst/>
                <a:latin typeface="Times New Roman" panose="02020603050405020304" pitchFamily="18" charset="0"/>
                <a:cs typeface="Times New Roman" panose="02020603050405020304" pitchFamily="18" charset="0"/>
              </a:rPr>
              <a:t>The </a:t>
            </a:r>
            <a:r>
              <a:rPr lang="en-US" sz="2200" b="0" i="0" dirty="0" err="1">
                <a:solidFill>
                  <a:srgbClr val="3B3835"/>
                </a:solidFill>
                <a:effectLst/>
                <a:latin typeface="Times New Roman" panose="02020603050405020304" pitchFamily="18" charset="0"/>
                <a:cs typeface="Times New Roman" panose="02020603050405020304" pitchFamily="18" charset="0"/>
              </a:rPr>
              <a:t>septicaemic</a:t>
            </a:r>
            <a:r>
              <a:rPr lang="en-US" sz="2200" b="0" i="0" dirty="0">
                <a:solidFill>
                  <a:srgbClr val="3B3835"/>
                </a:solidFill>
                <a:effectLst/>
                <a:latin typeface="Times New Roman" panose="02020603050405020304" pitchFamily="18" charset="0"/>
                <a:cs typeface="Times New Roman" panose="02020603050405020304" pitchFamily="18" charset="0"/>
              </a:rPr>
              <a:t> form can occur in all age groups but is most common in calves, in neonatal foals and in pigs less than four months of age. </a:t>
            </a:r>
          </a:p>
          <a:p>
            <a:r>
              <a:rPr lang="en-US" sz="2200" b="0" i="0" dirty="0">
                <a:solidFill>
                  <a:srgbClr val="00B050"/>
                </a:solidFill>
                <a:effectLst/>
                <a:latin typeface="Times New Roman" panose="02020603050405020304" pitchFamily="18" charset="0"/>
                <a:cs typeface="Times New Roman" panose="02020603050405020304" pitchFamily="18" charset="0"/>
              </a:rPr>
              <a:t>Onset of clinical disease is sudden with high fever, depression and recumbency. </a:t>
            </a:r>
          </a:p>
          <a:p>
            <a:r>
              <a:rPr lang="en-US" sz="2200" b="0" i="0" dirty="0">
                <a:solidFill>
                  <a:srgbClr val="3B3835"/>
                </a:solidFill>
                <a:effectLst/>
                <a:latin typeface="Times New Roman" panose="02020603050405020304" pitchFamily="18" charset="0"/>
                <a:cs typeface="Times New Roman" panose="02020603050405020304" pitchFamily="18" charset="0"/>
              </a:rPr>
              <a:t>If treatment is delayed, many young animals with </a:t>
            </a:r>
            <a:r>
              <a:rPr lang="en-US" sz="2200" b="0" i="0" dirty="0" err="1">
                <a:solidFill>
                  <a:srgbClr val="3B3835"/>
                </a:solidFill>
                <a:effectLst/>
                <a:latin typeface="Times New Roman" panose="02020603050405020304" pitchFamily="18" charset="0"/>
                <a:cs typeface="Times New Roman" panose="02020603050405020304" pitchFamily="18" charset="0"/>
              </a:rPr>
              <a:t>septicaemic</a:t>
            </a:r>
            <a:r>
              <a:rPr lang="en-US" sz="2200" b="0" i="0" dirty="0">
                <a:solidFill>
                  <a:srgbClr val="3B3835"/>
                </a:solidFill>
                <a:effectLst/>
                <a:latin typeface="Times New Roman" panose="02020603050405020304" pitchFamily="18" charset="0"/>
                <a:cs typeface="Times New Roman" panose="02020603050405020304" pitchFamily="18" charset="0"/>
              </a:rPr>
              <a:t> salmonellosis die within 48 hours. </a:t>
            </a:r>
          </a:p>
          <a:p>
            <a:r>
              <a:rPr lang="en-US" sz="2200" b="0" i="0" dirty="0">
                <a:solidFill>
                  <a:srgbClr val="0070C0"/>
                </a:solidFill>
                <a:effectLst/>
                <a:latin typeface="Times New Roman" panose="02020603050405020304" pitchFamily="18" charset="0"/>
                <a:cs typeface="Times New Roman" panose="02020603050405020304" pitchFamily="18" charset="0"/>
              </a:rPr>
              <a:t>Surviving animals can develop persistent </a:t>
            </a:r>
            <a:r>
              <a:rPr lang="en-US" sz="2200" b="0" i="0" dirty="0" err="1">
                <a:solidFill>
                  <a:srgbClr val="0070C0"/>
                </a:solidFill>
                <a:effectLst/>
                <a:latin typeface="Times New Roman" panose="02020603050405020304" pitchFamily="18" charset="0"/>
                <a:cs typeface="Times New Roman" panose="02020603050405020304" pitchFamily="18" charset="0"/>
              </a:rPr>
              <a:t>diarrhoea</a:t>
            </a:r>
            <a:r>
              <a:rPr lang="en-US" sz="2200" b="0" i="0" dirty="0">
                <a:solidFill>
                  <a:srgbClr val="0070C0"/>
                </a:solidFill>
                <a:effectLst/>
                <a:latin typeface="Times New Roman" panose="02020603050405020304" pitchFamily="18" charset="0"/>
                <a:cs typeface="Times New Roman" panose="02020603050405020304" pitchFamily="18" charset="0"/>
              </a:rPr>
              <a:t>, arthritis, meningitis or pneumonia. </a:t>
            </a:r>
          </a:p>
          <a:p>
            <a:r>
              <a:rPr lang="en-US" sz="2200" b="0" i="0" dirty="0">
                <a:solidFill>
                  <a:srgbClr val="3B3835"/>
                </a:solidFill>
                <a:effectLst/>
                <a:latin typeface="Times New Roman" panose="02020603050405020304" pitchFamily="18" charset="0"/>
                <a:cs typeface="Times New Roman" panose="02020603050405020304" pitchFamily="18" charset="0"/>
              </a:rPr>
              <a:t>In pigs with </a:t>
            </a:r>
            <a:r>
              <a:rPr lang="en-US" sz="2200" b="0" i="0" dirty="0" err="1">
                <a:solidFill>
                  <a:srgbClr val="3B3835"/>
                </a:solidFill>
                <a:effectLst/>
                <a:latin typeface="Times New Roman" panose="02020603050405020304" pitchFamily="18" charset="0"/>
                <a:cs typeface="Times New Roman" panose="02020603050405020304" pitchFamily="18" charset="0"/>
              </a:rPr>
              <a:t>septicaemic</a:t>
            </a:r>
            <a:r>
              <a:rPr lang="en-US" sz="2200" b="0" i="0" dirty="0">
                <a:solidFill>
                  <a:srgbClr val="3B3835"/>
                </a:solidFill>
                <a:effectLst/>
                <a:latin typeface="Times New Roman" panose="02020603050405020304" pitchFamily="18" charset="0"/>
                <a:cs typeface="Times New Roman" panose="02020603050405020304" pitchFamily="18" charset="0"/>
              </a:rPr>
              <a:t> Salmonella </a:t>
            </a:r>
            <a:r>
              <a:rPr lang="en-US" sz="2200" b="0" i="0" dirty="0" err="1">
                <a:solidFill>
                  <a:srgbClr val="3B3835"/>
                </a:solidFill>
                <a:effectLst/>
                <a:latin typeface="Times New Roman" panose="02020603050405020304" pitchFamily="18" charset="0"/>
                <a:cs typeface="Times New Roman" panose="02020603050405020304" pitchFamily="18" charset="0"/>
              </a:rPr>
              <a:t>Choleraesuis</a:t>
            </a:r>
            <a:r>
              <a:rPr lang="en-US" sz="2200" b="0" i="0" dirty="0">
                <a:solidFill>
                  <a:srgbClr val="3B3835"/>
                </a:solidFill>
                <a:effectLst/>
                <a:latin typeface="Times New Roman" panose="02020603050405020304" pitchFamily="18" charset="0"/>
                <a:cs typeface="Times New Roman" panose="02020603050405020304" pitchFamily="18" charset="0"/>
              </a:rPr>
              <a:t> infection, there is a characteristic bluish </a:t>
            </a:r>
            <a:r>
              <a:rPr lang="en-US" sz="2200" b="0" i="0" dirty="0" err="1">
                <a:solidFill>
                  <a:srgbClr val="3B3835"/>
                </a:solidFill>
                <a:effectLst/>
                <a:latin typeface="Times New Roman" panose="02020603050405020304" pitchFamily="18" charset="0"/>
                <a:cs typeface="Times New Roman" panose="02020603050405020304" pitchFamily="18" charset="0"/>
              </a:rPr>
              <a:t>discolouration</a:t>
            </a:r>
            <a:r>
              <a:rPr lang="en-US" sz="2200" b="0" i="0" dirty="0">
                <a:solidFill>
                  <a:srgbClr val="3B3835"/>
                </a:solidFill>
                <a:effectLst/>
                <a:latin typeface="Times New Roman" panose="02020603050405020304" pitchFamily="18" charset="0"/>
                <a:cs typeface="Times New Roman" panose="02020603050405020304" pitchFamily="18" charset="0"/>
              </a:rPr>
              <a:t> of the ears and snout. </a:t>
            </a:r>
          </a:p>
          <a:p>
            <a:r>
              <a:rPr lang="en-US" sz="2200" b="0" i="0" dirty="0">
                <a:solidFill>
                  <a:srgbClr val="FF0000"/>
                </a:solidFill>
                <a:effectLst/>
                <a:latin typeface="Times New Roman" panose="02020603050405020304" pitchFamily="18" charset="0"/>
                <a:cs typeface="Times New Roman" panose="02020603050405020304" pitchFamily="18" charset="0"/>
              </a:rPr>
              <a:t>Intercurrent viral infections often predispose to severe clinical forms of the disease. </a:t>
            </a:r>
          </a:p>
          <a:p>
            <a:r>
              <a:rPr lang="en-US" sz="2200" b="0" i="0" dirty="0">
                <a:solidFill>
                  <a:srgbClr val="3B3835"/>
                </a:solidFill>
                <a:effectLst/>
                <a:latin typeface="Times New Roman" panose="02020603050405020304" pitchFamily="18" charset="0"/>
                <a:cs typeface="Times New Roman" panose="02020603050405020304" pitchFamily="18" charset="0"/>
              </a:rPr>
              <a:t>The close clinical and pathological relationships which have been recognized in animals infected with Salmonella </a:t>
            </a:r>
            <a:r>
              <a:rPr lang="en-US" sz="2200" b="0" i="0" dirty="0" err="1">
                <a:solidFill>
                  <a:srgbClr val="3B3835"/>
                </a:solidFill>
                <a:effectLst/>
                <a:latin typeface="Times New Roman" panose="02020603050405020304" pitchFamily="18" charset="0"/>
                <a:cs typeface="Times New Roman" panose="02020603050405020304" pitchFamily="18" charset="0"/>
              </a:rPr>
              <a:t>Choleraesuis</a:t>
            </a:r>
            <a:r>
              <a:rPr lang="en-US" sz="2200" b="0" i="0" dirty="0">
                <a:solidFill>
                  <a:srgbClr val="3B3835"/>
                </a:solidFill>
                <a:effectLst/>
                <a:latin typeface="Times New Roman" panose="02020603050405020304" pitchFamily="18" charset="0"/>
                <a:cs typeface="Times New Roman" panose="02020603050405020304" pitchFamily="18" charset="0"/>
              </a:rPr>
              <a:t> (hog- cholera bacillus) and classical swine fever virus, either jointly or separately, exemplify both the importance of intercurrent infections and the difficulty of clinically distinguishing the diseases caused by these agents.</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97906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129</TotalTime>
  <Words>2013</Words>
  <Application>Microsoft Office PowerPoint</Application>
  <PresentationFormat>Widescreen</PresentationFormat>
  <Paragraphs>137</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MS PGothic</vt:lpstr>
      <vt:lpstr>Arial</vt:lpstr>
      <vt:lpstr>Helvetica Neue</vt:lpstr>
      <vt:lpstr>Times New Roman</vt:lpstr>
      <vt:lpstr>Trebuchet MS</vt:lpstr>
      <vt:lpstr>Wingdings 3</vt:lpstr>
      <vt:lpstr>Facet</vt:lpstr>
      <vt:lpstr>PowerPoint Presentation</vt:lpstr>
      <vt:lpstr>Etiology</vt:lpstr>
      <vt:lpstr>PowerPoint Presentation</vt:lpstr>
      <vt:lpstr>Transmission</vt:lpstr>
      <vt:lpstr>PowerPoint Presentation</vt:lpstr>
      <vt:lpstr>PowerPoint Presentation</vt:lpstr>
      <vt:lpstr>Clinical manifestation</vt:lpstr>
      <vt:lpstr>PowerPoint Presentation</vt:lpstr>
      <vt:lpstr>PowerPoint Presentation</vt:lpstr>
      <vt:lpstr>PowerPoint Presentation</vt:lpstr>
      <vt:lpstr>Diagnosis</vt:lpstr>
      <vt:lpstr>Treatment</vt:lpstr>
      <vt:lpstr>Control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bks81025@gmail.com</dc:creator>
  <cp:lastModifiedBy>bks81025@gmail.com</cp:lastModifiedBy>
  <cp:revision>11</cp:revision>
  <dcterms:created xsi:type="dcterms:W3CDTF">2020-09-21T04:57:35Z</dcterms:created>
  <dcterms:modified xsi:type="dcterms:W3CDTF">2020-09-22T11:00:25Z</dcterms:modified>
</cp:coreProperties>
</file>