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31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17E14-914A-488A-A456-B58C17B58415}" type="datetimeFigureOut">
              <a:rPr lang="en-IN" smtClean="0"/>
              <a:t>30-09-2020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E7B4BC-1F8B-4935-8258-ABDAA06E3858}" type="slidenum">
              <a:rPr lang="en-IN" smtClean="0"/>
              <a:t>‹#›</a:t>
            </a:fld>
            <a:endParaRPr lang="en-IN"/>
          </a:p>
        </p:txBody>
      </p:sp>
    </p:spTree>
    <p:extLst>
      <p:ext uri="{BB962C8B-B14F-4D97-AF65-F5344CB8AC3E}">
        <p14:creationId xmlns:p14="http://schemas.microsoft.com/office/powerpoint/2010/main" val="2447161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E4A5A8B-56F6-45ED-9C0E-7C6D04E74767}" type="slidenum">
              <a:rPr lang="en-IN" smtClean="0"/>
              <a:pPr/>
              <a:t>10</a:t>
            </a:fld>
            <a:endParaRPr lang="en-IN"/>
          </a:p>
        </p:txBody>
      </p:sp>
    </p:spTree>
    <p:extLst>
      <p:ext uri="{BB962C8B-B14F-4D97-AF65-F5344CB8AC3E}">
        <p14:creationId xmlns:p14="http://schemas.microsoft.com/office/powerpoint/2010/main" val="1178279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30812678-ABBD-45EB-A554-D6BAF158D079}" type="datetimeFigureOut">
              <a:rPr lang="en-IN" smtClean="0"/>
              <a:t>30-09-2020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3724194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0812678-ABBD-45EB-A554-D6BAF158D079}" type="datetimeFigureOut">
              <a:rPr lang="en-IN" smtClean="0"/>
              <a:t>30-09-2020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1000426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0812678-ABBD-45EB-A554-D6BAF158D079}" type="datetimeFigureOut">
              <a:rPr lang="en-IN" smtClean="0"/>
              <a:t>30-09-2020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385868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0812678-ABBD-45EB-A554-D6BAF158D079}" type="datetimeFigureOut">
              <a:rPr lang="en-IN" smtClean="0"/>
              <a:t>30-09-2020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303919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812678-ABBD-45EB-A554-D6BAF158D079}" type="datetimeFigureOut">
              <a:rPr lang="en-IN" smtClean="0"/>
              <a:t>30-09-2020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566772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30812678-ABBD-45EB-A554-D6BAF158D079}" type="datetimeFigureOut">
              <a:rPr lang="en-IN" smtClean="0"/>
              <a:t>30-09-2020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204161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30812678-ABBD-45EB-A554-D6BAF158D079}" type="datetimeFigureOut">
              <a:rPr lang="en-IN" smtClean="0"/>
              <a:t>30-09-2020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4023478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30812678-ABBD-45EB-A554-D6BAF158D079}" type="datetimeFigureOut">
              <a:rPr lang="en-IN" smtClean="0"/>
              <a:t>30-09-2020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47617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12678-ABBD-45EB-A554-D6BAF158D079}" type="datetimeFigureOut">
              <a:rPr lang="en-IN" smtClean="0"/>
              <a:t>30-09-2020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35551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812678-ABBD-45EB-A554-D6BAF158D079}" type="datetimeFigureOut">
              <a:rPr lang="en-IN" smtClean="0"/>
              <a:t>30-09-2020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2781878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812678-ABBD-45EB-A554-D6BAF158D079}" type="datetimeFigureOut">
              <a:rPr lang="en-IN" smtClean="0"/>
              <a:t>30-09-2020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6615D10-3D27-4BB9-9ECF-A8D749E60D96}" type="slidenum">
              <a:rPr lang="en-IN" smtClean="0"/>
              <a:t>‹#›</a:t>
            </a:fld>
            <a:endParaRPr lang="en-IN"/>
          </a:p>
        </p:txBody>
      </p:sp>
    </p:spTree>
    <p:extLst>
      <p:ext uri="{BB962C8B-B14F-4D97-AF65-F5344CB8AC3E}">
        <p14:creationId xmlns:p14="http://schemas.microsoft.com/office/powerpoint/2010/main" val="3010425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12678-ABBD-45EB-A554-D6BAF158D079}" type="datetimeFigureOut">
              <a:rPr lang="en-IN" smtClean="0"/>
              <a:t>30-09-2020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15D10-3D27-4BB9-9ECF-A8D749E60D96}" type="slidenum">
              <a:rPr lang="en-IN" smtClean="0"/>
              <a:t>‹#›</a:t>
            </a:fld>
            <a:endParaRPr lang="en-IN"/>
          </a:p>
        </p:txBody>
      </p:sp>
    </p:spTree>
    <p:extLst>
      <p:ext uri="{BB962C8B-B14F-4D97-AF65-F5344CB8AC3E}">
        <p14:creationId xmlns:p14="http://schemas.microsoft.com/office/powerpoint/2010/main" val="203792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5520" y="260649"/>
            <a:ext cx="7772400" cy="1470025"/>
          </a:xfrm>
        </p:spPr>
        <p:txBody>
          <a:bodyPr/>
          <a:lstStyle/>
          <a:p>
            <a:r>
              <a:rPr lang="en-IN" dirty="0"/>
              <a:t>VMD-513</a:t>
            </a:r>
          </a:p>
        </p:txBody>
      </p:sp>
      <p:sp>
        <p:nvSpPr>
          <p:cNvPr id="3" name="Subtitle 2"/>
          <p:cNvSpPr>
            <a:spLocks noGrp="1"/>
          </p:cNvSpPr>
          <p:nvPr>
            <p:ph type="subTitle" idx="1"/>
          </p:nvPr>
        </p:nvSpPr>
        <p:spPr>
          <a:xfrm>
            <a:off x="2895600" y="2060848"/>
            <a:ext cx="6400800" cy="3577952"/>
          </a:xfrm>
        </p:spPr>
        <p:txBody>
          <a:bodyPr/>
          <a:lstStyle/>
          <a:p>
            <a:r>
              <a:rPr lang="en-IN" dirty="0">
                <a:solidFill>
                  <a:srgbClr val="0070C0"/>
                </a:solidFill>
              </a:rPr>
              <a:t>Pet/Animal Breeding, Management, Nutrition and Health Care</a:t>
            </a:r>
          </a:p>
          <a:p>
            <a:r>
              <a:rPr lang="en-IN" dirty="0">
                <a:solidFill>
                  <a:srgbClr val="FF0000"/>
                </a:solidFill>
              </a:rPr>
              <a:t>TOPIC: Common Anaesthetics and anaesthesia in dogs</a:t>
            </a:r>
          </a:p>
          <a:p>
            <a:r>
              <a:rPr lang="en-IN" dirty="0">
                <a:solidFill>
                  <a:srgbClr val="FF0000"/>
                </a:solidFill>
              </a:rPr>
              <a:t>Lecture: 1 (introduction, local anaesthetics and </a:t>
            </a:r>
            <a:r>
              <a:rPr lang="en-IN" dirty="0" err="1">
                <a:solidFill>
                  <a:srgbClr val="FF0000"/>
                </a:solidFill>
              </a:rPr>
              <a:t>premedicaments</a:t>
            </a:r>
            <a:r>
              <a:rPr lang="en-IN">
                <a:solidFill>
                  <a:srgbClr val="FF0000"/>
                </a:solidFill>
              </a:rPr>
              <a:t>)</a:t>
            </a:r>
            <a:endParaRPr lang="en-IN" dirty="0">
              <a:solidFill>
                <a:srgbClr val="FF0000"/>
              </a:solidFill>
            </a:endParaRPr>
          </a:p>
          <a:p>
            <a:endParaRPr lang="en-IN" dirty="0">
              <a:solidFill>
                <a:srgbClr val="FF0000"/>
              </a:solidFill>
            </a:endParaRPr>
          </a:p>
        </p:txBody>
      </p:sp>
    </p:spTree>
    <p:extLst>
      <p:ext uri="{BB962C8B-B14F-4D97-AF65-F5344CB8AC3E}">
        <p14:creationId xmlns:p14="http://schemas.microsoft.com/office/powerpoint/2010/main" val="1225251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85800"/>
          </a:xfrm>
        </p:spPr>
        <p:txBody>
          <a:bodyPr>
            <a:normAutofit/>
          </a:bodyPr>
          <a:lstStyle/>
          <a:p>
            <a:pPr algn="l"/>
            <a:r>
              <a:rPr lang="en-IN" sz="2800" dirty="0">
                <a:solidFill>
                  <a:srgbClr val="C00000"/>
                </a:solidFill>
              </a:rPr>
              <a:t>Patient evaluation and preparation</a:t>
            </a:r>
          </a:p>
        </p:txBody>
      </p:sp>
      <p:sp>
        <p:nvSpPr>
          <p:cNvPr id="3" name="Content Placeholder 2"/>
          <p:cNvSpPr>
            <a:spLocks noGrp="1"/>
          </p:cNvSpPr>
          <p:nvPr>
            <p:ph idx="1"/>
          </p:nvPr>
        </p:nvSpPr>
        <p:spPr>
          <a:xfrm>
            <a:off x="1524000" y="762000"/>
            <a:ext cx="9144000" cy="5943600"/>
          </a:xfrm>
        </p:spPr>
        <p:txBody>
          <a:bodyPr>
            <a:normAutofit/>
          </a:bodyPr>
          <a:lstStyle/>
          <a:p>
            <a:pPr marL="0" indent="0">
              <a:buNone/>
            </a:pPr>
            <a:r>
              <a:rPr lang="en-IN" sz="2000" dirty="0">
                <a:solidFill>
                  <a:srgbClr val="C00000"/>
                </a:solidFill>
              </a:rPr>
              <a:t>General consideration</a:t>
            </a:r>
          </a:p>
          <a:p>
            <a:pPr marL="514350" indent="-514350">
              <a:buAutoNum type="romanUcPeriod"/>
            </a:pPr>
            <a:r>
              <a:rPr lang="en-IN" sz="2000" dirty="0"/>
              <a:t>The </a:t>
            </a:r>
            <a:r>
              <a:rPr lang="en-IN" sz="2000" dirty="0" err="1"/>
              <a:t>preanesthetic</a:t>
            </a:r>
            <a:r>
              <a:rPr lang="en-IN" sz="2000" dirty="0"/>
              <a:t> evaluation history (history, physical condition and physical examination) dictates the choice and dose of anaesthetic to be used</a:t>
            </a:r>
          </a:p>
          <a:p>
            <a:pPr marL="514350" indent="-514350">
              <a:buAutoNum type="romanUcPeriod"/>
            </a:pPr>
            <a:r>
              <a:rPr lang="en-IN" sz="2000" dirty="0"/>
              <a:t>The history and physical examination are the basis of patient evaluation</a:t>
            </a:r>
          </a:p>
          <a:p>
            <a:pPr marL="514350" indent="-514350">
              <a:buAutoNum type="romanUcPeriod"/>
            </a:pPr>
            <a:r>
              <a:rPr lang="en-IN" sz="2000" dirty="0"/>
              <a:t>Laboratory tests are no substitute for a through physical examination</a:t>
            </a:r>
          </a:p>
          <a:p>
            <a:pPr marL="514350" indent="-514350">
              <a:buAutoNum type="romanUcPeriod"/>
            </a:pPr>
            <a:r>
              <a:rPr lang="en-IN" sz="2000" dirty="0"/>
              <a:t>A patient airway must be maintained in every patient</a:t>
            </a:r>
          </a:p>
          <a:p>
            <a:pPr marL="514350" indent="-514350">
              <a:buAutoNum type="romanUcPeriod"/>
            </a:pPr>
            <a:r>
              <a:rPr lang="en-IN" sz="2000" dirty="0"/>
              <a:t>A patient intravenous route must be maintained for all risk patients</a:t>
            </a:r>
          </a:p>
          <a:p>
            <a:pPr marL="514350" indent="-514350">
              <a:buAutoNum type="romanUcPeriod"/>
            </a:pPr>
            <a:r>
              <a:rPr lang="en-IN" sz="2000" dirty="0"/>
              <a:t>Anticipate likely untoward events based on history and physical status</a:t>
            </a:r>
          </a:p>
          <a:p>
            <a:pPr marL="514350" indent="-514350">
              <a:buAutoNum type="romanUcPeriod"/>
            </a:pPr>
            <a:r>
              <a:rPr lang="en-IN" sz="2000" dirty="0"/>
              <a:t>An emergency cart with appropriate antidotes and antagonists should be maintained.</a:t>
            </a:r>
          </a:p>
          <a:p>
            <a:pPr marL="0" indent="0">
              <a:buNone/>
            </a:pPr>
            <a:r>
              <a:rPr lang="en-IN" sz="2000" dirty="0">
                <a:solidFill>
                  <a:srgbClr val="C00000"/>
                </a:solidFill>
              </a:rPr>
              <a:t>Patient evaluation</a:t>
            </a:r>
          </a:p>
          <a:p>
            <a:pPr marL="514350" indent="-514350">
              <a:buAutoNum type="romanUcPeriod"/>
            </a:pPr>
            <a:r>
              <a:rPr lang="en-IN" sz="2000" dirty="0">
                <a:solidFill>
                  <a:srgbClr val="002060"/>
                </a:solidFill>
              </a:rPr>
              <a:t>Patient identification</a:t>
            </a:r>
          </a:p>
          <a:p>
            <a:pPr lvl="1" indent="-342900">
              <a:buAutoNum type="alphaUcPeriod"/>
            </a:pPr>
            <a:r>
              <a:rPr lang="en-IN" sz="1600" dirty="0">
                <a:solidFill>
                  <a:srgbClr val="00B050"/>
                </a:solidFill>
              </a:rPr>
              <a:t>CASE NUMBER OR IDENTIFICATION</a:t>
            </a:r>
          </a:p>
          <a:p>
            <a:pPr lvl="1" indent="-342900">
              <a:buAutoNum type="alphaUcPeriod"/>
            </a:pPr>
            <a:r>
              <a:rPr lang="en-IN" sz="1600" dirty="0">
                <a:solidFill>
                  <a:srgbClr val="00B050"/>
                </a:solidFill>
              </a:rPr>
              <a:t>SIGNALMENT</a:t>
            </a:r>
          </a:p>
          <a:p>
            <a:pPr marL="400050" lvl="1" indent="0">
              <a:buNone/>
            </a:pPr>
            <a:r>
              <a:rPr lang="en-IN" sz="1600" dirty="0">
                <a:solidFill>
                  <a:srgbClr val="00B050"/>
                </a:solidFill>
              </a:rPr>
              <a:t>	1. Species, breed, age, sex</a:t>
            </a:r>
          </a:p>
          <a:p>
            <a:pPr marL="400050" lvl="1" indent="0">
              <a:buNone/>
            </a:pPr>
            <a:r>
              <a:rPr lang="en-IN" sz="1600" dirty="0">
                <a:solidFill>
                  <a:srgbClr val="00B050"/>
                </a:solidFill>
              </a:rPr>
              <a:t>C. BODY WEIGHT</a:t>
            </a:r>
          </a:p>
          <a:p>
            <a:pPr marL="0" indent="0">
              <a:buNone/>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514350" indent="-514350">
              <a:buAutoNum type="romanUcPeriod"/>
            </a:pPr>
            <a:endParaRPr lang="en-IN" sz="2000" dirty="0"/>
          </a:p>
          <a:p>
            <a:pPr marL="0" indent="0">
              <a:buNone/>
            </a:pPr>
            <a:endParaRPr lang="en-IN" sz="2000" dirty="0"/>
          </a:p>
          <a:p>
            <a:pPr marL="0" indent="0">
              <a:buNone/>
            </a:pPr>
            <a:endParaRPr lang="en-IN" sz="2000" dirty="0"/>
          </a:p>
        </p:txBody>
      </p:sp>
    </p:spTree>
    <p:extLst>
      <p:ext uri="{BB962C8B-B14F-4D97-AF65-F5344CB8AC3E}">
        <p14:creationId xmlns:p14="http://schemas.microsoft.com/office/powerpoint/2010/main" val="3608258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3446"/>
            <a:ext cx="9144000" cy="586154"/>
          </a:xfrm>
        </p:spPr>
        <p:txBody>
          <a:bodyPr>
            <a:normAutofit/>
          </a:bodyPr>
          <a:lstStyle/>
          <a:p>
            <a:pPr algn="l"/>
            <a:r>
              <a:rPr lang="en-IN" sz="2800" dirty="0" err="1"/>
              <a:t>Contd</a:t>
            </a:r>
            <a:r>
              <a:rPr lang="en-IN" sz="2800" dirty="0"/>
              <a:t>….</a:t>
            </a:r>
          </a:p>
        </p:txBody>
      </p:sp>
      <p:sp>
        <p:nvSpPr>
          <p:cNvPr id="3" name="Content Placeholder 2"/>
          <p:cNvSpPr>
            <a:spLocks noGrp="1"/>
          </p:cNvSpPr>
          <p:nvPr>
            <p:ph idx="1"/>
          </p:nvPr>
        </p:nvSpPr>
        <p:spPr>
          <a:xfrm>
            <a:off x="1524000" y="685800"/>
            <a:ext cx="9144000" cy="6172200"/>
          </a:xfrm>
        </p:spPr>
        <p:txBody>
          <a:bodyPr>
            <a:normAutofit/>
          </a:bodyPr>
          <a:lstStyle/>
          <a:p>
            <a:pPr marL="0" indent="0">
              <a:buNone/>
            </a:pPr>
            <a:r>
              <a:rPr lang="en-IN" sz="2400" dirty="0"/>
              <a:t>II. </a:t>
            </a:r>
            <a:r>
              <a:rPr lang="en-IN" sz="2000" dirty="0">
                <a:solidFill>
                  <a:srgbClr val="FF0000"/>
                </a:solidFill>
              </a:rPr>
              <a:t>CLIENT COMPLAINT AND ANAMNESIS:</a:t>
            </a:r>
          </a:p>
          <a:p>
            <a:pPr marL="457200" indent="-457200">
              <a:buAutoNum type="alphaUcPeriod"/>
            </a:pPr>
            <a:r>
              <a:rPr lang="en-IN" sz="2000" dirty="0">
                <a:solidFill>
                  <a:srgbClr val="002060"/>
                </a:solidFill>
              </a:rPr>
              <a:t>DURATION AND SEVERITY OF ILLNESS</a:t>
            </a:r>
          </a:p>
          <a:p>
            <a:pPr marL="457200" indent="-457200">
              <a:buAutoNum type="alphaUcPeriod"/>
            </a:pPr>
            <a:r>
              <a:rPr lang="en-IN" sz="2000" dirty="0">
                <a:solidFill>
                  <a:srgbClr val="002060"/>
                </a:solidFill>
              </a:rPr>
              <a:t>CONCURRENT SYMTOMS OR DISEASE</a:t>
            </a:r>
          </a:p>
          <a:p>
            <a:pPr lvl="1" indent="-342900">
              <a:buAutoNum type="arabicPeriod"/>
            </a:pPr>
            <a:r>
              <a:rPr lang="en-IN" sz="1600" dirty="0"/>
              <a:t>DIARRHOEA, VOMITING, HAEMORRHAGE, SEIZURES, HEART FAILURE (COUGH, EXERCISE INTOLERANCE), RENAL FAILURE</a:t>
            </a:r>
          </a:p>
          <a:p>
            <a:pPr marL="400050" lvl="1" indent="0">
              <a:buNone/>
            </a:pPr>
            <a:r>
              <a:rPr lang="en-IN" sz="1600" dirty="0"/>
              <a:t>C. RECENT FEEDING</a:t>
            </a:r>
          </a:p>
          <a:p>
            <a:pPr marL="400050" lvl="1" indent="0">
              <a:buNone/>
            </a:pPr>
            <a:r>
              <a:rPr lang="en-IN" sz="1600" dirty="0"/>
              <a:t>E. PREVIOUS AND CURRENT ADMINISTRATION OF DRUGS: ORGANOPHOSPHATES, INSECTICIDES, ANTIBIOTICS(SULFONAMIDES, GENTAMICIN, AMIKACIN </a:t>
            </a:r>
            <a:r>
              <a:rPr lang="en-IN" sz="1600" dirty="0" err="1"/>
              <a:t>etc</a:t>
            </a:r>
            <a:r>
              <a:rPr lang="en-IN" sz="1600" dirty="0"/>
              <a:t>), digitalis glycosides, beta-blockers, calcium channel blocker, diuretics, </a:t>
            </a:r>
            <a:r>
              <a:rPr lang="en-IN" sz="1600" dirty="0" err="1"/>
              <a:t>catecholamines</a:t>
            </a:r>
            <a:r>
              <a:rPr lang="en-IN" sz="1600" dirty="0"/>
              <a:t> depleting drugs.</a:t>
            </a:r>
          </a:p>
          <a:p>
            <a:pPr marL="400050" lvl="1" indent="0">
              <a:buNone/>
            </a:pPr>
            <a:r>
              <a:rPr lang="en-IN" sz="1600" dirty="0"/>
              <a:t>F. Anaesthetic history and reactions</a:t>
            </a:r>
          </a:p>
          <a:p>
            <a:pPr marL="400050" lvl="1" indent="0">
              <a:buNone/>
            </a:pPr>
            <a:endParaRPr lang="en-IN" sz="1600" dirty="0"/>
          </a:p>
          <a:p>
            <a:pPr marL="400050" lvl="1" indent="0">
              <a:buNone/>
            </a:pPr>
            <a:endParaRPr lang="en-IN" sz="1600" dirty="0"/>
          </a:p>
          <a:p>
            <a:pPr marL="400050" lvl="1" indent="0">
              <a:buNone/>
            </a:pPr>
            <a:endParaRPr lang="en-IN" sz="1600" dirty="0"/>
          </a:p>
        </p:txBody>
      </p:sp>
    </p:spTree>
    <p:extLst>
      <p:ext uri="{BB962C8B-B14F-4D97-AF65-F5344CB8AC3E}">
        <p14:creationId xmlns:p14="http://schemas.microsoft.com/office/powerpoint/2010/main" val="3910977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39762"/>
          </a:xfrm>
        </p:spPr>
        <p:txBody>
          <a:bodyPr>
            <a:normAutofit/>
          </a:bodyPr>
          <a:lstStyle/>
          <a:p>
            <a:pPr algn="l"/>
            <a:r>
              <a:rPr lang="en-IN" sz="2800" dirty="0"/>
              <a:t>Current physical examination</a:t>
            </a:r>
          </a:p>
        </p:txBody>
      </p:sp>
      <p:sp>
        <p:nvSpPr>
          <p:cNvPr id="3" name="Content Placeholder 2"/>
          <p:cNvSpPr>
            <a:spLocks noGrp="1"/>
          </p:cNvSpPr>
          <p:nvPr>
            <p:ph idx="1"/>
          </p:nvPr>
        </p:nvSpPr>
        <p:spPr>
          <a:xfrm>
            <a:off x="1524000" y="639762"/>
            <a:ext cx="9144000" cy="6218238"/>
          </a:xfrm>
        </p:spPr>
        <p:txBody>
          <a:bodyPr>
            <a:normAutofit/>
          </a:bodyPr>
          <a:lstStyle/>
          <a:p>
            <a:pPr marL="514350" indent="-514350">
              <a:buAutoNum type="romanUcPeriod"/>
            </a:pPr>
            <a:r>
              <a:rPr lang="en-IN" sz="2400" dirty="0"/>
              <a:t>GENERAL BODY CONDITION: </a:t>
            </a:r>
            <a:r>
              <a:rPr lang="en-IN" sz="2000" dirty="0"/>
              <a:t>obesity, cachexia, pregnancy, hydration, temperature, calm or excited, nervous or apprehensive.</a:t>
            </a:r>
          </a:p>
          <a:p>
            <a:pPr marL="514350" indent="-514350">
              <a:buAutoNum type="romanUcPeriod"/>
            </a:pPr>
            <a:r>
              <a:rPr lang="en-IN" sz="2400" dirty="0"/>
              <a:t>Cardiovascular: </a:t>
            </a:r>
            <a:r>
              <a:rPr lang="en-IN" sz="2000" dirty="0"/>
              <a:t>heart rate and rhythm, arterial blood pressure, pulse pressure quality and regularity, capillary refilling time(&lt;1.5 second), auscultation (cardiac </a:t>
            </a:r>
            <a:r>
              <a:rPr lang="en-IN" sz="2000" dirty="0" err="1"/>
              <a:t>murmers</a:t>
            </a:r>
            <a:r>
              <a:rPr lang="en-IN" sz="2000" dirty="0"/>
              <a:t>).</a:t>
            </a:r>
          </a:p>
          <a:p>
            <a:pPr marL="514350" indent="-514350">
              <a:buAutoNum type="romanUcPeriod"/>
            </a:pPr>
            <a:r>
              <a:rPr lang="en-IN" sz="2400" dirty="0"/>
              <a:t>Pulmonary: </a:t>
            </a:r>
            <a:r>
              <a:rPr lang="en-IN" sz="2000" dirty="0"/>
              <a:t>Respiratory rate, depth and effort (usually 15-25 breath/min for small animals and 8-20 for large animals), Tidal volume (approximately 14 ml/kg), mucous membrane colour (pallor in </a:t>
            </a:r>
            <a:r>
              <a:rPr lang="en-IN" sz="2000" dirty="0" err="1"/>
              <a:t>anemia</a:t>
            </a:r>
            <a:r>
              <a:rPr lang="en-IN" sz="2000" dirty="0"/>
              <a:t> or vasoconstriction), cyanosis (&gt; 5g/dl of unoxygenated </a:t>
            </a:r>
            <a:r>
              <a:rPr lang="en-IN" sz="2000" dirty="0" err="1"/>
              <a:t>hemoglobin</a:t>
            </a:r>
            <a:r>
              <a:rPr lang="en-IN" sz="2000" dirty="0"/>
              <a:t>), auscultation (breath sound), upper airway obstruction, percussion</a:t>
            </a:r>
          </a:p>
          <a:p>
            <a:pPr marL="514350" indent="-514350">
              <a:buAutoNum type="romanUcPeriod"/>
            </a:pPr>
            <a:r>
              <a:rPr lang="en-IN" sz="2400" dirty="0"/>
              <a:t>Hepatic: </a:t>
            </a:r>
            <a:r>
              <a:rPr lang="en-IN" sz="2000" dirty="0"/>
              <a:t>jaundice, failure of blood to clot, comma, seizures</a:t>
            </a:r>
          </a:p>
          <a:p>
            <a:pPr marL="514350" indent="-514350">
              <a:buAutoNum type="romanUcPeriod"/>
            </a:pPr>
            <a:r>
              <a:rPr lang="en-IN" sz="2400" dirty="0"/>
              <a:t>Renal: </a:t>
            </a:r>
            <a:r>
              <a:rPr lang="en-IN" sz="2000" dirty="0"/>
              <a:t>vomiting, </a:t>
            </a:r>
            <a:r>
              <a:rPr lang="en-IN" sz="2000" dirty="0" err="1"/>
              <a:t>oligouria</a:t>
            </a:r>
            <a:r>
              <a:rPr lang="en-IN" sz="2000" dirty="0"/>
              <a:t>/anuria, polyuria/polydipsia.</a:t>
            </a:r>
          </a:p>
          <a:p>
            <a:pPr marL="514350" indent="-514350">
              <a:buAutoNum type="romanUcPeriod"/>
            </a:pPr>
            <a:r>
              <a:rPr lang="en-IN" sz="2400" dirty="0"/>
              <a:t>GIT: </a:t>
            </a:r>
            <a:r>
              <a:rPr lang="en-IN" sz="2000" dirty="0" err="1"/>
              <a:t>Diarrhea</a:t>
            </a:r>
            <a:r>
              <a:rPr lang="en-IN" sz="2000" dirty="0"/>
              <a:t>, vomiting, distension, auscultation of intestinal sound, rectal palpation.</a:t>
            </a:r>
          </a:p>
          <a:p>
            <a:pPr marL="514350" indent="-514350">
              <a:buAutoNum type="romanUcPeriod"/>
            </a:pPr>
            <a:r>
              <a:rPr lang="en-IN" sz="2400" dirty="0"/>
              <a:t>Nervous system and special senses: </a:t>
            </a:r>
            <a:r>
              <a:rPr lang="en-IN" sz="2000" dirty="0"/>
              <a:t>Aggression/depression, seizures, fainting, coma.</a:t>
            </a:r>
            <a:endParaRPr lang="en-IN" sz="2400" dirty="0"/>
          </a:p>
        </p:txBody>
      </p:sp>
    </p:spTree>
    <p:extLst>
      <p:ext uri="{BB962C8B-B14F-4D97-AF65-F5344CB8AC3E}">
        <p14:creationId xmlns:p14="http://schemas.microsoft.com/office/powerpoint/2010/main" val="2237860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09600"/>
          </a:xfrm>
        </p:spPr>
        <p:txBody>
          <a:bodyPr>
            <a:normAutofit/>
          </a:bodyPr>
          <a:lstStyle/>
          <a:p>
            <a:pPr algn="l"/>
            <a:r>
              <a:rPr lang="en-IN" sz="2800" dirty="0" err="1"/>
              <a:t>Contd</a:t>
            </a:r>
            <a:r>
              <a:rPr lang="en-IN" sz="2800" dirty="0"/>
              <a:t>….</a:t>
            </a:r>
          </a:p>
        </p:txBody>
      </p:sp>
      <p:sp>
        <p:nvSpPr>
          <p:cNvPr id="3" name="Content Placeholder 2"/>
          <p:cNvSpPr>
            <a:spLocks noGrp="1"/>
          </p:cNvSpPr>
          <p:nvPr>
            <p:ph idx="1"/>
          </p:nvPr>
        </p:nvSpPr>
        <p:spPr>
          <a:xfrm>
            <a:off x="1524000" y="609600"/>
            <a:ext cx="9144000" cy="6096000"/>
          </a:xfrm>
        </p:spPr>
        <p:txBody>
          <a:bodyPr>
            <a:normAutofit/>
          </a:bodyPr>
          <a:lstStyle/>
          <a:p>
            <a:pPr marL="0" indent="0">
              <a:buNone/>
            </a:pPr>
            <a:r>
              <a:rPr lang="en-IN" sz="2400" dirty="0"/>
              <a:t>VIII. Metabolic and endocrine: </a:t>
            </a:r>
            <a:r>
              <a:rPr lang="en-IN" sz="2000" dirty="0"/>
              <a:t>temperature (hypothermia, hyperthermia), hair loss, hyperthyroidism/hypothyroidism, </a:t>
            </a:r>
            <a:r>
              <a:rPr lang="en-IN" sz="2000" dirty="0" err="1"/>
              <a:t>hyperadrenocorticism</a:t>
            </a:r>
            <a:r>
              <a:rPr lang="en-IN" sz="2000" dirty="0"/>
              <a:t>/</a:t>
            </a:r>
            <a:r>
              <a:rPr lang="en-IN" sz="2000" dirty="0" err="1"/>
              <a:t>hypoadrenocorticism</a:t>
            </a:r>
            <a:r>
              <a:rPr lang="en-IN" sz="2000" dirty="0"/>
              <a:t>, diabetes.</a:t>
            </a:r>
          </a:p>
          <a:p>
            <a:pPr marL="0" indent="0">
              <a:buNone/>
            </a:pPr>
            <a:r>
              <a:rPr lang="en-IN" sz="2400" dirty="0"/>
              <a:t>IX. Integument: </a:t>
            </a:r>
            <a:r>
              <a:rPr lang="en-IN" sz="2000" dirty="0"/>
              <a:t>Hydration, Neoplasia (pulmonary metastasis), subcutaneous emphysema (fractured ribs), parasites (fleas, mites): </a:t>
            </a:r>
            <a:r>
              <a:rPr lang="en-IN" sz="2000" dirty="0" err="1"/>
              <a:t>anemia</a:t>
            </a:r>
            <a:r>
              <a:rPr lang="en-IN" sz="2000" dirty="0"/>
              <a:t>, </a:t>
            </a:r>
            <a:r>
              <a:rPr lang="en-IN" sz="2000" dirty="0" err="1"/>
              <a:t>hairloss</a:t>
            </a:r>
            <a:r>
              <a:rPr lang="en-IN" sz="2000" dirty="0"/>
              <a:t>, burns (fluid and electrolyte loss), trauma.</a:t>
            </a:r>
          </a:p>
          <a:p>
            <a:pPr marL="0" indent="0">
              <a:buNone/>
            </a:pPr>
            <a:r>
              <a:rPr lang="en-IN" sz="2400" dirty="0"/>
              <a:t>X. Musculoskeletal: </a:t>
            </a:r>
            <a:r>
              <a:rPr lang="en-IN" sz="2000" dirty="0"/>
              <a:t>muscle mass (fat %), weakness, electrolyte imbalance (</a:t>
            </a:r>
            <a:r>
              <a:rPr lang="en-IN" sz="2000" dirty="0" err="1"/>
              <a:t>hypokalemia</a:t>
            </a:r>
            <a:r>
              <a:rPr lang="en-IN" sz="2000" dirty="0"/>
              <a:t>, hyper </a:t>
            </a:r>
            <a:r>
              <a:rPr lang="en-IN" sz="2000" dirty="0" err="1"/>
              <a:t>kalemia</a:t>
            </a:r>
            <a:r>
              <a:rPr lang="en-IN" sz="2000" dirty="0"/>
              <a:t>, </a:t>
            </a:r>
            <a:r>
              <a:rPr lang="en-IN" sz="2000" dirty="0" err="1"/>
              <a:t>hypocalcemia</a:t>
            </a:r>
            <a:r>
              <a:rPr lang="en-IN" sz="2000" dirty="0"/>
              <a:t>), ambulatory or non ambulatory, fractures</a:t>
            </a:r>
          </a:p>
          <a:p>
            <a:pPr marL="0" indent="0">
              <a:buNone/>
            </a:pPr>
            <a:r>
              <a:rPr lang="en-IN" sz="2400" dirty="0" err="1"/>
              <a:t>Presurgical</a:t>
            </a:r>
            <a:r>
              <a:rPr lang="en-IN" sz="2400" dirty="0"/>
              <a:t> laboratory workup: </a:t>
            </a:r>
          </a:p>
          <a:p>
            <a:pPr marL="0" indent="0">
              <a:buNone/>
            </a:pPr>
            <a:endParaRPr lang="en-IN" sz="2400" dirty="0"/>
          </a:p>
        </p:txBody>
      </p:sp>
    </p:spTree>
    <p:extLst>
      <p:ext uri="{BB962C8B-B14F-4D97-AF65-F5344CB8AC3E}">
        <p14:creationId xmlns:p14="http://schemas.microsoft.com/office/powerpoint/2010/main" val="101148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
            <a:ext cx="9144000" cy="762000"/>
          </a:xfrm>
        </p:spPr>
        <p:txBody>
          <a:bodyPr>
            <a:normAutofit/>
          </a:bodyPr>
          <a:lstStyle/>
          <a:p>
            <a:pPr algn="l"/>
            <a:r>
              <a:rPr lang="en-IN" sz="2400" dirty="0"/>
              <a:t>Local anaesthetics</a:t>
            </a:r>
          </a:p>
        </p:txBody>
      </p:sp>
      <p:sp>
        <p:nvSpPr>
          <p:cNvPr id="3" name="Subtitle 2"/>
          <p:cNvSpPr>
            <a:spLocks noGrp="1"/>
          </p:cNvSpPr>
          <p:nvPr>
            <p:ph type="subTitle" idx="1"/>
          </p:nvPr>
        </p:nvSpPr>
        <p:spPr>
          <a:xfrm>
            <a:off x="1524000" y="762002"/>
            <a:ext cx="9144000" cy="5867399"/>
          </a:xfrm>
        </p:spPr>
        <p:txBody>
          <a:bodyPr>
            <a:normAutofit/>
          </a:bodyPr>
          <a:lstStyle/>
          <a:p>
            <a:pPr algn="l"/>
            <a:r>
              <a:rPr lang="en-IN" sz="2000" dirty="0"/>
              <a:t>Produce desensitization and analgesia of skin surfaces </a:t>
            </a:r>
            <a:r>
              <a:rPr lang="en-IN" sz="2000" dirty="0">
                <a:solidFill>
                  <a:srgbClr val="002060"/>
                </a:solidFill>
              </a:rPr>
              <a:t>(topical anaesthesia), </a:t>
            </a:r>
            <a:r>
              <a:rPr lang="en-IN" sz="2000" dirty="0"/>
              <a:t>tissues (infiltration and field blocks), regional structure (conduction anaesthesia)</a:t>
            </a:r>
          </a:p>
          <a:p>
            <a:pPr algn="l"/>
            <a:r>
              <a:rPr lang="en-IN" sz="2000" dirty="0">
                <a:solidFill>
                  <a:srgbClr val="C00000"/>
                </a:solidFill>
              </a:rPr>
              <a:t>Classification: </a:t>
            </a:r>
          </a:p>
          <a:p>
            <a:pPr marL="457200" indent="-457200" algn="l">
              <a:buAutoNum type="arabicPeriod"/>
            </a:pPr>
            <a:r>
              <a:rPr lang="en-IN" sz="2000" b="1" dirty="0"/>
              <a:t>Ester linked drugs: a. cocaine, </a:t>
            </a:r>
          </a:p>
          <a:p>
            <a:pPr algn="l"/>
            <a:r>
              <a:rPr lang="en-IN" sz="2000" dirty="0"/>
              <a:t>b. </a:t>
            </a:r>
            <a:r>
              <a:rPr lang="en-IN" sz="2000" b="1" dirty="0"/>
              <a:t>Procaine (novocaine): </a:t>
            </a:r>
            <a:r>
              <a:rPr lang="en-IN" sz="2000" dirty="0">
                <a:solidFill>
                  <a:srgbClr val="002060"/>
                </a:solidFill>
              </a:rPr>
              <a:t>prototype of all local </a:t>
            </a:r>
            <a:r>
              <a:rPr lang="en-IN" sz="2000" dirty="0" err="1">
                <a:solidFill>
                  <a:srgbClr val="002060"/>
                </a:solidFill>
              </a:rPr>
              <a:t>anesthetics</a:t>
            </a:r>
            <a:r>
              <a:rPr lang="en-IN" sz="2000" dirty="0">
                <a:solidFill>
                  <a:srgbClr val="002060"/>
                </a:solidFill>
              </a:rPr>
              <a:t>, hydrolysed in plasma by </a:t>
            </a:r>
            <a:r>
              <a:rPr lang="en-IN" sz="2000" dirty="0" err="1">
                <a:solidFill>
                  <a:srgbClr val="002060"/>
                </a:solidFill>
              </a:rPr>
              <a:t>pseudocholinesterase</a:t>
            </a:r>
            <a:r>
              <a:rPr lang="en-IN" sz="2000" dirty="0">
                <a:solidFill>
                  <a:srgbClr val="002060"/>
                </a:solidFill>
              </a:rPr>
              <a:t>, less potency and shorter duration than most local </a:t>
            </a:r>
            <a:r>
              <a:rPr lang="en-IN" sz="2000" dirty="0" err="1">
                <a:solidFill>
                  <a:srgbClr val="002060"/>
                </a:solidFill>
              </a:rPr>
              <a:t>anesthetics</a:t>
            </a:r>
            <a:r>
              <a:rPr lang="en-IN" sz="2000" dirty="0">
                <a:solidFill>
                  <a:srgbClr val="002060"/>
                </a:solidFill>
              </a:rPr>
              <a:t> but minimal toxicity, poor absorption (not recommended topically).</a:t>
            </a:r>
          </a:p>
          <a:p>
            <a:pPr algn="l"/>
            <a:endParaRPr lang="en-IN" sz="2000" dirty="0"/>
          </a:p>
          <a:p>
            <a:pPr algn="l"/>
            <a:r>
              <a:rPr lang="en-IN" sz="2000" b="1" dirty="0"/>
              <a:t>c. </a:t>
            </a:r>
            <a:r>
              <a:rPr lang="en-IN" sz="2000" b="1" dirty="0" err="1"/>
              <a:t>Tetracaine</a:t>
            </a:r>
            <a:r>
              <a:rPr lang="en-IN" sz="2000" b="1" dirty="0"/>
              <a:t> hydrochloride (</a:t>
            </a:r>
            <a:r>
              <a:rPr lang="en-IN" sz="2000" b="1" dirty="0" err="1"/>
              <a:t>pentocaine</a:t>
            </a:r>
            <a:r>
              <a:rPr lang="en-IN" sz="2000" b="1" dirty="0"/>
              <a:t>)</a:t>
            </a:r>
            <a:r>
              <a:rPr lang="en-IN" sz="2000" dirty="0"/>
              <a:t>: </a:t>
            </a:r>
            <a:r>
              <a:rPr lang="en-IN" sz="2000" dirty="0">
                <a:solidFill>
                  <a:srgbClr val="002060"/>
                </a:solidFill>
              </a:rPr>
              <a:t>10-15 times more potent than procaine, 1.5-2 times longer duration than procaine, relatively toxic, prolonged </a:t>
            </a:r>
            <a:r>
              <a:rPr lang="en-IN" sz="2000" dirty="0" err="1">
                <a:solidFill>
                  <a:srgbClr val="002060"/>
                </a:solidFill>
              </a:rPr>
              <a:t>anesthetic</a:t>
            </a:r>
            <a:r>
              <a:rPr lang="en-IN" sz="2000" dirty="0">
                <a:solidFill>
                  <a:srgbClr val="002060"/>
                </a:solidFill>
              </a:rPr>
              <a:t> effect, useful for topical anaesthesia.</a:t>
            </a:r>
          </a:p>
          <a:p>
            <a:pPr algn="l"/>
            <a:endParaRPr lang="en-IN" sz="2000" dirty="0"/>
          </a:p>
          <a:p>
            <a:pPr algn="l"/>
            <a:r>
              <a:rPr lang="en-IN" sz="2000" b="1" dirty="0"/>
              <a:t>D. benzocaine/</a:t>
            </a:r>
            <a:r>
              <a:rPr lang="en-IN" sz="2000" b="1" dirty="0" err="1"/>
              <a:t>butamben</a:t>
            </a:r>
            <a:r>
              <a:rPr lang="en-IN" sz="2000" b="1" dirty="0"/>
              <a:t>/</a:t>
            </a:r>
            <a:r>
              <a:rPr lang="en-IN" sz="2000" b="1" dirty="0" err="1"/>
              <a:t>tetracaine</a:t>
            </a:r>
            <a:r>
              <a:rPr lang="en-IN" sz="2000" b="1" dirty="0"/>
              <a:t> (</a:t>
            </a:r>
            <a:r>
              <a:rPr lang="en-IN" sz="2000" b="1" dirty="0" err="1"/>
              <a:t>cetacaine</a:t>
            </a:r>
            <a:r>
              <a:rPr lang="en-IN" sz="2000" dirty="0"/>
              <a:t>): </a:t>
            </a:r>
            <a:r>
              <a:rPr lang="en-IN" sz="2000" dirty="0">
                <a:solidFill>
                  <a:srgbClr val="002060"/>
                </a:solidFill>
              </a:rPr>
              <a:t>benzocaine blocks sodium channels with pressure caused by membrane expansion, not by direct inhibition of the channel, rapid onset and short duration, use on larynx or pharynx may cause </a:t>
            </a:r>
            <a:r>
              <a:rPr lang="en-IN" sz="2000" dirty="0" err="1">
                <a:solidFill>
                  <a:srgbClr val="002060"/>
                </a:solidFill>
              </a:rPr>
              <a:t>methemoglobinemia</a:t>
            </a:r>
            <a:r>
              <a:rPr lang="en-IN" sz="2000" dirty="0">
                <a:solidFill>
                  <a:srgbClr val="002060"/>
                </a:solidFill>
              </a:rPr>
              <a:t>, metabolized by plasma cholinesterase, used for surface anaesthesia, localized allergic reactions may occur</a:t>
            </a:r>
          </a:p>
        </p:txBody>
      </p:sp>
    </p:spTree>
    <p:extLst>
      <p:ext uri="{BB962C8B-B14F-4D97-AF65-F5344CB8AC3E}">
        <p14:creationId xmlns:p14="http://schemas.microsoft.com/office/powerpoint/2010/main" val="2503180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518"/>
            <a:ext cx="9144000" cy="529883"/>
          </a:xfrm>
        </p:spPr>
        <p:txBody>
          <a:bodyPr>
            <a:normAutofit/>
          </a:bodyPr>
          <a:lstStyle/>
          <a:p>
            <a:pPr algn="l"/>
            <a:r>
              <a:rPr lang="en-IN" sz="2800" dirty="0" err="1"/>
              <a:t>Contd</a:t>
            </a:r>
            <a:r>
              <a:rPr lang="en-IN" sz="2800" dirty="0"/>
              <a:t>…..</a:t>
            </a:r>
          </a:p>
        </p:txBody>
      </p:sp>
      <p:sp>
        <p:nvSpPr>
          <p:cNvPr id="3" name="Content Placeholder 2"/>
          <p:cNvSpPr>
            <a:spLocks noGrp="1"/>
          </p:cNvSpPr>
          <p:nvPr>
            <p:ph idx="1"/>
          </p:nvPr>
        </p:nvSpPr>
        <p:spPr>
          <a:xfrm>
            <a:off x="1524000" y="533400"/>
            <a:ext cx="9144000" cy="6324600"/>
          </a:xfrm>
        </p:spPr>
        <p:txBody>
          <a:bodyPr>
            <a:normAutofit/>
          </a:bodyPr>
          <a:lstStyle/>
          <a:p>
            <a:pPr marL="0" indent="0">
              <a:buNone/>
            </a:pPr>
            <a:r>
              <a:rPr lang="en-IN" dirty="0"/>
              <a:t>Amide linked drugs: </a:t>
            </a:r>
            <a:endParaRPr lang="en-IN" sz="2400" dirty="0"/>
          </a:p>
          <a:p>
            <a:pPr marL="457200" indent="-457200">
              <a:buAutoNum type="alphaUcPeriod"/>
            </a:pPr>
            <a:r>
              <a:rPr lang="en-IN" sz="2400" dirty="0">
                <a:solidFill>
                  <a:srgbClr val="C00000"/>
                </a:solidFill>
              </a:rPr>
              <a:t>Lidocaine hydrochloride (xylocaine, </a:t>
            </a:r>
            <a:r>
              <a:rPr lang="en-IN" sz="2400" dirty="0" err="1">
                <a:solidFill>
                  <a:srgbClr val="C00000"/>
                </a:solidFill>
              </a:rPr>
              <a:t>lignocaine,lidoderm</a:t>
            </a:r>
            <a:r>
              <a:rPr lang="en-IN" sz="2400" dirty="0">
                <a:solidFill>
                  <a:srgbClr val="C00000"/>
                </a:solidFill>
              </a:rPr>
              <a:t>): </a:t>
            </a:r>
            <a:r>
              <a:rPr lang="en-IN" sz="2400" dirty="0"/>
              <a:t>most stable drugs in this group, not decomposed by boiling, acids or alkali, superior penetration compared with procaine, spread over a wider field</a:t>
            </a:r>
          </a:p>
          <a:p>
            <a:pPr marL="0" indent="0">
              <a:buNone/>
            </a:pPr>
            <a:endParaRPr lang="en-IN" sz="2400" dirty="0"/>
          </a:p>
          <a:p>
            <a:pPr marL="0" indent="0">
              <a:buNone/>
            </a:pPr>
            <a:r>
              <a:rPr lang="en-IN" sz="2400" dirty="0"/>
              <a:t>- Minimal tissue damage or irritation, no allergy or irritation, mild sedative effects when given IV (Anaesthetic sparing), antiarrhythmic, GI </a:t>
            </a:r>
            <a:r>
              <a:rPr lang="en-IN" sz="2400" dirty="0" err="1"/>
              <a:t>promotility</a:t>
            </a:r>
            <a:r>
              <a:rPr lang="en-IN" sz="2400" dirty="0"/>
              <a:t> effects, </a:t>
            </a:r>
            <a:r>
              <a:rPr lang="en-IN" sz="2400" dirty="0" err="1"/>
              <a:t>antishock</a:t>
            </a:r>
            <a:r>
              <a:rPr lang="en-IN" sz="2400" dirty="0"/>
              <a:t> effect but potentially can induce hypotension when given IV in some animals, metabolized in liver, can be infused IV continuously with inhalation </a:t>
            </a:r>
            <a:r>
              <a:rPr lang="en-IN" sz="2400" dirty="0" err="1"/>
              <a:t>anesthesia</a:t>
            </a:r>
            <a:r>
              <a:rPr lang="en-IN" sz="2400" dirty="0"/>
              <a:t> to augment analgesia.</a:t>
            </a:r>
            <a:endParaRPr lang="en-IN" dirty="0"/>
          </a:p>
        </p:txBody>
      </p:sp>
    </p:spTree>
    <p:extLst>
      <p:ext uri="{BB962C8B-B14F-4D97-AF65-F5344CB8AC3E}">
        <p14:creationId xmlns:p14="http://schemas.microsoft.com/office/powerpoint/2010/main" val="1031480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518"/>
            <a:ext cx="9144000" cy="606083"/>
          </a:xfrm>
        </p:spPr>
        <p:txBody>
          <a:bodyPr>
            <a:normAutofit/>
          </a:bodyPr>
          <a:lstStyle/>
          <a:p>
            <a:pPr algn="l"/>
            <a:r>
              <a:rPr lang="en-IN" sz="2800" dirty="0"/>
              <a:t>Contd..</a:t>
            </a:r>
          </a:p>
        </p:txBody>
      </p:sp>
      <p:sp>
        <p:nvSpPr>
          <p:cNvPr id="3" name="Content Placeholder 2"/>
          <p:cNvSpPr>
            <a:spLocks noGrp="1"/>
          </p:cNvSpPr>
          <p:nvPr>
            <p:ph idx="1"/>
          </p:nvPr>
        </p:nvSpPr>
        <p:spPr>
          <a:xfrm>
            <a:off x="1524000" y="609600"/>
            <a:ext cx="9144000" cy="6096000"/>
          </a:xfrm>
        </p:spPr>
        <p:txBody>
          <a:bodyPr>
            <a:normAutofit/>
          </a:bodyPr>
          <a:lstStyle/>
          <a:p>
            <a:pPr marL="0" indent="0">
              <a:buNone/>
            </a:pPr>
            <a:r>
              <a:rPr lang="en-IN" sz="2400" dirty="0">
                <a:solidFill>
                  <a:srgbClr val="C00000"/>
                </a:solidFill>
              </a:rPr>
              <a:t>B. </a:t>
            </a:r>
            <a:r>
              <a:rPr lang="en-IN" sz="2400" dirty="0" err="1">
                <a:solidFill>
                  <a:srgbClr val="C00000"/>
                </a:solidFill>
              </a:rPr>
              <a:t>Mepivacaine</a:t>
            </a:r>
            <a:r>
              <a:rPr lang="en-IN" sz="2400" dirty="0">
                <a:solidFill>
                  <a:srgbClr val="C00000"/>
                </a:solidFill>
              </a:rPr>
              <a:t> hydrochloride (</a:t>
            </a:r>
            <a:r>
              <a:rPr lang="en-IN" sz="2400" dirty="0" err="1">
                <a:solidFill>
                  <a:srgbClr val="C00000"/>
                </a:solidFill>
              </a:rPr>
              <a:t>carbocaine</a:t>
            </a:r>
            <a:r>
              <a:rPr lang="en-IN" sz="2400" dirty="0">
                <a:solidFill>
                  <a:srgbClr val="C00000"/>
                </a:solidFill>
              </a:rPr>
              <a:t>): </a:t>
            </a:r>
            <a:r>
              <a:rPr lang="en-IN" sz="2400" dirty="0"/>
              <a:t>similar to lidocaine, no irritation or tissue damage, metabolized in liver, avoided in pregnant animals.</a:t>
            </a:r>
          </a:p>
          <a:p>
            <a:pPr marL="0" indent="0">
              <a:buNone/>
            </a:pPr>
            <a:r>
              <a:rPr lang="en-IN" sz="2400" dirty="0">
                <a:solidFill>
                  <a:srgbClr val="C00000"/>
                </a:solidFill>
              </a:rPr>
              <a:t>C. Bupivacaine (</a:t>
            </a:r>
            <a:r>
              <a:rPr lang="en-IN" sz="2400" dirty="0" err="1">
                <a:solidFill>
                  <a:srgbClr val="C00000"/>
                </a:solidFill>
              </a:rPr>
              <a:t>marcaine</a:t>
            </a:r>
            <a:r>
              <a:rPr lang="en-IN" sz="2400" dirty="0">
                <a:solidFill>
                  <a:srgbClr val="C00000"/>
                </a:solidFill>
              </a:rPr>
              <a:t>): </a:t>
            </a:r>
            <a:r>
              <a:rPr lang="en-IN" sz="2400" dirty="0"/>
              <a:t>longer time of analgesic effects than lidocaine, </a:t>
            </a:r>
            <a:r>
              <a:rPr lang="en-IN" sz="2400" dirty="0" err="1"/>
              <a:t>anesthesia</a:t>
            </a:r>
            <a:r>
              <a:rPr lang="en-IN" sz="2400" dirty="0"/>
              <a:t> longer than procaine (3-10 hours), may produce CNS and cardiac toxicity</a:t>
            </a:r>
          </a:p>
          <a:p>
            <a:pPr marL="0" indent="0">
              <a:buNone/>
            </a:pPr>
            <a:endParaRPr lang="en-IN" sz="2400" dirty="0"/>
          </a:p>
          <a:p>
            <a:pPr marL="0" indent="0">
              <a:buNone/>
            </a:pPr>
            <a:r>
              <a:rPr lang="en-IN" sz="2400" dirty="0">
                <a:solidFill>
                  <a:srgbClr val="C00000"/>
                </a:solidFill>
              </a:rPr>
              <a:t>TOPICAL ANASTHETICS</a:t>
            </a:r>
            <a:r>
              <a:rPr lang="en-IN" sz="2400" dirty="0"/>
              <a:t>: </a:t>
            </a:r>
            <a:r>
              <a:rPr lang="en-IN" sz="2400" dirty="0" err="1"/>
              <a:t>butacaine</a:t>
            </a:r>
            <a:r>
              <a:rPr lang="en-IN" sz="2400" dirty="0"/>
              <a:t>, </a:t>
            </a:r>
            <a:r>
              <a:rPr lang="en-IN" sz="2400" dirty="0" err="1"/>
              <a:t>tetracaine</a:t>
            </a:r>
            <a:r>
              <a:rPr lang="en-IN" sz="2400" dirty="0"/>
              <a:t>, </a:t>
            </a:r>
            <a:r>
              <a:rPr lang="en-IN" sz="2400" dirty="0" err="1"/>
              <a:t>piperocaine</a:t>
            </a:r>
            <a:r>
              <a:rPr lang="en-IN" sz="2400" dirty="0"/>
              <a:t>, </a:t>
            </a:r>
            <a:r>
              <a:rPr lang="en-IN" sz="2400" dirty="0" err="1"/>
              <a:t>proparacaine</a:t>
            </a:r>
            <a:r>
              <a:rPr lang="en-IN" sz="2400" dirty="0"/>
              <a:t> (</a:t>
            </a:r>
            <a:r>
              <a:rPr lang="en-IN" sz="2400" dirty="0" err="1"/>
              <a:t>ophthane</a:t>
            </a:r>
            <a:r>
              <a:rPr lang="en-IN" sz="2400" dirty="0"/>
              <a:t>), benzocaine (</a:t>
            </a:r>
            <a:r>
              <a:rPr lang="en-IN" sz="2400" dirty="0" err="1"/>
              <a:t>cetacaine</a:t>
            </a:r>
            <a:r>
              <a:rPr lang="en-IN" sz="2400" dirty="0"/>
              <a:t>), EMLA cream (lidocaine and </a:t>
            </a:r>
            <a:r>
              <a:rPr lang="en-IN" sz="2400" dirty="0" err="1"/>
              <a:t>prilocaine</a:t>
            </a:r>
            <a:r>
              <a:rPr lang="en-IN" sz="2400" dirty="0"/>
              <a:t> mixture).</a:t>
            </a:r>
          </a:p>
          <a:p>
            <a:pPr marL="0" indent="0">
              <a:buNone/>
            </a:pPr>
            <a:r>
              <a:rPr lang="en-IN" sz="2400" dirty="0">
                <a:solidFill>
                  <a:srgbClr val="002060"/>
                </a:solidFill>
              </a:rPr>
              <a:t>NOTE: local </a:t>
            </a:r>
            <a:r>
              <a:rPr lang="en-IN" sz="2400" dirty="0" err="1">
                <a:solidFill>
                  <a:srgbClr val="002060"/>
                </a:solidFill>
              </a:rPr>
              <a:t>anesthetic</a:t>
            </a:r>
            <a:r>
              <a:rPr lang="en-IN" sz="2400" dirty="0">
                <a:solidFill>
                  <a:srgbClr val="002060"/>
                </a:solidFill>
              </a:rPr>
              <a:t> drugs are local and occasionally systemic vasodilators except cocaine (vasoconstrictor).</a:t>
            </a:r>
          </a:p>
          <a:p>
            <a:pPr marL="0" indent="0">
              <a:buNone/>
            </a:pPr>
            <a:r>
              <a:rPr lang="en-IN" sz="2400" b="1" dirty="0"/>
              <a:t>Toxicity:</a:t>
            </a:r>
            <a:r>
              <a:rPr lang="en-IN" sz="2400" dirty="0"/>
              <a:t> </a:t>
            </a:r>
            <a:r>
              <a:rPr lang="en-IN" sz="2400" dirty="0">
                <a:solidFill>
                  <a:srgbClr val="C00000"/>
                </a:solidFill>
              </a:rPr>
              <a:t>seizures, hypotension, arrhythmia, </a:t>
            </a:r>
            <a:r>
              <a:rPr lang="en-IN" sz="2400" dirty="0" err="1">
                <a:solidFill>
                  <a:srgbClr val="C00000"/>
                </a:solidFill>
              </a:rPr>
              <a:t>apnea</a:t>
            </a:r>
            <a:r>
              <a:rPr lang="en-IN" sz="2400" dirty="0">
                <a:solidFill>
                  <a:srgbClr val="C00000"/>
                </a:solidFill>
              </a:rPr>
              <a:t>, </a:t>
            </a:r>
            <a:r>
              <a:rPr lang="en-IN" sz="2400" dirty="0" err="1">
                <a:solidFill>
                  <a:srgbClr val="C00000"/>
                </a:solidFill>
              </a:rPr>
              <a:t>methemoglobinemia</a:t>
            </a:r>
            <a:r>
              <a:rPr lang="en-IN" sz="2400" dirty="0">
                <a:solidFill>
                  <a:srgbClr val="C00000"/>
                </a:solidFill>
              </a:rPr>
              <a:t> (benzocaine and </a:t>
            </a:r>
            <a:r>
              <a:rPr lang="en-IN" sz="2400" dirty="0" err="1">
                <a:solidFill>
                  <a:srgbClr val="C00000"/>
                </a:solidFill>
              </a:rPr>
              <a:t>prilocaine</a:t>
            </a:r>
            <a:r>
              <a:rPr lang="en-IN" sz="2400" dirty="0">
                <a:solidFill>
                  <a:srgbClr val="C00000"/>
                </a:solidFill>
              </a:rPr>
              <a:t>), allergic reaction.</a:t>
            </a:r>
          </a:p>
        </p:txBody>
      </p:sp>
    </p:spTree>
    <p:extLst>
      <p:ext uri="{BB962C8B-B14F-4D97-AF65-F5344CB8AC3E}">
        <p14:creationId xmlns:p14="http://schemas.microsoft.com/office/powerpoint/2010/main" val="4005353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7514"/>
            <a:ext cx="9067800" cy="724486"/>
          </a:xfrm>
        </p:spPr>
        <p:txBody>
          <a:bodyPr>
            <a:normAutofit/>
          </a:bodyPr>
          <a:lstStyle/>
          <a:p>
            <a:pPr algn="l"/>
            <a:r>
              <a:rPr lang="en-IN" sz="3200" dirty="0">
                <a:solidFill>
                  <a:srgbClr val="FF0000"/>
                </a:solidFill>
              </a:rPr>
              <a:t>Premedication</a:t>
            </a:r>
          </a:p>
        </p:txBody>
      </p:sp>
      <p:sp>
        <p:nvSpPr>
          <p:cNvPr id="3" name="Content Placeholder 2"/>
          <p:cNvSpPr>
            <a:spLocks noGrp="1"/>
          </p:cNvSpPr>
          <p:nvPr>
            <p:ph idx="1"/>
          </p:nvPr>
        </p:nvSpPr>
        <p:spPr>
          <a:xfrm>
            <a:off x="1600200" y="838200"/>
            <a:ext cx="8991600" cy="5791200"/>
          </a:xfrm>
        </p:spPr>
        <p:txBody>
          <a:bodyPr>
            <a:normAutofit lnSpcReduction="10000"/>
          </a:bodyPr>
          <a:lstStyle/>
          <a:p>
            <a:pPr marL="0" indent="0">
              <a:buNone/>
            </a:pPr>
            <a:r>
              <a:rPr lang="en-IN" b="1" dirty="0">
                <a:solidFill>
                  <a:srgbClr val="FF0000"/>
                </a:solidFill>
              </a:rPr>
              <a:t>Aims of premedication</a:t>
            </a:r>
            <a:endParaRPr lang="en-IN" dirty="0">
              <a:solidFill>
                <a:srgbClr val="FF0000"/>
              </a:solidFill>
            </a:endParaRPr>
          </a:p>
          <a:p>
            <a:pPr lvl="0" algn="just"/>
            <a:r>
              <a:rPr lang="en-IN" sz="3000" dirty="0">
                <a:solidFill>
                  <a:schemeClr val="tx2"/>
                </a:solidFill>
              </a:rPr>
              <a:t>To reduce fear and calm the patient.</a:t>
            </a:r>
          </a:p>
          <a:p>
            <a:pPr lvl="0" algn="just"/>
            <a:r>
              <a:rPr lang="en-IN" sz="3000" dirty="0">
                <a:solidFill>
                  <a:schemeClr val="tx2"/>
                </a:solidFill>
              </a:rPr>
              <a:t>To reduce distress during restraining and minor manipulations like placement of catheters.</a:t>
            </a:r>
          </a:p>
          <a:p>
            <a:pPr lvl="0" algn="just"/>
            <a:r>
              <a:rPr lang="en-IN" sz="3000" dirty="0">
                <a:solidFill>
                  <a:schemeClr val="tx2"/>
                </a:solidFill>
              </a:rPr>
              <a:t>To produce pre, intra and post operative analgesia.</a:t>
            </a:r>
          </a:p>
          <a:p>
            <a:pPr lvl="0" algn="just"/>
            <a:r>
              <a:rPr lang="en-IN" sz="3000" dirty="0">
                <a:solidFill>
                  <a:schemeClr val="tx2"/>
                </a:solidFill>
              </a:rPr>
              <a:t>To reduce salivary secretion and airway secretion.</a:t>
            </a:r>
          </a:p>
          <a:p>
            <a:pPr lvl="0" algn="just"/>
            <a:r>
              <a:rPr lang="en-IN" sz="3000" dirty="0">
                <a:solidFill>
                  <a:schemeClr val="tx2"/>
                </a:solidFill>
              </a:rPr>
              <a:t>To decrease the total quantity or amount of the major anaesthetic drug.</a:t>
            </a:r>
          </a:p>
          <a:p>
            <a:pPr lvl="0" algn="just"/>
            <a:r>
              <a:rPr lang="en-IN" sz="3000" dirty="0">
                <a:solidFill>
                  <a:schemeClr val="tx2"/>
                </a:solidFill>
              </a:rPr>
              <a:t>To reduce the deleterious side effects of the major anaesthetic drug, To provide smooth induction.</a:t>
            </a:r>
          </a:p>
          <a:p>
            <a:pPr lvl="0" algn="just"/>
            <a:r>
              <a:rPr lang="en-IN" sz="3000" dirty="0">
                <a:solidFill>
                  <a:schemeClr val="tx2"/>
                </a:solidFill>
              </a:rPr>
              <a:t>To reduce intra operative complications like vomiting and regurgitation and To provide safe and smooth recovery.</a:t>
            </a:r>
          </a:p>
          <a:p>
            <a:endParaRPr lang="en-IN" sz="2400" dirty="0"/>
          </a:p>
        </p:txBody>
      </p:sp>
    </p:spTree>
    <p:extLst>
      <p:ext uri="{BB962C8B-B14F-4D97-AF65-F5344CB8AC3E}">
        <p14:creationId xmlns:p14="http://schemas.microsoft.com/office/powerpoint/2010/main" val="3881485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8991600" cy="533400"/>
          </a:xfrm>
        </p:spPr>
        <p:txBody>
          <a:bodyPr>
            <a:normAutofit/>
          </a:bodyPr>
          <a:lstStyle/>
          <a:p>
            <a:r>
              <a:rPr lang="en-IN" sz="2400" dirty="0"/>
              <a:t>Classification of </a:t>
            </a:r>
            <a:r>
              <a:rPr lang="en-IN" sz="2400" dirty="0" err="1"/>
              <a:t>premedicaments</a:t>
            </a:r>
            <a:endParaRPr lang="en-IN" sz="2400" dirty="0"/>
          </a:p>
        </p:txBody>
      </p:sp>
      <p:graphicFrame>
        <p:nvGraphicFramePr>
          <p:cNvPr id="4" name="Content Placeholder 3"/>
          <p:cNvGraphicFramePr>
            <a:graphicFrameLocks noGrp="1"/>
          </p:cNvGraphicFramePr>
          <p:nvPr>
            <p:ph idx="1"/>
          </p:nvPr>
        </p:nvGraphicFramePr>
        <p:xfrm>
          <a:off x="1981200" y="990600"/>
          <a:ext cx="8229600" cy="5220935"/>
        </p:xfrm>
        <a:graphic>
          <a:graphicData uri="http://schemas.openxmlformats.org/drawingml/2006/table">
            <a:tbl>
              <a:tblPr firstRow="1" firstCol="1" bandRow="1">
                <a:tableStyleId>{5C22544A-7EE6-4342-B048-85BDC9FD1C3A}</a:tableStyleId>
              </a:tblPr>
              <a:tblGrid>
                <a:gridCol w="2743200">
                  <a:extLst>
                    <a:ext uri="{9D8B030D-6E8A-4147-A177-3AD203B41FA5}">
                      <a16:colId xmlns:a16="http://schemas.microsoft.com/office/drawing/2014/main" val="724243230"/>
                    </a:ext>
                  </a:extLst>
                </a:gridCol>
                <a:gridCol w="2743200">
                  <a:extLst>
                    <a:ext uri="{9D8B030D-6E8A-4147-A177-3AD203B41FA5}">
                      <a16:colId xmlns:a16="http://schemas.microsoft.com/office/drawing/2014/main" val="298789772"/>
                    </a:ext>
                  </a:extLst>
                </a:gridCol>
                <a:gridCol w="2743200">
                  <a:extLst>
                    <a:ext uri="{9D8B030D-6E8A-4147-A177-3AD203B41FA5}">
                      <a16:colId xmlns:a16="http://schemas.microsoft.com/office/drawing/2014/main" val="660742936"/>
                    </a:ext>
                  </a:extLst>
                </a:gridCol>
              </a:tblGrid>
              <a:tr h="407843">
                <a:tc>
                  <a:txBody>
                    <a:bodyPr/>
                    <a:lstStyle/>
                    <a:p>
                      <a:pPr algn="ctr">
                        <a:lnSpc>
                          <a:spcPct val="107000"/>
                        </a:lnSpc>
                        <a:spcAft>
                          <a:spcPts val="800"/>
                        </a:spcAft>
                      </a:pPr>
                      <a:r>
                        <a:rPr lang="en-IN" sz="1200" dirty="0" err="1">
                          <a:effectLst/>
                        </a:rPr>
                        <a:t>S.No</a:t>
                      </a:r>
                      <a:r>
                        <a:rPr lang="en-IN" sz="1200" dirty="0">
                          <a:effectLst/>
                        </a:rPr>
                        <a: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07000"/>
                        </a:lnSpc>
                        <a:spcAft>
                          <a:spcPts val="800"/>
                        </a:spcAft>
                      </a:pPr>
                      <a:r>
                        <a:rPr lang="en-IN" sz="1200" dirty="0" err="1">
                          <a:effectLst/>
                        </a:rPr>
                        <a:t>Premedicaments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07000"/>
                        </a:lnSpc>
                        <a:spcAft>
                          <a:spcPts val="800"/>
                        </a:spcAft>
                      </a:pPr>
                      <a:r>
                        <a:rPr lang="en-IN" sz="1200">
                          <a:effectLst/>
                        </a:rPr>
                        <a:t>Examples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2965359641"/>
                  </a:ext>
                </a:extLst>
              </a:tr>
              <a:tr h="407843">
                <a:tc>
                  <a:txBody>
                    <a:bodyPr/>
                    <a:lstStyle/>
                    <a:p>
                      <a:pPr algn="ctr">
                        <a:lnSpc>
                          <a:spcPct val="107000"/>
                        </a:lnSpc>
                        <a:spcAft>
                          <a:spcPts val="800"/>
                        </a:spcAft>
                      </a:pPr>
                      <a:r>
                        <a:rPr lang="en-IN" sz="1200">
                          <a:effectLst/>
                        </a:rPr>
                        <a:t>1.</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800"/>
                        </a:spcAft>
                      </a:pPr>
                      <a:r>
                        <a:rPr lang="en-IN" sz="1200">
                          <a:effectLst/>
                        </a:rPr>
                        <a:t>Anticholinergics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800"/>
                        </a:spcAft>
                      </a:pPr>
                      <a:r>
                        <a:rPr lang="en-IN" sz="1200">
                          <a:effectLst/>
                        </a:rPr>
                        <a:t>Atropine sulphate, Glycopyrrolate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024283098"/>
                  </a:ext>
                </a:extLst>
              </a:tr>
              <a:tr h="1832264">
                <a:tc>
                  <a:txBody>
                    <a:bodyPr/>
                    <a:lstStyle/>
                    <a:p>
                      <a:pPr algn="ctr">
                        <a:lnSpc>
                          <a:spcPct val="107000"/>
                        </a:lnSpc>
                        <a:spcAft>
                          <a:spcPts val="800"/>
                        </a:spcAft>
                      </a:pPr>
                      <a:r>
                        <a:rPr lang="en-IN" sz="1200" dirty="0">
                          <a:effectLst/>
                        </a:rPr>
                        <a:t>2.</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800"/>
                        </a:spcAft>
                      </a:pPr>
                      <a:r>
                        <a:rPr lang="en-IN" sz="1200" dirty="0" err="1">
                          <a:effectLst/>
                        </a:rPr>
                        <a:t>Transquilizers</a:t>
                      </a:r>
                      <a:r>
                        <a:rPr lang="en-IN" sz="1200" dirty="0">
                          <a:effectLst/>
                        </a:rPr>
                        <a:t> or neuroleptics</a:t>
                      </a:r>
                      <a:endParaRPr lang="en-IN" sz="1100" dirty="0">
                        <a:effectLst/>
                      </a:endParaRPr>
                    </a:p>
                    <a:p>
                      <a:pPr>
                        <a:lnSpc>
                          <a:spcPct val="107000"/>
                        </a:lnSpc>
                        <a:spcAft>
                          <a:spcPts val="800"/>
                        </a:spcAft>
                      </a:pPr>
                      <a:r>
                        <a:rPr lang="en-IN" sz="1200" dirty="0">
                          <a:effectLst/>
                        </a:rPr>
                        <a:t>Phenothiazine derivatives</a:t>
                      </a:r>
                      <a:endParaRPr lang="en-IN" sz="1100" dirty="0">
                        <a:effectLst/>
                      </a:endParaRPr>
                    </a:p>
                    <a:p>
                      <a:pPr>
                        <a:lnSpc>
                          <a:spcPct val="107000"/>
                        </a:lnSpc>
                        <a:spcAft>
                          <a:spcPts val="800"/>
                        </a:spcAft>
                      </a:pPr>
                      <a:endParaRPr lang="en-IN" sz="1200" dirty="0">
                        <a:effectLst/>
                      </a:endParaRPr>
                    </a:p>
                    <a:p>
                      <a:pPr>
                        <a:lnSpc>
                          <a:spcPct val="107000"/>
                        </a:lnSpc>
                        <a:spcAft>
                          <a:spcPts val="800"/>
                        </a:spcAft>
                      </a:pPr>
                      <a:r>
                        <a:rPr lang="en-IN" sz="1200" dirty="0" err="1">
                          <a:effectLst/>
                        </a:rPr>
                        <a:t>Butyrophenones</a:t>
                      </a:r>
                      <a:endParaRPr lang="en-IN" sz="1100" dirty="0">
                        <a:effectLst/>
                      </a:endParaRPr>
                    </a:p>
                    <a:p>
                      <a:pPr>
                        <a:lnSpc>
                          <a:spcPct val="107000"/>
                        </a:lnSpc>
                        <a:spcAft>
                          <a:spcPts val="800"/>
                        </a:spcAft>
                      </a:pPr>
                      <a:endParaRPr lang="en-IN" sz="1200" dirty="0">
                        <a:effectLst/>
                      </a:endParaRPr>
                    </a:p>
                    <a:p>
                      <a:pPr>
                        <a:lnSpc>
                          <a:spcPct val="107000"/>
                        </a:lnSpc>
                        <a:spcAft>
                          <a:spcPts val="800"/>
                        </a:spcAft>
                      </a:pPr>
                      <a:r>
                        <a:rPr lang="en-IN" sz="1200" dirty="0">
                          <a:effectLst/>
                        </a:rPr>
                        <a:t>Benzodiazepines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800"/>
                        </a:spcAft>
                      </a:pPr>
                      <a:endParaRPr lang="en-IN" sz="1200" dirty="0">
                        <a:effectLst/>
                      </a:endParaRPr>
                    </a:p>
                    <a:p>
                      <a:pPr>
                        <a:lnSpc>
                          <a:spcPct val="107000"/>
                        </a:lnSpc>
                        <a:spcAft>
                          <a:spcPts val="800"/>
                        </a:spcAft>
                      </a:pPr>
                      <a:r>
                        <a:rPr lang="en-IN" sz="1200" dirty="0">
                          <a:effectLst/>
                        </a:rPr>
                        <a:t>Chlorpromazine, </a:t>
                      </a:r>
                      <a:r>
                        <a:rPr lang="en-IN" sz="1200" dirty="0" err="1">
                          <a:effectLst/>
                        </a:rPr>
                        <a:t>Acepromazine</a:t>
                      </a:r>
                      <a:r>
                        <a:rPr lang="en-IN" sz="1200" dirty="0">
                          <a:effectLst/>
                        </a:rPr>
                        <a:t>,</a:t>
                      </a:r>
                      <a:br>
                        <a:rPr lang="en-IN" sz="1200" dirty="0">
                          <a:effectLst/>
                        </a:rPr>
                      </a:br>
                      <a:r>
                        <a:rPr lang="en-IN" sz="1200" dirty="0" err="1">
                          <a:effectLst/>
                        </a:rPr>
                        <a:t>triflupromazine</a:t>
                      </a:r>
                      <a:r>
                        <a:rPr lang="en-IN" sz="1200" dirty="0">
                          <a:effectLst/>
                        </a:rPr>
                        <a:t>, promethazine</a:t>
                      </a:r>
                      <a:endParaRPr lang="en-IN" sz="1100" dirty="0">
                        <a:effectLst/>
                      </a:endParaRPr>
                    </a:p>
                    <a:p>
                      <a:pPr>
                        <a:lnSpc>
                          <a:spcPct val="107000"/>
                        </a:lnSpc>
                        <a:spcAft>
                          <a:spcPts val="800"/>
                        </a:spcAft>
                      </a:pPr>
                      <a:r>
                        <a:rPr lang="en-IN" sz="1200" dirty="0" err="1">
                          <a:effectLst/>
                        </a:rPr>
                        <a:t>Droperidol</a:t>
                      </a:r>
                      <a:r>
                        <a:rPr lang="en-IN" sz="1200" dirty="0">
                          <a:effectLst/>
                        </a:rPr>
                        <a:t>, </a:t>
                      </a:r>
                      <a:r>
                        <a:rPr lang="en-IN" sz="1200" dirty="0" err="1">
                          <a:effectLst/>
                        </a:rPr>
                        <a:t>Azaperone</a:t>
                      </a:r>
                      <a:endParaRPr lang="en-IN" sz="1100" dirty="0">
                        <a:effectLst/>
                      </a:endParaRPr>
                    </a:p>
                    <a:p>
                      <a:pPr>
                        <a:lnSpc>
                          <a:spcPct val="107000"/>
                        </a:lnSpc>
                        <a:spcAft>
                          <a:spcPts val="800"/>
                        </a:spcAft>
                      </a:pPr>
                      <a:endParaRPr lang="en-IN" sz="1200" dirty="0">
                        <a:effectLst/>
                      </a:endParaRPr>
                    </a:p>
                    <a:p>
                      <a:pPr>
                        <a:lnSpc>
                          <a:spcPct val="107000"/>
                        </a:lnSpc>
                        <a:spcAft>
                          <a:spcPts val="800"/>
                        </a:spcAft>
                      </a:pPr>
                      <a:r>
                        <a:rPr lang="en-IN" sz="1200" dirty="0">
                          <a:effectLst/>
                        </a:rPr>
                        <a:t>Diazepam, Midazolam, </a:t>
                      </a:r>
                      <a:br>
                        <a:rPr lang="en-IN" sz="1200" dirty="0">
                          <a:effectLst/>
                        </a:rPr>
                      </a:br>
                      <a:r>
                        <a:rPr lang="en-IN" sz="1200" dirty="0" err="1">
                          <a:effectLst/>
                        </a:rPr>
                        <a:t>Zolazepam</a:t>
                      </a:r>
                      <a:r>
                        <a:rPr lang="en-IN" sz="1200" dirty="0">
                          <a:effectLst/>
                        </a:rPr>
                        <a:t>, clonazepam</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400013570"/>
                  </a:ext>
                </a:extLst>
              </a:tr>
              <a:tr h="1266825">
                <a:tc>
                  <a:txBody>
                    <a:bodyPr/>
                    <a:lstStyle/>
                    <a:p>
                      <a:pPr algn="ctr">
                        <a:lnSpc>
                          <a:spcPct val="107000"/>
                        </a:lnSpc>
                        <a:spcAft>
                          <a:spcPts val="800"/>
                        </a:spcAft>
                      </a:pPr>
                      <a:r>
                        <a:rPr lang="en-IN" sz="1200">
                          <a:effectLst/>
                        </a:rPr>
                        <a:t>3.</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800"/>
                        </a:spcAft>
                      </a:pPr>
                      <a:r>
                        <a:rPr lang="en-IN" sz="1200">
                          <a:effectLst/>
                        </a:rPr>
                        <a:t>Sedatives</a:t>
                      </a:r>
                      <a:endParaRPr lang="en-IN" sz="1100">
                        <a:effectLst/>
                      </a:endParaRPr>
                    </a:p>
                    <a:p>
                      <a:pPr>
                        <a:lnSpc>
                          <a:spcPct val="107000"/>
                        </a:lnSpc>
                        <a:spcAft>
                          <a:spcPts val="800"/>
                        </a:spcAft>
                      </a:pPr>
                      <a:r>
                        <a:rPr lang="en-IN" sz="1200">
                          <a:effectLst/>
                        </a:rPr>
                        <a:t>Alpha 2 adrenergic agonist</a:t>
                      </a:r>
                      <a:endParaRPr lang="en-IN" sz="1100">
                        <a:effectLst/>
                      </a:endParaRPr>
                    </a:p>
                    <a:p>
                      <a:pPr>
                        <a:lnSpc>
                          <a:spcPct val="107000"/>
                        </a:lnSpc>
                        <a:spcAft>
                          <a:spcPts val="800"/>
                        </a:spcAft>
                      </a:pPr>
                      <a:r>
                        <a:rPr lang="en-IN" sz="1200">
                          <a:effectLst/>
                        </a:rPr>
                        <a:t>Chloral hydrate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800"/>
                        </a:spcAft>
                      </a:pPr>
                      <a:r>
                        <a:rPr lang="en-IN" sz="1200" dirty="0" err="1">
                          <a:effectLst/>
                        </a:rPr>
                        <a:t>Xylazine</a:t>
                      </a:r>
                      <a:r>
                        <a:rPr lang="en-IN" sz="1200" dirty="0">
                          <a:effectLst/>
                        </a:rPr>
                        <a:t>, </a:t>
                      </a:r>
                      <a:r>
                        <a:rPr lang="en-IN" sz="1200" dirty="0" err="1">
                          <a:effectLst/>
                        </a:rPr>
                        <a:t>Detomidine,Medetomedine</a:t>
                      </a:r>
                      <a:endParaRPr lang="en-IN" sz="1100" dirty="0">
                        <a:effectLst/>
                      </a:endParaRPr>
                    </a:p>
                    <a:p>
                      <a:pPr>
                        <a:lnSpc>
                          <a:spcPct val="107000"/>
                        </a:lnSpc>
                        <a:spcAft>
                          <a:spcPts val="800"/>
                        </a:spcAft>
                      </a:pPr>
                      <a:r>
                        <a:rPr lang="en-IN" sz="1200" dirty="0" err="1">
                          <a:effectLst/>
                        </a:rPr>
                        <a:t>Romifidine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455516327"/>
                  </a:ext>
                </a:extLst>
              </a:tr>
              <a:tr h="1266825">
                <a:tc>
                  <a:txBody>
                    <a:bodyPr/>
                    <a:lstStyle/>
                    <a:p>
                      <a:pPr algn="ctr">
                        <a:lnSpc>
                          <a:spcPct val="107000"/>
                        </a:lnSpc>
                        <a:spcAft>
                          <a:spcPts val="800"/>
                        </a:spcAft>
                      </a:pPr>
                      <a:r>
                        <a:rPr lang="en-IN" sz="1200">
                          <a:effectLst/>
                        </a:rPr>
                        <a:t>4.</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800"/>
                        </a:spcAft>
                      </a:pPr>
                      <a:r>
                        <a:rPr lang="en-IN" sz="1200">
                          <a:effectLst/>
                        </a:rPr>
                        <a:t>Opioid agents</a:t>
                      </a:r>
                      <a:endParaRPr lang="en-IN" sz="1100">
                        <a:effectLst/>
                      </a:endParaRPr>
                    </a:p>
                    <a:p>
                      <a:pPr>
                        <a:lnSpc>
                          <a:spcPct val="107000"/>
                        </a:lnSpc>
                        <a:spcAft>
                          <a:spcPts val="800"/>
                        </a:spcAft>
                      </a:pPr>
                      <a:r>
                        <a:rPr lang="en-IN" sz="1200">
                          <a:effectLst/>
                        </a:rPr>
                        <a:t>Agonists</a:t>
                      </a:r>
                      <a:endParaRPr lang="en-IN" sz="1100">
                        <a:effectLst/>
                      </a:endParaRPr>
                    </a:p>
                    <a:p>
                      <a:pPr>
                        <a:lnSpc>
                          <a:spcPct val="107000"/>
                        </a:lnSpc>
                        <a:spcAft>
                          <a:spcPts val="800"/>
                        </a:spcAft>
                      </a:pPr>
                      <a:r>
                        <a:rPr lang="en-IN" sz="1200">
                          <a:effectLst/>
                        </a:rPr>
                        <a:t>Partial Agonists/Antagonists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800"/>
                        </a:spcAft>
                      </a:pPr>
                      <a:endParaRPr lang="en-IN" sz="1200" dirty="0">
                        <a:effectLst/>
                      </a:endParaRPr>
                    </a:p>
                    <a:p>
                      <a:pPr>
                        <a:lnSpc>
                          <a:spcPct val="107000"/>
                        </a:lnSpc>
                        <a:spcAft>
                          <a:spcPts val="800"/>
                        </a:spcAft>
                      </a:pPr>
                      <a:r>
                        <a:rPr lang="en-IN" sz="1200" dirty="0">
                          <a:effectLst/>
                        </a:rPr>
                        <a:t>Morphine, Meperidine</a:t>
                      </a:r>
                      <a:endParaRPr lang="en-IN" sz="1100" dirty="0">
                        <a:effectLst/>
                      </a:endParaRPr>
                    </a:p>
                    <a:p>
                      <a:pPr>
                        <a:lnSpc>
                          <a:spcPct val="107000"/>
                        </a:lnSpc>
                        <a:spcAft>
                          <a:spcPts val="800"/>
                        </a:spcAft>
                      </a:pPr>
                      <a:r>
                        <a:rPr lang="en-IN" sz="1200" dirty="0">
                          <a:effectLst/>
                          <a:latin typeface="+mn-lt"/>
                          <a:ea typeface="+mn-ea"/>
                          <a:cs typeface="+mn-cs"/>
                        </a:rPr>
                        <a:t>buprenorphine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779399697"/>
                  </a:ext>
                </a:extLst>
              </a:tr>
            </a:tbl>
          </a:graphicData>
        </a:graphic>
      </p:graphicFrame>
      <p:sp>
        <p:nvSpPr>
          <p:cNvPr id="5" name="Rectangle 1"/>
          <p:cNvSpPr>
            <a:spLocks noChangeArrowheads="1"/>
          </p:cNvSpPr>
          <p:nvPr/>
        </p:nvSpPr>
        <p:spPr bwMode="auto">
          <a:xfrm>
            <a:off x="4343400" y="1"/>
            <a:ext cx="3505200"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sz="1100" dirty="0">
                <a:solidFill>
                  <a:srgbClr val="000033"/>
                </a:solidFill>
                <a:latin typeface="Georgia" panose="02040502050405020303" pitchFamily="18" charset="0"/>
                <a:ea typeface="Times New Roman" panose="02020603050405020304" pitchFamily="18" charset="0"/>
                <a:cs typeface="Helvetica" panose="020B0604020202020204" pitchFamily="34" charset="0"/>
              </a:rPr>
              <a:t>.</a:t>
            </a:r>
            <a:endParaRPr lang="en-US" altLang="en-US" sz="800" dirty="0"/>
          </a:p>
          <a:p>
            <a:pPr eaLnBrk="0" fontAlgn="base" hangingPunct="0">
              <a:spcBef>
                <a:spcPct val="0"/>
              </a:spcBef>
              <a:spcAft>
                <a:spcPct val="0"/>
              </a:spcAft>
            </a:pPr>
            <a:endParaRPr lang="en-US" altLang="en-US" dirty="0">
              <a:latin typeface="Arial" panose="020B0604020202020204" pitchFamily="34" charset="0"/>
            </a:endParaRPr>
          </a:p>
        </p:txBody>
      </p:sp>
    </p:spTree>
    <p:extLst>
      <p:ext uri="{BB962C8B-B14F-4D97-AF65-F5344CB8AC3E}">
        <p14:creationId xmlns:p14="http://schemas.microsoft.com/office/powerpoint/2010/main" val="2515797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838200"/>
          </a:xfrm>
        </p:spPr>
        <p:txBody>
          <a:bodyPr>
            <a:normAutofit/>
          </a:bodyPr>
          <a:lstStyle/>
          <a:p>
            <a:pPr algn="l"/>
            <a:r>
              <a:rPr lang="en-IN" sz="2800" b="1" dirty="0"/>
              <a:t>CLINICAL PROPERTIES AND USES</a:t>
            </a:r>
            <a:endParaRPr lang="en-IN" sz="2800" dirty="0"/>
          </a:p>
        </p:txBody>
      </p:sp>
      <p:sp>
        <p:nvSpPr>
          <p:cNvPr id="3" name="Content Placeholder 2"/>
          <p:cNvSpPr>
            <a:spLocks noGrp="1"/>
          </p:cNvSpPr>
          <p:nvPr>
            <p:ph idx="1"/>
          </p:nvPr>
        </p:nvSpPr>
        <p:spPr>
          <a:xfrm>
            <a:off x="1524000" y="838200"/>
            <a:ext cx="9067800" cy="6019800"/>
          </a:xfrm>
        </p:spPr>
        <p:txBody>
          <a:bodyPr>
            <a:normAutofit lnSpcReduction="10000"/>
          </a:bodyPr>
          <a:lstStyle/>
          <a:p>
            <a:pPr lvl="0"/>
            <a:r>
              <a:rPr lang="en-IN" sz="2400" dirty="0"/>
              <a:t>Contraindicated in ruminants ( salivary and bronchial secretions will become more viscid, ruminal atony. </a:t>
            </a:r>
          </a:p>
          <a:p>
            <a:pPr lvl="0"/>
            <a:r>
              <a:rPr lang="en-IN" sz="2400" dirty="0"/>
              <a:t> Cause excessive salivation and bradycardia (e g. </a:t>
            </a:r>
            <a:r>
              <a:rPr lang="en-IN" sz="2400" dirty="0" err="1"/>
              <a:t>Xylazine</a:t>
            </a:r>
            <a:r>
              <a:rPr lang="en-IN" sz="2400" dirty="0"/>
              <a:t>).</a:t>
            </a:r>
          </a:p>
          <a:p>
            <a:r>
              <a:rPr lang="en-IN" sz="2400" dirty="0" err="1"/>
              <a:t>Preexciting</a:t>
            </a:r>
            <a:r>
              <a:rPr lang="en-IN" sz="2400" dirty="0"/>
              <a:t> bradycardia they increase the cardiac out put. </a:t>
            </a:r>
          </a:p>
          <a:p>
            <a:r>
              <a:rPr lang="en-IN" dirty="0"/>
              <a:t> </a:t>
            </a:r>
            <a:r>
              <a:rPr lang="en-IN" sz="2400" dirty="0"/>
              <a:t>Increase the heart rate by blocking vagal tone on S.A node. The increase in heart rate is associated with increased myocardial oxygen consumption, contraindicated in animals with pre exciting tachycardia, heart failure and </a:t>
            </a:r>
            <a:r>
              <a:rPr lang="en-IN" sz="2400" dirty="0" err="1"/>
              <a:t>cardomyopathies</a:t>
            </a:r>
            <a:r>
              <a:rPr lang="en-IN" dirty="0"/>
              <a:t>. </a:t>
            </a:r>
          </a:p>
          <a:p>
            <a:pPr lvl="0"/>
            <a:r>
              <a:rPr lang="en-IN" sz="2200" dirty="0">
                <a:solidFill>
                  <a:srgbClr val="002060"/>
                </a:solidFill>
              </a:rPr>
              <a:t>Large dose of atropine may cause dilatation of cutaneous vessels due to the effect on the cholinergic receptors of the vascular smooth muscles (Atropine flush).</a:t>
            </a:r>
          </a:p>
          <a:p>
            <a:pPr lvl="0"/>
            <a:r>
              <a:rPr lang="en-IN" sz="2400" dirty="0"/>
              <a:t>Decrease glandular secretions, increase gastric PH, decrease GI motility</a:t>
            </a:r>
          </a:p>
          <a:p>
            <a:pPr lvl="0"/>
            <a:r>
              <a:rPr lang="en-IN" sz="2400" dirty="0">
                <a:solidFill>
                  <a:srgbClr val="FF0000"/>
                </a:solidFill>
              </a:rPr>
              <a:t>Bronchial dilation and </a:t>
            </a:r>
            <a:r>
              <a:rPr lang="en-IN" sz="2400" dirty="0" err="1">
                <a:solidFill>
                  <a:srgbClr val="FF0000"/>
                </a:solidFill>
              </a:rPr>
              <a:t>mydriyasis</a:t>
            </a:r>
            <a:r>
              <a:rPr lang="en-IN" sz="2400" dirty="0">
                <a:solidFill>
                  <a:srgbClr val="FF0000"/>
                </a:solidFill>
              </a:rPr>
              <a:t> </a:t>
            </a:r>
            <a:r>
              <a:rPr lang="en-IN" sz="2400" dirty="0"/>
              <a:t>( due to the cholinergic blockade of iris and ciliary body and paralyze accommodation reflex (</a:t>
            </a:r>
            <a:r>
              <a:rPr lang="en-IN" sz="2400" dirty="0" err="1"/>
              <a:t>cycloplegia</a:t>
            </a:r>
            <a:r>
              <a:rPr lang="en-IN" sz="2400" dirty="0"/>
              <a:t>) resulting in photophobia and blurred vision).</a:t>
            </a:r>
          </a:p>
          <a:p>
            <a:endParaRPr lang="en-IN" sz="2400" dirty="0"/>
          </a:p>
          <a:p>
            <a:pPr lvl="0"/>
            <a:endParaRPr lang="en-IN" sz="2400" dirty="0"/>
          </a:p>
          <a:p>
            <a:endParaRPr lang="en-IN" sz="2400" dirty="0"/>
          </a:p>
        </p:txBody>
      </p:sp>
    </p:spTree>
    <p:extLst>
      <p:ext uri="{BB962C8B-B14F-4D97-AF65-F5344CB8AC3E}">
        <p14:creationId xmlns:p14="http://schemas.microsoft.com/office/powerpoint/2010/main" val="251646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23447"/>
            <a:ext cx="8991600" cy="461665"/>
          </a:xfrm>
          <a:prstGeom prst="rect">
            <a:avLst/>
          </a:prstGeom>
          <a:noFill/>
        </p:spPr>
        <p:txBody>
          <a:bodyPr wrap="square" rtlCol="0">
            <a:spAutoFit/>
          </a:bodyPr>
          <a:lstStyle/>
          <a:p>
            <a:r>
              <a:rPr lang="en-IN" sz="2400" dirty="0"/>
              <a:t>Introduction to anaesthesia</a:t>
            </a:r>
          </a:p>
        </p:txBody>
      </p:sp>
      <p:sp>
        <p:nvSpPr>
          <p:cNvPr id="5" name="TextBox 4"/>
          <p:cNvSpPr txBox="1"/>
          <p:nvPr/>
        </p:nvSpPr>
        <p:spPr>
          <a:xfrm>
            <a:off x="1676400" y="485112"/>
            <a:ext cx="8839200" cy="6740307"/>
          </a:xfrm>
          <a:prstGeom prst="rect">
            <a:avLst/>
          </a:prstGeom>
          <a:noFill/>
        </p:spPr>
        <p:txBody>
          <a:bodyPr wrap="square" rtlCol="0">
            <a:spAutoFit/>
          </a:bodyPr>
          <a:lstStyle/>
          <a:p>
            <a:pPr algn="just"/>
            <a:r>
              <a:rPr lang="en-IN" sz="2400" dirty="0">
                <a:solidFill>
                  <a:srgbClr val="C00000"/>
                </a:solidFill>
              </a:rPr>
              <a:t>There are no safe anaesthetic agents; there are no safe anaesthetic procedures; there are only safe anaesthetists</a:t>
            </a:r>
            <a:r>
              <a:rPr lang="en-IN" sz="2400" dirty="0"/>
              <a:t>   </a:t>
            </a:r>
            <a:r>
              <a:rPr lang="en-IN" sz="2400" dirty="0">
                <a:solidFill>
                  <a:srgbClr val="002060"/>
                </a:solidFill>
              </a:rPr>
              <a:t>ROBERT SMITH</a:t>
            </a:r>
          </a:p>
          <a:p>
            <a:pPr algn="just"/>
            <a:r>
              <a:rPr lang="en-IN" sz="2400" dirty="0">
                <a:solidFill>
                  <a:srgbClr val="002060"/>
                </a:solidFill>
              </a:rPr>
              <a:t>General consideration: </a:t>
            </a:r>
          </a:p>
          <a:p>
            <a:pPr marL="400050" indent="-400050" algn="just">
              <a:buAutoNum type="romanUcPeriod"/>
            </a:pPr>
            <a:r>
              <a:rPr lang="en-IN" sz="2400" dirty="0">
                <a:solidFill>
                  <a:srgbClr val="002060"/>
                </a:solidFill>
              </a:rPr>
              <a:t>Anaesthesia and/or chemical restraint is a reversible process; the purpose of anaesthesia is to produce a convenient, safe, effective, yet inexpensive means of chemical restraint so that medical or surgical procedures may be expedited with minimal stress, pain, discomfort and toxic side effects</a:t>
            </a:r>
          </a:p>
          <a:p>
            <a:pPr marL="400050" indent="-400050" algn="just">
              <a:buAutoNum type="romanUcPeriod"/>
            </a:pPr>
            <a:r>
              <a:rPr lang="en-IN" sz="2400" dirty="0">
                <a:solidFill>
                  <a:srgbClr val="002060"/>
                </a:solidFill>
              </a:rPr>
              <a:t> criteria for selection of drugs and techniques</a:t>
            </a:r>
          </a:p>
          <a:p>
            <a:pPr algn="just"/>
            <a:r>
              <a:rPr lang="en-IN" sz="2400" dirty="0">
                <a:solidFill>
                  <a:srgbClr val="002060"/>
                </a:solidFill>
              </a:rPr>
              <a:t>A. Species, breed, age and relative size of the patients</a:t>
            </a:r>
          </a:p>
          <a:p>
            <a:pPr algn="just"/>
            <a:r>
              <a:rPr lang="en-IN" sz="2400" dirty="0">
                <a:solidFill>
                  <a:srgbClr val="002060"/>
                </a:solidFill>
              </a:rPr>
              <a:t>B. physical status and specific disease process of the patient</a:t>
            </a:r>
          </a:p>
          <a:p>
            <a:pPr algn="just"/>
            <a:r>
              <a:rPr lang="en-IN" sz="2400" dirty="0">
                <a:solidFill>
                  <a:srgbClr val="002060"/>
                </a:solidFill>
              </a:rPr>
              <a:t>c. concurrent </a:t>
            </a:r>
            <a:r>
              <a:rPr lang="en-IN" sz="2400" dirty="0" err="1">
                <a:solidFill>
                  <a:srgbClr val="002060"/>
                </a:solidFill>
              </a:rPr>
              <a:t>medications,Demeanour</a:t>
            </a:r>
            <a:r>
              <a:rPr lang="en-IN" sz="2400" dirty="0">
                <a:solidFill>
                  <a:srgbClr val="002060"/>
                </a:solidFill>
              </a:rPr>
              <a:t> of the patient and severity of pain</a:t>
            </a:r>
          </a:p>
          <a:p>
            <a:pPr algn="just"/>
            <a:r>
              <a:rPr lang="en-IN" sz="2400" dirty="0">
                <a:solidFill>
                  <a:srgbClr val="002060"/>
                </a:solidFill>
              </a:rPr>
              <a:t>E. personal knowledge and experience, availability and training of </a:t>
            </a:r>
            <a:r>
              <a:rPr lang="en-IN" sz="2400" dirty="0" err="1">
                <a:solidFill>
                  <a:srgbClr val="002060"/>
                </a:solidFill>
              </a:rPr>
              <a:t>assistants,Length</a:t>
            </a:r>
            <a:r>
              <a:rPr lang="en-IN" sz="2400" dirty="0">
                <a:solidFill>
                  <a:srgbClr val="002060"/>
                </a:solidFill>
              </a:rPr>
              <a:t> and type of operation or procedure to be performed</a:t>
            </a:r>
          </a:p>
          <a:p>
            <a:pPr algn="just"/>
            <a:r>
              <a:rPr lang="en-IN" sz="2400" dirty="0">
                <a:solidFill>
                  <a:srgbClr val="002060"/>
                </a:solidFill>
              </a:rPr>
              <a:t>III. Patient responses can vary because doses and techniques are for the ‘’Average, normal, healthy’’ animal: thus it is essential that the </a:t>
            </a:r>
            <a:r>
              <a:rPr lang="en-IN" sz="2400" dirty="0" err="1">
                <a:solidFill>
                  <a:srgbClr val="002060"/>
                </a:solidFill>
              </a:rPr>
              <a:t>practioner</a:t>
            </a:r>
            <a:r>
              <a:rPr lang="en-IN" sz="2400" dirty="0">
                <a:solidFill>
                  <a:srgbClr val="002060"/>
                </a:solidFill>
              </a:rPr>
              <a:t> knows how to modify anaesthetic techniques.</a:t>
            </a:r>
          </a:p>
        </p:txBody>
      </p:sp>
    </p:spTree>
    <p:extLst>
      <p:ext uri="{BB962C8B-B14F-4D97-AF65-F5344CB8AC3E}">
        <p14:creationId xmlns:p14="http://schemas.microsoft.com/office/powerpoint/2010/main" val="11725934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09600"/>
          </a:xfrm>
        </p:spPr>
        <p:txBody>
          <a:bodyPr>
            <a:normAutofit/>
          </a:bodyPr>
          <a:lstStyle/>
          <a:p>
            <a:pPr algn="l"/>
            <a:r>
              <a:rPr lang="en-IN" sz="2800" dirty="0"/>
              <a:t>CONTD…..</a:t>
            </a:r>
          </a:p>
        </p:txBody>
      </p:sp>
      <p:sp>
        <p:nvSpPr>
          <p:cNvPr id="3" name="Content Placeholder 2"/>
          <p:cNvSpPr>
            <a:spLocks noGrp="1"/>
          </p:cNvSpPr>
          <p:nvPr>
            <p:ph idx="1"/>
          </p:nvPr>
        </p:nvSpPr>
        <p:spPr>
          <a:xfrm>
            <a:off x="1524000" y="609600"/>
            <a:ext cx="9144000" cy="6172200"/>
          </a:xfrm>
        </p:spPr>
        <p:txBody>
          <a:bodyPr>
            <a:normAutofit/>
          </a:bodyPr>
          <a:lstStyle/>
          <a:p>
            <a:pPr lvl="0"/>
            <a:r>
              <a:rPr lang="en-IN" sz="2600" dirty="0"/>
              <a:t>eye surgeries (prevent </a:t>
            </a:r>
            <a:r>
              <a:rPr lang="en-IN" sz="2600" dirty="0" err="1"/>
              <a:t>oculo</a:t>
            </a:r>
            <a:r>
              <a:rPr lang="en-IN" sz="2600" dirty="0"/>
              <a:t>-cardiac reflex).</a:t>
            </a:r>
          </a:p>
          <a:p>
            <a:pPr lvl="0"/>
            <a:r>
              <a:rPr lang="en-IN" sz="2600" dirty="0"/>
              <a:t>Relax the urinary tract smooth muscles(cause urinary retention).</a:t>
            </a:r>
          </a:p>
          <a:p>
            <a:pPr lvl="0"/>
            <a:r>
              <a:rPr lang="en-IN" sz="2600" dirty="0">
                <a:solidFill>
                  <a:srgbClr val="0070C0"/>
                </a:solidFill>
              </a:rPr>
              <a:t>Excessive dose of atropine and scopolamine may induce hallucination, excitement and seizures</a:t>
            </a:r>
            <a:r>
              <a:rPr lang="en-IN" sz="2600" dirty="0"/>
              <a:t> and this central stimulation is not noticed after administration of </a:t>
            </a:r>
            <a:r>
              <a:rPr lang="en-IN" sz="2600" dirty="0" err="1"/>
              <a:t>glycopyrrolate</a:t>
            </a:r>
            <a:r>
              <a:rPr lang="en-IN" sz="2600" dirty="0"/>
              <a:t>, as it does not cross the blood-brain barrier. </a:t>
            </a:r>
          </a:p>
          <a:p>
            <a:pPr lvl="0"/>
            <a:r>
              <a:rPr lang="en-IN" sz="2600" dirty="0"/>
              <a:t>Undesirable effects of atropine and </a:t>
            </a:r>
            <a:r>
              <a:rPr lang="en-IN" sz="2600" dirty="0" err="1"/>
              <a:t>glycopyrrolate</a:t>
            </a:r>
            <a:r>
              <a:rPr lang="en-IN" sz="2600" dirty="0"/>
              <a:t> reversed with neostigmine or </a:t>
            </a:r>
            <a:r>
              <a:rPr lang="en-IN" sz="2600" dirty="0" err="1"/>
              <a:t>physostigmine</a:t>
            </a:r>
            <a:endParaRPr lang="en-IN" sz="2600" dirty="0"/>
          </a:p>
          <a:p>
            <a:endParaRPr lang="en-IN" sz="2400" dirty="0"/>
          </a:p>
        </p:txBody>
      </p:sp>
    </p:spTree>
    <p:extLst>
      <p:ext uri="{BB962C8B-B14F-4D97-AF65-F5344CB8AC3E}">
        <p14:creationId xmlns:p14="http://schemas.microsoft.com/office/powerpoint/2010/main" val="316811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9067800" cy="685800"/>
          </a:xfrm>
        </p:spPr>
        <p:txBody>
          <a:bodyPr>
            <a:normAutofit/>
          </a:bodyPr>
          <a:lstStyle/>
          <a:p>
            <a:pPr algn="l"/>
            <a:r>
              <a:rPr lang="en-IN" sz="2400" dirty="0"/>
              <a:t>CLINICAL DOSES, ADVANTAGES AND DISADVANTAGES(anticholinergic)</a:t>
            </a:r>
          </a:p>
        </p:txBody>
      </p:sp>
      <p:graphicFrame>
        <p:nvGraphicFramePr>
          <p:cNvPr id="4" name="Content Placeholder 3"/>
          <p:cNvGraphicFramePr>
            <a:graphicFrameLocks noGrp="1"/>
          </p:cNvGraphicFramePr>
          <p:nvPr>
            <p:ph idx="1"/>
          </p:nvPr>
        </p:nvGraphicFramePr>
        <p:xfrm>
          <a:off x="1905000" y="685800"/>
          <a:ext cx="8229600" cy="1939672"/>
        </p:xfrm>
        <a:graphic>
          <a:graphicData uri="http://schemas.openxmlformats.org/drawingml/2006/table">
            <a:tbl>
              <a:tblPr firstRow="1" firstCol="1" bandRow="1">
                <a:tableStyleId>{5C22544A-7EE6-4342-B048-85BDC9FD1C3A}</a:tableStyleId>
              </a:tblPr>
              <a:tblGrid>
                <a:gridCol w="2743200">
                  <a:extLst>
                    <a:ext uri="{9D8B030D-6E8A-4147-A177-3AD203B41FA5}">
                      <a16:colId xmlns:a16="http://schemas.microsoft.com/office/drawing/2014/main" val="2549016983"/>
                    </a:ext>
                  </a:extLst>
                </a:gridCol>
                <a:gridCol w="2743200">
                  <a:extLst>
                    <a:ext uri="{9D8B030D-6E8A-4147-A177-3AD203B41FA5}">
                      <a16:colId xmlns:a16="http://schemas.microsoft.com/office/drawing/2014/main" val="2012522476"/>
                    </a:ext>
                  </a:extLst>
                </a:gridCol>
                <a:gridCol w="2743200">
                  <a:extLst>
                    <a:ext uri="{9D8B030D-6E8A-4147-A177-3AD203B41FA5}">
                      <a16:colId xmlns:a16="http://schemas.microsoft.com/office/drawing/2014/main" val="3890304818"/>
                    </a:ext>
                  </a:extLst>
                </a:gridCol>
              </a:tblGrid>
              <a:tr h="344043">
                <a:tc>
                  <a:txBody>
                    <a:bodyPr/>
                    <a:lstStyle/>
                    <a:p>
                      <a:pPr algn="ctr">
                        <a:lnSpc>
                          <a:spcPct val="107000"/>
                        </a:lnSpc>
                        <a:spcAft>
                          <a:spcPts val="800"/>
                        </a:spcAft>
                      </a:pPr>
                      <a:r>
                        <a:rPr lang="en-IN" sz="1200" dirty="0">
                          <a:effectLst/>
                        </a:rPr>
                        <a:t>Species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07000"/>
                        </a:lnSpc>
                        <a:spcAft>
                          <a:spcPts val="800"/>
                        </a:spcAft>
                      </a:pPr>
                      <a:r>
                        <a:rPr lang="en-IN" sz="1200" dirty="0">
                          <a:effectLst/>
                        </a:rPr>
                        <a:t>Atropine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gn="ctr">
                        <a:lnSpc>
                          <a:spcPct val="107000"/>
                        </a:lnSpc>
                        <a:spcAft>
                          <a:spcPts val="800"/>
                        </a:spcAft>
                      </a:pPr>
                      <a:r>
                        <a:rPr lang="en-IN" sz="1200">
                          <a:effectLst/>
                        </a:rPr>
                        <a:t>Glycopyrrolate</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707433006"/>
                  </a:ext>
                </a:extLst>
              </a:tr>
              <a:tr h="344043">
                <a:tc rowSpan="2">
                  <a:txBody>
                    <a:bodyPr/>
                    <a:lstStyle/>
                    <a:p>
                      <a:pPr>
                        <a:lnSpc>
                          <a:spcPct val="107000"/>
                        </a:lnSpc>
                        <a:spcAft>
                          <a:spcPts val="800"/>
                        </a:spcAft>
                      </a:pPr>
                      <a:r>
                        <a:rPr lang="en-IN" sz="1200" dirty="0">
                          <a:effectLst/>
                        </a:rPr>
                        <a:t>Dogs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07000"/>
                        </a:lnSpc>
                        <a:spcAft>
                          <a:spcPts val="800"/>
                        </a:spcAft>
                      </a:pPr>
                      <a:r>
                        <a:rPr lang="en-IN" sz="1200">
                          <a:effectLst/>
                        </a:rPr>
                        <a:t>0.02—0.05 mg/kg S.C/I.M</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800"/>
                        </a:spcAft>
                      </a:pPr>
                      <a:r>
                        <a:rPr lang="en-IN" sz="1200">
                          <a:effectLst/>
                        </a:rPr>
                        <a:t>0.01—0.02 mg/kg S.C/I.M/I.V</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388299875"/>
                  </a:ext>
                </a:extLst>
              </a:tr>
              <a:tr h="344043">
                <a:tc vMerge="1">
                  <a:txBody>
                    <a:bodyPr/>
                    <a:lstStyle/>
                    <a:p>
                      <a:endParaRPr lang="en-IN"/>
                    </a:p>
                  </a:txBody>
                  <a:tcPr/>
                </a:tc>
                <a:tc>
                  <a:txBody>
                    <a:bodyPr/>
                    <a:lstStyle/>
                    <a:p>
                      <a:pPr>
                        <a:lnSpc>
                          <a:spcPct val="107000"/>
                        </a:lnSpc>
                        <a:spcAft>
                          <a:spcPts val="800"/>
                        </a:spcAft>
                      </a:pPr>
                      <a:r>
                        <a:rPr lang="en-IN" sz="1200">
                          <a:effectLst/>
                        </a:rPr>
                        <a:t>0.02 – 0.02 mg/kg I.V</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pPr>
                      <a:endParaRPr lang="en-IN" sz="1100">
                        <a:effectLst/>
                        <a:latin typeface="Calibri" panose="020F0502020204030204" pitchFamily="34" charset="0"/>
                      </a:endParaRPr>
                    </a:p>
                  </a:txBody>
                  <a:tcPr marL="47625" marR="47625" marT="47625" marB="47625"/>
                </a:tc>
                <a:extLst>
                  <a:ext uri="{0D108BD9-81ED-4DB2-BD59-A6C34878D82A}">
                    <a16:rowId xmlns:a16="http://schemas.microsoft.com/office/drawing/2014/main" val="220056233"/>
                  </a:ext>
                </a:extLst>
              </a:tr>
              <a:tr h="344043">
                <a:tc rowSpan="2">
                  <a:txBody>
                    <a:bodyPr/>
                    <a:lstStyle/>
                    <a:p>
                      <a:pPr>
                        <a:lnSpc>
                          <a:spcPct val="107000"/>
                        </a:lnSpc>
                        <a:spcAft>
                          <a:spcPts val="800"/>
                        </a:spcAft>
                      </a:pPr>
                      <a:r>
                        <a:rPr lang="en-IN" sz="1200">
                          <a:effectLst/>
                        </a:rPr>
                        <a:t>Cats</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tc>
                  <a:txBody>
                    <a:bodyPr/>
                    <a:lstStyle/>
                    <a:p>
                      <a:pPr>
                        <a:lnSpc>
                          <a:spcPct val="107000"/>
                        </a:lnSpc>
                        <a:spcAft>
                          <a:spcPts val="800"/>
                        </a:spcAft>
                      </a:pPr>
                      <a:r>
                        <a:rPr lang="en-IN" sz="1200">
                          <a:effectLst/>
                        </a:rPr>
                        <a:t>0.02 – 0.1 mg/kg S.C/I.V</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800"/>
                        </a:spcAft>
                      </a:pPr>
                      <a:r>
                        <a:rPr lang="en-IN" sz="1200">
                          <a:effectLst/>
                        </a:rPr>
                        <a:t>0.02—0.02 mg/kg S.C/I.M./I.V</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extLst>
                  <a:ext uri="{0D108BD9-81ED-4DB2-BD59-A6C34878D82A}">
                    <a16:rowId xmlns:a16="http://schemas.microsoft.com/office/drawing/2014/main" val="1845327663"/>
                  </a:ext>
                </a:extLst>
              </a:tr>
              <a:tr h="563500">
                <a:tc vMerge="1">
                  <a:txBody>
                    <a:bodyPr/>
                    <a:lstStyle/>
                    <a:p>
                      <a:endParaRPr lang="en-IN"/>
                    </a:p>
                  </a:txBody>
                  <a:tcPr/>
                </a:tc>
                <a:tc>
                  <a:txBody>
                    <a:bodyPr/>
                    <a:lstStyle/>
                    <a:p>
                      <a:pPr>
                        <a:lnSpc>
                          <a:spcPct val="107000"/>
                        </a:lnSpc>
                        <a:spcAft>
                          <a:spcPts val="800"/>
                        </a:spcAft>
                      </a:pPr>
                      <a:r>
                        <a:rPr lang="en-IN" sz="1200">
                          <a:effectLst/>
                        </a:rPr>
                        <a:t>0.01 – 0.02 mg/kg I.V</a:t>
                      </a:r>
                      <a:endParaRPr lang="en-IN"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tc>
                <a:tc>
                  <a:txBody>
                    <a:bodyPr/>
                    <a:lstStyle/>
                    <a:p>
                      <a:pPr>
                        <a:lnSpc>
                          <a:spcPct val="107000"/>
                        </a:lnSpc>
                        <a:spcAft>
                          <a:spcPts val="0"/>
                        </a:spcAft>
                      </a:pPr>
                      <a:br>
                        <a:rPr lang="en-IN" sz="1200" dirty="0">
                          <a:effectLst/>
                        </a:rPr>
                      </a:b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47625" marB="47625" anchor="ctr"/>
                </a:tc>
                <a:extLst>
                  <a:ext uri="{0D108BD9-81ED-4DB2-BD59-A6C34878D82A}">
                    <a16:rowId xmlns:a16="http://schemas.microsoft.com/office/drawing/2014/main" val="877490747"/>
                  </a:ext>
                </a:extLst>
              </a:tr>
            </a:tbl>
          </a:graphicData>
        </a:graphic>
      </p:graphicFrame>
      <p:sp>
        <p:nvSpPr>
          <p:cNvPr id="5" name="TextBox 4"/>
          <p:cNvSpPr txBox="1"/>
          <p:nvPr/>
        </p:nvSpPr>
        <p:spPr>
          <a:xfrm>
            <a:off x="1828800" y="3068960"/>
            <a:ext cx="8382000" cy="2862322"/>
          </a:xfrm>
          <a:prstGeom prst="rect">
            <a:avLst/>
          </a:prstGeom>
          <a:noFill/>
        </p:spPr>
        <p:txBody>
          <a:bodyPr wrap="square" rtlCol="0">
            <a:spAutoFit/>
          </a:bodyPr>
          <a:lstStyle/>
          <a:p>
            <a:pPr algn="just"/>
            <a:r>
              <a:rPr lang="en-IN" dirty="0">
                <a:solidFill>
                  <a:srgbClr val="C00000"/>
                </a:solidFill>
              </a:rPr>
              <a:t>Atropine:</a:t>
            </a:r>
            <a:r>
              <a:rPr lang="en-IN" dirty="0"/>
              <a:t> </a:t>
            </a:r>
            <a:r>
              <a:rPr lang="en-IN" dirty="0">
                <a:solidFill>
                  <a:srgbClr val="0070C0"/>
                </a:solidFill>
              </a:rPr>
              <a:t>advantage</a:t>
            </a:r>
            <a:r>
              <a:rPr lang="en-IN" dirty="0"/>
              <a:t>s: less expensive, tachycardia is not extreme, indicated in animals required quick response for bradycardia. </a:t>
            </a:r>
            <a:r>
              <a:rPr lang="en-IN" dirty="0">
                <a:solidFill>
                  <a:srgbClr val="0070C0"/>
                </a:solidFill>
              </a:rPr>
              <a:t>DISADVANTAGES</a:t>
            </a:r>
            <a:r>
              <a:rPr lang="en-IN" dirty="0"/>
              <a:t>: may induce variety of arrhythmia if myocardial oxygen demand is less. I/V use for </a:t>
            </a:r>
            <a:r>
              <a:rPr lang="en-IN" dirty="0" err="1"/>
              <a:t>caeserian</a:t>
            </a:r>
            <a:r>
              <a:rPr lang="en-IN" dirty="0"/>
              <a:t> section is contraindicated in bitches (induces bradycardia initially due to stimulation of vagal nuclei in the medulla)</a:t>
            </a:r>
          </a:p>
          <a:p>
            <a:pPr algn="just"/>
            <a:r>
              <a:rPr lang="en-IN" dirty="0" err="1">
                <a:solidFill>
                  <a:srgbClr val="C00000"/>
                </a:solidFill>
              </a:rPr>
              <a:t>Glycopyrrolate</a:t>
            </a:r>
            <a:r>
              <a:rPr lang="en-IN" dirty="0">
                <a:solidFill>
                  <a:srgbClr val="C00000"/>
                </a:solidFill>
              </a:rPr>
              <a:t>: </a:t>
            </a:r>
            <a:r>
              <a:rPr lang="en-IN" dirty="0">
                <a:solidFill>
                  <a:srgbClr val="0070C0"/>
                </a:solidFill>
              </a:rPr>
              <a:t>Advantages</a:t>
            </a:r>
            <a:r>
              <a:rPr lang="en-IN" dirty="0"/>
              <a:t>: less dose (0.44 mg atropine =0.11 mg of </a:t>
            </a:r>
            <a:r>
              <a:rPr lang="en-IN" dirty="0" err="1"/>
              <a:t>glycopyrolate</a:t>
            </a:r>
            <a:r>
              <a:rPr lang="en-IN" dirty="0"/>
              <a:t>), controls bradycardia effectively, indicated in </a:t>
            </a:r>
            <a:r>
              <a:rPr lang="en-IN" dirty="0" err="1"/>
              <a:t>caeserian</a:t>
            </a:r>
            <a:r>
              <a:rPr lang="en-IN" dirty="0"/>
              <a:t> section as it does not cross the placental barrier and causes excessive increase in the heart rate of neonates, effectively controls gastric acidic PH and avoids aspiration of gastric acid secretion, less intestinal stasis ( indicated in equine anaesthesia to reduce post anaesthetic colic due to Ileus).</a:t>
            </a:r>
          </a:p>
        </p:txBody>
      </p:sp>
    </p:spTree>
    <p:extLst>
      <p:ext uri="{BB962C8B-B14F-4D97-AF65-F5344CB8AC3E}">
        <p14:creationId xmlns:p14="http://schemas.microsoft.com/office/powerpoint/2010/main" val="2540128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60914" y="1184366"/>
            <a:ext cx="5355772" cy="369332"/>
          </a:xfrm>
          <a:prstGeom prst="rect">
            <a:avLst/>
          </a:prstGeom>
          <a:noFill/>
        </p:spPr>
        <p:txBody>
          <a:bodyPr wrap="square" rtlCol="0">
            <a:spAutoFit/>
          </a:bodyPr>
          <a:lstStyle/>
          <a:p>
            <a:r>
              <a:rPr lang="en-IN" dirty="0"/>
              <a:t>Thanks </a:t>
            </a:r>
          </a:p>
        </p:txBody>
      </p:sp>
    </p:spTree>
    <p:extLst>
      <p:ext uri="{BB962C8B-B14F-4D97-AF65-F5344CB8AC3E}">
        <p14:creationId xmlns:p14="http://schemas.microsoft.com/office/powerpoint/2010/main" val="1856575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378"/>
            <a:ext cx="9144000" cy="600222"/>
          </a:xfrm>
        </p:spPr>
        <p:txBody>
          <a:bodyPr>
            <a:normAutofit/>
          </a:bodyPr>
          <a:lstStyle/>
          <a:p>
            <a:pPr algn="l"/>
            <a:r>
              <a:rPr lang="en-IN" sz="2800" dirty="0"/>
              <a:t>Definitions </a:t>
            </a:r>
          </a:p>
        </p:txBody>
      </p:sp>
      <p:sp>
        <p:nvSpPr>
          <p:cNvPr id="3" name="Content Placeholder 2"/>
          <p:cNvSpPr>
            <a:spLocks noGrp="1"/>
          </p:cNvSpPr>
          <p:nvPr>
            <p:ph idx="1"/>
          </p:nvPr>
        </p:nvSpPr>
        <p:spPr>
          <a:xfrm>
            <a:off x="1600200" y="685800"/>
            <a:ext cx="8991600" cy="6172200"/>
          </a:xfrm>
        </p:spPr>
        <p:txBody>
          <a:bodyPr>
            <a:normAutofit fontScale="92500" lnSpcReduction="10000"/>
          </a:bodyPr>
          <a:lstStyle/>
          <a:p>
            <a:pPr algn="just"/>
            <a:r>
              <a:rPr lang="en-IN" sz="2400" dirty="0">
                <a:solidFill>
                  <a:srgbClr val="C00000"/>
                </a:solidFill>
              </a:rPr>
              <a:t>Acupuncture</a:t>
            </a:r>
            <a:r>
              <a:rPr lang="en-IN" sz="2400" dirty="0"/>
              <a:t>: The stimulation of specific trigger points based on traditional Chinese medicine</a:t>
            </a:r>
          </a:p>
          <a:p>
            <a:pPr algn="just"/>
            <a:r>
              <a:rPr lang="en-IN" sz="2400" dirty="0">
                <a:solidFill>
                  <a:srgbClr val="C00000"/>
                </a:solidFill>
              </a:rPr>
              <a:t>Agonist:</a:t>
            </a:r>
            <a:r>
              <a:rPr lang="en-IN" sz="2400" dirty="0"/>
              <a:t> a drug that produces an effect by interacting with a specific receptor site(e.g. opioid agonist)</a:t>
            </a:r>
          </a:p>
          <a:p>
            <a:pPr algn="just"/>
            <a:r>
              <a:rPr lang="en-IN" sz="2400" dirty="0">
                <a:solidFill>
                  <a:srgbClr val="C00000"/>
                </a:solidFill>
              </a:rPr>
              <a:t>Akinesia: </a:t>
            </a:r>
            <a:r>
              <a:rPr lang="en-IN" sz="2400" dirty="0"/>
              <a:t>Loss of motor response (movement) usually caused by blockade of motor nerves</a:t>
            </a:r>
          </a:p>
          <a:p>
            <a:pPr algn="just"/>
            <a:r>
              <a:rPr lang="en-IN" sz="2400" dirty="0">
                <a:solidFill>
                  <a:srgbClr val="C00000"/>
                </a:solidFill>
              </a:rPr>
              <a:t>Allodynia</a:t>
            </a:r>
            <a:r>
              <a:rPr lang="en-IN" sz="2400" dirty="0"/>
              <a:t>: pain evoked by a stimulus that does not normally caused pain</a:t>
            </a:r>
          </a:p>
          <a:p>
            <a:pPr algn="just"/>
            <a:r>
              <a:rPr lang="en-IN" sz="2400" dirty="0"/>
              <a:t>Analgesia: loss of sensitivity to pain</a:t>
            </a:r>
          </a:p>
          <a:p>
            <a:pPr algn="just"/>
            <a:r>
              <a:rPr lang="en-IN" sz="2400" dirty="0">
                <a:solidFill>
                  <a:srgbClr val="C00000"/>
                </a:solidFill>
              </a:rPr>
              <a:t>Anaesthesia:</a:t>
            </a:r>
            <a:r>
              <a:rPr lang="en-IN" sz="2400" dirty="0"/>
              <a:t> total loss of sensation in a body part or in the whole body, generally induced by a drug or drugs that depress the activity of nervous tissue either locally </a:t>
            </a:r>
            <a:r>
              <a:rPr lang="en-IN" sz="2400" dirty="0">
                <a:solidFill>
                  <a:srgbClr val="00B050"/>
                </a:solidFill>
              </a:rPr>
              <a:t>(peripherally</a:t>
            </a:r>
            <a:r>
              <a:rPr lang="en-IN" sz="2400" dirty="0"/>
              <a:t>) or generally (</a:t>
            </a:r>
            <a:r>
              <a:rPr lang="en-IN" sz="2400" dirty="0">
                <a:solidFill>
                  <a:srgbClr val="00B050"/>
                </a:solidFill>
              </a:rPr>
              <a:t>centrall</a:t>
            </a:r>
            <a:r>
              <a:rPr lang="en-IN" sz="2400" dirty="0"/>
              <a:t>y).</a:t>
            </a:r>
          </a:p>
          <a:p>
            <a:pPr algn="just"/>
            <a:r>
              <a:rPr lang="en-IN" sz="2400" dirty="0">
                <a:solidFill>
                  <a:srgbClr val="0070C0"/>
                </a:solidFill>
              </a:rPr>
              <a:t>Phases of Anaesthesia: </a:t>
            </a:r>
          </a:p>
          <a:p>
            <a:pPr marL="0" indent="0" algn="just">
              <a:buNone/>
            </a:pPr>
            <a:r>
              <a:rPr lang="en-IN" sz="2400" dirty="0">
                <a:solidFill>
                  <a:srgbClr val="0070C0"/>
                </a:solidFill>
              </a:rPr>
              <a:t>	I. </a:t>
            </a:r>
            <a:r>
              <a:rPr lang="en-IN" sz="2400" dirty="0" err="1">
                <a:solidFill>
                  <a:srgbClr val="0070C0"/>
                </a:solidFill>
              </a:rPr>
              <a:t>preanaesthetic</a:t>
            </a:r>
            <a:r>
              <a:rPr lang="en-IN" sz="2400" dirty="0">
                <a:solidFill>
                  <a:srgbClr val="0070C0"/>
                </a:solidFill>
              </a:rPr>
              <a:t> or </a:t>
            </a:r>
            <a:r>
              <a:rPr lang="en-IN" sz="2400" dirty="0" err="1">
                <a:solidFill>
                  <a:srgbClr val="0070C0"/>
                </a:solidFill>
              </a:rPr>
              <a:t>preinduction</a:t>
            </a:r>
            <a:r>
              <a:rPr lang="en-IN" sz="2400" dirty="0">
                <a:solidFill>
                  <a:srgbClr val="0070C0"/>
                </a:solidFill>
              </a:rPr>
              <a:t> period</a:t>
            </a:r>
          </a:p>
          <a:p>
            <a:pPr marL="0" indent="0" algn="just">
              <a:buNone/>
            </a:pPr>
            <a:r>
              <a:rPr lang="en-IN" sz="2400" dirty="0">
                <a:solidFill>
                  <a:srgbClr val="0070C0"/>
                </a:solidFill>
              </a:rPr>
              <a:t>	II. Induction to anaesthesia</a:t>
            </a:r>
          </a:p>
          <a:p>
            <a:pPr marL="0" indent="0" algn="just">
              <a:buNone/>
            </a:pPr>
            <a:r>
              <a:rPr lang="en-IN" sz="2400" dirty="0">
                <a:solidFill>
                  <a:srgbClr val="0070C0"/>
                </a:solidFill>
              </a:rPr>
              <a:t>	III. Maintenance</a:t>
            </a:r>
          </a:p>
          <a:p>
            <a:pPr marL="0" indent="0" algn="just">
              <a:buNone/>
            </a:pPr>
            <a:r>
              <a:rPr lang="en-IN" sz="2400" dirty="0">
                <a:solidFill>
                  <a:srgbClr val="0070C0"/>
                </a:solidFill>
              </a:rPr>
              <a:t>	IV. Recovery</a:t>
            </a:r>
          </a:p>
          <a:p>
            <a:pPr marL="0" indent="0" algn="just">
              <a:buNone/>
            </a:pPr>
            <a:r>
              <a:rPr lang="en-IN" sz="2400" dirty="0">
                <a:solidFill>
                  <a:srgbClr val="0070C0"/>
                </a:solidFill>
              </a:rPr>
              <a:t>	V. Post Anaesthetic period</a:t>
            </a:r>
          </a:p>
        </p:txBody>
      </p:sp>
    </p:spTree>
    <p:extLst>
      <p:ext uri="{BB962C8B-B14F-4D97-AF65-F5344CB8AC3E}">
        <p14:creationId xmlns:p14="http://schemas.microsoft.com/office/powerpoint/2010/main" val="3257142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09600"/>
          </a:xfrm>
        </p:spPr>
        <p:txBody>
          <a:bodyPr>
            <a:normAutofit/>
          </a:bodyPr>
          <a:lstStyle/>
          <a:p>
            <a:pPr algn="l"/>
            <a:r>
              <a:rPr lang="en-IN" sz="2400" dirty="0" err="1"/>
              <a:t>Contd</a:t>
            </a:r>
            <a:r>
              <a:rPr lang="en-IN" sz="2400" dirty="0"/>
              <a:t>…..</a:t>
            </a:r>
          </a:p>
        </p:txBody>
      </p:sp>
      <p:sp>
        <p:nvSpPr>
          <p:cNvPr id="3" name="Content Placeholder 2"/>
          <p:cNvSpPr>
            <a:spLocks noGrp="1"/>
          </p:cNvSpPr>
          <p:nvPr>
            <p:ph idx="1"/>
          </p:nvPr>
        </p:nvSpPr>
        <p:spPr>
          <a:xfrm>
            <a:off x="1524000" y="762000"/>
            <a:ext cx="9067800" cy="6019800"/>
          </a:xfrm>
        </p:spPr>
        <p:txBody>
          <a:bodyPr>
            <a:normAutofit/>
          </a:bodyPr>
          <a:lstStyle/>
          <a:p>
            <a:pPr algn="just"/>
            <a:r>
              <a:rPr lang="en-IN" sz="2000" dirty="0">
                <a:solidFill>
                  <a:srgbClr val="C00000"/>
                </a:solidFill>
              </a:rPr>
              <a:t>Local anaesthesia</a:t>
            </a:r>
            <a:r>
              <a:rPr lang="en-IN" sz="2000" dirty="0"/>
              <a:t>: Analgesia limited to a local area.</a:t>
            </a:r>
          </a:p>
          <a:p>
            <a:pPr algn="just"/>
            <a:r>
              <a:rPr lang="en-IN" sz="2000" dirty="0"/>
              <a:t>Regional anaesthesia: Analgesia limited to a local area produced by blocking sensory nerves</a:t>
            </a:r>
          </a:p>
          <a:p>
            <a:pPr algn="just"/>
            <a:r>
              <a:rPr lang="en-IN" sz="2000" dirty="0">
                <a:solidFill>
                  <a:srgbClr val="C00000"/>
                </a:solidFill>
              </a:rPr>
              <a:t>General anaesthesia</a:t>
            </a:r>
            <a:r>
              <a:rPr lang="en-IN" sz="2000" dirty="0"/>
              <a:t>: loss of consciousness in addition to loss of sensation: ideally includes Sedation, </a:t>
            </a:r>
            <a:r>
              <a:rPr lang="en-IN" sz="2000" dirty="0" err="1"/>
              <a:t>hyporeflexia</a:t>
            </a:r>
            <a:r>
              <a:rPr lang="en-IN" sz="2000" dirty="0"/>
              <a:t>, analgesia and muscles relaxation (induced by single or combination of drugs).</a:t>
            </a:r>
          </a:p>
          <a:p>
            <a:pPr algn="just"/>
            <a:r>
              <a:rPr lang="en-IN" sz="2000" dirty="0">
                <a:solidFill>
                  <a:srgbClr val="C00000"/>
                </a:solidFill>
              </a:rPr>
              <a:t>Surgical Anaesthesia</a:t>
            </a:r>
            <a:r>
              <a:rPr lang="en-IN" sz="2000" dirty="0"/>
              <a:t>: loss of consciousness and sensation accompanied by sufficient muscle relaxation and analgesia to allow surgery without pain or movement.</a:t>
            </a:r>
          </a:p>
          <a:p>
            <a:pPr algn="just"/>
            <a:r>
              <a:rPr lang="en-IN" sz="2000" dirty="0">
                <a:solidFill>
                  <a:srgbClr val="C00000"/>
                </a:solidFill>
              </a:rPr>
              <a:t>Balanced Anaesthesia</a:t>
            </a:r>
            <a:r>
              <a:rPr lang="en-IN" sz="2000" dirty="0"/>
              <a:t>: produced by a combination of two or more drugs or anaesthetic techniques, each contributing its own pharmacologic effects like sedation, analgesia and muscles relaxation.</a:t>
            </a:r>
          </a:p>
          <a:p>
            <a:pPr algn="just"/>
            <a:r>
              <a:rPr lang="en-IN" sz="2000" dirty="0">
                <a:solidFill>
                  <a:srgbClr val="C00000"/>
                </a:solidFill>
              </a:rPr>
              <a:t>Dissociative anaesthesia</a:t>
            </a:r>
            <a:r>
              <a:rPr lang="en-IN" sz="2000" dirty="0"/>
              <a:t>: A CNS state </a:t>
            </a:r>
            <a:r>
              <a:rPr lang="en-IN" sz="2000" dirty="0" err="1"/>
              <a:t>charecterized</a:t>
            </a:r>
            <a:r>
              <a:rPr lang="en-IN" sz="2000" dirty="0"/>
              <a:t> by catalepsy, </a:t>
            </a:r>
            <a:r>
              <a:rPr lang="en-IN" sz="2000" dirty="0" err="1"/>
              <a:t>analgsia</a:t>
            </a:r>
            <a:r>
              <a:rPr lang="en-IN" sz="2000" dirty="0"/>
              <a:t> and altered consciousness (Ketamine, </a:t>
            </a:r>
            <a:r>
              <a:rPr lang="en-IN" sz="2000" dirty="0" err="1"/>
              <a:t>Tiletamine</a:t>
            </a:r>
            <a:r>
              <a:rPr lang="en-IN" sz="2000" dirty="0"/>
              <a:t>).</a:t>
            </a:r>
          </a:p>
          <a:p>
            <a:pPr algn="just"/>
            <a:r>
              <a:rPr lang="en-IN" sz="2000" dirty="0">
                <a:solidFill>
                  <a:srgbClr val="C00000"/>
                </a:solidFill>
              </a:rPr>
              <a:t>MAC: </a:t>
            </a:r>
            <a:r>
              <a:rPr lang="en-IN" sz="2000" dirty="0"/>
              <a:t>A term used to imply the minimum alveolar concentration of inhalant anaesthetic required to prevent movement in response to a noxious stimuli in 50% of anesthetized patients</a:t>
            </a:r>
          </a:p>
          <a:p>
            <a:endParaRPr lang="en-IN" sz="2000" dirty="0"/>
          </a:p>
        </p:txBody>
      </p:sp>
    </p:spTree>
    <p:extLst>
      <p:ext uri="{BB962C8B-B14F-4D97-AF65-F5344CB8AC3E}">
        <p14:creationId xmlns:p14="http://schemas.microsoft.com/office/powerpoint/2010/main" val="1762770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378"/>
            <a:ext cx="9144000" cy="676422"/>
          </a:xfrm>
        </p:spPr>
        <p:txBody>
          <a:bodyPr>
            <a:normAutofit/>
          </a:bodyPr>
          <a:lstStyle/>
          <a:p>
            <a:pPr algn="l"/>
            <a:r>
              <a:rPr lang="en-IN" sz="2800" dirty="0" err="1"/>
              <a:t>Contd</a:t>
            </a:r>
            <a:r>
              <a:rPr lang="en-IN" sz="2800" dirty="0"/>
              <a:t>…..</a:t>
            </a:r>
          </a:p>
        </p:txBody>
      </p:sp>
      <p:sp>
        <p:nvSpPr>
          <p:cNvPr id="3" name="Content Placeholder 2"/>
          <p:cNvSpPr>
            <a:spLocks noGrp="1"/>
          </p:cNvSpPr>
          <p:nvPr>
            <p:ph idx="1"/>
          </p:nvPr>
        </p:nvSpPr>
        <p:spPr>
          <a:xfrm>
            <a:off x="1600200" y="685800"/>
            <a:ext cx="8991600" cy="6019800"/>
          </a:xfrm>
        </p:spPr>
        <p:txBody>
          <a:bodyPr>
            <a:normAutofit lnSpcReduction="10000"/>
          </a:bodyPr>
          <a:lstStyle/>
          <a:p>
            <a:r>
              <a:rPr lang="en-IN" sz="2400" dirty="0">
                <a:solidFill>
                  <a:srgbClr val="FF0000"/>
                </a:solidFill>
              </a:rPr>
              <a:t>Antagonist:</a:t>
            </a:r>
            <a:r>
              <a:rPr lang="en-IN" sz="2400" dirty="0"/>
              <a:t> </a:t>
            </a:r>
            <a:r>
              <a:rPr lang="en-IN" sz="2000" dirty="0"/>
              <a:t>a drug that occupies a receptor site but produces minimal or no effect (</a:t>
            </a:r>
            <a:r>
              <a:rPr lang="en-IN" sz="2000" dirty="0" err="1"/>
              <a:t>opiod</a:t>
            </a:r>
            <a:r>
              <a:rPr lang="en-IN" sz="2000" dirty="0"/>
              <a:t> anta </a:t>
            </a:r>
            <a:r>
              <a:rPr lang="en-IN" sz="2000" dirty="0" err="1"/>
              <a:t>gonist</a:t>
            </a:r>
            <a:r>
              <a:rPr lang="en-IN" sz="2000" dirty="0"/>
              <a:t>- naloxone)</a:t>
            </a:r>
          </a:p>
          <a:p>
            <a:r>
              <a:rPr lang="en-IN" sz="2000" dirty="0">
                <a:solidFill>
                  <a:srgbClr val="FF0000"/>
                </a:solidFill>
              </a:rPr>
              <a:t>Catalepsy:</a:t>
            </a:r>
            <a:r>
              <a:rPr lang="en-IN" sz="2000" dirty="0"/>
              <a:t> state in which there is malleable rigidity of the limbs, the patient is generally unresponsive to aural, visual or minor painful stimuli</a:t>
            </a:r>
          </a:p>
          <a:p>
            <a:r>
              <a:rPr lang="en-IN" sz="2000" dirty="0">
                <a:solidFill>
                  <a:srgbClr val="FF0000"/>
                </a:solidFill>
              </a:rPr>
              <a:t>Central desensitization</a:t>
            </a:r>
            <a:r>
              <a:rPr lang="en-IN" sz="2000" dirty="0"/>
              <a:t>: An increase in the excitability and responsiveness of nerves in the CNS particularly the spinal cord.</a:t>
            </a:r>
          </a:p>
          <a:p>
            <a:r>
              <a:rPr lang="en-IN" sz="2000" dirty="0">
                <a:solidFill>
                  <a:srgbClr val="FF0000"/>
                </a:solidFill>
              </a:rPr>
              <a:t>Euthanasia</a:t>
            </a:r>
            <a:r>
              <a:rPr lang="en-IN" sz="2000" dirty="0"/>
              <a:t>: loss of consciousness and death without causing pain, distress, anxiety or apprehension</a:t>
            </a:r>
          </a:p>
          <a:p>
            <a:r>
              <a:rPr lang="en-IN" sz="2000" dirty="0">
                <a:solidFill>
                  <a:srgbClr val="FF0000"/>
                </a:solidFill>
              </a:rPr>
              <a:t>Hyperalgesia</a:t>
            </a:r>
            <a:r>
              <a:rPr lang="en-IN" sz="2000" dirty="0"/>
              <a:t>: an increased or exaggerated response to a stimulus that is normally painful.</a:t>
            </a:r>
          </a:p>
          <a:p>
            <a:r>
              <a:rPr lang="en-IN" sz="2000" dirty="0">
                <a:solidFill>
                  <a:srgbClr val="FF0000"/>
                </a:solidFill>
              </a:rPr>
              <a:t>Sedation</a:t>
            </a:r>
            <a:r>
              <a:rPr lang="en-IN" sz="2000" dirty="0"/>
              <a:t>: CNS depression in which the patient is awake but calm; a </a:t>
            </a:r>
            <a:r>
              <a:rPr lang="en-IN" sz="2000" dirty="0" err="1"/>
              <a:t>termoften</a:t>
            </a:r>
            <a:r>
              <a:rPr lang="en-IN" sz="2000" dirty="0"/>
              <a:t> used interchangeably with tranquilization; with sufficient stimuli the patient may be aroused</a:t>
            </a:r>
          </a:p>
          <a:p>
            <a:r>
              <a:rPr lang="en-IN" sz="2000" dirty="0">
                <a:solidFill>
                  <a:srgbClr val="FF0000"/>
                </a:solidFill>
              </a:rPr>
              <a:t>Hypnosis:</a:t>
            </a:r>
            <a:r>
              <a:rPr lang="en-IN" sz="2000" dirty="0"/>
              <a:t> artificially induced sleep or a trance resemble sleep from which the patient can be aroused from sufficient stimulus</a:t>
            </a:r>
          </a:p>
          <a:p>
            <a:r>
              <a:rPr lang="en-IN" sz="2000" dirty="0">
                <a:solidFill>
                  <a:srgbClr val="FF0000"/>
                </a:solidFill>
              </a:rPr>
              <a:t>Narcosis:</a:t>
            </a:r>
            <a:r>
              <a:rPr lang="en-IN" sz="2000" dirty="0"/>
              <a:t> drug induced stupor or sedation with or without hypnosis</a:t>
            </a:r>
          </a:p>
          <a:p>
            <a:r>
              <a:rPr lang="en-IN" sz="2000" dirty="0" err="1">
                <a:solidFill>
                  <a:srgbClr val="FF0000"/>
                </a:solidFill>
              </a:rPr>
              <a:t>Neuroleptanalgesia</a:t>
            </a:r>
            <a:r>
              <a:rPr lang="en-IN" sz="2000" dirty="0">
                <a:solidFill>
                  <a:srgbClr val="FF0000"/>
                </a:solidFill>
              </a:rPr>
              <a:t>: </a:t>
            </a:r>
            <a:r>
              <a:rPr lang="en-IN" sz="2000" dirty="0"/>
              <a:t>hypnosis and analgesia produced by the combination of a neuroleptic drug (</a:t>
            </a:r>
            <a:r>
              <a:rPr lang="en-IN" sz="2000" dirty="0" err="1"/>
              <a:t>i.e</a:t>
            </a:r>
            <a:r>
              <a:rPr lang="en-IN" sz="2000" dirty="0"/>
              <a:t> tranquilizer) and an analgesic drugs</a:t>
            </a:r>
            <a:endParaRPr lang="en-IN" sz="2400" dirty="0"/>
          </a:p>
        </p:txBody>
      </p:sp>
    </p:spTree>
    <p:extLst>
      <p:ext uri="{BB962C8B-B14F-4D97-AF65-F5344CB8AC3E}">
        <p14:creationId xmlns:p14="http://schemas.microsoft.com/office/powerpoint/2010/main" val="3823941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7514"/>
            <a:ext cx="9144000" cy="648286"/>
          </a:xfrm>
        </p:spPr>
        <p:txBody>
          <a:bodyPr>
            <a:normAutofit/>
          </a:bodyPr>
          <a:lstStyle/>
          <a:p>
            <a:pPr algn="l"/>
            <a:r>
              <a:rPr lang="en-IN" sz="2800" dirty="0" err="1"/>
              <a:t>Contd</a:t>
            </a:r>
            <a:r>
              <a:rPr lang="en-IN" sz="2800" dirty="0"/>
              <a:t>….</a:t>
            </a:r>
          </a:p>
        </p:txBody>
      </p:sp>
      <p:sp>
        <p:nvSpPr>
          <p:cNvPr id="3" name="Content Placeholder 2"/>
          <p:cNvSpPr>
            <a:spLocks noGrp="1"/>
          </p:cNvSpPr>
          <p:nvPr>
            <p:ph idx="1"/>
          </p:nvPr>
        </p:nvSpPr>
        <p:spPr>
          <a:xfrm>
            <a:off x="1524000" y="685800"/>
            <a:ext cx="9067800" cy="6172200"/>
          </a:xfrm>
        </p:spPr>
        <p:txBody>
          <a:bodyPr>
            <a:normAutofit/>
          </a:bodyPr>
          <a:lstStyle/>
          <a:p>
            <a:r>
              <a:rPr lang="en-IN" sz="2000" dirty="0"/>
              <a:t>Tranquilization, </a:t>
            </a:r>
            <a:r>
              <a:rPr lang="en-IN" sz="2000" dirty="0" err="1"/>
              <a:t>ataraxia</a:t>
            </a:r>
            <a:r>
              <a:rPr lang="en-IN" sz="2000" dirty="0"/>
              <a:t>, </a:t>
            </a:r>
            <a:r>
              <a:rPr lang="en-IN" sz="2000" dirty="0" err="1"/>
              <a:t>neurolepsis</a:t>
            </a:r>
            <a:r>
              <a:rPr lang="en-IN" sz="2000" dirty="0"/>
              <a:t>: state of tranquillity and calmness in which the patient is relaxed, reluctant to move, awake and unconcerned with its surroundings and potentially indifferent to minor pain.</a:t>
            </a:r>
          </a:p>
          <a:p>
            <a:pPr marL="0" indent="0">
              <a:buNone/>
            </a:pPr>
            <a:r>
              <a:rPr lang="en-IN" sz="2000" dirty="0">
                <a:solidFill>
                  <a:srgbClr val="00B050"/>
                </a:solidFill>
              </a:rPr>
              <a:t>CLINICAL JARGON:</a:t>
            </a:r>
          </a:p>
          <a:p>
            <a:pPr marL="0" indent="0">
              <a:buNone/>
            </a:pPr>
            <a:r>
              <a:rPr lang="en-IN" sz="2000" dirty="0"/>
              <a:t> </a:t>
            </a:r>
            <a:r>
              <a:rPr lang="en-IN" sz="2000" dirty="0">
                <a:solidFill>
                  <a:srgbClr val="C00000"/>
                </a:solidFill>
              </a:rPr>
              <a:t>Bag</a:t>
            </a:r>
            <a:r>
              <a:rPr lang="en-IN" sz="2000" dirty="0"/>
              <a:t>: ‘’The animal was bagged”. The rebreathing bag on the anaesthetic machine was squeezed to inflate the animal’s lung during anaesthesia</a:t>
            </a:r>
          </a:p>
          <a:p>
            <a:pPr marL="0" indent="0">
              <a:buNone/>
            </a:pPr>
            <a:r>
              <a:rPr lang="en-IN" sz="2000" dirty="0">
                <a:solidFill>
                  <a:srgbClr val="C00000"/>
                </a:solidFill>
              </a:rPr>
              <a:t>Block</a:t>
            </a:r>
            <a:r>
              <a:rPr lang="en-IN" sz="2000" dirty="0"/>
              <a:t>: ‘’ the leg was blocked.” local anaesthesia was produced at a specific site, locally or regionally.</a:t>
            </a:r>
          </a:p>
          <a:p>
            <a:pPr marL="0" indent="0">
              <a:buNone/>
            </a:pPr>
            <a:r>
              <a:rPr lang="en-IN" sz="2000" dirty="0">
                <a:solidFill>
                  <a:srgbClr val="C00000"/>
                </a:solidFill>
              </a:rPr>
              <a:t>Bolus:</a:t>
            </a:r>
            <a:r>
              <a:rPr lang="en-IN" sz="2000" dirty="0"/>
              <a:t> ‘’ A bolus of </a:t>
            </a:r>
            <a:r>
              <a:rPr lang="en-IN" sz="2000" dirty="0" err="1"/>
              <a:t>thiobarbiturate</a:t>
            </a:r>
            <a:r>
              <a:rPr lang="en-IN" sz="2000" dirty="0"/>
              <a:t> was administered.” a specific quantity of drug was rapidly administered intravenously.</a:t>
            </a:r>
          </a:p>
          <a:p>
            <a:pPr marL="0" indent="0">
              <a:buNone/>
            </a:pPr>
            <a:r>
              <a:rPr lang="en-IN" sz="2000" dirty="0">
                <a:solidFill>
                  <a:srgbClr val="C00000"/>
                </a:solidFill>
              </a:rPr>
              <a:t>Breathed:</a:t>
            </a:r>
            <a:r>
              <a:rPr lang="en-IN" sz="2000" dirty="0"/>
              <a:t> ‘’ the animal was breathed six times a minute.’’ the lungs were either manually or mechanically inflated.</a:t>
            </a:r>
          </a:p>
          <a:p>
            <a:pPr marL="0" indent="0">
              <a:buNone/>
            </a:pPr>
            <a:r>
              <a:rPr lang="en-IN" sz="2000" dirty="0">
                <a:solidFill>
                  <a:srgbClr val="C00000"/>
                </a:solidFill>
              </a:rPr>
              <a:t>Bucking:</a:t>
            </a:r>
            <a:r>
              <a:rPr lang="en-IN" sz="2000" dirty="0"/>
              <a:t> ‘’ the animal is bucking the ventilator.’’ the patient is resisting being artificially (manually or mechanically) breathed. The patient breathes out during inspiratory cycle or in during the expiratory cycle.</a:t>
            </a:r>
          </a:p>
          <a:p>
            <a:pPr marL="0" indent="0">
              <a:buNone/>
            </a:pPr>
            <a:r>
              <a:rPr lang="en-IN" sz="2000" dirty="0">
                <a:solidFill>
                  <a:srgbClr val="C00000"/>
                </a:solidFill>
              </a:rPr>
              <a:t>Crashed:</a:t>
            </a:r>
            <a:r>
              <a:rPr lang="en-IN" sz="2000" dirty="0"/>
              <a:t> ‘’ The animal crashed.’’ the patient demonstrated marked CNS and cardiopulmonary depression after the administration of an anaesthetic drug. The animal was crashed induced.</a:t>
            </a:r>
          </a:p>
        </p:txBody>
      </p:sp>
    </p:spTree>
    <p:extLst>
      <p:ext uri="{BB962C8B-B14F-4D97-AF65-F5344CB8AC3E}">
        <p14:creationId xmlns:p14="http://schemas.microsoft.com/office/powerpoint/2010/main" val="378543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09600"/>
          </a:xfrm>
        </p:spPr>
        <p:txBody>
          <a:bodyPr>
            <a:normAutofit/>
          </a:bodyPr>
          <a:lstStyle/>
          <a:p>
            <a:pPr algn="l"/>
            <a:r>
              <a:rPr lang="en-IN" sz="2800" dirty="0" err="1"/>
              <a:t>Contd</a:t>
            </a:r>
            <a:r>
              <a:rPr lang="en-IN" sz="2800" dirty="0"/>
              <a:t>…</a:t>
            </a:r>
          </a:p>
        </p:txBody>
      </p:sp>
      <p:sp>
        <p:nvSpPr>
          <p:cNvPr id="3" name="Content Placeholder 2"/>
          <p:cNvSpPr>
            <a:spLocks noGrp="1"/>
          </p:cNvSpPr>
          <p:nvPr>
            <p:ph idx="1"/>
          </p:nvPr>
        </p:nvSpPr>
        <p:spPr>
          <a:xfrm>
            <a:off x="1524000" y="609600"/>
            <a:ext cx="9144000" cy="6248400"/>
          </a:xfrm>
        </p:spPr>
        <p:txBody>
          <a:bodyPr>
            <a:normAutofit/>
          </a:bodyPr>
          <a:lstStyle/>
          <a:p>
            <a:pPr marL="0" indent="0">
              <a:buNone/>
            </a:pPr>
            <a:r>
              <a:rPr lang="en-IN" sz="2000" dirty="0">
                <a:solidFill>
                  <a:srgbClr val="C00000"/>
                </a:solidFill>
              </a:rPr>
              <a:t>Deep</a:t>
            </a:r>
            <a:r>
              <a:rPr lang="en-IN" sz="2000" dirty="0"/>
              <a:t>: ‘’ The animal is in deep stage of anaesthesia.” </a:t>
            </a:r>
          </a:p>
          <a:p>
            <a:pPr marL="0" indent="0">
              <a:buNone/>
            </a:pPr>
            <a:r>
              <a:rPr lang="en-IN" sz="2000" dirty="0">
                <a:solidFill>
                  <a:srgbClr val="C00000"/>
                </a:solidFill>
              </a:rPr>
              <a:t>Down</a:t>
            </a:r>
            <a:r>
              <a:rPr lang="en-IN" sz="2000" dirty="0"/>
              <a:t>: the animal was knocked down or put down.’’ (Euthanasia)</a:t>
            </a:r>
          </a:p>
          <a:p>
            <a:pPr marL="0" indent="0">
              <a:buNone/>
            </a:pPr>
            <a:r>
              <a:rPr lang="en-IN" sz="2000" dirty="0">
                <a:solidFill>
                  <a:srgbClr val="C00000"/>
                </a:solidFill>
              </a:rPr>
              <a:t>Dropped:</a:t>
            </a:r>
            <a:r>
              <a:rPr lang="en-IN" sz="2000" dirty="0"/>
              <a:t> ‘’ The animal was dropped.’’</a:t>
            </a:r>
          </a:p>
          <a:p>
            <a:pPr marL="0" indent="0">
              <a:buNone/>
            </a:pPr>
            <a:r>
              <a:rPr lang="en-IN" sz="2000" dirty="0">
                <a:solidFill>
                  <a:srgbClr val="C00000"/>
                </a:solidFill>
              </a:rPr>
              <a:t>Extubated:</a:t>
            </a:r>
            <a:r>
              <a:rPr lang="en-IN" sz="2000" dirty="0"/>
              <a:t> ‘’ The animal was extubated.’’ the endotracheal tube was removed from he airways (opposite is intubated).</a:t>
            </a:r>
          </a:p>
          <a:p>
            <a:pPr marL="0" indent="0">
              <a:buNone/>
            </a:pPr>
            <a:r>
              <a:rPr lang="en-IN" sz="2000" dirty="0" err="1">
                <a:solidFill>
                  <a:srgbClr val="C00000"/>
                </a:solidFill>
              </a:rPr>
              <a:t>Preemptive</a:t>
            </a:r>
            <a:r>
              <a:rPr lang="en-IN" sz="2000" dirty="0"/>
              <a:t>: ‘’ The patient received </a:t>
            </a:r>
            <a:r>
              <a:rPr lang="en-IN" sz="2000" dirty="0" err="1"/>
              <a:t>preemptive</a:t>
            </a:r>
            <a:r>
              <a:rPr lang="en-IN" sz="2000" dirty="0"/>
              <a:t> analgesia.’’ the deliberate administration of therapy before the event requiring therapy.</a:t>
            </a:r>
          </a:p>
          <a:p>
            <a:pPr marL="0" indent="0">
              <a:buNone/>
            </a:pPr>
            <a:r>
              <a:rPr lang="en-IN" sz="2000" dirty="0">
                <a:solidFill>
                  <a:srgbClr val="C00000"/>
                </a:solidFill>
              </a:rPr>
              <a:t>TIVA</a:t>
            </a:r>
            <a:r>
              <a:rPr lang="en-IN" sz="2000" dirty="0"/>
              <a:t>: Total intravenous </a:t>
            </a:r>
            <a:r>
              <a:rPr lang="en-IN" sz="2000" dirty="0" err="1"/>
              <a:t>anesthesia</a:t>
            </a:r>
            <a:r>
              <a:rPr lang="en-IN" sz="2000" dirty="0"/>
              <a:t>.</a:t>
            </a:r>
          </a:p>
          <a:p>
            <a:pPr marL="0" indent="0">
              <a:buNone/>
            </a:pPr>
            <a:r>
              <a:rPr lang="en-IN" sz="2000" dirty="0">
                <a:solidFill>
                  <a:srgbClr val="C00000"/>
                </a:solidFill>
              </a:rPr>
              <a:t>Topped-off:</a:t>
            </a:r>
            <a:r>
              <a:rPr lang="en-IN" sz="2000" dirty="0"/>
              <a:t> ‘’ The animal was topped off with a </a:t>
            </a:r>
            <a:r>
              <a:rPr lang="en-IN" sz="2000" dirty="0" err="1"/>
              <a:t>thiobarbiturate</a:t>
            </a:r>
            <a:r>
              <a:rPr lang="en-IN" sz="2000" dirty="0"/>
              <a:t>.’’ an additional drug was administered to produce the desired effect.</a:t>
            </a:r>
          </a:p>
          <a:p>
            <a:pPr marL="0" indent="0">
              <a:buNone/>
            </a:pPr>
            <a:endParaRPr lang="en-IN" sz="2000" dirty="0"/>
          </a:p>
        </p:txBody>
      </p:sp>
    </p:spTree>
    <p:extLst>
      <p:ext uri="{BB962C8B-B14F-4D97-AF65-F5344CB8AC3E}">
        <p14:creationId xmlns:p14="http://schemas.microsoft.com/office/powerpoint/2010/main" val="215649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9144000" cy="609600"/>
          </a:xfrm>
        </p:spPr>
        <p:txBody>
          <a:bodyPr>
            <a:normAutofit/>
          </a:bodyPr>
          <a:lstStyle/>
          <a:p>
            <a:pPr algn="l"/>
            <a:r>
              <a:rPr lang="en-IN" sz="2800" dirty="0"/>
              <a:t>Use of anaesthetics</a:t>
            </a:r>
          </a:p>
        </p:txBody>
      </p:sp>
      <p:sp>
        <p:nvSpPr>
          <p:cNvPr id="3" name="Content Placeholder 2"/>
          <p:cNvSpPr>
            <a:spLocks noGrp="1"/>
          </p:cNvSpPr>
          <p:nvPr>
            <p:ph idx="1"/>
          </p:nvPr>
        </p:nvSpPr>
        <p:spPr>
          <a:xfrm>
            <a:off x="1524000" y="609600"/>
            <a:ext cx="9144000" cy="6248400"/>
          </a:xfrm>
        </p:spPr>
        <p:txBody>
          <a:bodyPr>
            <a:normAutofit/>
          </a:bodyPr>
          <a:lstStyle/>
          <a:p>
            <a:pPr marL="0" indent="0">
              <a:buNone/>
            </a:pPr>
            <a:r>
              <a:rPr lang="en-IN" sz="2000" dirty="0"/>
              <a:t>I</a:t>
            </a:r>
            <a:r>
              <a:rPr lang="en-IN" sz="2000" dirty="0">
                <a:solidFill>
                  <a:srgbClr val="C00000"/>
                </a:solidFill>
              </a:rPr>
              <a:t>. Restraint</a:t>
            </a:r>
          </a:p>
          <a:p>
            <a:pPr marL="400050" lvl="1" indent="0">
              <a:buNone/>
            </a:pPr>
            <a:r>
              <a:rPr lang="en-IN" sz="2000" dirty="0"/>
              <a:t>	</a:t>
            </a:r>
            <a:r>
              <a:rPr lang="en-IN" sz="2000" dirty="0">
                <a:solidFill>
                  <a:srgbClr val="002060"/>
                </a:solidFill>
              </a:rPr>
              <a:t>A. Diagnostic imaging (USG, radiography, MRI).</a:t>
            </a:r>
          </a:p>
          <a:p>
            <a:pPr marL="400050" lvl="1" indent="0">
              <a:buNone/>
            </a:pPr>
            <a:r>
              <a:rPr lang="en-IN" sz="2000" dirty="0">
                <a:solidFill>
                  <a:srgbClr val="002060"/>
                </a:solidFill>
              </a:rPr>
              <a:t>	B. Cleaning, Grooming, Dental prophylaxis</a:t>
            </a:r>
          </a:p>
          <a:p>
            <a:pPr marL="400050" lvl="1" indent="0">
              <a:buNone/>
            </a:pPr>
            <a:r>
              <a:rPr lang="en-IN" sz="2000" dirty="0">
                <a:solidFill>
                  <a:srgbClr val="002060"/>
                </a:solidFill>
              </a:rPr>
              <a:t>	C. Biopsy, radiation therapy, bandaging, splinting, cast application</a:t>
            </a:r>
          </a:p>
          <a:p>
            <a:pPr marL="400050" lvl="1" indent="0">
              <a:buNone/>
            </a:pPr>
            <a:r>
              <a:rPr lang="en-IN" sz="2000" dirty="0">
                <a:solidFill>
                  <a:srgbClr val="002060"/>
                </a:solidFill>
              </a:rPr>
              <a:t>	D. Capture of exotic and wild animals</a:t>
            </a:r>
          </a:p>
          <a:p>
            <a:pPr marL="400050" lvl="1" indent="0">
              <a:buNone/>
            </a:pPr>
            <a:r>
              <a:rPr lang="en-IN" sz="2000" dirty="0">
                <a:solidFill>
                  <a:srgbClr val="002060"/>
                </a:solidFill>
              </a:rPr>
              <a:t>	E. Transportation</a:t>
            </a:r>
          </a:p>
          <a:p>
            <a:pPr marL="400050" lvl="1" indent="0">
              <a:buNone/>
            </a:pPr>
            <a:r>
              <a:rPr lang="en-IN" sz="2000" dirty="0">
                <a:solidFill>
                  <a:srgbClr val="002060"/>
                </a:solidFill>
              </a:rPr>
              <a:t>	F. Manipulation</a:t>
            </a:r>
          </a:p>
          <a:p>
            <a:pPr marL="400050" lvl="1" indent="0">
              <a:buNone/>
            </a:pPr>
            <a:r>
              <a:rPr lang="en-IN" sz="2000" dirty="0"/>
              <a:t>		</a:t>
            </a:r>
            <a:r>
              <a:rPr lang="en-IN" sz="2000" dirty="0">
                <a:solidFill>
                  <a:srgbClr val="00B050"/>
                </a:solidFill>
              </a:rPr>
              <a:t>1. Catheterization</a:t>
            </a:r>
          </a:p>
          <a:p>
            <a:pPr marL="400050" lvl="1" indent="0">
              <a:buNone/>
            </a:pPr>
            <a:r>
              <a:rPr lang="en-IN" sz="2000" dirty="0">
                <a:solidFill>
                  <a:srgbClr val="00B050"/>
                </a:solidFill>
              </a:rPr>
              <a:t>		2. Wound care</a:t>
            </a:r>
          </a:p>
          <a:p>
            <a:pPr marL="400050" lvl="1" indent="0">
              <a:buNone/>
            </a:pPr>
            <a:r>
              <a:rPr lang="en-IN" sz="2000" dirty="0">
                <a:solidFill>
                  <a:srgbClr val="00B050"/>
                </a:solidFill>
              </a:rPr>
              <a:t>		3. obstetrics</a:t>
            </a:r>
          </a:p>
          <a:p>
            <a:pPr marL="400050" lvl="1" indent="0">
              <a:buNone/>
            </a:pPr>
            <a:r>
              <a:rPr lang="en-IN" sz="2000" dirty="0"/>
              <a:t>	</a:t>
            </a:r>
            <a:r>
              <a:rPr lang="en-IN" sz="2000" dirty="0">
                <a:solidFill>
                  <a:srgbClr val="002060"/>
                </a:solidFill>
              </a:rPr>
              <a:t>G. Assist or control Breathing</a:t>
            </a:r>
          </a:p>
          <a:p>
            <a:pPr marL="400050" lvl="1" indent="0">
              <a:buNone/>
            </a:pPr>
            <a:r>
              <a:rPr lang="en-IN" sz="2000" dirty="0"/>
              <a:t>II. </a:t>
            </a:r>
            <a:r>
              <a:rPr lang="en-IN" sz="2000" dirty="0">
                <a:solidFill>
                  <a:srgbClr val="C00000"/>
                </a:solidFill>
              </a:rPr>
              <a:t>Anaesthesia</a:t>
            </a:r>
            <a:r>
              <a:rPr lang="en-IN" sz="2000" dirty="0"/>
              <a:t>: to facilitate or permit medical and/or surgical procedures</a:t>
            </a:r>
          </a:p>
          <a:p>
            <a:pPr marL="400050" lvl="1" indent="0">
              <a:buNone/>
            </a:pPr>
            <a:r>
              <a:rPr lang="en-IN" sz="2000" dirty="0"/>
              <a:t>III. </a:t>
            </a:r>
            <a:r>
              <a:rPr lang="en-IN" sz="2000" dirty="0">
                <a:solidFill>
                  <a:srgbClr val="C00000"/>
                </a:solidFill>
              </a:rPr>
              <a:t>Control of convulsions</a:t>
            </a:r>
          </a:p>
          <a:p>
            <a:pPr marL="400050" lvl="1" indent="0">
              <a:buNone/>
            </a:pPr>
            <a:r>
              <a:rPr lang="en-IN" sz="2000" dirty="0"/>
              <a:t>IV: </a:t>
            </a:r>
            <a:r>
              <a:rPr lang="en-IN" sz="2000" dirty="0">
                <a:solidFill>
                  <a:srgbClr val="C00000"/>
                </a:solidFill>
              </a:rPr>
              <a:t>Euthanasia</a:t>
            </a:r>
          </a:p>
          <a:p>
            <a:pPr marL="400050" lvl="1" indent="0">
              <a:buNone/>
            </a:pPr>
            <a:endParaRPr lang="en-IN" sz="2000" dirty="0"/>
          </a:p>
          <a:p>
            <a:pPr marL="400050" lvl="1" indent="0">
              <a:buNone/>
            </a:pPr>
            <a:endParaRPr lang="en-IN" sz="2000" dirty="0"/>
          </a:p>
        </p:txBody>
      </p:sp>
    </p:spTree>
    <p:extLst>
      <p:ext uri="{BB962C8B-B14F-4D97-AF65-F5344CB8AC3E}">
        <p14:creationId xmlns:p14="http://schemas.microsoft.com/office/powerpoint/2010/main" val="2350250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378"/>
            <a:ext cx="9144000" cy="676422"/>
          </a:xfrm>
        </p:spPr>
        <p:txBody>
          <a:bodyPr>
            <a:normAutofit/>
          </a:bodyPr>
          <a:lstStyle/>
          <a:p>
            <a:pPr algn="l"/>
            <a:r>
              <a:rPr lang="en-IN" sz="2800" dirty="0">
                <a:solidFill>
                  <a:srgbClr val="FFC000"/>
                </a:solidFill>
              </a:rPr>
              <a:t>Types of anaesthesia (according to route of administration)</a:t>
            </a:r>
          </a:p>
        </p:txBody>
      </p:sp>
      <p:sp>
        <p:nvSpPr>
          <p:cNvPr id="3" name="Content Placeholder 2"/>
          <p:cNvSpPr>
            <a:spLocks noGrp="1"/>
          </p:cNvSpPr>
          <p:nvPr>
            <p:ph idx="1"/>
          </p:nvPr>
        </p:nvSpPr>
        <p:spPr>
          <a:xfrm>
            <a:off x="1524000" y="838200"/>
            <a:ext cx="9144000" cy="5638800"/>
          </a:xfrm>
        </p:spPr>
        <p:txBody>
          <a:bodyPr>
            <a:normAutofit/>
          </a:bodyPr>
          <a:lstStyle/>
          <a:p>
            <a:pPr marL="0" indent="0">
              <a:buNone/>
            </a:pPr>
            <a:r>
              <a:rPr lang="en-IN" sz="2000" dirty="0"/>
              <a:t>Acupuncture		</a:t>
            </a:r>
            <a:r>
              <a:rPr lang="en-IN" sz="2000" dirty="0">
                <a:solidFill>
                  <a:srgbClr val="002060"/>
                </a:solidFill>
              </a:rPr>
              <a:t>      Infiltration*</a:t>
            </a:r>
            <a:r>
              <a:rPr lang="en-IN" sz="2000" dirty="0"/>
              <a:t>			</a:t>
            </a:r>
            <a:r>
              <a:rPr lang="en-IN" sz="2000" dirty="0">
                <a:solidFill>
                  <a:srgbClr val="002060"/>
                </a:solidFill>
              </a:rPr>
              <a:t>Intravenous*</a:t>
            </a:r>
          </a:p>
          <a:p>
            <a:pPr marL="0" indent="0">
              <a:buNone/>
            </a:pPr>
            <a:r>
              <a:rPr lang="en-IN" sz="2000" dirty="0"/>
              <a:t>Buccal			</a:t>
            </a:r>
            <a:r>
              <a:rPr lang="en-IN" sz="2000" dirty="0">
                <a:solidFill>
                  <a:srgbClr val="002060"/>
                </a:solidFill>
              </a:rPr>
              <a:t>      Inhalation*</a:t>
            </a:r>
            <a:r>
              <a:rPr lang="en-IN" sz="2000" dirty="0"/>
              <a:t>			Oral</a:t>
            </a:r>
          </a:p>
          <a:p>
            <a:pPr marL="0" indent="0">
              <a:buNone/>
            </a:pPr>
            <a:r>
              <a:rPr lang="en-IN" sz="2000" dirty="0"/>
              <a:t>Controlled Hypothermia	</a:t>
            </a:r>
            <a:r>
              <a:rPr lang="en-IN" sz="2000" dirty="0">
                <a:solidFill>
                  <a:srgbClr val="002060"/>
                </a:solidFill>
              </a:rPr>
              <a:t>      Intramuscular*</a:t>
            </a:r>
            <a:r>
              <a:rPr lang="en-IN" sz="2000" dirty="0"/>
              <a:t>		Rectal</a:t>
            </a:r>
          </a:p>
          <a:p>
            <a:pPr marL="0" indent="0">
              <a:buNone/>
            </a:pPr>
            <a:r>
              <a:rPr lang="en-IN" sz="2000" dirty="0" err="1"/>
              <a:t>Electroanaesthesia</a:t>
            </a:r>
            <a:r>
              <a:rPr lang="en-IN" sz="2000" dirty="0"/>
              <a:t>	      Intraosseous			Subcutaneous</a:t>
            </a:r>
          </a:p>
          <a:p>
            <a:pPr marL="0" indent="0">
              <a:buNone/>
            </a:pPr>
            <a:r>
              <a:rPr lang="en-IN" sz="2000" dirty="0">
                <a:solidFill>
                  <a:srgbClr val="002060"/>
                </a:solidFill>
              </a:rPr>
              <a:t>Epidural*</a:t>
            </a:r>
            <a:r>
              <a:rPr lang="en-IN" sz="2000" dirty="0"/>
              <a:t>	                      Intraperitoneal		</a:t>
            </a:r>
            <a:r>
              <a:rPr lang="en-IN" sz="2000" dirty="0">
                <a:solidFill>
                  <a:srgbClr val="002060"/>
                </a:solidFill>
              </a:rPr>
              <a:t>Topical*</a:t>
            </a:r>
          </a:p>
          <a:p>
            <a:pPr marL="0" indent="0">
              <a:buNone/>
            </a:pPr>
            <a:r>
              <a:rPr lang="en-IN" sz="2000" dirty="0"/>
              <a:t>Spinal (subarachnoid)	      </a:t>
            </a:r>
            <a:r>
              <a:rPr lang="en-IN" sz="2000" dirty="0" err="1"/>
              <a:t>Intratesticular</a:t>
            </a:r>
            <a:r>
              <a:rPr lang="en-IN" sz="2000" dirty="0"/>
              <a:t>			</a:t>
            </a:r>
            <a:r>
              <a:rPr lang="en-IN" sz="2000" dirty="0">
                <a:solidFill>
                  <a:srgbClr val="002060"/>
                </a:solidFill>
              </a:rPr>
              <a:t>Transdermal*</a:t>
            </a:r>
          </a:p>
          <a:p>
            <a:pPr marL="0" indent="0">
              <a:buNone/>
            </a:pPr>
            <a:r>
              <a:rPr lang="en-IN" sz="2000" dirty="0"/>
              <a:t>Field Block		      Intrathoracic</a:t>
            </a:r>
          </a:p>
          <a:p>
            <a:pPr marL="0" indent="0">
              <a:buNone/>
            </a:pPr>
            <a:endParaRPr lang="en-IN" sz="2000" dirty="0"/>
          </a:p>
        </p:txBody>
      </p:sp>
    </p:spTree>
    <p:extLst>
      <p:ext uri="{BB962C8B-B14F-4D97-AF65-F5344CB8AC3E}">
        <p14:creationId xmlns:p14="http://schemas.microsoft.com/office/powerpoint/2010/main" val="981805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2622</Words>
  <Application>Microsoft Office PowerPoint</Application>
  <PresentationFormat>Widescreen</PresentationFormat>
  <Paragraphs>232</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Georgia</vt:lpstr>
      <vt:lpstr>Office Theme</vt:lpstr>
      <vt:lpstr>VMD-513</vt:lpstr>
      <vt:lpstr>PowerPoint Presentation</vt:lpstr>
      <vt:lpstr>Definitions </vt:lpstr>
      <vt:lpstr>Contd…..</vt:lpstr>
      <vt:lpstr>Contd…..</vt:lpstr>
      <vt:lpstr>Contd….</vt:lpstr>
      <vt:lpstr>Contd…</vt:lpstr>
      <vt:lpstr>Use of anaesthetics</vt:lpstr>
      <vt:lpstr>Types of anaesthesia (according to route of administration)</vt:lpstr>
      <vt:lpstr>Patient evaluation and preparation</vt:lpstr>
      <vt:lpstr>Contd….</vt:lpstr>
      <vt:lpstr>Current physical examination</vt:lpstr>
      <vt:lpstr>Contd….</vt:lpstr>
      <vt:lpstr>Local anaesthetics</vt:lpstr>
      <vt:lpstr>Contd…..</vt:lpstr>
      <vt:lpstr>Contd..</vt:lpstr>
      <vt:lpstr>Premedication</vt:lpstr>
      <vt:lpstr>Classification of premedicaments</vt:lpstr>
      <vt:lpstr>CLINICAL PROPERTIES AND USES</vt:lpstr>
      <vt:lpstr>CONTD…..</vt:lpstr>
      <vt:lpstr>CLINICAL DOSES, ADVANTAGES AND DISADVANTAGES(anticholinergic)</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VMD-513</dc:title>
  <dc:creator>gyan dev singh</dc:creator>
  <cp:lastModifiedBy>Nirbhay Kumar Mishra</cp:lastModifiedBy>
  <cp:revision>2</cp:revision>
  <dcterms:created xsi:type="dcterms:W3CDTF">2020-09-29T10:21:56Z</dcterms:created>
  <dcterms:modified xsi:type="dcterms:W3CDTF">2020-09-30T04:56:12Z</dcterms:modified>
</cp:coreProperties>
</file>