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sldIdLst>
    <p:sldId id="313" r:id="rId3"/>
    <p:sldId id="257" r:id="rId4"/>
    <p:sldId id="258" r:id="rId5"/>
    <p:sldId id="259" r:id="rId6"/>
    <p:sldId id="292" r:id="rId7"/>
    <p:sldId id="293" r:id="rId8"/>
    <p:sldId id="260" r:id="rId9"/>
    <p:sldId id="284" r:id="rId10"/>
    <p:sldId id="261" r:id="rId11"/>
    <p:sldId id="262" r:id="rId12"/>
    <p:sldId id="294" r:id="rId13"/>
    <p:sldId id="263" r:id="rId14"/>
    <p:sldId id="264" r:id="rId15"/>
    <p:sldId id="295" r:id="rId16"/>
    <p:sldId id="265" r:id="rId17"/>
    <p:sldId id="266" r:id="rId18"/>
    <p:sldId id="268" r:id="rId19"/>
    <p:sldId id="267" r:id="rId20"/>
    <p:sldId id="269" r:id="rId21"/>
    <p:sldId id="270" r:id="rId22"/>
    <p:sldId id="271" r:id="rId23"/>
    <p:sldId id="296" r:id="rId24"/>
    <p:sldId id="272" r:id="rId25"/>
    <p:sldId id="273" r:id="rId26"/>
    <p:sldId id="274" r:id="rId27"/>
    <p:sldId id="297" r:id="rId28"/>
    <p:sldId id="275" r:id="rId29"/>
    <p:sldId id="276" r:id="rId30"/>
    <p:sldId id="277" r:id="rId31"/>
    <p:sldId id="278" r:id="rId32"/>
    <p:sldId id="279" r:id="rId33"/>
    <p:sldId id="280" r:id="rId34"/>
    <p:sldId id="298" r:id="rId35"/>
    <p:sldId id="283" r:id="rId36"/>
    <p:sldId id="285" r:id="rId37"/>
    <p:sldId id="286" r:id="rId38"/>
    <p:sldId id="287" r:id="rId39"/>
    <p:sldId id="288" r:id="rId40"/>
    <p:sldId id="289" r:id="rId41"/>
    <p:sldId id="290" r:id="rId42"/>
    <p:sldId id="299" r:id="rId43"/>
    <p:sldId id="291" r:id="rId44"/>
    <p:sldId id="314" r:id="rId4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slide" Target="slides/slide37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slide" Target="slides/slide40.xml"/><Relationship Id="rId47" Type="http://schemas.openxmlformats.org/officeDocument/2006/relationships/viewProps" Target="viewProps.xml"/><Relationship Id="rId7" Type="http://schemas.openxmlformats.org/officeDocument/2006/relationships/slide" Target="slides/slide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9" Type="http://schemas.openxmlformats.org/officeDocument/2006/relationships/slide" Target="slides/slide27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tableStyles" Target="tableStyle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theme" Target="theme/theme1.xml"/><Relationship Id="rId8" Type="http://schemas.openxmlformats.org/officeDocument/2006/relationships/slide" Target="slides/slide6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presProps" Target="presProps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 useBgFill="1">
        <p:nvSpPr>
          <p:cNvPr id="13" name="Rounded Rectangle 12"/>
          <p:cNvSpPr/>
          <p:nvPr/>
        </p:nvSpPr>
        <p:spPr>
          <a:xfrm>
            <a:off x="65313" y="69757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1950">
                <a:solidFill>
                  <a:schemeClr val="tx2"/>
                </a:solidFill>
              </a:defRPr>
            </a:lvl1pPr>
            <a:lvl2pPr marL="342900" indent="0" algn="ctr">
              <a:buNone/>
            </a:lvl2pPr>
            <a:lvl3pPr marL="685800" indent="0" algn="ctr">
              <a:buNone/>
            </a:lvl3pPr>
            <a:lvl4pPr marL="1028700" indent="0" algn="ctr">
              <a:buNone/>
            </a:lvl4pPr>
            <a:lvl5pPr marL="1371600" indent="0" algn="ctr">
              <a:buNone/>
            </a:lvl5pPr>
            <a:lvl6pPr marL="1714500" indent="0" algn="ctr">
              <a:buNone/>
            </a:lvl6pPr>
            <a:lvl7pPr marL="2057400" indent="0" algn="ctr">
              <a:buNone/>
            </a:lvl7pPr>
            <a:lvl8pPr marL="2400300" indent="0" algn="ctr">
              <a:buNone/>
            </a:lvl8pPr>
            <a:lvl9pPr marL="27432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/>
        <p:txBody>
          <a:bodyPr lIns="0" tIns="0" rIns="0" bIns="0">
            <a:noAutofit/>
          </a:bodyPr>
          <a:lstStyle>
            <a:lvl1pPr>
              <a:defRPr sz="105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62932" y="1449305"/>
            <a:ext cx="9021537" cy="1527349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62932" y="1396720"/>
            <a:ext cx="9021537" cy="12058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2932" y="2976649"/>
            <a:ext cx="9021537" cy="110532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1505932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352858494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336516483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 useBgFill="1">
        <p:nvSpPr>
          <p:cNvPr id="10" name="Rounded Rectangle 9"/>
          <p:cNvSpPr/>
          <p:nvPr/>
        </p:nvSpPr>
        <p:spPr>
          <a:xfrm>
            <a:off x="65313" y="69757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952502"/>
            <a:ext cx="7772400" cy="1362075"/>
          </a:xfrm>
        </p:spPr>
        <p:txBody>
          <a:bodyPr anchor="b" anchorCtr="0"/>
          <a:lstStyle>
            <a:lvl1pPr algn="l">
              <a:buNone/>
              <a:defRPr sz="3000" b="0" cap="none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 anchor="t" anchorCtr="0"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 flipV="1">
            <a:off x="69413" y="2376830"/>
            <a:ext cx="9013515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69147" y="2341477"/>
            <a:ext cx="9013781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68307" y="2468880"/>
            <a:ext cx="9014621" cy="45720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495319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3847700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18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1500" b="1"/>
            </a:lvl2pPr>
            <a:lvl3pPr>
              <a:buNone/>
              <a:defRPr sz="1350" b="1"/>
            </a:lvl3pPr>
            <a:lvl4pPr>
              <a:buNone/>
              <a:defRPr sz="1200" b="1"/>
            </a:lvl4pPr>
            <a:lvl5pPr>
              <a:buNone/>
              <a:defRPr sz="12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18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1500" b="1"/>
            </a:lvl2pPr>
            <a:lvl3pPr>
              <a:buNone/>
              <a:defRPr sz="1350" b="1"/>
            </a:lvl3pPr>
            <a:lvl4pPr>
              <a:buNone/>
              <a:defRPr sz="1200" b="1"/>
            </a:lvl4pPr>
            <a:lvl5pPr>
              <a:buNone/>
              <a:defRPr sz="12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408039236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385456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18368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 useBgFill="1">
        <p:nvSpPr>
          <p:cNvPr id="9" name="Rounded Rectangle 8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 algn="l">
              <a:buNone/>
              <a:defRPr sz="30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350"/>
            </a:lvl1pPr>
            <a:lvl2pPr>
              <a:buNone/>
              <a:defRPr sz="900"/>
            </a:lvl2pPr>
            <a:lvl3pPr>
              <a:buNone/>
              <a:defRPr sz="750"/>
            </a:lvl3pPr>
            <a:lvl4pPr>
              <a:buNone/>
              <a:defRPr sz="675"/>
            </a:lvl4pPr>
            <a:lvl5pPr>
              <a:buNone/>
              <a:defRPr sz="675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59822082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1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200"/>
            </a:lvl1pPr>
            <a:lvl2pPr>
              <a:defRPr sz="900"/>
            </a:lvl2pPr>
            <a:lvl3pPr>
              <a:defRPr sz="750"/>
            </a:lvl3pPr>
            <a:lvl4pPr>
              <a:defRPr sz="675"/>
            </a:lvl4pPr>
            <a:lvl5pPr>
              <a:defRPr sz="675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Rectangle 10"/>
          <p:cNvSpPr/>
          <p:nvPr/>
        </p:nvSpPr>
        <p:spPr>
          <a:xfrm flipV="1">
            <a:off x="68307" y="4683555"/>
            <a:ext cx="9006840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68509" y="4650476"/>
            <a:ext cx="9006639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68511" y="4773226"/>
            <a:ext cx="9006637" cy="4880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8309" y="66677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/>
          <a:lstStyle>
            <a:lvl1pPr marL="0" indent="0">
              <a:buNone/>
              <a:defRPr sz="24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  <p:extLst>
      <p:ext uri="{BB962C8B-B14F-4D97-AF65-F5344CB8AC3E}">
        <p14:creationId xmlns:p14="http://schemas.microsoft.com/office/powerpoint/2010/main" val="927909081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072485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3"/>
            <a:ext cx="201168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274642"/>
            <a:ext cx="55626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39087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2E774B0-5249-419D-9B3E-EE1C503DB793}" type="datetimeFigureOut">
              <a:rPr lang="en-IN" smtClean="0"/>
              <a:pPr/>
              <a:t>30-07-2020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F3D7F5-A45E-48A4-8F24-FEAA8AAC4ECE}" type="slidenum">
              <a:rPr lang="en-IN" smtClean="0"/>
              <a:pPr/>
              <a:t>‹#›</a:t>
            </a:fld>
            <a:endParaRPr lang="en-IN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 useBgFill="1">
        <p:nvSpPr>
          <p:cNvPr id="8" name="Rounded Rectangle 7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350">
              <a:solidFill>
                <a:prstClr val="white"/>
              </a:solidFill>
            </a:endParaRPr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914400" y="274638"/>
            <a:ext cx="7772400" cy="1143000"/>
          </a:xfrm>
          <a:prstGeom prst="rect">
            <a:avLst/>
          </a:prstGeom>
        </p:spPr>
        <p:txBody>
          <a:bodyPr bIns="91440" anchor="b" anchorCtr="0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7772400" cy="4572000"/>
          </a:xfrm>
          <a:prstGeom prst="rect">
            <a:avLst/>
          </a:prstGeom>
        </p:spPr>
        <p:txBody>
          <a:bodyPr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050">
                <a:solidFill>
                  <a:schemeClr val="tx2"/>
                </a:solidFill>
              </a:defRPr>
            </a:lvl1pPr>
          </a:lstStyle>
          <a:p>
            <a:fld id="{1D8BD707-D9CF-40AE-B4C6-C98DA3205C09}" type="datetimeFigureOut">
              <a:rPr lang="en-US" smtClean="0">
                <a:solidFill>
                  <a:srgbClr val="696464"/>
                </a:solidFill>
              </a:rPr>
              <a:pPr/>
              <a:t>7/30/2020</a:t>
            </a:fld>
            <a:endParaRPr lang="en-US">
              <a:solidFill>
                <a:srgbClr val="696464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050">
                <a:solidFill>
                  <a:schemeClr val="tx2"/>
                </a:solidFill>
              </a:defRPr>
            </a:lvl1pPr>
          </a:lstStyle>
          <a:p>
            <a:endParaRPr lang="en-US">
              <a:solidFill>
                <a:srgbClr val="696464"/>
              </a:solidFill>
            </a:endParaRPr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146304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wrap="none" lIns="0" tIns="0" rIns="0" bIns="0" anchor="ctr" anchorCtr="1">
            <a:noAutofit/>
          </a:bodyPr>
          <a:lstStyle>
            <a:lvl1pPr algn="ctr" eaLnBrk="1" latinLnBrk="0" hangingPunct="1">
              <a:defRPr kumimoji="0" sz="1050">
                <a:solidFill>
                  <a:srgbClr val="FFFFFF"/>
                </a:solidFill>
                <a:latin typeface="+mj-lt"/>
                <a:ea typeface="+mj-ea"/>
                <a:cs typeface="+mj-cs"/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42793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3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05740" indent="-205740" algn="l" rtl="0" eaLnBrk="1" latinLnBrk="0" hangingPunct="1">
        <a:spcBef>
          <a:spcPts val="435"/>
        </a:spcBef>
        <a:buClr>
          <a:schemeClr val="accent1"/>
        </a:buClr>
        <a:buSzPct val="85000"/>
        <a:buFont typeface="Wingdings 2"/>
        <a:buChar char=""/>
        <a:defRPr kumimoji="0" sz="1950" kern="1200">
          <a:solidFill>
            <a:schemeClr val="tx1"/>
          </a:solidFill>
          <a:latin typeface="+mn-lt"/>
          <a:ea typeface="+mn-ea"/>
          <a:cs typeface="+mn-cs"/>
        </a:defRPr>
      </a:lvl1pPr>
      <a:lvl2pPr marL="411480" indent="-171450" algn="l" rtl="0" eaLnBrk="1" latinLnBrk="0" hangingPunct="1">
        <a:spcBef>
          <a:spcPts val="278"/>
        </a:spcBef>
        <a:buClr>
          <a:schemeClr val="accent2"/>
        </a:buClr>
        <a:buSzPct val="85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617220" indent="-171450" algn="l" rtl="0" eaLnBrk="1" latinLnBrk="0" hangingPunct="1">
        <a:spcBef>
          <a:spcPts val="278"/>
        </a:spcBef>
        <a:buClr>
          <a:schemeClr val="accent1">
            <a:tint val="60000"/>
          </a:schemeClr>
        </a:buClr>
        <a:buSzPct val="85000"/>
        <a:buFont typeface="Wingdings 2"/>
        <a:buChar char="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822960" indent="-171450" algn="l" rtl="0" eaLnBrk="1" latinLnBrk="0" hangingPunct="1">
        <a:spcBef>
          <a:spcPts val="278"/>
        </a:spcBef>
        <a:buClr>
          <a:schemeClr val="accent3"/>
        </a:buClr>
        <a:buSzPct val="80000"/>
        <a:buFont typeface="Wingdings 2"/>
        <a:buChar char="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4pPr>
      <a:lvl5pPr marL="1028700" indent="-171450" algn="l" rtl="0" eaLnBrk="1" latinLnBrk="0" hangingPunct="1">
        <a:spcBef>
          <a:spcPts val="278"/>
        </a:spcBef>
        <a:buClr>
          <a:schemeClr val="accent3"/>
        </a:buClr>
        <a:buFontTx/>
        <a:buChar char="o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234440" indent="-171450" algn="l" rtl="0" eaLnBrk="1" latinLnBrk="0" hangingPunct="1">
        <a:spcBef>
          <a:spcPts val="278"/>
        </a:spcBef>
        <a:buClr>
          <a:schemeClr val="accent3"/>
        </a:buClr>
        <a:buChar char="•"/>
        <a:defRPr kumimoji="0" sz="135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440180" indent="-171450" algn="l" rtl="0" eaLnBrk="1" latinLnBrk="0" hangingPunct="1">
        <a:spcBef>
          <a:spcPts val="278"/>
        </a:spcBef>
        <a:buClr>
          <a:schemeClr val="accent2"/>
        </a:buClr>
        <a:buChar char="•"/>
        <a:defRPr kumimoji="0"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1645920" indent="-171450" algn="l" rtl="0" eaLnBrk="1" latinLnBrk="0" hangingPunct="1">
        <a:spcBef>
          <a:spcPts val="278"/>
        </a:spcBef>
        <a:buClr>
          <a:schemeClr val="accent1">
            <a:tint val="60000"/>
          </a:schemeClr>
        </a:buClr>
        <a:buChar char="•"/>
        <a:defRPr kumimoji="0"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1851660" indent="-171450" algn="l" rtl="0" eaLnBrk="1" latinLnBrk="0" hangingPunct="1">
        <a:spcBef>
          <a:spcPts val="278"/>
        </a:spcBef>
        <a:buClr>
          <a:schemeClr val="accent2">
            <a:tint val="60000"/>
          </a:schemeClr>
        </a:buClr>
        <a:buChar char="•"/>
        <a:defRPr kumimoji="0"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07504" y="836712"/>
            <a:ext cx="9036496" cy="5601533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  <a:ln>
            <a:solidFill>
              <a:srgbClr val="002060"/>
            </a:solidFill>
          </a:ln>
        </p:spPr>
        <p:txBody>
          <a:bodyPr wrap="square" rtlCol="0">
            <a:spAutoFit/>
          </a:bodyPr>
          <a:lstStyle/>
          <a:p>
            <a:pPr algn="r"/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Class Lecture</a:t>
            </a:r>
          </a:p>
          <a:p>
            <a:pPr algn="r"/>
            <a:endParaRPr lang="en-US" sz="1350" b="1" dirty="0">
              <a:solidFill>
                <a:srgbClr val="FF0000"/>
              </a:solidFill>
            </a:endParaRPr>
          </a:p>
          <a:p>
            <a:pPr algn="ctr"/>
            <a:r>
              <a:rPr lang="en-IN" sz="2400" b="1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CHEMICAL PROPERTIES</a:t>
            </a:r>
          </a:p>
          <a:p>
            <a:pPr algn="ctr"/>
            <a:endParaRPr lang="en-IN" sz="2400" b="1" dirty="0" smtClean="0">
              <a:solidFill>
                <a:srgbClr val="00206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IN" sz="2400" b="1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OF MILK </a:t>
            </a:r>
            <a:endParaRPr lang="en-GB" sz="2400" b="1" dirty="0" smtClean="0">
              <a:solidFill>
                <a:srgbClr val="00206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endParaRPr lang="en-US" sz="2400" b="1" dirty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GB" sz="2000" b="1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 Macro and Micro nutrients of Milk)</a:t>
            </a:r>
            <a:endParaRPr lang="en-US" sz="2000" b="1" dirty="0" smtClean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endParaRPr lang="en-US" sz="20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endParaRPr lang="en-US" sz="1650" b="1" dirty="0" smtClean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endParaRPr lang="en-US" sz="1650" b="1" dirty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endParaRPr lang="en-US" sz="2400" b="1" dirty="0" smtClean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2400" b="1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Dr</a:t>
            </a:r>
            <a:r>
              <a:rPr lang="en-US" sz="24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en-US" sz="2400" b="1" dirty="0" err="1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Sanjeev</a:t>
            </a:r>
            <a:r>
              <a:rPr lang="en-US" sz="24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Kumar</a:t>
            </a:r>
          </a:p>
          <a:p>
            <a:pPr algn="ctr"/>
            <a:r>
              <a:rPr lang="en-US" sz="24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Associate Professor &amp; Head</a:t>
            </a:r>
          </a:p>
          <a:p>
            <a:pPr algn="ctr"/>
            <a:r>
              <a:rPr lang="en-US" sz="24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Department of Dairy Technology</a:t>
            </a:r>
          </a:p>
          <a:p>
            <a:pPr algn="ctr"/>
            <a:r>
              <a:rPr lang="en-US" sz="24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SGIDT, Patna-14</a:t>
            </a:r>
          </a:p>
          <a:p>
            <a:pPr algn="r"/>
            <a:endParaRPr lang="en-US" sz="24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r"/>
            <a:endParaRPr lang="en-IN" sz="135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2335025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8614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FF0000"/>
                </a:solidFill>
              </a:rPr>
              <a:t>Chemical Properties of Milk</a:t>
            </a:r>
            <a:endParaRPr lang="en-IN" sz="32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080031"/>
            <a:ext cx="8229600" cy="4525963"/>
          </a:xfrm>
        </p:spPr>
        <p:txBody>
          <a:bodyPr>
            <a:normAutofit/>
          </a:bodyPr>
          <a:lstStyle/>
          <a:p>
            <a:pPr algn="just"/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Milk</a:t>
            </a:r>
            <a:r>
              <a:rPr lang="en-IN" sz="2000" dirty="0" smtClean="0"/>
              <a:t> --- true aqueous solution of lactose, salts and a few other minor compounds, which is emulsified with fat and supports a colloidal dispersion of proteins.</a:t>
            </a:r>
          </a:p>
          <a:p>
            <a:pPr algn="just">
              <a:buNone/>
            </a:pPr>
            <a:r>
              <a:rPr lang="en-IN" sz="2000" dirty="0"/>
              <a:t> </a:t>
            </a:r>
            <a:r>
              <a:rPr lang="en-IN" sz="2000" dirty="0" smtClean="0"/>
              <a:t>    </a:t>
            </a:r>
            <a:endParaRPr lang="en-IN" sz="2000" dirty="0"/>
          </a:p>
        </p:txBody>
      </p:sp>
      <p:pic>
        <p:nvPicPr>
          <p:cNvPr id="5" name="Picture 4" descr="IMG_20190315_125647.jpg"/>
          <p:cNvPicPr>
            <a:picLocks noChangeAspect="1"/>
          </p:cNvPicPr>
          <p:nvPr/>
        </p:nvPicPr>
        <p:blipFill>
          <a:blip r:embed="rId2" cstate="print"/>
          <a:srcRect l="1267" r="1267" b="2273"/>
          <a:stretch>
            <a:fillRect/>
          </a:stretch>
        </p:blipFill>
        <p:spPr>
          <a:xfrm>
            <a:off x="611560" y="2348880"/>
            <a:ext cx="7632848" cy="4104456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2955"/>
            <a:ext cx="8229600" cy="707773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Water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96752"/>
            <a:ext cx="8229600" cy="4929411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algn="just">
              <a:spcBef>
                <a:spcPts val="60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Water forms the largest fraction of milk and ranges from </a:t>
            </a:r>
            <a:r>
              <a:rPr lang="en-IN" sz="24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83-87%</a:t>
            </a:r>
          </a:p>
          <a:p>
            <a:pPr algn="just">
              <a:spcBef>
                <a:spcPts val="60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Water content of milk </a:t>
            </a:r>
            <a:r>
              <a:rPr lang="en-IN" sz="24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varies from species to species and breed to breed</a:t>
            </a:r>
          </a:p>
          <a:p>
            <a:pPr algn="just">
              <a:spcBef>
                <a:spcPts val="60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Water serves as a carrier for the other constituents of milk</a:t>
            </a:r>
          </a:p>
          <a:p>
            <a:pPr algn="just">
              <a:spcBef>
                <a:spcPts val="60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A small amount of water in milk is hydrated to lactose and salts and also bound in the proteins.</a:t>
            </a:r>
            <a:endParaRPr lang="en-IN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Fat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08720"/>
            <a:ext cx="8229600" cy="5616624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Fat</a:t>
            </a:r>
            <a:r>
              <a:rPr lang="en-IN" sz="2400" dirty="0" smtClean="0"/>
              <a:t> </a:t>
            </a:r>
            <a:r>
              <a:rPr lang="en-IN" sz="2400" dirty="0"/>
              <a:t>-</a:t>
            </a:r>
            <a:r>
              <a:rPr lang="en-IN" sz="2400" dirty="0" smtClean="0"/>
              <a:t> the most </a:t>
            </a:r>
            <a:r>
              <a:rPr lang="en-IN" sz="2400" dirty="0" smtClean="0">
                <a:solidFill>
                  <a:srgbClr val="FF0000"/>
                </a:solidFill>
              </a:rPr>
              <a:t>commercially significant </a:t>
            </a:r>
            <a:r>
              <a:rPr lang="en-IN" sz="2400" dirty="0" smtClean="0"/>
              <a:t>constituent of milk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/>
              <a:t>Also the </a:t>
            </a:r>
            <a:r>
              <a:rPr lang="en-IN" sz="2400" dirty="0" smtClean="0">
                <a:solidFill>
                  <a:srgbClr val="FF0000"/>
                </a:solidFill>
              </a:rPr>
              <a:t>most variable fraction in milk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FF0000"/>
                </a:solidFill>
              </a:rPr>
              <a:t>Fat contents varies </a:t>
            </a:r>
            <a:r>
              <a:rPr lang="en-IN" sz="2400" dirty="0" smtClean="0"/>
              <a:t>from breed to breed and also among individuals of the same breed, the variation being caused by many factors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/>
              <a:t>Milk fat </a:t>
            </a:r>
            <a:r>
              <a:rPr lang="en-IN" sz="2400" dirty="0"/>
              <a:t>-</a:t>
            </a:r>
            <a:r>
              <a:rPr lang="en-IN" sz="2400" dirty="0" smtClean="0"/>
              <a:t> present as a suspension of small globules of varying diameter (</a:t>
            </a:r>
            <a:r>
              <a:rPr lang="en-IN" sz="2400" dirty="0" smtClean="0">
                <a:solidFill>
                  <a:srgbClr val="FF0000"/>
                </a:solidFill>
              </a:rPr>
              <a:t>cow milk fat: 3-8 µm, buffalo milk fat: 4-10 µm</a:t>
            </a:r>
            <a:r>
              <a:rPr lang="en-IN" sz="2400" dirty="0" smtClean="0"/>
              <a:t>)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/>
              <a:t>Fat comprises of </a:t>
            </a:r>
            <a:r>
              <a:rPr lang="en-IN" sz="2400" dirty="0" smtClean="0">
                <a:solidFill>
                  <a:srgbClr val="FF0000"/>
                </a:solidFill>
              </a:rPr>
              <a:t>different </a:t>
            </a:r>
            <a:r>
              <a:rPr lang="en-IN" sz="2400" dirty="0" err="1" smtClean="0">
                <a:solidFill>
                  <a:srgbClr val="FF0000"/>
                </a:solidFill>
              </a:rPr>
              <a:t>glycerides</a:t>
            </a:r>
            <a:r>
              <a:rPr lang="en-IN" sz="2400" dirty="0" smtClean="0"/>
              <a:t> of low melting point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0070C0"/>
                </a:solidFill>
              </a:rPr>
              <a:t>Composition of fat varies with the feed plan, nutrition, stage of lactation, breed and species, the first being the most important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Fat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80728"/>
            <a:ext cx="8229600" cy="5400600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>
                <a:solidFill>
                  <a:srgbClr val="FF0000"/>
                </a:solidFill>
              </a:rPr>
              <a:t>S</a:t>
            </a:r>
            <a:r>
              <a:rPr lang="en-IN" sz="2000" dirty="0" smtClean="0">
                <a:solidFill>
                  <a:srgbClr val="FF0000"/>
                </a:solidFill>
              </a:rPr>
              <a:t>ize and number of fat globules vary depending on the breed of the animal and method of milking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70C0"/>
                </a:solidFill>
              </a:rPr>
              <a:t>Globules become smaller and more numerous as lactation advances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Machine milking produces fat globules of more uniform size than hand milking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Buffalo milk fat -- more easily churned into butter than cow milk fat.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Milk of animals in advance lactation is less suitable for being churned into butter.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</a:rPr>
              <a:t>Milk fat is quite bland in taste and imparts smoothness and palatability to fat-containing dairy products.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61344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Fat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80728"/>
            <a:ext cx="8229600" cy="5400600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Mixed glycerides make up to 98-99% of the milk fat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Numerous triglycerides may be present in milk fat, since 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milk contains as many as  64 fatty acids.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Butyric, </a:t>
            </a:r>
            <a:r>
              <a:rPr lang="en-IN" sz="20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aproic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caprylic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and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capric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acids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, present in high proportions, --</a:t>
            </a:r>
          </a:p>
          <a:p>
            <a:pPr marL="0" indent="0" algn="just">
              <a:spcBef>
                <a:spcPts val="0"/>
              </a:spcBef>
              <a:spcAft>
                <a:spcPts val="2400"/>
              </a:spcAft>
              <a:buNone/>
            </a:pPr>
            <a:r>
              <a:rPr lang="en-IN" sz="2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    characterized by 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strong odours and flavour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Milk fat  also contains cholesterol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, thus differentiating-- vegetable fats, which contains phytosterols.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Milk contains </a:t>
            </a:r>
            <a:r>
              <a:rPr lang="en-IN" sz="2000" dirty="0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0.1 to 0.23%  phospholipids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, viz. </a:t>
            </a:r>
            <a:r>
              <a:rPr lang="en-IN" sz="2000" dirty="0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lecithin, </a:t>
            </a:r>
            <a:r>
              <a:rPr lang="en-IN" sz="2000" dirty="0" err="1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phosphatidyl</a:t>
            </a:r>
            <a:r>
              <a:rPr lang="en-IN" sz="2000" dirty="0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serine, </a:t>
            </a:r>
            <a:r>
              <a:rPr lang="en-IN" sz="2000" dirty="0" err="1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sphingomyelin</a:t>
            </a:r>
            <a:r>
              <a:rPr lang="en-IN" sz="2000" dirty="0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IN" sz="2000" dirty="0" err="1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inositol</a:t>
            </a:r>
            <a:r>
              <a:rPr lang="en-IN" sz="2000" dirty="0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and </a:t>
            </a:r>
            <a:r>
              <a:rPr lang="en-IN" sz="2000" dirty="0" err="1" smtClean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cerebrosides</a:t>
            </a:r>
            <a:endParaRPr lang="en-IN" sz="2000" dirty="0" smtClean="0">
              <a:solidFill>
                <a:srgbClr val="00B0F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Major fatty acids in milk (in 100 g)</a:t>
            </a:r>
            <a:endParaRPr lang="en-IN" sz="3200" b="1" dirty="0">
              <a:solidFill>
                <a:srgbClr val="0070C0"/>
              </a:solidFill>
            </a:endParaRPr>
          </a:p>
        </p:txBody>
      </p:sp>
      <p:pic>
        <p:nvPicPr>
          <p:cNvPr id="9" name="Content Placeholder 8" descr="IMG_20190315_125557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l="2299" r="2299" b="726"/>
          <a:stretch>
            <a:fillRect/>
          </a:stretch>
        </p:blipFill>
        <p:spPr>
          <a:xfrm>
            <a:off x="323528" y="1052736"/>
            <a:ext cx="8496944" cy="5472608"/>
          </a:xfrm>
        </p:spPr>
      </p:pic>
      <p:sp>
        <p:nvSpPr>
          <p:cNvPr id="4" name="Oval 3"/>
          <p:cNvSpPr/>
          <p:nvPr/>
        </p:nvSpPr>
        <p:spPr>
          <a:xfrm>
            <a:off x="5283115" y="3518938"/>
            <a:ext cx="1080120" cy="864096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5" name="Oval 4"/>
          <p:cNvSpPr/>
          <p:nvPr/>
        </p:nvSpPr>
        <p:spPr>
          <a:xfrm>
            <a:off x="7740352" y="3501008"/>
            <a:ext cx="1080120" cy="864096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6" name="Oval 5"/>
          <p:cNvSpPr/>
          <p:nvPr/>
        </p:nvSpPr>
        <p:spPr>
          <a:xfrm>
            <a:off x="5292080" y="5445224"/>
            <a:ext cx="1080120" cy="288032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7" name="Oval 6"/>
          <p:cNvSpPr/>
          <p:nvPr/>
        </p:nvSpPr>
        <p:spPr>
          <a:xfrm>
            <a:off x="7740352" y="5445224"/>
            <a:ext cx="1080120" cy="288032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60990"/>
            <a:ext cx="8229600" cy="562074"/>
          </a:xfrm>
          <a:solidFill>
            <a:srgbClr val="002060"/>
          </a:solidFill>
        </p:spPr>
        <p:txBody>
          <a:bodyPr>
            <a:no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Physical properties of milk fat</a:t>
            </a:r>
            <a:endParaRPr lang="en-IN" sz="3200" b="1" dirty="0">
              <a:solidFill>
                <a:srgbClr val="0070C0"/>
              </a:solidFill>
            </a:endParaRPr>
          </a:p>
        </p:txBody>
      </p:sp>
      <p:pic>
        <p:nvPicPr>
          <p:cNvPr id="4" name="Content Placeholder 3" descr="IMG_20190315_125624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t="3578" b="12601"/>
          <a:stretch>
            <a:fillRect/>
          </a:stretch>
        </p:blipFill>
        <p:spPr>
          <a:xfrm>
            <a:off x="457200" y="1268760"/>
            <a:ext cx="8229600" cy="5040560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Physical properties of milk fat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052736"/>
            <a:ext cx="8496944" cy="5544616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</a:rPr>
              <a:t>Four most abundant fatty acids in milk -- </a:t>
            </a:r>
            <a:r>
              <a:rPr lang="en-IN" sz="2000" dirty="0" err="1" smtClean="0">
                <a:solidFill>
                  <a:srgbClr val="FF0000"/>
                </a:solidFill>
              </a:rPr>
              <a:t>myristic</a:t>
            </a:r>
            <a:r>
              <a:rPr lang="en-IN" sz="2000" dirty="0" smtClean="0">
                <a:solidFill>
                  <a:srgbClr val="FF0000"/>
                </a:solidFill>
              </a:rPr>
              <a:t>, </a:t>
            </a:r>
            <a:r>
              <a:rPr lang="en-IN" sz="2000" dirty="0" err="1" smtClean="0">
                <a:solidFill>
                  <a:srgbClr val="FF0000"/>
                </a:solidFill>
              </a:rPr>
              <a:t>palmitic</a:t>
            </a:r>
            <a:r>
              <a:rPr lang="en-IN" sz="2000" dirty="0" smtClean="0">
                <a:solidFill>
                  <a:srgbClr val="FF0000"/>
                </a:solidFill>
              </a:rPr>
              <a:t>, stearic and oleic acids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Presence of a high content of </a:t>
            </a:r>
            <a:r>
              <a:rPr lang="en-IN" sz="2000" dirty="0" smtClean="0">
                <a:solidFill>
                  <a:srgbClr val="FF0000"/>
                </a:solidFill>
              </a:rPr>
              <a:t>high-melting fatty acids, such as </a:t>
            </a:r>
            <a:r>
              <a:rPr lang="en-IN" sz="2000" dirty="0" err="1" smtClean="0">
                <a:solidFill>
                  <a:srgbClr val="FF0000"/>
                </a:solidFill>
              </a:rPr>
              <a:t>palmitic</a:t>
            </a:r>
            <a:r>
              <a:rPr lang="en-IN" sz="2000" dirty="0" smtClean="0">
                <a:solidFill>
                  <a:srgbClr val="FF0000"/>
                </a:solidFill>
              </a:rPr>
              <a:t> acid</a:t>
            </a:r>
            <a:r>
              <a:rPr lang="en-IN" sz="2000" dirty="0" smtClean="0"/>
              <a:t>, results in harder fat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Fat with a high content of </a:t>
            </a:r>
            <a:r>
              <a:rPr lang="en-IN" sz="2000" dirty="0" smtClean="0">
                <a:solidFill>
                  <a:srgbClr val="FF0000"/>
                </a:solidFill>
              </a:rPr>
              <a:t>low-melting oleic acid </a:t>
            </a:r>
            <a:r>
              <a:rPr lang="en-IN" sz="2000" dirty="0" smtClean="0"/>
              <a:t>makes soft butter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Melting points of individual triglycerides range </a:t>
            </a:r>
            <a:r>
              <a:rPr lang="en-IN" sz="2000" dirty="0" smtClean="0">
                <a:solidFill>
                  <a:srgbClr val="FF0000"/>
                </a:solidFill>
              </a:rPr>
              <a:t>from -75</a:t>
            </a:r>
            <a:r>
              <a:rPr lang="en-IN" sz="2000" dirty="0" smtClean="0">
                <a:solidFill>
                  <a:srgbClr val="FF0000"/>
                </a:solidFill>
                <a:sym typeface="Symbol"/>
              </a:rPr>
              <a:t></a:t>
            </a:r>
            <a:r>
              <a:rPr lang="en-IN" sz="2000" dirty="0" smtClean="0">
                <a:solidFill>
                  <a:srgbClr val="FF0000"/>
                </a:solidFill>
              </a:rPr>
              <a:t>C  for tri-butyric glycerol to 72</a:t>
            </a:r>
            <a:r>
              <a:rPr lang="en-IN" sz="2000" dirty="0" smtClean="0">
                <a:solidFill>
                  <a:srgbClr val="FF0000"/>
                </a:solidFill>
                <a:sym typeface="Symbol"/>
              </a:rPr>
              <a:t></a:t>
            </a:r>
            <a:r>
              <a:rPr lang="en-IN" sz="2000" dirty="0" smtClean="0">
                <a:solidFill>
                  <a:srgbClr val="FF0000"/>
                </a:solidFill>
              </a:rPr>
              <a:t>C for tri-stearin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Nevertheless, the </a:t>
            </a:r>
            <a:r>
              <a:rPr lang="en-IN" sz="2000" dirty="0" smtClean="0">
                <a:solidFill>
                  <a:srgbClr val="FF0000"/>
                </a:solidFill>
              </a:rPr>
              <a:t>final melting point of milk fat is at 37</a:t>
            </a:r>
            <a:r>
              <a:rPr lang="en-IN" sz="2000" dirty="0" smtClean="0">
                <a:solidFill>
                  <a:srgbClr val="FF0000"/>
                </a:solidFill>
                <a:sym typeface="Symbol"/>
              </a:rPr>
              <a:t></a:t>
            </a:r>
            <a:r>
              <a:rPr lang="en-IN" sz="2000" dirty="0" smtClean="0">
                <a:solidFill>
                  <a:srgbClr val="FF0000"/>
                </a:solidFill>
              </a:rPr>
              <a:t>C </a:t>
            </a:r>
            <a:r>
              <a:rPr lang="en-IN" sz="2000" dirty="0" smtClean="0"/>
              <a:t>because higher melting triglycerides dissolve in the liquid fat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B0F0"/>
                </a:solidFill>
              </a:rPr>
              <a:t> </a:t>
            </a:r>
            <a:r>
              <a:rPr lang="en-IN" sz="2000" dirty="0">
                <a:solidFill>
                  <a:srgbClr val="00B0F0"/>
                </a:solidFill>
              </a:rPr>
              <a:t>T</a:t>
            </a:r>
            <a:r>
              <a:rPr lang="en-IN" sz="2000" dirty="0" smtClean="0">
                <a:solidFill>
                  <a:srgbClr val="00B0F0"/>
                </a:solidFill>
              </a:rPr>
              <a:t>rans-unsaturation increases melting points, whereas odd-numbered and branched chains decrease melting points</a:t>
            </a:r>
            <a:endParaRPr lang="en-IN" sz="2000" dirty="0">
              <a:solidFill>
                <a:srgbClr val="00B0F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89336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Chemical properties of milk fat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96944" cy="5145435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All fats belong to a group of chemical substances--esters, compounds of alcohols and acids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Milk fat is a mixture of different fatty acid esters --- triglycerides, composed of an alcohol called glycerol and various fatty acids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Fatty acids make up about 90% of milk fat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A fatty acid molecule -- composed of a hydrocarbon chain and a carboxyl group (formula R-COOH).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Saturated fatty acids, such as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myristic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palmitic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and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stearic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constitute two thirds of  milk fatty acids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Oleic acid with a single double bond -- the most abundant unsaturated fatty acid in milk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/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Chemical properties of milk fat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96944" cy="5145435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</a:rPr>
              <a:t>Distribution of fatty acids on the triglyceride chain -- important when determining the  physical properties of the lipids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70C0"/>
                </a:solidFill>
              </a:rPr>
              <a:t>In general, the position 1 binds mostly longer carbon length fatty acids, and the position 3 binds mostly shorter carbon length and unsaturated fatty acids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For  example, 97% of C4 and 84% of C6 are associated with position 3 whereas 58% of C18 binds to position 1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</a:rPr>
              <a:t>Certain other classes of lipids include phospholipids (0.8%) and cholesterol (0.3%), -- mainly associated with the fat globule membrane and core of the in the fat globule, respectively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/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Creaming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96944" cy="5544616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/>
              <a:t>Most of the (&gt; 95%) milk fat exists in the form of globules of 0.1-15 </a:t>
            </a:r>
            <a:r>
              <a:rPr lang="en-IN" sz="2400" dirty="0" smtClean="0">
                <a:sym typeface="Symbol"/>
              </a:rPr>
              <a:t>m diameter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FF0000"/>
                </a:solidFill>
                <a:sym typeface="Symbol"/>
              </a:rPr>
              <a:t>A thin membrane (8-10 nm thick) covers these liquid fat droplets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FF0000"/>
                </a:solidFill>
                <a:sym typeface="Symbol"/>
              </a:rPr>
              <a:t>The major components of the native fat globule membrane are protein and phospholipids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err="1" smtClean="0">
                <a:sym typeface="Symbol"/>
              </a:rPr>
              <a:t>IgM</a:t>
            </a:r>
            <a:r>
              <a:rPr lang="en-IN" sz="2400" dirty="0" smtClean="0">
                <a:sym typeface="Symbol"/>
              </a:rPr>
              <a:t> - an immunoglobulin in milk, forms a complex with lipoproteins. This complex, known as </a:t>
            </a:r>
            <a:r>
              <a:rPr lang="en-IN" sz="2400" dirty="0" err="1" smtClean="0">
                <a:solidFill>
                  <a:srgbClr val="FF0000"/>
                </a:solidFill>
                <a:sym typeface="Symbol"/>
              </a:rPr>
              <a:t>cryoglobulin</a:t>
            </a:r>
            <a:r>
              <a:rPr lang="en-IN" sz="2400" dirty="0" smtClean="0">
                <a:solidFill>
                  <a:srgbClr val="FF0000"/>
                </a:solidFill>
                <a:sym typeface="Symbol"/>
              </a:rPr>
              <a:t>,</a:t>
            </a:r>
            <a:r>
              <a:rPr lang="en-IN" sz="2400" dirty="0" smtClean="0">
                <a:sym typeface="Symbol"/>
              </a:rPr>
              <a:t> precipitates onto the fat globules and causes flocculation. This is known as </a:t>
            </a:r>
            <a:r>
              <a:rPr lang="en-IN" sz="2400" dirty="0" smtClean="0">
                <a:solidFill>
                  <a:srgbClr val="FF0000"/>
                </a:solidFill>
                <a:sym typeface="Symbol"/>
              </a:rPr>
              <a:t>cold agglutination</a:t>
            </a:r>
            <a:r>
              <a:rPr lang="en-IN" sz="2400" dirty="0" smtClean="0">
                <a:sym typeface="Symbol"/>
              </a:rPr>
              <a:t>. Thus cream layer forms very rapidly (within 20 to 30 minutes) in cold raw milk.</a:t>
            </a:r>
            <a:endParaRPr lang="en-IN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Milk proteins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96944" cy="5472608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Amino acids form the building blocks of proteins.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Contain both a </a:t>
            </a:r>
            <a:r>
              <a:rPr lang="en-IN" sz="2000" dirty="0" smtClean="0">
                <a:solidFill>
                  <a:srgbClr val="FF0000"/>
                </a:solidFill>
              </a:rPr>
              <a:t>weak basic amino group</a:t>
            </a:r>
            <a:r>
              <a:rPr lang="en-IN" sz="2000" dirty="0" smtClean="0"/>
              <a:t>, and a </a:t>
            </a:r>
            <a:r>
              <a:rPr lang="en-IN" sz="2000" dirty="0" smtClean="0">
                <a:solidFill>
                  <a:srgbClr val="FF0000"/>
                </a:solidFill>
              </a:rPr>
              <a:t>weak acidic carboxyl group</a:t>
            </a:r>
            <a:r>
              <a:rPr lang="en-IN" sz="2000" dirty="0" smtClean="0"/>
              <a:t>, both </a:t>
            </a:r>
            <a:r>
              <a:rPr lang="en-IN" sz="2000" dirty="0" smtClean="0">
                <a:solidFill>
                  <a:srgbClr val="FF0000"/>
                </a:solidFill>
              </a:rPr>
              <a:t>connected to a hydrocarbon chain</a:t>
            </a:r>
            <a:r>
              <a:rPr lang="en-IN" sz="2000" dirty="0" smtClean="0"/>
              <a:t>, which is unique to different amino acids.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Joined together in random order by the </a:t>
            </a:r>
            <a:r>
              <a:rPr lang="en-IN" sz="2000" dirty="0" smtClean="0">
                <a:solidFill>
                  <a:srgbClr val="FF0000"/>
                </a:solidFill>
              </a:rPr>
              <a:t>peptide linkage </a:t>
            </a:r>
            <a:r>
              <a:rPr lang="en-IN" sz="2000" dirty="0" smtClean="0"/>
              <a:t>to form the polypeptide chains.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/>
              <a:t>M</a:t>
            </a:r>
            <a:r>
              <a:rPr lang="en-IN" sz="2000" dirty="0" smtClean="0"/>
              <a:t>ay further be </a:t>
            </a:r>
            <a:r>
              <a:rPr lang="en-IN" sz="2000" dirty="0" smtClean="0">
                <a:solidFill>
                  <a:srgbClr val="FF0000"/>
                </a:solidFill>
              </a:rPr>
              <a:t>cross-linked by disulphide bridges forms -primary structure of proteins</a:t>
            </a:r>
            <a:r>
              <a:rPr lang="en-IN" sz="2000" dirty="0" smtClean="0"/>
              <a:t>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/>
              <a:t>If the protein </a:t>
            </a:r>
            <a:r>
              <a:rPr lang="en-IN" sz="2000" dirty="0"/>
              <a:t>-</a:t>
            </a:r>
            <a:r>
              <a:rPr lang="en-IN" sz="2000" dirty="0" smtClean="0"/>
              <a:t> tightly coiled and folded into a somewhat spherical shape, -called a globular protein.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Milk proteins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96944" cy="5472608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If the protein consists of long polypeptide chains which are </a:t>
            </a:r>
            <a:r>
              <a:rPr lang="en-IN" sz="2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intermolecularly</a:t>
            </a: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 linked, - Fibrous proteins.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The caseins, whey proteins and non-protein nitrogen (NPN) make up the nitrogen content of milk.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Caseins :                            76</a:t>
            </a:r>
            <a:r>
              <a:rPr lang="en-IN" sz="2400" dirty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%</a:t>
            </a:r>
            <a:endParaRPr lang="en-IN" sz="2400" dirty="0" smtClean="0">
              <a:solidFill>
                <a:schemeClr val="accent6">
                  <a:lumMod val="75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IN" sz="2400" dirty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whey </a:t>
            </a:r>
            <a:r>
              <a:rPr lang="en-IN" sz="2400" dirty="0" smtClean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proteins:                  18</a:t>
            </a:r>
            <a:r>
              <a:rPr lang="en-IN" sz="2400" dirty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%</a:t>
            </a:r>
            <a:endParaRPr lang="en-IN" sz="2400" dirty="0" smtClean="0">
              <a:solidFill>
                <a:schemeClr val="accent6">
                  <a:lumMod val="75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Non-protein nitrogen:        6</a:t>
            </a:r>
            <a:r>
              <a:rPr lang="en-IN" sz="2400" dirty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%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/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/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60990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Concentration of proteins in milk</a:t>
            </a:r>
            <a:endParaRPr lang="en-IN" sz="3200" b="1" dirty="0">
              <a:solidFill>
                <a:srgbClr val="0070C0"/>
              </a:solidFill>
            </a:endParaRPr>
          </a:p>
        </p:txBody>
      </p:sp>
      <p:pic>
        <p:nvPicPr>
          <p:cNvPr id="5" name="Content Placeholder 4" descr="IMG_20190314_171434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t="3814" b="8681"/>
          <a:stretch>
            <a:fillRect/>
          </a:stretch>
        </p:blipFill>
        <p:spPr>
          <a:xfrm>
            <a:off x="683568" y="1340768"/>
            <a:ext cx="7704856" cy="4968552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03327"/>
            <a:ext cx="8229600" cy="778098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Caseins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052736"/>
            <a:ext cx="8424936" cy="5328592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Casein constitutes about 80% of the total proteins present in milk. It is a </a:t>
            </a:r>
            <a:r>
              <a:rPr lang="en-IN" sz="20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phosphoprotein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The viscosity and white colour of milk are largely due to casein.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All caseins precipitate at pH 4.6. Compositionally, -- all conjugated proteins, most with phosphate group(s) esterified to serine residues.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Phosphate groups are important to the structure of the casein micelle.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 addition, calcium binding by the individual caseins is proportional to the phosphate content.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Caseins -- distinguished by the absence of disulphide bonds and a large number of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proline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residues which cause bending of the protein.</a:t>
            </a:r>
            <a:endParaRPr lang="en-IN" sz="2000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836712"/>
            <a:ext cx="8229600" cy="5289451"/>
          </a:xfrm>
        </p:spPr>
        <p:txBody>
          <a:bodyPr>
            <a:normAutofit lnSpcReduction="10000"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/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This peculiar bending prevents the formation of a tightly packed secondary structure.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Caseins -- stable to heat denaturation because of the lack of tertiary structure, leading to little structure that will unfold.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Insolubility of caseins in water also --- to the absence of tertiary structure, which results in the exposure of large umber of hydrophobic residues.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Casein micelles  aggregate by the action of enzymes, acid, heat or due to age- gelation.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dirty="0"/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103327"/>
            <a:ext cx="8229600" cy="778098"/>
          </a:xfrm>
          <a:solidFill>
            <a:srgbClr val="002060"/>
          </a:solidFill>
        </p:spPr>
        <p:txBody>
          <a:bodyPr>
            <a:normAutofit/>
          </a:bodyPr>
          <a:lstStyle/>
          <a:p>
            <a:pPr algn="r"/>
            <a:r>
              <a:rPr lang="en-IN" sz="3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Conti----</a:t>
            </a:r>
            <a:endParaRPr lang="en-IN" sz="3200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Properties of casein fractions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pic>
        <p:nvPicPr>
          <p:cNvPr id="8" name="Content Placeholder 7" descr="IMG_20190315_130813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l="3191" b="3908"/>
          <a:stretch>
            <a:fillRect/>
          </a:stretch>
        </p:blipFill>
        <p:spPr>
          <a:xfrm>
            <a:off x="395536" y="1124744"/>
            <a:ext cx="8352928" cy="5400600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Whey proteins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47861"/>
            <a:ext cx="8229600" cy="5073427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Green clear liquid that separates out of milk after precipitation of caseins at pH 4.6 --- whey and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IN" sz="2400" dirty="0">
                <a:latin typeface="Arial" panose="020B0604020202020204" pitchFamily="34" charset="0"/>
                <a:cs typeface="Arial" panose="020B0604020202020204" pitchFamily="34" charset="0"/>
              </a:rPr>
              <a:t>P</a:t>
            </a: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roteins contained therein are whey proteins.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Native whey proteins ---- good gelling and whipping properties.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Denaturation increases their water holding capacity.</a:t>
            </a:r>
            <a:endParaRPr lang="en-IN" sz="2400" dirty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60990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Major whey protein fractions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pic>
        <p:nvPicPr>
          <p:cNvPr id="5" name="Content Placeholder 4" descr="IMG_20190314_171218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t="2223" b="11863"/>
          <a:stretch>
            <a:fillRect/>
          </a:stretch>
        </p:blipFill>
        <p:spPr>
          <a:xfrm>
            <a:off x="539552" y="1412776"/>
            <a:ext cx="8136904" cy="4824536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92696"/>
            <a:ext cx="8229600" cy="5544616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Beta-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lactoglobulin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including eight genetic variants, comprises approximately half the total whey proteins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Coagulated by heat, explaining why colostrum curdles when heated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Binds fat soluble vitamins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, making them more available to the body and        provides an 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excellent source of essential and branched chain  amino acids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Help prevent muscle breakdown and spare glycogen during exercise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May be required in some individual with liver conditions, such as Cirrhosis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92696"/>
            <a:ext cx="8229600" cy="5544616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Alpha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lactalbumin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--- not coagulated by rennet or acids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but  precipitated by heat, the extent of coagulation being governed by temperature of holding, salt concentration and pH of milk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The primary protein found in human breast milk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Alpha </a:t>
            </a:r>
            <a:r>
              <a:rPr lang="en-IN" sz="20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lactalbumin</a:t>
            </a: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-- an excellent source of essential amino acids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Potential benefits include sleep regulation and mood improvement under stress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dirty="0" smtClean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Only whey protein component capable of binding calcium. </a:t>
            </a:r>
            <a:endParaRPr lang="en-IN" sz="2000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92696"/>
            <a:ext cx="8229600" cy="5433467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Immunoglobulins</a:t>
            </a: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 provide non-specific humoral protective effect to the offspring against </a:t>
            </a:r>
            <a:r>
              <a:rPr lang="en-IN" sz="2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entero</a:t>
            </a: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-pathogenic micro-organisms.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Predominant whey protein component found in colostrum</a:t>
            </a: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Bovine milk contains only traces of </a:t>
            </a:r>
            <a:r>
              <a:rPr lang="en-IN" sz="2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IgA</a:t>
            </a:r>
            <a:r>
              <a:rPr lang="en-IN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4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Bovine serum albumin (BSA) -- a large sized protein with a good essential amino acid profile and fat binding properties</a:t>
            </a:r>
            <a:r>
              <a:rPr lang="en-IN" sz="2400" dirty="0" smtClean="0">
                <a:solidFill>
                  <a:srgbClr val="0070C0"/>
                </a:solidFill>
              </a:rPr>
              <a:t>.</a:t>
            </a:r>
            <a:endParaRPr lang="en-IN" sz="2400" dirty="0">
              <a:solidFill>
                <a:srgbClr val="0070C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76672"/>
            <a:ext cx="8229600" cy="6120680"/>
          </a:xfrm>
          <a:ln>
            <a:solidFill>
              <a:srgbClr val="002060"/>
            </a:solidFill>
          </a:ln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err="1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Lactoferrin</a:t>
            </a:r>
            <a:r>
              <a:rPr lang="en-IN" sz="20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IN" sz="2000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</a:t>
            </a:r>
            <a:r>
              <a:rPr lang="en-IN" sz="20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 red-coloured protein, capable of chelating iron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Inhibits </a:t>
            </a:r>
            <a:r>
              <a:rPr lang="en-IN" sz="2000" dirty="0" err="1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enteropathogenic</a:t>
            </a:r>
            <a:r>
              <a:rPr lang="en-IN" sz="20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organisms due to its ability to bind iron, as iron is an essential nutrient often required for bacterial growth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Promotes the growth of beneficial bacteria such as bifidobacteria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Lactoferrin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 -- an anti-oxidant that naturally occurs in many body secretions such as tears, blood, breast milk, saliva and mucus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Lactoperoxidase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 and Lysozyme -- enzymes that have antibacterial activities.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IN" sz="2000" dirty="0">
                <a:latin typeface="Arial" panose="020B0604020202020204" pitchFamily="34" charset="0"/>
                <a:cs typeface="Arial" panose="020B0604020202020204" pitchFamily="34" charset="0"/>
              </a:rPr>
              <a:t>E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xhibits immunity enhancing properties.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Although lysozyme  from egg white - more industrial  applications in the past,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IN" sz="2000" dirty="0">
                <a:latin typeface="Arial" panose="020B0604020202020204" pitchFamily="34" charset="0"/>
                <a:cs typeface="Arial" panose="020B0604020202020204" pitchFamily="34" charset="0"/>
              </a:rPr>
              <a:t>E</a:t>
            </a:r>
            <a:r>
              <a:rPr lang="en-IN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nzyme isolated from human or bovine milk - far greater lytic  activity compared to egg lysozyme </a:t>
            </a:r>
            <a:endParaRPr lang="en-IN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60991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Milk enzymes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052736"/>
            <a:ext cx="8496944" cy="5472608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Milk contains both </a:t>
            </a:r>
            <a:r>
              <a:rPr lang="en-IN" sz="2000" b="1" dirty="0" smtClean="0">
                <a:solidFill>
                  <a:srgbClr val="FF0000"/>
                </a:solidFill>
              </a:rPr>
              <a:t>indigenous</a:t>
            </a:r>
            <a:r>
              <a:rPr lang="en-IN" sz="2000" b="1" dirty="0" smtClean="0"/>
              <a:t> and </a:t>
            </a:r>
            <a:r>
              <a:rPr lang="en-IN" sz="2000" b="1" dirty="0" smtClean="0">
                <a:solidFill>
                  <a:srgbClr val="7030A0"/>
                </a:solidFill>
              </a:rPr>
              <a:t>exogenous</a:t>
            </a:r>
            <a:r>
              <a:rPr lang="en-IN" sz="2000" b="1" dirty="0" smtClean="0"/>
              <a:t> enzymes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rgbClr val="7030A0"/>
                </a:solidFill>
              </a:rPr>
              <a:t>Exogenous enzymes</a:t>
            </a:r>
            <a:r>
              <a:rPr lang="en-IN" sz="2000" b="1" dirty="0" smtClean="0"/>
              <a:t> mainly consist of heat-stable lipases and proteinases produced by </a:t>
            </a:r>
            <a:r>
              <a:rPr lang="en-IN" sz="2000" b="1" dirty="0" err="1" smtClean="0">
                <a:solidFill>
                  <a:srgbClr val="FF0000"/>
                </a:solidFill>
              </a:rPr>
              <a:t>psychrotropic</a:t>
            </a:r>
            <a:r>
              <a:rPr lang="en-IN" sz="2000" b="1" dirty="0" smtClean="0">
                <a:solidFill>
                  <a:srgbClr val="FF0000"/>
                </a:solidFill>
              </a:rPr>
              <a:t> bacteria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The </a:t>
            </a:r>
            <a:r>
              <a:rPr lang="en-IN" sz="2000" b="1" dirty="0" smtClean="0">
                <a:solidFill>
                  <a:srgbClr val="FF0000"/>
                </a:solidFill>
              </a:rPr>
              <a:t>indigenous enzymes</a:t>
            </a:r>
            <a:r>
              <a:rPr lang="en-IN" sz="2000" b="1" dirty="0" smtClean="0"/>
              <a:t> that have been isolated from milk are </a:t>
            </a:r>
            <a:r>
              <a:rPr lang="en-IN" sz="2000" b="1" dirty="0" smtClean="0">
                <a:solidFill>
                  <a:srgbClr val="0070C0"/>
                </a:solidFill>
              </a:rPr>
              <a:t>lipase, aryl esterase, alkaline phosphatase, acid phosphatase, xanthine oxidase, peroxidase, protease, amylase, catalase and lactase</a:t>
            </a:r>
            <a:r>
              <a:rPr lang="en-IN" sz="2000" b="1" dirty="0" smtClean="0"/>
              <a:t> (</a:t>
            </a:r>
            <a:r>
              <a:rPr lang="en-IN" sz="2000" b="1" dirty="0" smtClean="0">
                <a:sym typeface="Symbol"/>
              </a:rPr>
              <a:t>-galactosidase)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ym typeface="Symbol"/>
              </a:rPr>
              <a:t>The most significant group is the </a:t>
            </a:r>
            <a:r>
              <a:rPr lang="en-IN" sz="2000" b="1" dirty="0" err="1" smtClean="0">
                <a:sym typeface="Symbol"/>
              </a:rPr>
              <a:t>hydrolases</a:t>
            </a:r>
            <a:r>
              <a:rPr lang="en-IN" sz="2000" b="1" dirty="0" smtClean="0">
                <a:sym typeface="Symbol"/>
              </a:rPr>
              <a:t>, comprising of </a:t>
            </a: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  <a:sym typeface="Symbol"/>
              </a:rPr>
              <a:t>lipoprotein lipase, </a:t>
            </a:r>
            <a:r>
              <a:rPr lang="en-IN" sz="2000" b="1" dirty="0" err="1" smtClean="0">
                <a:solidFill>
                  <a:schemeClr val="accent6">
                    <a:lumMod val="50000"/>
                  </a:schemeClr>
                </a:solidFill>
                <a:sym typeface="Symbol"/>
              </a:rPr>
              <a:t>plasmin</a:t>
            </a: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  <a:sym typeface="Symbol"/>
              </a:rPr>
              <a:t> and alkaline </a:t>
            </a:r>
            <a:r>
              <a:rPr lang="en-IN" sz="2000" b="1" dirty="0" err="1" smtClean="0">
                <a:solidFill>
                  <a:schemeClr val="accent6">
                    <a:lumMod val="50000"/>
                  </a:schemeClr>
                </a:solidFill>
                <a:sym typeface="Symbol"/>
              </a:rPr>
              <a:t>phosphatase</a:t>
            </a:r>
            <a:endParaRPr lang="en-IN" sz="2000" b="1" dirty="0" smtClean="0">
              <a:solidFill>
                <a:schemeClr val="accent6">
                  <a:lumMod val="50000"/>
                </a:schemeClr>
              </a:solidFill>
              <a:sym typeface="Symbol"/>
            </a:endParaRP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rgbClr val="002060"/>
                </a:solidFill>
              </a:rPr>
              <a:t>Lipoprotein lipase is found mainly in the plasma in association with casein micelles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pPr algn="r"/>
            <a:r>
              <a:rPr lang="en-IN" sz="3200" b="1" dirty="0" smtClean="0">
                <a:solidFill>
                  <a:schemeClr val="bg1"/>
                </a:solidFill>
              </a:rPr>
              <a:t>Conti---</a:t>
            </a:r>
            <a:endParaRPr lang="en-IN" sz="3200" b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066383"/>
            <a:ext cx="8496944" cy="5472608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rgbClr val="FF0000"/>
                </a:solidFill>
              </a:rPr>
              <a:t>Plasmin</a:t>
            </a:r>
            <a:r>
              <a:rPr lang="en-IN" sz="2000" b="1" dirty="0" smtClean="0"/>
              <a:t> -- a </a:t>
            </a:r>
            <a:r>
              <a:rPr lang="en-IN" sz="2000" b="1" dirty="0" smtClean="0">
                <a:solidFill>
                  <a:srgbClr val="FF0000"/>
                </a:solidFill>
              </a:rPr>
              <a:t>proteolytic</a:t>
            </a:r>
            <a:r>
              <a:rPr lang="en-IN" sz="2000" b="1" dirty="0" smtClean="0"/>
              <a:t> enzyme that </a:t>
            </a:r>
            <a:r>
              <a:rPr lang="en-IN" sz="2000" b="1" dirty="0" smtClean="0">
                <a:solidFill>
                  <a:srgbClr val="FF0000"/>
                </a:solidFill>
              </a:rPr>
              <a:t>attacks both </a:t>
            </a:r>
            <a:r>
              <a:rPr lang="en-IN" sz="2000" b="1" dirty="0" smtClean="0">
                <a:solidFill>
                  <a:srgbClr val="FF0000"/>
                </a:solidFill>
                <a:sym typeface="Symbol"/>
              </a:rPr>
              <a:t>-casein and -s2-casein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rgbClr val="FF0000"/>
                </a:solidFill>
                <a:sym typeface="Symbol"/>
              </a:rPr>
              <a:t>Very heat stable</a:t>
            </a:r>
            <a:r>
              <a:rPr lang="en-IN" sz="2000" b="1" dirty="0" smtClean="0">
                <a:sym typeface="Symbol"/>
              </a:rPr>
              <a:t> and </a:t>
            </a:r>
            <a:r>
              <a:rPr lang="en-IN" sz="2000" b="1" dirty="0" smtClean="0">
                <a:solidFill>
                  <a:srgbClr val="FF0000"/>
                </a:solidFill>
                <a:sym typeface="Symbol"/>
              </a:rPr>
              <a:t>responsible for the development of bitterness in pasteurized milk and UHT processed milk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rgbClr val="FF0000"/>
                </a:solidFill>
                <a:sym typeface="Symbol"/>
              </a:rPr>
              <a:t>Plays a role in ripening and flavour development of certain cheeses</a:t>
            </a:r>
            <a:r>
              <a:rPr lang="en-IN" sz="2000" b="1" dirty="0" smtClean="0">
                <a:sym typeface="Symbol"/>
              </a:rPr>
              <a:t>, such as Swiss cheese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rgbClr val="002060"/>
                </a:solidFill>
                <a:sym typeface="Symbol"/>
              </a:rPr>
              <a:t>Alkaline </a:t>
            </a:r>
            <a:r>
              <a:rPr lang="en-IN" sz="2000" b="1" dirty="0" err="1" smtClean="0">
                <a:solidFill>
                  <a:srgbClr val="002060"/>
                </a:solidFill>
                <a:sym typeface="Symbol"/>
              </a:rPr>
              <a:t>phosphatase</a:t>
            </a:r>
            <a:r>
              <a:rPr lang="en-IN" sz="2000" b="1" dirty="0" smtClean="0">
                <a:sym typeface="Symbol"/>
              </a:rPr>
              <a:t> splits specific phosphoric acid esters into phosphoric acid and the related alcohols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ym typeface="Symbol"/>
              </a:rPr>
              <a:t>Unlike most milk enzymes, --- has a pH and temperature optima differing from physiological values; </a:t>
            </a:r>
            <a:r>
              <a:rPr lang="en-IN" sz="2000" b="1" dirty="0" smtClean="0">
                <a:solidFill>
                  <a:srgbClr val="002060"/>
                </a:solidFill>
                <a:sym typeface="Symbol"/>
              </a:rPr>
              <a:t>pH of 9.8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rgbClr val="002060"/>
                </a:solidFill>
                <a:sym typeface="Symbol"/>
              </a:rPr>
              <a:t>Enzyme -- destroyed by minimum pasteurization temperatures 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rgbClr val="002060"/>
                </a:solidFill>
                <a:sym typeface="Symbol"/>
              </a:rPr>
              <a:t>Therefore, its absence -- indicator of efficient pasteurization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endParaRPr lang="en-IN" sz="2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62670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28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Symbol"/>
              </a:rPr>
              <a:t>Non-protein </a:t>
            </a:r>
            <a:r>
              <a:rPr lang="en-IN" sz="28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Symbol"/>
              </a:rPr>
              <a:t>N</a:t>
            </a:r>
            <a:r>
              <a:rPr lang="en-IN" sz="28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Symbol"/>
              </a:rPr>
              <a:t>itrogenous (NPN) substances</a:t>
            </a:r>
            <a:endParaRPr lang="en-IN" sz="28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40768"/>
            <a:ext cx="8229600" cy="4785395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IN" sz="2400" dirty="0" smtClean="0">
                <a:sym typeface="Symbol"/>
              </a:rPr>
              <a:t>Besides proteins, milk contains </a:t>
            </a:r>
            <a:r>
              <a:rPr lang="en-IN" sz="2400" dirty="0" smtClean="0">
                <a:solidFill>
                  <a:srgbClr val="FF0000"/>
                </a:solidFill>
                <a:sym typeface="Symbol"/>
              </a:rPr>
              <a:t>NPN substances</a:t>
            </a:r>
            <a:r>
              <a:rPr lang="en-IN" sz="2400" dirty="0" smtClean="0">
                <a:sym typeface="Symbol"/>
              </a:rPr>
              <a:t> </a:t>
            </a:r>
          </a:p>
          <a:p>
            <a:pPr marL="0" indent="0" algn="just">
              <a:buNone/>
            </a:pPr>
            <a:endParaRPr lang="en-IN" sz="2400" dirty="0" smtClean="0">
              <a:sym typeface="Symbol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>
                <a:sym typeface="Symbol"/>
              </a:rPr>
              <a:t>like A</a:t>
            </a:r>
            <a:r>
              <a:rPr lang="en-IN" sz="2400" dirty="0" smtClean="0">
                <a:solidFill>
                  <a:srgbClr val="002060"/>
                </a:solidFill>
                <a:sym typeface="Symbol"/>
              </a:rPr>
              <a:t>mino acids,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err="1">
                <a:solidFill>
                  <a:srgbClr val="002060"/>
                </a:solidFill>
                <a:sym typeface="Symbol"/>
              </a:rPr>
              <a:t>C</a:t>
            </a:r>
            <a:r>
              <a:rPr lang="en-IN" sz="2400" dirty="0" err="1" smtClean="0">
                <a:solidFill>
                  <a:srgbClr val="002060"/>
                </a:solidFill>
                <a:sym typeface="Symbol"/>
              </a:rPr>
              <a:t>reatine</a:t>
            </a:r>
            <a:r>
              <a:rPr lang="en-IN" sz="2400" dirty="0" smtClean="0">
                <a:solidFill>
                  <a:srgbClr val="002060"/>
                </a:solidFill>
                <a:sym typeface="Symbol"/>
              </a:rPr>
              <a:t>, 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>
                <a:solidFill>
                  <a:srgbClr val="002060"/>
                </a:solidFill>
                <a:sym typeface="Symbol"/>
              </a:rPr>
              <a:t>U</a:t>
            </a:r>
            <a:r>
              <a:rPr lang="en-IN" sz="2400" dirty="0" smtClean="0">
                <a:solidFill>
                  <a:srgbClr val="002060"/>
                </a:solidFill>
                <a:sym typeface="Symbol"/>
              </a:rPr>
              <a:t>rea, 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>
                <a:solidFill>
                  <a:srgbClr val="002060"/>
                </a:solidFill>
                <a:sym typeface="Symbol"/>
              </a:rPr>
              <a:t>uric acid, 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>
                <a:solidFill>
                  <a:srgbClr val="002060"/>
                </a:solidFill>
                <a:sym typeface="Symbol"/>
              </a:rPr>
              <a:t>C</a:t>
            </a:r>
            <a:r>
              <a:rPr lang="en-IN" sz="2400" dirty="0" smtClean="0">
                <a:solidFill>
                  <a:srgbClr val="002060"/>
                </a:solidFill>
                <a:sym typeface="Symbol"/>
              </a:rPr>
              <a:t>reatinine and 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err="1">
                <a:solidFill>
                  <a:srgbClr val="002060"/>
                </a:solidFill>
                <a:sym typeface="Symbol"/>
              </a:rPr>
              <a:t>H</a:t>
            </a:r>
            <a:r>
              <a:rPr lang="en-IN" sz="2400" dirty="0" err="1" smtClean="0">
                <a:solidFill>
                  <a:srgbClr val="002060"/>
                </a:solidFill>
                <a:sym typeface="Symbol"/>
              </a:rPr>
              <a:t>ipuric</a:t>
            </a:r>
            <a:r>
              <a:rPr lang="en-IN" sz="2400" dirty="0" smtClean="0">
                <a:solidFill>
                  <a:srgbClr val="002060"/>
                </a:solidFill>
                <a:sym typeface="Symbol"/>
              </a:rPr>
              <a:t> acid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62074"/>
          </a:xfrm>
          <a:solidFill>
            <a:srgbClr val="002060"/>
          </a:solidFill>
        </p:spPr>
        <p:txBody>
          <a:bodyPr>
            <a:no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Lactose</a:t>
            </a:r>
            <a:endParaRPr lang="en-IN" sz="3200" b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24744"/>
            <a:ext cx="8229600" cy="5256584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In addition to </a:t>
            </a:r>
            <a:r>
              <a:rPr lang="en-IN" sz="2000" b="1" dirty="0" smtClean="0">
                <a:solidFill>
                  <a:srgbClr val="FF0000"/>
                </a:solidFill>
              </a:rPr>
              <a:t>lactose</a:t>
            </a:r>
            <a:r>
              <a:rPr lang="en-IN" sz="2000" b="1" dirty="0" smtClean="0"/>
              <a:t>, fresh milk contains other carbohydrates in small amounts, including </a:t>
            </a:r>
            <a:r>
              <a:rPr lang="en-IN" sz="2000" b="1" dirty="0" smtClean="0">
                <a:solidFill>
                  <a:srgbClr val="FF0000"/>
                </a:solidFill>
              </a:rPr>
              <a:t>glucose, </a:t>
            </a:r>
            <a:r>
              <a:rPr lang="en-IN" sz="2000" b="1" dirty="0" err="1" smtClean="0">
                <a:solidFill>
                  <a:srgbClr val="FF0000"/>
                </a:solidFill>
              </a:rPr>
              <a:t>galactose</a:t>
            </a:r>
            <a:r>
              <a:rPr lang="en-IN" sz="2000" b="1" dirty="0" smtClean="0">
                <a:solidFill>
                  <a:srgbClr val="FF0000"/>
                </a:solidFill>
              </a:rPr>
              <a:t>, and oligosaccharides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Lactose constitutes </a:t>
            </a:r>
            <a:r>
              <a:rPr lang="en-IN" sz="2000" b="1" dirty="0" smtClean="0">
                <a:solidFill>
                  <a:srgbClr val="7030A0"/>
                </a:solidFill>
              </a:rPr>
              <a:t>4.8 to 5.2% of milk</a:t>
            </a:r>
            <a:r>
              <a:rPr lang="en-IN" sz="2000" b="1" dirty="0" smtClean="0"/>
              <a:t>, </a:t>
            </a:r>
            <a:r>
              <a:rPr lang="en-IN" sz="2000" b="1" dirty="0" smtClean="0">
                <a:solidFill>
                  <a:schemeClr val="accent6">
                    <a:lumMod val="75000"/>
                  </a:schemeClr>
                </a:solidFill>
              </a:rPr>
              <a:t>52% of milk SNF</a:t>
            </a:r>
            <a:r>
              <a:rPr lang="en-IN" sz="2000" b="1" dirty="0" smtClean="0"/>
              <a:t>, and </a:t>
            </a:r>
            <a:r>
              <a:rPr lang="en-IN" sz="2000" b="1" dirty="0" smtClean="0">
                <a:solidFill>
                  <a:srgbClr val="00B050"/>
                </a:solidFill>
              </a:rPr>
              <a:t>70% of whey solids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Lactose --- the </a:t>
            </a:r>
            <a:r>
              <a:rPr lang="en-IN" sz="2000" b="1" dirty="0" smtClean="0">
                <a:solidFill>
                  <a:srgbClr val="0070C0"/>
                </a:solidFill>
              </a:rPr>
              <a:t>least variable</a:t>
            </a:r>
            <a:r>
              <a:rPr lang="en-IN" sz="2000" b="1" dirty="0" smtClean="0"/>
              <a:t>, yet </a:t>
            </a:r>
            <a:r>
              <a:rPr lang="en-IN" sz="2000" b="1" dirty="0" smtClean="0">
                <a:solidFill>
                  <a:srgbClr val="0070C0"/>
                </a:solidFill>
              </a:rPr>
              <a:t>most unstable constituent</a:t>
            </a:r>
            <a:r>
              <a:rPr lang="en-IN" sz="2000" b="1" dirty="0" smtClean="0"/>
              <a:t> of milk being quickly fermented by micro-organisms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Lactose -- not as sweet as sucrose. It is a disaccharide (2 sugars) made up of two </a:t>
            </a:r>
            <a:r>
              <a:rPr lang="en-IN" sz="2000" b="1" dirty="0" err="1" smtClean="0"/>
              <a:t>monosaccharides</a:t>
            </a:r>
            <a:r>
              <a:rPr lang="en-IN" sz="2000" b="1" dirty="0" smtClean="0"/>
              <a:t>, glucose and </a:t>
            </a:r>
            <a:r>
              <a:rPr lang="en-IN" sz="2000" b="1" dirty="0" err="1" smtClean="0"/>
              <a:t>galactose</a:t>
            </a:r>
            <a:r>
              <a:rPr lang="en-IN" sz="2000" b="1" dirty="0" smtClean="0"/>
              <a:t>.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Sugar </a:t>
            </a:r>
            <a:r>
              <a:rPr lang="en-IN" sz="2000" b="1" dirty="0" smtClean="0">
                <a:solidFill>
                  <a:srgbClr val="FF0000"/>
                </a:solidFill>
              </a:rPr>
              <a:t>crystallizes in an alpha form</a:t>
            </a:r>
            <a:r>
              <a:rPr lang="en-IN" sz="2000" b="1" dirty="0" smtClean="0"/>
              <a:t> and results in the </a:t>
            </a:r>
            <a:r>
              <a:rPr lang="en-IN" sz="2000" b="1" dirty="0" smtClean="0">
                <a:solidFill>
                  <a:srgbClr val="FF0000"/>
                </a:solidFill>
              </a:rPr>
              <a:t>defect called sandiness</a:t>
            </a:r>
            <a:endParaRPr lang="en-IN" sz="2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dirty="0" smtClean="0">
                <a:solidFill>
                  <a:schemeClr val="bg1"/>
                </a:solidFill>
              </a:rPr>
              <a:t>Molecular structure of lactose</a:t>
            </a:r>
            <a:endParaRPr lang="en-IN" sz="3200" dirty="0">
              <a:solidFill>
                <a:schemeClr val="bg1"/>
              </a:solidFill>
            </a:endParaRPr>
          </a:p>
        </p:txBody>
      </p:sp>
      <p:pic>
        <p:nvPicPr>
          <p:cNvPr id="4" name="Content Placeholder 3" descr="IMG_20190314_171145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539552" y="1628800"/>
            <a:ext cx="7859216" cy="4494426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/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Vitamins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196752"/>
            <a:ext cx="8352928" cy="5040560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rgbClr val="FF0000"/>
                </a:solidFill>
              </a:rPr>
              <a:t>Essential</a:t>
            </a:r>
            <a:r>
              <a:rPr lang="en-IN" sz="2000" b="1" dirty="0" smtClean="0"/>
              <a:t> to normal life processes, but </a:t>
            </a:r>
            <a:r>
              <a:rPr lang="en-IN" sz="2000" b="1" dirty="0" smtClean="0">
                <a:solidFill>
                  <a:srgbClr val="FF0000"/>
                </a:solidFill>
              </a:rPr>
              <a:t>cannot be synthesized by the body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/>
              <a:t>Milk contains the both water and fat soluble vitamins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/>
              <a:t>As milk fat is an important dietary source of vitamin A, </a:t>
            </a:r>
            <a:r>
              <a:rPr lang="en-IN" sz="2000" b="1" dirty="0" smtClean="0">
                <a:solidFill>
                  <a:srgbClr val="FF0000"/>
                </a:solidFill>
              </a:rPr>
              <a:t>low fat products are normally supplemented with vitamin A</a:t>
            </a:r>
            <a:endParaRPr lang="en-IN" sz="2000" b="1" dirty="0" smtClean="0"/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/>
              <a:t>Grass feeding enhances its level in the milk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/>
              <a:t>Milk -- fairly good source of </a:t>
            </a:r>
            <a:r>
              <a:rPr lang="en-IN" sz="2000" b="1" dirty="0" smtClean="0">
                <a:solidFill>
                  <a:srgbClr val="002060"/>
                </a:solidFill>
              </a:rPr>
              <a:t>water soluble B vitamins</a:t>
            </a:r>
            <a:r>
              <a:rPr lang="en-IN" sz="2000" b="1" dirty="0" smtClean="0"/>
              <a:t> such as </a:t>
            </a:r>
            <a:r>
              <a:rPr lang="en-IN" sz="2000" b="1" dirty="0" smtClean="0">
                <a:solidFill>
                  <a:srgbClr val="002060"/>
                </a:solidFill>
              </a:rPr>
              <a:t>thiamine (B1), riboflavin (B2), niacin(b3), pantothenic acid (B5), pyridoxine (B6) and </a:t>
            </a:r>
            <a:r>
              <a:rPr lang="en-IN" sz="2000" b="1" dirty="0" err="1" smtClean="0">
                <a:solidFill>
                  <a:srgbClr val="002060"/>
                </a:solidFill>
              </a:rPr>
              <a:t>cyanocabalamin</a:t>
            </a:r>
            <a:r>
              <a:rPr lang="en-IN" sz="2000" b="1" dirty="0" smtClean="0">
                <a:solidFill>
                  <a:srgbClr val="002060"/>
                </a:solidFill>
              </a:rPr>
              <a:t> (B12)</a:t>
            </a:r>
            <a:r>
              <a:rPr lang="en-IN" sz="2000" b="1" dirty="0" smtClean="0"/>
              <a:t>.</a:t>
            </a:r>
          </a:p>
          <a:p>
            <a:pPr algn="just">
              <a:spcBef>
                <a:spcPts val="0"/>
              </a:spcBef>
              <a:spcAft>
                <a:spcPts val="2400"/>
              </a:spcAft>
            </a:pP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</a:rPr>
              <a:t>Milk </a:t>
            </a:r>
            <a:r>
              <a:rPr lang="en-IN" sz="2000" b="1" dirty="0">
                <a:solidFill>
                  <a:schemeClr val="accent6">
                    <a:lumMod val="50000"/>
                  </a:schemeClr>
                </a:solidFill>
              </a:rPr>
              <a:t>-</a:t>
            </a: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</a:rPr>
              <a:t> a poor source of vitamin C (ascorbic acid)</a:t>
            </a:r>
            <a:r>
              <a:rPr lang="en-IN" sz="2000" b="1" dirty="0" smtClean="0"/>
              <a:t>.</a:t>
            </a:r>
            <a:endParaRPr lang="en-IN" sz="2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dirty="0" smtClean="0">
                <a:solidFill>
                  <a:schemeClr val="bg1"/>
                </a:solidFill>
              </a:rPr>
              <a:t>Vitamin content of fresh milk per (100g)</a:t>
            </a:r>
            <a:endParaRPr lang="en-IN" sz="3200" dirty="0">
              <a:solidFill>
                <a:schemeClr val="bg1"/>
              </a:solidFill>
            </a:endParaRPr>
          </a:p>
        </p:txBody>
      </p:sp>
      <p:pic>
        <p:nvPicPr>
          <p:cNvPr id="8" name="Content Placeholder 7" descr="IMG_20190314_171036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t="3814" b="10272"/>
          <a:stretch>
            <a:fillRect/>
          </a:stretch>
        </p:blipFill>
        <p:spPr>
          <a:xfrm>
            <a:off x="457200" y="980728"/>
            <a:ext cx="8229600" cy="5328592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Minerals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96752"/>
            <a:ext cx="8291264" cy="4929411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</a:rPr>
              <a:t>Minerals</a:t>
            </a:r>
            <a:r>
              <a:rPr lang="en-IN" sz="2000" b="1" dirty="0" smtClean="0"/>
              <a:t> have many roles in the body including </a:t>
            </a: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</a:rPr>
              <a:t>enzyme functions, bone formation, water balance maintenance, and oxygen transport</a:t>
            </a:r>
            <a:r>
              <a:rPr lang="en-IN" sz="2000" b="1" dirty="0" smtClean="0"/>
              <a:t>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Although they constitute less than 1% of milk, </a:t>
            </a: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</a:rPr>
              <a:t>they influence the heat stability and clumping of fat globules after homogenization</a:t>
            </a:r>
            <a:r>
              <a:rPr lang="en-IN" sz="2000" b="1" dirty="0" smtClean="0"/>
              <a:t>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</a:rPr>
              <a:t>All 22 minerals considered essential to the human diet are present in milk.</a:t>
            </a:r>
            <a:r>
              <a:rPr lang="en-IN" sz="2000" b="1" dirty="0" smtClean="0"/>
              <a:t>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chemeClr val="accent6">
                    <a:lumMod val="50000"/>
                  </a:schemeClr>
                </a:solidFill>
              </a:rPr>
              <a:t>Milk -- an important source of dietary calcium</a:t>
            </a:r>
            <a:r>
              <a:rPr lang="en-IN" sz="2000" b="1" dirty="0" smtClean="0"/>
              <a:t>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Good source of magnesium, phosphorus, potassium, selenium and zinc.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Minerals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96752"/>
            <a:ext cx="8291264" cy="4929411"/>
          </a:xfrm>
        </p:spPr>
        <p:txBody>
          <a:bodyPr>
            <a:noAutofit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rgbClr val="FF0000"/>
                </a:solidFill>
              </a:rPr>
              <a:t>In milk approximately 67% of the calcium, 35% of the magnesium, and 44% of the phosphate are salts bound within the casein micelle and the rest are soluble in the serum phase</a:t>
            </a:r>
            <a:r>
              <a:rPr lang="en-IN" sz="2000" b="1" dirty="0" smtClean="0"/>
              <a:t>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>
                <a:solidFill>
                  <a:schemeClr val="accent6">
                    <a:lumMod val="75000"/>
                  </a:schemeClr>
                </a:solidFill>
              </a:rPr>
              <a:t>N</a:t>
            </a:r>
            <a:r>
              <a:rPr lang="en-IN" sz="2000" b="1" dirty="0" smtClean="0">
                <a:solidFill>
                  <a:schemeClr val="accent6">
                    <a:lumMod val="75000"/>
                  </a:schemeClr>
                </a:solidFill>
              </a:rPr>
              <a:t>utritional availability of calcium and phosphate are not affected by their association with salts and protein</a:t>
            </a:r>
            <a:r>
              <a:rPr lang="en-IN" sz="2000" b="1" dirty="0" smtClean="0"/>
              <a:t>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Milk contains very small amounts of copper, iron, manganese, and sodium and is not consider a major dietary source of these minerals.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Other minerals such as aluminium, boron, zinc, cobalt, iodine, fluorine, molybdenum, nickel, lithium, barium, strontium and silica are also present in milk.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endParaRPr lang="en-IN" sz="2000" b="1" dirty="0" smtClean="0"/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endParaRPr lang="en-IN" sz="2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Mineral content of fresh milk (per 100 g)</a:t>
            </a:r>
            <a:endParaRPr lang="en-IN" sz="3200" b="1" dirty="0">
              <a:solidFill>
                <a:schemeClr val="bg1"/>
              </a:solidFill>
            </a:endParaRPr>
          </a:p>
        </p:txBody>
      </p:sp>
      <p:pic>
        <p:nvPicPr>
          <p:cNvPr id="6" name="Content Placeholder 5" descr="IMG_20190314_171300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l="397" t="3093" r="6426" b="2062"/>
          <a:stretch>
            <a:fillRect/>
          </a:stretch>
        </p:blipFill>
        <p:spPr>
          <a:xfrm rot="5400000">
            <a:off x="1943708" y="8622"/>
            <a:ext cx="5184578" cy="770485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922114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Buffalo Milk</a:t>
            </a:r>
            <a:endParaRPr lang="en-IN" sz="3200" b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96752"/>
            <a:ext cx="8229600" cy="5184576"/>
          </a:xfrm>
        </p:spPr>
        <p:txBody>
          <a:bodyPr>
            <a:normAutofit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Buffalos convert poor quality roughages and crop residues into milk more efficiently, thus contributing more significantly towards milk production in India.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Main source of marketable surplus of milk in India is buffalo milk.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rgbClr val="FF0000"/>
                </a:solidFill>
              </a:rPr>
              <a:t>Certain unique technological advantages compared to cow milk</a:t>
            </a:r>
            <a:r>
              <a:rPr lang="en-IN" sz="2000" b="1" dirty="0" smtClean="0"/>
              <a:t>, because of the innate differences in qualitative and quantitative aspects of various constituents and </a:t>
            </a:r>
            <a:r>
              <a:rPr lang="en-IN" sz="2000" b="1" dirty="0" err="1" smtClean="0"/>
              <a:t>physico</a:t>
            </a:r>
            <a:r>
              <a:rPr lang="en-IN" sz="2000" b="1" dirty="0" smtClean="0"/>
              <a:t>-chemical properties of the two milks.</a:t>
            </a:r>
            <a:endParaRPr lang="en-IN" sz="2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50106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Gross composition of milk – Buffalo Vs Cow</a:t>
            </a:r>
            <a:endParaRPr lang="en-IN" sz="3200" b="1" dirty="0">
              <a:solidFill>
                <a:schemeClr val="bg1"/>
              </a:solidFill>
            </a:endParaRPr>
          </a:p>
        </p:txBody>
      </p:sp>
      <p:pic>
        <p:nvPicPr>
          <p:cNvPr id="4" name="Content Placeholder 3" descr="IMG_20190314_171052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t="3576" b="19160"/>
          <a:stretch>
            <a:fillRect/>
          </a:stretch>
        </p:blipFill>
        <p:spPr>
          <a:xfrm>
            <a:off x="457200" y="1556792"/>
            <a:ext cx="8229600" cy="4608512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88286"/>
            <a:ext cx="8229600" cy="922114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Buffalo milk fat</a:t>
            </a:r>
            <a:endParaRPr lang="en-IN" sz="3200" b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12776"/>
            <a:ext cx="8229600" cy="4968552"/>
          </a:xfrm>
        </p:spPr>
        <p:txBody>
          <a:bodyPr>
            <a:normAutofit lnSpcReduction="10000"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/>
              <a:t>Buffalo milk -- richer than cow milk in fat content, which contribute to its unique taste.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/>
              <a:t>Fat globules are larger than those in cow milk.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>
                <a:solidFill>
                  <a:srgbClr val="FF0000"/>
                </a:solidFill>
              </a:rPr>
              <a:t>Average cholesterol  content of buffalo milk is 20 mg/100 ml</a:t>
            </a:r>
            <a:r>
              <a:rPr lang="en-IN" sz="2000" dirty="0" smtClean="0"/>
              <a:t> which is significantly higher than that of cow milk.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/>
              <a:t>Buffalo milk has higher proportions of butyric, stearic and palmitic acids and lower levels of </a:t>
            </a:r>
            <a:r>
              <a:rPr lang="en-IN" sz="2000" dirty="0" err="1" smtClean="0"/>
              <a:t>caproic</a:t>
            </a:r>
            <a:r>
              <a:rPr lang="en-IN" sz="2000" dirty="0" smtClean="0"/>
              <a:t>, </a:t>
            </a:r>
            <a:r>
              <a:rPr lang="en-IN" sz="2000" dirty="0" err="1" smtClean="0"/>
              <a:t>caprylic</a:t>
            </a:r>
            <a:r>
              <a:rPr lang="en-IN" sz="2000" dirty="0" smtClean="0"/>
              <a:t>, </a:t>
            </a:r>
            <a:r>
              <a:rPr lang="en-IN" sz="2000" dirty="0" err="1" smtClean="0"/>
              <a:t>myristic</a:t>
            </a:r>
            <a:r>
              <a:rPr lang="en-IN" sz="2000" dirty="0" smtClean="0"/>
              <a:t> and linoleic acids.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>
                <a:solidFill>
                  <a:srgbClr val="0070C0"/>
                </a:solidFill>
              </a:rPr>
              <a:t>Contains higher levels of  </a:t>
            </a:r>
            <a:r>
              <a:rPr lang="en-IN" sz="2000" dirty="0" err="1" smtClean="0">
                <a:solidFill>
                  <a:srgbClr val="0070C0"/>
                </a:solidFill>
              </a:rPr>
              <a:t>tetraenoic</a:t>
            </a:r>
            <a:r>
              <a:rPr lang="en-IN" sz="2000" dirty="0" smtClean="0">
                <a:solidFill>
                  <a:srgbClr val="0070C0"/>
                </a:solidFill>
              </a:rPr>
              <a:t> and </a:t>
            </a:r>
            <a:r>
              <a:rPr lang="en-IN" sz="2000" dirty="0" err="1" smtClean="0">
                <a:solidFill>
                  <a:srgbClr val="0070C0"/>
                </a:solidFill>
              </a:rPr>
              <a:t>pentaenoic</a:t>
            </a:r>
            <a:r>
              <a:rPr lang="en-IN" sz="2000" dirty="0" smtClean="0">
                <a:solidFill>
                  <a:srgbClr val="0070C0"/>
                </a:solidFill>
              </a:rPr>
              <a:t> acids</a:t>
            </a:r>
            <a:r>
              <a:rPr lang="en-IN" sz="2000" dirty="0" smtClean="0"/>
              <a:t> in its fat makeup.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>
                <a:solidFill>
                  <a:srgbClr val="FF0000"/>
                </a:solidFill>
              </a:rPr>
              <a:t>Total level PUFA and free fatty acids (FFA) are lower than that in cow milk</a:t>
            </a:r>
            <a:r>
              <a:rPr lang="en-IN" sz="2000" dirty="0" smtClean="0"/>
              <a:t>.</a:t>
            </a:r>
            <a:endParaRPr lang="en-IN" sz="2000" dirty="0"/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457200" y="260648"/>
            <a:ext cx="8229600" cy="922114"/>
          </a:xfrm>
          <a:prstGeom prst="rect">
            <a:avLst/>
          </a:prstGeom>
          <a:solidFill>
            <a:srgbClr val="002060"/>
          </a:solidFill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N" sz="3200" b="1" dirty="0" smtClean="0">
                <a:solidFill>
                  <a:schemeClr val="bg1"/>
                </a:solidFill>
              </a:rPr>
              <a:t>Buffalo milk fat</a:t>
            </a:r>
            <a:endParaRPr lang="en-IN" sz="3200" b="1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Content Placeholder 5" descr="IMG_20190315_161757.jpg"/>
          <p:cNvPicPr>
            <a:picLocks noGrp="1" noChangeAspect="1"/>
          </p:cNvPicPr>
          <p:nvPr>
            <p:ph idx="1"/>
          </p:nvPr>
        </p:nvPicPr>
        <p:blipFill rotWithShape="1">
          <a:blip r:embed="rId2" cstate="print"/>
          <a:srcRect t="65874"/>
          <a:stretch/>
        </p:blipFill>
        <p:spPr>
          <a:xfrm>
            <a:off x="467544" y="908720"/>
            <a:ext cx="8229600" cy="3960440"/>
          </a:xfr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3577" y="-42338"/>
            <a:ext cx="8230313" cy="951058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4082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rgbClr val="0070C0"/>
                </a:solidFill>
              </a:rPr>
              <a:t>Buffalo milk proteins</a:t>
            </a:r>
            <a:endParaRPr lang="en-IN" sz="32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96752"/>
            <a:ext cx="8229600" cy="5256584"/>
          </a:xfrm>
        </p:spPr>
        <p:txBody>
          <a:bodyPr>
            <a:normAutofit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/>
              <a:t>Buffalo milk protein is particularly rich in casein and whey proteins.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/>
              <a:t>The proportions of protein fractions, however, are similar in milk of both species.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>
                <a:solidFill>
                  <a:srgbClr val="FF0000"/>
                </a:solidFill>
              </a:rPr>
              <a:t>Almost all the casein in  buffalo milk (94.8%) is in micellar form</a:t>
            </a:r>
            <a:r>
              <a:rPr lang="en-IN" sz="2000" dirty="0" smtClean="0"/>
              <a:t>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>
                <a:solidFill>
                  <a:srgbClr val="0070C0"/>
                </a:solidFill>
              </a:rPr>
              <a:t>The casein micelle size is large and varies from 80-250 nm in contrast to cow milk where the casein micelle size ranges from 70-110 nm.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dirty="0" smtClean="0">
                <a:solidFill>
                  <a:schemeClr val="accent6">
                    <a:lumMod val="75000"/>
                  </a:schemeClr>
                </a:solidFill>
              </a:rPr>
              <a:t>Buffalo milk is richer in </a:t>
            </a:r>
            <a:r>
              <a:rPr lang="en-IN" sz="2000" dirty="0" err="1" smtClean="0">
                <a:solidFill>
                  <a:schemeClr val="accent6">
                    <a:lumMod val="75000"/>
                  </a:schemeClr>
                </a:solidFill>
              </a:rPr>
              <a:t>lactoferrin</a:t>
            </a:r>
            <a:r>
              <a:rPr lang="en-IN" sz="2000" dirty="0" smtClean="0">
                <a:solidFill>
                  <a:schemeClr val="accent6">
                    <a:lumMod val="75000"/>
                  </a:schemeClr>
                </a:solidFill>
              </a:rPr>
              <a:t> content than cow milk</a:t>
            </a:r>
            <a:r>
              <a:rPr lang="en-IN" sz="2000" dirty="0" smtClean="0"/>
              <a:t>. Raw buffalo milk exerts greater inhibitory action on growth of bacteria than cow milk, which is attributed to higher </a:t>
            </a:r>
            <a:r>
              <a:rPr lang="en-IN" sz="2000" dirty="0" err="1" smtClean="0"/>
              <a:t>lactoferrin</a:t>
            </a:r>
            <a:r>
              <a:rPr lang="en-IN" sz="2000" dirty="0" smtClean="0"/>
              <a:t> content of buffalo milk.</a:t>
            </a:r>
            <a:endParaRPr lang="en-IN" sz="2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Buffalo milk vitamins and minerals</a:t>
            </a:r>
            <a:endParaRPr lang="en-IN" sz="3200" b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68760"/>
            <a:ext cx="8229600" cy="4857403"/>
          </a:xfrm>
        </p:spPr>
        <p:txBody>
          <a:bodyPr>
            <a:normAutofit/>
          </a:bodyPr>
          <a:lstStyle/>
          <a:p>
            <a:pPr algn="just"/>
            <a:r>
              <a:rPr lang="en-IN" sz="2000" dirty="0" smtClean="0">
                <a:solidFill>
                  <a:srgbClr val="FF0000"/>
                </a:solidFill>
              </a:rPr>
              <a:t>Buffalo milk contains similar contents of vitamins and higher levels of minerals than cow milk</a:t>
            </a:r>
            <a:r>
              <a:rPr lang="en-IN" sz="2000" dirty="0" smtClean="0"/>
              <a:t>.</a:t>
            </a:r>
          </a:p>
          <a:p>
            <a:pPr algn="just"/>
            <a:endParaRPr lang="en-IN" sz="2000" dirty="0"/>
          </a:p>
        </p:txBody>
      </p:sp>
      <p:pic>
        <p:nvPicPr>
          <p:cNvPr id="5" name="Picture 4" descr="IMG_20190315_161735.jpg"/>
          <p:cNvPicPr>
            <a:picLocks noChangeAspect="1"/>
          </p:cNvPicPr>
          <p:nvPr/>
        </p:nvPicPr>
        <p:blipFill rotWithShape="1">
          <a:blip r:embed="rId2" cstate="print"/>
          <a:srcRect b="51667"/>
          <a:stretch/>
        </p:blipFill>
        <p:spPr>
          <a:xfrm>
            <a:off x="457200" y="2132855"/>
            <a:ext cx="8229600" cy="4281339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Buffalo milk vitamins and minerals</a:t>
            </a:r>
            <a:endParaRPr lang="en-IN" sz="3200" b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68760"/>
            <a:ext cx="8229600" cy="4857403"/>
          </a:xfrm>
        </p:spPr>
        <p:txBody>
          <a:bodyPr>
            <a:normAutofit/>
          </a:bodyPr>
          <a:lstStyle/>
          <a:p>
            <a:pPr algn="just"/>
            <a:endParaRPr lang="en-IN" sz="2000" dirty="0"/>
          </a:p>
        </p:txBody>
      </p:sp>
      <p:pic>
        <p:nvPicPr>
          <p:cNvPr id="5" name="Picture 4" descr="IMG_20190315_161735.jpg"/>
          <p:cNvPicPr>
            <a:picLocks noChangeAspect="1"/>
          </p:cNvPicPr>
          <p:nvPr/>
        </p:nvPicPr>
        <p:blipFill rotWithShape="1">
          <a:blip r:embed="rId2" cstate="print"/>
          <a:srcRect t="48333"/>
          <a:stretch/>
        </p:blipFill>
        <p:spPr>
          <a:xfrm>
            <a:off x="457200" y="1268760"/>
            <a:ext cx="8229600" cy="5184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10697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  <a:solidFill>
            <a:srgbClr val="002060"/>
          </a:solidFill>
        </p:spPr>
        <p:txBody>
          <a:bodyPr>
            <a:normAutofit/>
          </a:bodyPr>
          <a:lstStyle/>
          <a:p>
            <a:r>
              <a:rPr lang="en-IN" sz="3200" b="1" dirty="0" smtClean="0">
                <a:solidFill>
                  <a:schemeClr val="bg1"/>
                </a:solidFill>
              </a:rPr>
              <a:t>Enzymes in </a:t>
            </a:r>
            <a:r>
              <a:rPr lang="en-IN" sz="3200" b="1" dirty="0" smtClean="0">
                <a:solidFill>
                  <a:schemeClr val="bg1"/>
                </a:solidFill>
              </a:rPr>
              <a:t>Buffalo </a:t>
            </a:r>
            <a:r>
              <a:rPr lang="en-IN" sz="3200" b="1" dirty="0" err="1" smtClean="0">
                <a:solidFill>
                  <a:schemeClr val="bg1"/>
                </a:solidFill>
              </a:rPr>
              <a:t>Milk</a:t>
            </a:r>
            <a:r>
              <a:rPr lang="en-IN" sz="3200" b="1" dirty="0" err="1" smtClean="0">
                <a:solidFill>
                  <a:srgbClr val="002060"/>
                </a:solidFill>
              </a:rPr>
              <a:t>milk</a:t>
            </a:r>
            <a:endParaRPr lang="en-IN" sz="3200" b="1" dirty="0">
              <a:solidFill>
                <a:srgbClr val="00206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96752"/>
            <a:ext cx="8229600" cy="5112568"/>
          </a:xfrm>
        </p:spPr>
        <p:txBody>
          <a:bodyPr>
            <a:normAutofit/>
          </a:bodyPr>
          <a:lstStyle/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Contains </a:t>
            </a:r>
            <a:r>
              <a:rPr lang="en-IN" sz="2000" b="1" dirty="0" smtClean="0"/>
              <a:t>lower concentration (one third) of alkaline phosphatase than cow milk. The activity of the enzyme in buffalo milk is ~ 0.12-0.18 units/ml.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chemeClr val="accent6">
                    <a:lumMod val="75000"/>
                  </a:schemeClr>
                </a:solidFill>
              </a:rPr>
              <a:t>Buffalo milk has slightly lower lipase activity (13.2 units) as compared to 17.2 units in cow milk.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rgbClr val="0070C0"/>
                </a:solidFill>
              </a:rPr>
              <a:t>Nearly </a:t>
            </a:r>
            <a:r>
              <a:rPr lang="en-IN" sz="2000" b="1" dirty="0" smtClean="0">
                <a:solidFill>
                  <a:srgbClr val="0070C0"/>
                </a:solidFill>
              </a:rPr>
              <a:t>24% higher peroxidase activity than cow milk.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/>
              <a:t>The thermal stability of buffalo milk </a:t>
            </a:r>
            <a:r>
              <a:rPr lang="en-IN" sz="2000" b="1" dirty="0" err="1" smtClean="0"/>
              <a:t>lactoperoxidase</a:t>
            </a:r>
            <a:r>
              <a:rPr lang="en-IN" sz="2000" b="1" dirty="0" smtClean="0"/>
              <a:t> </a:t>
            </a:r>
            <a:r>
              <a:rPr lang="en-IN" sz="2000" b="1" dirty="0" smtClean="0"/>
              <a:t>---</a:t>
            </a:r>
            <a:r>
              <a:rPr lang="en-IN" sz="2000" b="1" dirty="0" smtClean="0"/>
              <a:t> </a:t>
            </a:r>
            <a:r>
              <a:rPr lang="en-IN" sz="2000" b="1" dirty="0" smtClean="0"/>
              <a:t>also higher than that of cow milk. </a:t>
            </a:r>
          </a:p>
          <a:p>
            <a:pPr algn="just">
              <a:spcBef>
                <a:spcPts val="0"/>
              </a:spcBef>
              <a:spcAft>
                <a:spcPts val="3000"/>
              </a:spcAft>
            </a:pPr>
            <a:r>
              <a:rPr lang="en-IN" sz="2000" b="1" dirty="0" smtClean="0">
                <a:solidFill>
                  <a:srgbClr val="FF0000"/>
                </a:solidFill>
              </a:rPr>
              <a:t>Lysozyme content of buffalo </a:t>
            </a:r>
            <a:r>
              <a:rPr lang="en-IN" sz="2000" b="1" dirty="0" smtClean="0">
                <a:solidFill>
                  <a:srgbClr val="FF0000"/>
                </a:solidFill>
              </a:rPr>
              <a:t>milk---  </a:t>
            </a:r>
            <a:r>
              <a:rPr lang="en-IN" sz="2000" b="1" dirty="0" smtClean="0">
                <a:solidFill>
                  <a:srgbClr val="FF0000"/>
                </a:solidFill>
              </a:rPr>
              <a:t>15.2 mg/100 ml which is lower than cow milk.</a:t>
            </a:r>
            <a:endParaRPr lang="en-IN" sz="2000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260648"/>
            <a:ext cx="8229600" cy="6192688"/>
          </a:xfrm>
          <a:solidFill>
            <a:srgbClr val="002060"/>
          </a:solidFill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marL="0" indent="0" algn="ctr">
              <a:buNone/>
            </a:pPr>
            <a:endParaRPr lang="en-GB" sz="7200" dirty="0" smtClean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None/>
            </a:pPr>
            <a:endParaRPr lang="en-GB" sz="7200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None/>
            </a:pPr>
            <a:r>
              <a:rPr lang="en-GB" sz="72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Thank you</a:t>
            </a:r>
            <a:endParaRPr lang="en-US" sz="7200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4724007"/>
      </p:ext>
    </p:extLst>
  </p:cSld>
  <p:clrMapOvr>
    <a:masterClrMapping/>
  </p:clrMapOvr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Equity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Equity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Equity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1145</TotalTime>
  <Words>2582</Words>
  <Application>Microsoft Office PowerPoint</Application>
  <PresentationFormat>On-screen Show (4:3)</PresentationFormat>
  <Paragraphs>210</Paragraphs>
  <Slides>43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43</vt:i4>
      </vt:variant>
    </vt:vector>
  </HeadingPairs>
  <TitlesOfParts>
    <vt:vector size="52" baseType="lpstr">
      <vt:lpstr>Arial</vt:lpstr>
      <vt:lpstr>Calibri</vt:lpstr>
      <vt:lpstr>Franklin Gothic Book</vt:lpstr>
      <vt:lpstr>Perpetua</vt:lpstr>
      <vt:lpstr>Symbol</vt:lpstr>
      <vt:lpstr>Wingdings</vt:lpstr>
      <vt:lpstr>Wingdings 2</vt:lpstr>
      <vt:lpstr>Office Theme</vt:lpstr>
      <vt:lpstr>Equity</vt:lpstr>
      <vt:lpstr>PowerPoint Presentation</vt:lpstr>
      <vt:lpstr>Chemical Properties of Milk</vt:lpstr>
      <vt:lpstr>Water</vt:lpstr>
      <vt:lpstr>Fat</vt:lpstr>
      <vt:lpstr>Fat</vt:lpstr>
      <vt:lpstr>Fat</vt:lpstr>
      <vt:lpstr>Major fatty acids in milk (in 100 g)</vt:lpstr>
      <vt:lpstr>Physical properties of milk fat</vt:lpstr>
      <vt:lpstr>Physical properties of milk fat</vt:lpstr>
      <vt:lpstr>Chemical properties of milk fat</vt:lpstr>
      <vt:lpstr>Chemical properties of milk fat</vt:lpstr>
      <vt:lpstr>Creaming</vt:lpstr>
      <vt:lpstr>Milk proteins</vt:lpstr>
      <vt:lpstr>Milk proteins</vt:lpstr>
      <vt:lpstr>Concentration of proteins in milk</vt:lpstr>
      <vt:lpstr>Caseins</vt:lpstr>
      <vt:lpstr>Conti----</vt:lpstr>
      <vt:lpstr>Properties of casein fractions</vt:lpstr>
      <vt:lpstr>Whey proteins</vt:lpstr>
      <vt:lpstr>Major whey protein fractions</vt:lpstr>
      <vt:lpstr>PowerPoint Presentation</vt:lpstr>
      <vt:lpstr>PowerPoint Presentation</vt:lpstr>
      <vt:lpstr>PowerPoint Presentation</vt:lpstr>
      <vt:lpstr>PowerPoint Presentation</vt:lpstr>
      <vt:lpstr>Milk enzymes</vt:lpstr>
      <vt:lpstr>Conti---</vt:lpstr>
      <vt:lpstr>Non-protein Nitrogenous (NPN) substances</vt:lpstr>
      <vt:lpstr>Lactose</vt:lpstr>
      <vt:lpstr>Molecular structure of lactose</vt:lpstr>
      <vt:lpstr>Vitamins</vt:lpstr>
      <vt:lpstr>Vitamin content of fresh milk per (100g)</vt:lpstr>
      <vt:lpstr>Minerals</vt:lpstr>
      <vt:lpstr>Minerals</vt:lpstr>
      <vt:lpstr>Mineral content of fresh milk (per 100 g)</vt:lpstr>
      <vt:lpstr>Buffalo Milk</vt:lpstr>
      <vt:lpstr>Gross composition of milk – Buffalo Vs Cow</vt:lpstr>
      <vt:lpstr>Buffalo milk fat</vt:lpstr>
      <vt:lpstr>PowerPoint Presentation</vt:lpstr>
      <vt:lpstr>Buffalo milk proteins</vt:lpstr>
      <vt:lpstr>Buffalo milk vitamins and minerals</vt:lpstr>
      <vt:lpstr>Buffalo milk vitamins and minerals</vt:lpstr>
      <vt:lpstr>Enzymes in Buffalo Milkmilk</vt:lpstr>
      <vt:lpstr>PowerPoint Presentation</vt:lpstr>
    </vt:vector>
  </TitlesOfParts>
  <Company>Hewlett-Packard Company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admin</dc:creator>
  <cp:lastModifiedBy>sanjeev</cp:lastModifiedBy>
  <cp:revision>195</cp:revision>
  <dcterms:created xsi:type="dcterms:W3CDTF">2019-03-14T09:10:47Z</dcterms:created>
  <dcterms:modified xsi:type="dcterms:W3CDTF">2020-07-30T11:11:13Z</dcterms:modified>
</cp:coreProperties>
</file>